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4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3" r:id="rId52"/>
    <p:sldId id="315" r:id="rId53"/>
    <p:sldId id="316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48" r:id="rId76"/>
    <p:sldId id="340" r:id="rId77"/>
    <p:sldId id="341" r:id="rId78"/>
    <p:sldId id="342" r:id="rId79"/>
    <p:sldId id="343" r:id="rId80"/>
    <p:sldId id="344" r:id="rId81"/>
    <p:sldId id="349" r:id="rId82"/>
    <p:sldId id="345" r:id="rId83"/>
  </p:sldIdLst>
  <p:sldSz cx="12192000" cy="6858000"/>
  <p:notesSz cx="6858000" cy="12192000"/>
  <p:custDataLst>
    <p:tags r:id="rId8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e66e9d6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48E607-D609-4DBF-9A2B-A3C40E04E4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生物圈中的绿色植物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e66e9d6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8D37CF5-2DB9-4269-955E-999B766B58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9d466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e9245a6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3bccea0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c48074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9d466d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e9245a6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13bccea0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85c48074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生物圈中的绿色植物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38537B-E2CB-CEED-B76D-573B01F022F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AA3A7A5-4104-49E5-AA16-70E6CF5BE1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3C10502-75E1-4D5E-AB5D-E71AB9440F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9d466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e9245a6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3bccea0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c48074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9d466d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e9245a6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13bccea0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85c48074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1#b24575b52?vaa=1&amp;vcp=1&amp;vis=1&amp;pid=4ca0a7807&amp;color=0,0,0&amp;vtp=1&amp;vaab=1&amp;bt=1&amp;bbb=1"/>
          <p:cNvSpPr/>
          <p:nvPr/>
        </p:nvSpPr>
        <p:spPr>
          <a:xfrm>
            <a:off x="539496" y="13353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呼吸作用</a:t>
            </a:r>
            <a:endParaRPr lang="en-US" altLang="zh-CN" sz="2800" dirty="0"/>
          </a:p>
        </p:txBody>
      </p:sp>
      <p:sp>
        <p:nvSpPr>
          <p:cNvPr id="3" name="QB_6_BD.24_1#86ea6e14b?vaa=1&amp;vcp=1&amp;vis=1&amp;pid=b24575b52&amp;color=0,0,0&amp;vtp=1&amp;vaab=1&amp;bbb=1&amp;hb=1"/>
          <p:cNvSpPr/>
          <p:nvPr/>
        </p:nvSpPr>
        <p:spPr>
          <a:xfrm>
            <a:off x="539496" y="19630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：绿色植物吸收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，将有机物分解成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同时释放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，称为呼吸作用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B_6_AN.1_1#86ea6e14b.blank?vaa=1&amp;vcp=1&amp;vis=1&amp;pid=b24575b52&amp;color=0,0,0&amp;vpa=18&amp;vtp=1&amp;vaab=1&amp;bbb=1"/>
          <p:cNvSpPr/>
          <p:nvPr/>
        </p:nvSpPr>
        <p:spPr>
          <a:xfrm>
            <a:off x="4639215" y="193259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6_AN.2_1#86ea6e14b.blank?vaa=1&amp;vcp=1&amp;vis=1&amp;pid=b24575b52&amp;color=0,0,0&amp;vpa=19&amp;vtp=1&amp;vaab=1&amp;bbb=1"/>
          <p:cNvSpPr/>
          <p:nvPr/>
        </p:nvSpPr>
        <p:spPr>
          <a:xfrm>
            <a:off x="8550814" y="193259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6" name="QB_6_AN.3_1#86ea6e14b.blank?vaa=1&amp;vcp=1&amp;vis=1&amp;pid=b24575b52&amp;color=0,0,0&amp;vpa=20&amp;vtp=1&amp;vaab=1&amp;bbb=1"/>
          <p:cNvSpPr/>
          <p:nvPr/>
        </p:nvSpPr>
        <p:spPr>
          <a:xfrm>
            <a:off x="1972214" y="25593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7" name="QB_6_AN.4_1#86ea6e14b.blank?vaa=1&amp;vcp=1&amp;vis=1&amp;pid=b24575b52&amp;color=0,0,0&amp;vpa=21&amp;vtp=1&amp;vaab=1&amp;bbb=1"/>
          <p:cNvSpPr/>
          <p:nvPr/>
        </p:nvSpPr>
        <p:spPr>
          <a:xfrm>
            <a:off x="7306214" y="255933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线粒体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6_BD#d30f24c35?sp=1&amp;vcp=1&amp;vis=1&amp;pid=b24575b52&amp;color=0,0,0&amp;vtp=1&amp;vaab=1&amp;bbb=1"/>
              <p:cNvSpPr/>
              <p:nvPr/>
            </p:nvSpPr>
            <p:spPr>
              <a:xfrm>
                <a:off x="539496" y="3166967"/>
                <a:ext cx="11109960" cy="2331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（2）公式：有机物（贮存能量）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线粒体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（3）意义：呼吸作用释放的能量，一部分用于各种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分转化为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散失。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P_6_BD#d30f24c35?sp=1&amp;vcp=1&amp;vis=1&amp;pid=b24575b5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6967"/>
                <a:ext cx="11109960" cy="2331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2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AN.30_1#d30f24c35.blank?vaa=1&amp;vcp=1&amp;vis=1&amp;pid=b24575b52&amp;color=0,0,0&amp;vpa=22&amp;vtp=1&amp;vaab=1&amp;bbb=1"/>
          <p:cNvSpPr/>
          <p:nvPr/>
        </p:nvSpPr>
        <p:spPr>
          <a:xfrm>
            <a:off x="8550814" y="426678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生命活动</a:t>
            </a:r>
            <a:endParaRPr lang="en-US" altLang="zh-CN" sz="2800" dirty="0"/>
          </a:p>
        </p:txBody>
      </p:sp>
      <p:sp>
        <p:nvSpPr>
          <p:cNvPr id="11" name="QB_6_AN.31_1#d30f24c35.blank?vaa=1&amp;vcp=1&amp;vis=1&amp;pid=b24575b52&amp;color=0,0,0&amp;vpa=23&amp;vtp=1&amp;vaab=1&amp;bbb=1"/>
          <p:cNvSpPr/>
          <p:nvPr/>
        </p:nvSpPr>
        <p:spPr>
          <a:xfrm>
            <a:off x="1972214" y="48935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ce4fb30db?sp=1&amp;vaa=1&amp;vcp=1&amp;vis=1&amp;pid=b24575b52&amp;color=0,0,0&amp;vtp=1&amp;vaab=1&amp;bt=1&amp;bbb=1"/>
          <p:cNvSpPr/>
          <p:nvPr/>
        </p:nvSpPr>
        <p:spPr>
          <a:xfrm>
            <a:off x="539496" y="11122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（4）光合作用和呼吸作用的区别：</a:t>
            </a:r>
            <a:endParaRPr lang="en-US" altLang="zh-CN" sz="2800" dirty="0"/>
          </a:p>
        </p:txBody>
      </p:sp>
      <p:graphicFrame>
        <p:nvGraphicFramePr>
          <p:cNvPr id="16" name="QB_6_BD.32_2#ce4fb30db?colgroup=6,10,12&amp;vaa=1&amp;vcp=1&amp;vis=1&amp;pid=b24575b52&amp;color=0,0,0&amp;vtp=1&amp;vaab=1&amp;bbb=1"/>
          <p:cNvGraphicFramePr>
            <a:graphicFrameLocks noGrp="1"/>
          </p:cNvGraphicFramePr>
          <p:nvPr/>
        </p:nvGraphicFramePr>
        <p:xfrm>
          <a:off x="539496" y="1793905"/>
          <a:ext cx="11082528" cy="3938464"/>
        </p:xfrm>
        <a:graphic>
          <a:graphicData uri="http://schemas.openxmlformats.org/drawingml/2006/table">
            <a:tbl>
              <a:tblPr/>
              <a:tblGrid>
                <a:gridCol w="2450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37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光合作用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呼吸作用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合成有机物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分解有机物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能量变化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3_1#ce4fb30db.blank?vaa=1&amp;vcp=1&amp;vis=1&amp;pid=b24575b52&amp;color=0,0,0&amp;vpa=24&amp;vtp=1&amp;vaab=1&amp;bbb=1"/>
          <p:cNvSpPr/>
          <p:nvPr/>
        </p:nvSpPr>
        <p:spPr>
          <a:xfrm>
            <a:off x="3475386" y="2319114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含有叶绿体的细胞</a:t>
            </a:r>
            <a:endParaRPr lang="en-US" altLang="zh-CN" sz="2800" dirty="0"/>
          </a:p>
        </p:txBody>
      </p:sp>
      <p:sp>
        <p:nvSpPr>
          <p:cNvPr id="5" name="QB_6_AN.34_1#ce4fb30db.blank?vaa=1&amp;vcp=1&amp;vis=1&amp;pid=b24575b52&amp;color=0,0,0&amp;vpa=25&amp;vtp=1&amp;vaab=1&amp;bbb=1"/>
          <p:cNvSpPr/>
          <p:nvPr/>
        </p:nvSpPr>
        <p:spPr>
          <a:xfrm>
            <a:off x="8146955" y="2319114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所有的活细胞</a:t>
            </a:r>
            <a:endParaRPr lang="en-US" altLang="zh-CN" sz="2800" dirty="0"/>
          </a:p>
        </p:txBody>
      </p:sp>
      <p:sp>
        <p:nvSpPr>
          <p:cNvPr id="6" name="QB_6_AN.35_1#ce4fb30db.blank?vaa=1&amp;vcp=1&amp;vis=1&amp;pid=b24575b52&amp;color=0,0,0&amp;vpa=26&amp;vtp=1&amp;vaab=1&amp;bbb=1"/>
          <p:cNvSpPr/>
          <p:nvPr/>
        </p:nvSpPr>
        <p:spPr>
          <a:xfrm>
            <a:off x="4542186" y="28855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光照</a:t>
            </a:r>
            <a:endParaRPr lang="en-US" altLang="zh-CN" sz="2800" dirty="0"/>
          </a:p>
        </p:txBody>
      </p:sp>
      <p:sp>
        <p:nvSpPr>
          <p:cNvPr id="7" name="QB_6_AN.36_1#ce4fb30db.blank?vaa=1&amp;vcp=1&amp;vis=1&amp;pid=b24575b52&amp;color=0,0,0&amp;vpa=27&amp;vtp=1&amp;vaab=1&amp;bbb=1"/>
          <p:cNvSpPr/>
          <p:nvPr/>
        </p:nvSpPr>
        <p:spPr>
          <a:xfrm>
            <a:off x="7791355" y="2885598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有光无光都能进行</a:t>
            </a:r>
            <a:endParaRPr lang="en-US" altLang="zh-CN" sz="2800" dirty="0"/>
          </a:p>
        </p:txBody>
      </p:sp>
      <p:sp>
        <p:nvSpPr>
          <p:cNvPr id="8" name="QB_6_AN.37_1#ce4fb30db.blank?vaa=1&amp;vcp=1&amp;vis=1&amp;pid=b24575b52&amp;color=0,0,0&amp;vpa=28&amp;vtp=1&amp;vaab=1&amp;bbb=1"/>
          <p:cNvSpPr/>
          <p:nvPr/>
        </p:nvSpPr>
        <p:spPr>
          <a:xfrm>
            <a:off x="4186586" y="51515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贮存</a:t>
            </a:r>
            <a:endParaRPr lang="en-US" altLang="zh-CN" sz="2800" dirty="0"/>
          </a:p>
        </p:txBody>
      </p:sp>
      <p:sp>
        <p:nvSpPr>
          <p:cNvPr id="9" name="QB_6_AN.38_1#ce4fb30db.blank?vaa=1&amp;vcp=1&amp;vis=1&amp;pid=b24575b52&amp;color=0,0,0&amp;vpa=29&amp;vtp=1&amp;vaab=1&amp;bbb=1"/>
          <p:cNvSpPr/>
          <p:nvPr/>
        </p:nvSpPr>
        <p:spPr>
          <a:xfrm>
            <a:off x="8502555" y="51515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释放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9_1#5a2e701f0?vaa=1&amp;vcp=1&amp;vis=1&amp;pid=4ca0a7807&amp;color=0,0,0&amp;vtp=1&amp;vaab=1&amp;bt=1&amp;bbb=1"/>
          <p:cNvSpPr/>
          <p:nvPr/>
        </p:nvSpPr>
        <p:spPr>
          <a:xfrm>
            <a:off x="539496" y="9377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吸收作用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40_1#e9ef7f8d5?vaa=1&amp;vcp=1&amp;vis=1&amp;pid=5a2e701f0&amp;color=0,0,0&amp;vtp=1&amp;vaab=1&amp;bbb=1&amp;hb=1"/>
              <p:cNvSpPr/>
              <p:nvPr/>
            </p:nvSpPr>
            <p:spPr>
              <a:xfrm>
                <a:off x="539496" y="149237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（1）植物细胞吸水和失水的原理：当细胞液浓度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周围溶液浓度时，细胞吸水;当细胞液浓度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周围溶液浓度时，细胞失水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BD.40_1#e9ef7f8d5?vaa=1&amp;vcp=1&amp;vis=1&amp;pid=5a2e701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9237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51" b="-3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e9ef7f8d5.blank?vaa=1&amp;vcp=1&amp;vis=1&amp;pid=5a2e701f0&amp;color=0,0,0&amp;vpa=30&amp;vtp=1&amp;vaab=1&amp;bbb=1"/>
              <p:cNvSpPr/>
              <p:nvPr/>
            </p:nvSpPr>
            <p:spPr>
              <a:xfrm>
                <a:off x="8234108" y="1588325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&gt;</m:t>
                      </m:r>
                    </m:oMath>
                  </m:oMathPara>
                </a14:m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_1#e9ef7f8d5.blank?vaa=1&amp;vcp=1&amp;vis=1&amp;pid=5a2e701f0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4108" y="1588325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47" r="14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2_1#e9ef7f8d5.blank?vaa=1&amp;vcp=1&amp;vis=1&amp;pid=5a2e701f0&amp;color=0,0,0&amp;vpa=31&amp;vtp=1&amp;vaab=1&amp;bbb=1"/>
              <p:cNvSpPr/>
              <p:nvPr/>
            </p:nvSpPr>
            <p:spPr>
              <a:xfrm>
                <a:off x="8063928" y="2271839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&lt;</m:t>
                      </m:r>
                    </m:oMath>
                  </m:oMathPara>
                </a14:m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2_1#e9ef7f8d5.blank?vaa=1&amp;vcp=1&amp;vis=1&amp;pid=5a2e701f0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3928" y="2271839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4" t="-110" r="14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43_1#a2a47d626?vaa=1&amp;vcp=1&amp;vis=1&amp;pid=5a2e701f0&amp;color=0,0,0&amp;vtp=1&amp;vaab=1&amp;bbb=1&amp;hb=1"/>
              <p:cNvSpPr/>
              <p:nvPr/>
            </p:nvSpPr>
            <p:spPr>
              <a:xfrm>
                <a:off x="539496" y="341966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（2）植物体根尖吸收水分和无机盐的主要部位：根尖的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根毛区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3）根毛细胞吸水的原理：根毛细胞液浓度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-10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-10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10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-10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壤溶液浓度。根不仅从土壤里吸收水分，而且也从土壤溶液中吸收无机盐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43_1#a2a47d626?vaa=1&amp;vcp=1&amp;vis=1&amp;pid=5a2e701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9665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8" r="-2586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3_1#a2a47d626.blank?vaa=1&amp;vcp=1&amp;vis=1&amp;pid=5a2e701f0&amp;color=0,0,0&amp;vpa=32&amp;vtp=1&amp;vaab=1&amp;bbb=1"/>
          <p:cNvSpPr/>
          <p:nvPr/>
        </p:nvSpPr>
        <p:spPr>
          <a:xfrm>
            <a:off x="9262014" y="338918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成熟区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46_1#a2a47d626.blank?vaa=1&amp;vcp=1&amp;vis=1&amp;pid=5a2e701f0&amp;color=0,0,0&amp;vpa=33&amp;vtp=1&amp;vaab=1&amp;bbb=1"/>
              <p:cNvSpPr/>
              <p:nvPr/>
            </p:nvSpPr>
            <p:spPr>
              <a:xfrm>
                <a:off x="7256208" y="4819967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&gt;</m:t>
                      </m:r>
                    </m:oMath>
                  </m:oMathPara>
                </a14:m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46_1#a2a47d626.blank?vaa=1&amp;vcp=1&amp;vis=1&amp;pid=5a2e701f0&amp;color=0,0,0&amp;vpa=3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6208" y="4819967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79" r="14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7_1#4ca4765a7?sp=1&amp;vaa=1&amp;vcp=1&amp;vis=1&amp;pid=5a2e701f0&amp;color=0,0,0&amp;vtp=1&amp;vaab=1&amp;bt=1&amp;bbb=1"/>
          <p:cNvSpPr/>
          <p:nvPr/>
        </p:nvSpPr>
        <p:spPr>
          <a:xfrm>
            <a:off x="539496" y="7104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）植物需要量最多的无机盐是含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的无机盐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三类无机盐在植物生活中的作用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18" name="QB_6_BD.47_2#4ca4765a7?colgroup=8,21&amp;vaa=1&amp;vcp=1&amp;vis=1&amp;pid=5a2e701f0&amp;color=0,0,0&amp;vtp=1&amp;vaab=1&amp;bbb=1&amp;hb=1"/>
          <p:cNvGraphicFramePr>
            <a:graphicFrameLocks noGrp="1"/>
          </p:cNvGraphicFramePr>
          <p:nvPr/>
        </p:nvGraphicFramePr>
        <p:xfrm>
          <a:off x="539496" y="2039207"/>
          <a:ext cx="11091672" cy="2793748"/>
        </p:xfrm>
        <a:graphic>
          <a:graphicData uri="http://schemas.openxmlformats.org/drawingml/2006/table">
            <a:tbl>
              <a:tblPr/>
              <a:tblGrid>
                <a:gridCol w="3145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46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促进细胞的分裂和生长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使枝叶长得繁茂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使茎秆健壮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抗倒伏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促进淀粉的形成和运输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促进幼苗的发育和花的开放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使果实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种子提早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_1#4ca4765a7.blank?vaa=1&amp;vcp=1&amp;vis=1&amp;pid=5a2e701f0&amp;color=0,0,0&amp;vpa=34&amp;vtp=1&amp;vaab=1"/>
          <p:cNvSpPr/>
          <p:nvPr/>
        </p:nvSpPr>
        <p:spPr>
          <a:xfrm>
            <a:off x="6061615" y="6799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</a:t>
            </a:r>
            <a:endParaRPr lang="en-US" altLang="zh-CN" sz="2800" dirty="0"/>
          </a:p>
        </p:txBody>
      </p:sp>
      <p:sp>
        <p:nvSpPr>
          <p:cNvPr id="5" name="QB_6_AN.2_1#4ca4765a7.blank?vaa=1&amp;vcp=1&amp;vis=1&amp;pid=5a2e701f0&amp;color=0,0,0&amp;vpa=35&amp;vtp=1&amp;vaab=1"/>
          <p:cNvSpPr/>
          <p:nvPr/>
        </p:nvSpPr>
        <p:spPr>
          <a:xfrm>
            <a:off x="7484014" y="6799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磷</a:t>
            </a:r>
            <a:endParaRPr lang="en-US" altLang="zh-CN" sz="2800" dirty="0"/>
          </a:p>
        </p:txBody>
      </p:sp>
      <p:sp>
        <p:nvSpPr>
          <p:cNvPr id="6" name="QB_6_AN.3_1#4ca4765a7.blank?vaa=1&amp;vcp=1&amp;vis=1&amp;pid=5a2e701f0&amp;color=0,0,0&amp;vpa=36&amp;vtp=1&amp;vaab=1"/>
          <p:cNvSpPr/>
          <p:nvPr/>
        </p:nvSpPr>
        <p:spPr>
          <a:xfrm>
            <a:off x="8906414" y="6799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钾</a:t>
            </a:r>
            <a:endParaRPr lang="en-US" altLang="zh-CN" sz="2800" dirty="0"/>
          </a:p>
        </p:txBody>
      </p:sp>
      <p:sp>
        <p:nvSpPr>
          <p:cNvPr id="7" name="QB_6_AN.4_1#4ca4765a7.blank?vaa=1&amp;vcp=1&amp;vis=1&amp;pid=5a2e701f0&amp;color=0,0,0&amp;vpa=37&amp;vtp=1&amp;vaab=1"/>
          <p:cNvSpPr/>
          <p:nvPr/>
        </p:nvSpPr>
        <p:spPr>
          <a:xfrm>
            <a:off x="1233582" y="256441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</a:t>
            </a:r>
            <a:endParaRPr lang="en-US" altLang="zh-CN" sz="2800" dirty="0"/>
          </a:p>
        </p:txBody>
      </p:sp>
      <p:sp>
        <p:nvSpPr>
          <p:cNvPr id="8" name="QB_6_AN.5_1#4ca4765a7.blank?vaa=1&amp;vcp=1&amp;vis=1&amp;pid=5a2e701f0&amp;color=0,0,0&amp;vpa=38&amp;vtp=1&amp;vaab=1"/>
          <p:cNvSpPr/>
          <p:nvPr/>
        </p:nvSpPr>
        <p:spPr>
          <a:xfrm>
            <a:off x="1233582" y="313090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钾</a:t>
            </a:r>
            <a:endParaRPr lang="en-US" altLang="zh-CN" sz="2800" dirty="0"/>
          </a:p>
        </p:txBody>
      </p:sp>
      <p:sp>
        <p:nvSpPr>
          <p:cNvPr id="9" name="QB_6_AN.6_1#4ca4765a7.blank?vaa=1&amp;vcp=1&amp;vis=1&amp;pid=5a2e701f0&amp;color=0,0,0&amp;vpa=39&amp;vtp=1&amp;vaab=1"/>
          <p:cNvSpPr/>
          <p:nvPr/>
        </p:nvSpPr>
        <p:spPr>
          <a:xfrm>
            <a:off x="1233582" y="397475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磷</a:t>
            </a:r>
            <a:endParaRPr lang="en-US" altLang="zh-CN" sz="2800" dirty="0"/>
          </a:p>
        </p:txBody>
      </p:sp>
      <p:sp>
        <p:nvSpPr>
          <p:cNvPr id="10" name="QB_6_BD.54_1#39e9e34af?vaa=1&amp;vcp=1&amp;vis=1&amp;pid=5a2e701f0&amp;color=0,0,0&amp;vtp=1&amp;vaab=1&amp;bbb=1&amp;hb=1"/>
          <p:cNvSpPr/>
          <p:nvPr/>
        </p:nvSpPr>
        <p:spPr>
          <a:xfrm>
            <a:off x="539496" y="49602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（5）无土栽培的概念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：根据植物生活需要的无机盐的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配制营养液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，用营养液来栽培植物。</a:t>
            </a:r>
            <a:endParaRPr lang="en-US" altLang="zh-CN" sz="2800" dirty="0"/>
          </a:p>
        </p:txBody>
      </p:sp>
      <p:sp>
        <p:nvSpPr>
          <p:cNvPr id="11" name="QB_6_AN.55_1#39e9e34af.blank?vaa=1&amp;vcp=1&amp;vis=1&amp;pid=5a2e701f0&amp;color=0,0,0&amp;vpa=40&amp;vtp=1&amp;vaab=1&amp;bbb=1"/>
          <p:cNvSpPr/>
          <p:nvPr/>
        </p:nvSpPr>
        <p:spPr>
          <a:xfrm>
            <a:off x="8906414" y="49297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</a:t>
            </a:r>
            <a:endParaRPr lang="en-US" altLang="zh-CN" sz="2800" dirty="0"/>
          </a:p>
        </p:txBody>
      </p:sp>
      <p:sp>
        <p:nvSpPr>
          <p:cNvPr id="12" name="QB_6_AN.56_1#39e9e34af.blank?vaa=1&amp;vcp=1&amp;vis=1&amp;pid=5a2e701f0&amp;color=0,0,0&amp;vpa=41&amp;vtp=1&amp;vaab=1&amp;bbb=1"/>
          <p:cNvSpPr/>
          <p:nvPr/>
        </p:nvSpPr>
        <p:spPr>
          <a:xfrm>
            <a:off x="10328814" y="49297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</a:t>
            </a:r>
            <a:endParaRPr lang="en-US" altLang="zh-CN" sz="2800" dirty="0"/>
          </a:p>
        </p:txBody>
      </p:sp>
      <p:sp>
        <p:nvSpPr>
          <p:cNvPr id="13" name="QB_6_AN.57_1#39e9e34af.blank?vaa=1&amp;vcp=1&amp;vis=1&amp;pid=5a2e701f0&amp;color=0,0,0&amp;vpa=42&amp;vtp=1&amp;vaab=1&amp;bbb=1"/>
          <p:cNvSpPr/>
          <p:nvPr/>
        </p:nvSpPr>
        <p:spPr>
          <a:xfrm>
            <a:off x="905415" y="55564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1130b92df?vaa=1&amp;vcp=1&amp;vis=1&amp;pid=4ca0a7807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蒸腾作用</a:t>
            </a:r>
            <a:endParaRPr lang="en-US" altLang="zh-CN" sz="2800" dirty="0"/>
          </a:p>
        </p:txBody>
      </p:sp>
      <p:sp>
        <p:nvSpPr>
          <p:cNvPr id="3" name="QB_6_BD.59_1#2ea6ac0e8?vaa=1&amp;vcp=1&amp;vis=1&amp;pid=1130b92df&amp;color=0,0,0&amp;vtp=1&amp;vaab=1&amp;bbb=1"/>
          <p:cNvSpPr/>
          <p:nvPr/>
        </p:nvSpPr>
        <p:spPr>
          <a:xfrm>
            <a:off x="539496" y="2812605"/>
            <a:ext cx="1137126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：植物体内的水分以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形式散失到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的生理过程。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（2）蒸腾作用的部位：主要是通过叶片上的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（3）意义：促进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的吸收和运输，降低叶面温度。</a:t>
            </a:r>
            <a:endParaRPr lang="en-US" altLang="zh-CN" sz="2800" dirty="0"/>
          </a:p>
        </p:txBody>
      </p:sp>
      <p:sp>
        <p:nvSpPr>
          <p:cNvPr id="4" name="QB_6_AN.1_1#2ea6ac0e8.blank?vaa=1&amp;vcp=1&amp;vis=1&amp;pid=1130b92df&amp;color=0,0,0&amp;vpa=43&amp;vtp=1&amp;vaab=1&amp;bbb=1"/>
          <p:cNvSpPr/>
          <p:nvPr/>
        </p:nvSpPr>
        <p:spPr>
          <a:xfrm>
            <a:off x="5350415" y="278212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水蒸气</a:t>
            </a:r>
            <a:endParaRPr lang="en-US" altLang="zh-CN" sz="2800" dirty="0"/>
          </a:p>
        </p:txBody>
      </p:sp>
      <p:sp>
        <p:nvSpPr>
          <p:cNvPr id="5" name="QB_6_AN.2_1#2ea6ac0e8.blank?vaa=1&amp;vcp=1&amp;vis=1&amp;pid=1130b92df&amp;color=0,0,0&amp;vpa=44&amp;vtp=1&amp;vaab=1&amp;bbb=1"/>
          <p:cNvSpPr/>
          <p:nvPr/>
        </p:nvSpPr>
        <p:spPr>
          <a:xfrm>
            <a:off x="8550814" y="27821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体外</a:t>
            </a:r>
            <a:endParaRPr lang="en-US" altLang="zh-CN" sz="2800" dirty="0"/>
          </a:p>
        </p:txBody>
      </p:sp>
      <p:sp>
        <p:nvSpPr>
          <p:cNvPr id="7" name="QB_6_AN.3_1#2ea6ac0e8.blank?vaa=1&amp;vcp=1&amp;vis=1&amp;pid=1130b92df&amp;color=0,0,0&amp;vpa=45&amp;vtp=1&amp;vaab=1&amp;bbb=1"/>
          <p:cNvSpPr/>
          <p:nvPr/>
        </p:nvSpPr>
        <p:spPr>
          <a:xfrm>
            <a:off x="7484014" y="34298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气孔</a:t>
            </a:r>
            <a:endParaRPr lang="en-US" altLang="zh-CN" sz="2800" dirty="0"/>
          </a:p>
        </p:txBody>
      </p:sp>
      <p:sp>
        <p:nvSpPr>
          <p:cNvPr id="9" name="QB_6_AN.65_1#2ea6ac0e8.blank?vaa=1&amp;vcp=1&amp;vis=1&amp;pid=1130b92df&amp;color=0,0,0&amp;vpa=46&amp;vtp=1&amp;vaab=1&amp;bbb=1"/>
          <p:cNvSpPr/>
          <p:nvPr/>
        </p:nvSpPr>
        <p:spPr>
          <a:xfrm>
            <a:off x="3216815" y="405657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水分和无机盐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6_1#7a2eb7ae6?vaa=1&amp;vcp=1&amp;vis=1&amp;pid=4ca0a7807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运输作用</a:t>
            </a:r>
            <a:endParaRPr lang="en-US" altLang="zh-CN" sz="2800" dirty="0"/>
          </a:p>
        </p:txBody>
      </p:sp>
      <p:sp>
        <p:nvSpPr>
          <p:cNvPr id="3" name="QB_6_BD.67_1#64f5104d5?vaa=1&amp;vcp=1&amp;vis=1&amp;pid=7a2eb7ae6&amp;color=0,0,0&amp;vtp=1&amp;vaab=1&amp;bbb=1&amp;hb=1"/>
          <p:cNvSpPr/>
          <p:nvPr/>
        </p:nvSpPr>
        <p:spPr>
          <a:xfrm>
            <a:off x="539496" y="216744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（1）将枝条插入稀释的红墨水中，一段时间后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，茎内被染成红色的部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的运输是通过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64f5104d5.blank?vaa=1&amp;vcp=1&amp;vis=1&amp;pid=7a2eb7ae6&amp;color=0,0,0&amp;vpa=47&amp;vtp=1&amp;vaab=1&amp;bbb=1"/>
          <p:cNvSpPr/>
          <p:nvPr/>
        </p:nvSpPr>
        <p:spPr>
          <a:xfrm>
            <a:off x="1261015" y="27846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5" name="QB_6_AN.2_1#64f5104d5.blank?vaa=1&amp;vcp=1&amp;vis=1&amp;pid=7a2eb7ae6&amp;color=0,0,0&amp;vpa=48&amp;vtp=1&amp;vaab=1&amp;bbb=1"/>
          <p:cNvSpPr/>
          <p:nvPr/>
        </p:nvSpPr>
        <p:spPr>
          <a:xfrm>
            <a:off x="3394615" y="2784665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水和无机盐</a:t>
            </a:r>
            <a:endParaRPr lang="en-US" altLang="zh-CN" sz="2800" dirty="0"/>
          </a:p>
        </p:txBody>
      </p:sp>
      <p:sp>
        <p:nvSpPr>
          <p:cNvPr id="6" name="QB_6_AN.3_1#64f5104d5.blank?vaa=1&amp;vcp=1&amp;vis=1&amp;pid=7a2eb7ae6&amp;color=0,0,0&amp;vpa=49&amp;vtp=1&amp;vaab=1&amp;bbb=1"/>
          <p:cNvSpPr/>
          <p:nvPr/>
        </p:nvSpPr>
        <p:spPr>
          <a:xfrm>
            <a:off x="7661814" y="278466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木质部</a:t>
            </a:r>
            <a:endParaRPr lang="en-US" altLang="zh-CN" sz="2800" dirty="0"/>
          </a:p>
        </p:txBody>
      </p:sp>
      <p:sp>
        <p:nvSpPr>
          <p:cNvPr id="7" name="QB_6_AN.4_1#64f5104d5.blank?vaa=1&amp;vcp=1&amp;vis=1&amp;pid=7a2eb7ae6&amp;color=0,0,0&amp;vpa=50&amp;vtp=1&amp;vaab=1&amp;bbb=1"/>
          <p:cNvSpPr/>
          <p:nvPr/>
        </p:nvSpPr>
        <p:spPr>
          <a:xfrm>
            <a:off x="9795414" y="27846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8" name="QB_6_AN.5_1#64f5104d5.blank?vaa=1&amp;vcp=1&amp;vis=1&amp;pid=7a2eb7ae6&amp;color=0,0,0&amp;vpa=51&amp;vtp=1&amp;vaab=1"/>
          <p:cNvSpPr/>
          <p:nvPr/>
        </p:nvSpPr>
        <p:spPr>
          <a:xfrm>
            <a:off x="549815" y="34114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2800" dirty="0"/>
          </a:p>
        </p:txBody>
      </p:sp>
      <p:sp>
        <p:nvSpPr>
          <p:cNvPr id="9" name="QB_6_AN.6_1#64f5104d5.blank?vaa=1&amp;vcp=1&amp;vis=1&amp;pid=7a2eb7ae6&amp;color=0,0,0&amp;vpa=52&amp;vtp=1&amp;vaab=1"/>
          <p:cNvSpPr/>
          <p:nvPr/>
        </p:nvSpPr>
        <p:spPr>
          <a:xfrm>
            <a:off x="1616614" y="34114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endParaRPr lang="en-US" altLang="zh-CN" sz="2800" dirty="0"/>
          </a:p>
        </p:txBody>
      </p:sp>
      <p:sp>
        <p:nvSpPr>
          <p:cNvPr id="10" name="QB_6_BD.74_1#9bf7a22df?vaa=1&amp;vcp=1&amp;vis=1&amp;pid=7a2eb7ae6&amp;color=0,0,0&amp;vtp=1&amp;vaab=1&amp;bbb=1&amp;hb=1"/>
          <p:cNvSpPr/>
          <p:nvPr/>
        </p:nvSpPr>
        <p:spPr>
          <a:xfrm>
            <a:off x="539496" y="40978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（2）枝条中部被剥去一圈树皮后，切口上方会形成枝瘤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，证明了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的运输是通过树皮中的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75_1#9bf7a22df.blank?vaa=1&amp;vcp=1&amp;vis=1&amp;pid=7a2eb7ae6&amp;color=0,0,0&amp;vpa=53&amp;vtp=1&amp;vaab=1&amp;bbb=1&amp;hb=1"/>
          <p:cNvSpPr/>
          <p:nvPr/>
        </p:nvSpPr>
        <p:spPr>
          <a:xfrm>
            <a:off x="539496" y="406736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2" name="QB_6_AN.76_1#9bf7a22df.blank?vaa=1&amp;vcp=1&amp;vis=1&amp;pid=7a2eb7ae6&amp;color=0,0,0&amp;vpa=54&amp;vtp=1&amp;vaab=1&amp;bbb=1"/>
          <p:cNvSpPr/>
          <p:nvPr/>
        </p:nvSpPr>
        <p:spPr>
          <a:xfrm>
            <a:off x="4639215" y="46941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筛管</a:t>
            </a:r>
            <a:endParaRPr lang="en-US" altLang="zh-CN" sz="2800" dirty="0"/>
          </a:p>
        </p:txBody>
      </p:sp>
      <p:sp>
        <p:nvSpPr>
          <p:cNvPr id="13" name="QB_6_AN.77_1#9bf7a22df.blank?vaa=1&amp;vcp=1&amp;vis=1&amp;pid=7a2eb7ae6&amp;color=0,0,0&amp;vpa=55&amp;vtp=1&amp;vaab=1"/>
          <p:cNvSpPr/>
          <p:nvPr/>
        </p:nvSpPr>
        <p:spPr>
          <a:xfrm>
            <a:off x="6061615" y="46941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endParaRPr lang="en-US" altLang="zh-CN" sz="2800" dirty="0"/>
          </a:p>
        </p:txBody>
      </p:sp>
      <p:sp>
        <p:nvSpPr>
          <p:cNvPr id="14" name="QB_6_AN.78_1#9bf7a22df.blank?vaa=1&amp;vcp=1&amp;vis=1&amp;pid=7a2eb7ae6&amp;color=0,0,0&amp;vpa=56&amp;vtp=1&amp;vaab=1"/>
          <p:cNvSpPr/>
          <p:nvPr/>
        </p:nvSpPr>
        <p:spPr>
          <a:xfrm>
            <a:off x="7128414" y="46941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003" y="526729"/>
            <a:ext cx="7437765" cy="5928874"/>
          </a:xfrm>
          <a:prstGeom prst="rect">
            <a:avLst/>
          </a:prstGeom>
        </p:spPr>
      </p:pic>
      <p:sp>
        <p:nvSpPr>
          <p:cNvPr id="2" name="QO_5_BD.79_1#25e1aaa7d?vaa=1&amp;vcp=1&amp;vis=1&amp;pid=4ca0a7807&amp;color=0,0,0&amp;vtp=1&amp;vaab=1&amp;bt=1&amp;bbb=1"/>
          <p:cNvSpPr/>
          <p:nvPr/>
        </p:nvSpPr>
        <p:spPr>
          <a:xfrm>
            <a:off x="539496" y="5921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种子萌发形成幼苗</a:t>
            </a:r>
            <a:endParaRPr lang="en-US" altLang="zh-CN" sz="2800" dirty="0"/>
          </a:p>
        </p:txBody>
      </p:sp>
      <p:sp>
        <p:nvSpPr>
          <p:cNvPr id="3" name="QB_6_BD.80_1#966c54d6a?vaa=1&amp;vcp=1&amp;vis=1&amp;pid=25e1aaa7d&amp;color=0,0,0&amp;vtp=1&amp;vaab=1&amp;bbb=1"/>
          <p:cNvSpPr/>
          <p:nvPr/>
        </p:nvSpPr>
        <p:spPr>
          <a:xfrm>
            <a:off x="2477802" y="2538666"/>
            <a:ext cx="1219201" cy="7620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5" name="QB_6_AN.81_1#966c54d6a.blank?vaa=1&amp;vcp=1&amp;vis=1&amp;pid=25e1aaa7d&amp;color=0,0,0&amp;vpa=57&amp;vtp=1&amp;vaab=1"/>
          <p:cNvSpPr/>
          <p:nvPr/>
        </p:nvSpPr>
        <p:spPr>
          <a:xfrm>
            <a:off x="6220746" y="505074"/>
            <a:ext cx="886968" cy="4023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</a:t>
            </a:r>
            <a:endParaRPr lang="en-US" altLang="zh-CN" sz="2400" dirty="0"/>
          </a:p>
        </p:txBody>
      </p:sp>
      <p:sp>
        <p:nvSpPr>
          <p:cNvPr id="6" name="QB_6_AN.82_1#966c54d6a.blank?vaa=1&amp;vcp=1&amp;vis=1&amp;pid=25e1aaa7d&amp;color=0,0,0&amp;vpa=58&amp;vtp=1&amp;vaab=1"/>
          <p:cNvSpPr/>
          <p:nvPr/>
        </p:nvSpPr>
        <p:spPr>
          <a:xfrm>
            <a:off x="5303839" y="1878774"/>
            <a:ext cx="923544" cy="3749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</a:t>
            </a:r>
            <a:endParaRPr lang="en-US" altLang="zh-CN" sz="2400" dirty="0"/>
          </a:p>
        </p:txBody>
      </p:sp>
      <p:sp>
        <p:nvSpPr>
          <p:cNvPr id="7" name="QB_6_AN.83_1#966c54d6a.blank?vaa=1&amp;vcp=1&amp;vis=1&amp;pid=25e1aaa7d&amp;color=0,0,0&amp;vpa=59&amp;vtp=1&amp;vaab=1"/>
          <p:cNvSpPr/>
          <p:nvPr/>
        </p:nvSpPr>
        <p:spPr>
          <a:xfrm>
            <a:off x="7571010" y="2805367"/>
            <a:ext cx="923544" cy="34747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</a:t>
            </a:r>
            <a:endParaRPr lang="en-US" altLang="zh-CN" sz="2400" dirty="0"/>
          </a:p>
        </p:txBody>
      </p:sp>
      <p:sp>
        <p:nvSpPr>
          <p:cNvPr id="8" name="QB_6_AN.84_1#966c54d6a.blank?vaa=1&amp;vcp=1&amp;vis=1&amp;pid=25e1aaa7d&amp;color=0,0,0&amp;vpa=60&amp;vtp=1&amp;vaab=1"/>
          <p:cNvSpPr/>
          <p:nvPr/>
        </p:nvSpPr>
        <p:spPr>
          <a:xfrm>
            <a:off x="9445530" y="2823655"/>
            <a:ext cx="914400" cy="34747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贮存</a:t>
            </a:r>
            <a:endParaRPr lang="en-US" altLang="zh-CN" sz="2400" dirty="0"/>
          </a:p>
        </p:txBody>
      </p:sp>
      <p:sp>
        <p:nvSpPr>
          <p:cNvPr id="9" name="QB_6_AN.85_1#966c54d6a.blank?vaa=1&amp;vcp=1&amp;vis=1&amp;pid=25e1aaa7d&amp;color=0,0,0&amp;vpa=61&amp;vtp=1&amp;vaab=1"/>
          <p:cNvSpPr/>
          <p:nvPr/>
        </p:nvSpPr>
        <p:spPr>
          <a:xfrm>
            <a:off x="5495322" y="3300667"/>
            <a:ext cx="1499838" cy="34747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果皮和</a:t>
            </a:r>
            <a:endParaRPr lang="en-US" altLang="zh-CN" sz="24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/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种皮</a:t>
            </a:r>
            <a:endParaRPr lang="en-US" altLang="zh-CN" sz="2400" dirty="0"/>
          </a:p>
        </p:txBody>
      </p:sp>
      <p:sp>
        <p:nvSpPr>
          <p:cNvPr id="10" name="QB_6_AN.86_1#966c54d6a.blank?vaa=1&amp;vcp=1&amp;vis=1&amp;pid=25e1aaa7d&amp;color=0,0,0&amp;vpa=62&amp;vtp=1&amp;vaab=1"/>
          <p:cNvSpPr/>
          <p:nvPr/>
        </p:nvSpPr>
        <p:spPr>
          <a:xfrm>
            <a:off x="5400834" y="3811206"/>
            <a:ext cx="914400" cy="31089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胚乳</a:t>
            </a:r>
            <a:endParaRPr lang="en-US" altLang="zh-CN" sz="2400" dirty="0"/>
          </a:p>
        </p:txBody>
      </p:sp>
      <p:sp>
        <p:nvSpPr>
          <p:cNvPr id="13" name="QB_6_AN.88_1#966c54d6a.blank?vaa=1&amp;vcp=1&amp;vis=1&amp;pid=25e1aaa7d&amp;color=0,0,0&amp;mp=1&amp;vpa=63&amp;vtp=1&amp;vaab=1"/>
          <p:cNvSpPr/>
          <p:nvPr/>
        </p:nvSpPr>
        <p:spPr>
          <a:xfrm>
            <a:off x="5293265" y="5045964"/>
            <a:ext cx="914400" cy="3749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</a:t>
            </a:r>
            <a:endParaRPr lang="en-US" altLang="zh-CN" sz="2400" dirty="0"/>
          </a:p>
        </p:txBody>
      </p:sp>
      <p:sp>
        <p:nvSpPr>
          <p:cNvPr id="14" name="QB_6_AN.89_1#966c54d6a.blank?vaa=1&amp;vcp=1&amp;vis=1&amp;pid=25e1aaa7d&amp;color=0,0,0&amp;mp=1&amp;vpa=64&amp;vtp=1&amp;vaab=1"/>
          <p:cNvSpPr/>
          <p:nvPr/>
        </p:nvSpPr>
        <p:spPr>
          <a:xfrm>
            <a:off x="7698137" y="6060948"/>
            <a:ext cx="886968" cy="33832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400" dirty="0"/>
          </a:p>
        </p:txBody>
      </p:sp>
      <p:sp>
        <p:nvSpPr>
          <p:cNvPr id="15" name="QB_6_AN.90_1#966c54d6a.blank?vaa=1&amp;vcp=1&amp;vis=1&amp;pid=25e1aaa7d&amp;color=0,0,0&amp;mp=1&amp;vpa=65&amp;vtp=1&amp;vaab=1"/>
          <p:cNvSpPr/>
          <p:nvPr/>
        </p:nvSpPr>
        <p:spPr>
          <a:xfrm>
            <a:off x="9494732" y="5654040"/>
            <a:ext cx="1341120" cy="74422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</a:t>
            </a:r>
            <a:endParaRPr lang="en-US" altLang="zh-CN" sz="24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/>
            <a:r>
              <a:rPr lang="en-US" altLang="zh-CN" sz="24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转运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1#2c2564bfb?sp=1&amp;vaa=1&amp;vcp=1&amp;vis=1&amp;pid=25e1aaa7d&amp;color=0,0,0&amp;vtp=1&amp;vaab=1&amp;bt=1&amp;bb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（2）种子萌发的条件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自身条件：胚必须是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的，而且是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的，且不在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外界条件：适量的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、适宜的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和充足的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2c2564bfb.blank?vaa=1&amp;vcp=1&amp;vis=1&amp;pid=25e1aaa7d&amp;color=0,0,0&amp;vpa=66&amp;vtp=1&amp;vaab=1&amp;bbb=1"/>
          <p:cNvSpPr/>
          <p:nvPr/>
        </p:nvSpPr>
        <p:spPr>
          <a:xfrm>
            <a:off x="3750215" y="182168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发育成熟</a:t>
            </a:r>
            <a:endParaRPr lang="en-US" altLang="zh-CN" sz="2800" dirty="0"/>
          </a:p>
        </p:txBody>
      </p:sp>
      <p:sp>
        <p:nvSpPr>
          <p:cNvPr id="4" name="QB_6_AN.2_1#2c2564bfb.blank?vaa=1&amp;vcp=1&amp;vis=1&amp;pid=25e1aaa7d&amp;color=0,0,0&amp;vpa=67&amp;vtp=1&amp;vaab=1&amp;bbb=1"/>
          <p:cNvSpPr/>
          <p:nvPr/>
        </p:nvSpPr>
        <p:spPr>
          <a:xfrm>
            <a:off x="7306214" y="182168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完整</a:t>
            </a:r>
            <a:endParaRPr lang="en-US" altLang="zh-CN" sz="2800" dirty="0"/>
          </a:p>
        </p:txBody>
      </p:sp>
      <p:sp>
        <p:nvSpPr>
          <p:cNvPr id="5" name="QB_6_AN.3_1#2c2564bfb.blank?vaa=1&amp;vcp=1&amp;vis=1&amp;pid=25e1aaa7d&amp;color=0,0,0&amp;vpa=68&amp;vtp=1&amp;vaab=1&amp;bbb=1"/>
          <p:cNvSpPr/>
          <p:nvPr/>
        </p:nvSpPr>
        <p:spPr>
          <a:xfrm>
            <a:off x="10151014" y="182168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休眠</a:t>
            </a:r>
            <a:endParaRPr lang="en-US" altLang="zh-CN" sz="2800" dirty="0"/>
          </a:p>
        </p:txBody>
      </p:sp>
      <p:sp>
        <p:nvSpPr>
          <p:cNvPr id="6" name="QB_6_AN.4_1#2c2564bfb.blank?vaa=1&amp;vcp=1&amp;vis=1&amp;pid=25e1aaa7d&amp;color=0,0,0&amp;vpa=69&amp;vtp=1&amp;vaab=1&amp;bbb=1"/>
          <p:cNvSpPr/>
          <p:nvPr/>
        </p:nvSpPr>
        <p:spPr>
          <a:xfrm>
            <a:off x="3394615" y="24484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水分</a:t>
            </a:r>
            <a:endParaRPr lang="en-US" altLang="zh-CN" sz="2800" dirty="0"/>
          </a:p>
        </p:txBody>
      </p:sp>
      <p:sp>
        <p:nvSpPr>
          <p:cNvPr id="7" name="QB_6_AN.5_1#2c2564bfb.blank?vaa=1&amp;vcp=1&amp;vis=1&amp;pid=25e1aaa7d&amp;color=0,0,0&amp;vpa=70&amp;vtp=1&amp;vaab=1&amp;bbb=1"/>
          <p:cNvSpPr/>
          <p:nvPr/>
        </p:nvSpPr>
        <p:spPr>
          <a:xfrm>
            <a:off x="5883815" y="24484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8" name="QB_6_AN.6_1#2c2564bfb.blank?vaa=1&amp;vcp=1&amp;vis=1&amp;pid=25e1aaa7d&amp;color=0,0,0&amp;vpa=71&amp;vtp=1&amp;vaab=1&amp;bbb=1"/>
          <p:cNvSpPr/>
          <p:nvPr/>
        </p:nvSpPr>
        <p:spPr>
          <a:xfrm>
            <a:off x="8373014" y="24484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</a:t>
            </a:r>
            <a:endParaRPr lang="en-US" altLang="zh-CN" sz="2800" dirty="0"/>
          </a:p>
        </p:txBody>
      </p:sp>
      <p:sp>
        <p:nvSpPr>
          <p:cNvPr id="9" name="QB_6_BD.98_1#a56953052?sp=1&amp;vaa=1&amp;vcp=1&amp;vis=1&amp;pid=25e1aaa7d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（3）种子萌发的过程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种子萌发首先要吸收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或胚乳中的营养物质转运给胚根、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、胚轴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；然后胚根发育为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胚轴发育为茎和根连接的部分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芽发育为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99_1#a56953052.blank?vaa=1&amp;vcp=1&amp;vis=1&amp;pid=25e1aaa7d&amp;color=0,0,0&amp;vpa=72&amp;vtp=1&amp;vaab=1&amp;bbb=1"/>
          <p:cNvSpPr/>
          <p:nvPr/>
        </p:nvSpPr>
        <p:spPr>
          <a:xfrm>
            <a:off x="3750215" y="37454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水分</a:t>
            </a:r>
            <a:endParaRPr lang="en-US" altLang="zh-CN" sz="2800" dirty="0"/>
          </a:p>
        </p:txBody>
      </p:sp>
      <p:sp>
        <p:nvSpPr>
          <p:cNvPr id="11" name="QB_6_AN.100_1#a56953052.blank?vaa=1&amp;vcp=1&amp;vis=1&amp;pid=25e1aaa7d&amp;color=0,0,0&amp;vpa=73&amp;vtp=1&amp;vaab=1&amp;bbb=1"/>
          <p:cNvSpPr/>
          <p:nvPr/>
        </p:nvSpPr>
        <p:spPr>
          <a:xfrm>
            <a:off x="5172615" y="37454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子叶</a:t>
            </a:r>
            <a:endParaRPr lang="en-US" altLang="zh-CN" sz="2800" dirty="0"/>
          </a:p>
        </p:txBody>
      </p:sp>
      <p:sp>
        <p:nvSpPr>
          <p:cNvPr id="12" name="QB_6_AN.101_1#a56953052.blank?vaa=1&amp;vcp=1&amp;vis=1&amp;pid=25e1aaa7d&amp;color=0,0,0&amp;vpa=74&amp;vtp=1&amp;vaab=1"/>
          <p:cNvSpPr/>
          <p:nvPr/>
        </p:nvSpPr>
        <p:spPr>
          <a:xfrm>
            <a:off x="5172615" y="43931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</a:t>
            </a:r>
            <a:endParaRPr lang="en-US" altLang="zh-CN" sz="2800" dirty="0"/>
          </a:p>
        </p:txBody>
      </p:sp>
      <p:sp>
        <p:nvSpPr>
          <p:cNvPr id="13" name="QB_6_AN.102_1#a56953052.blank?vaa=1&amp;vcp=1&amp;vis=1&amp;pid=25e1aaa7d&amp;color=0,0,0&amp;vpa=75&amp;vtp=1&amp;vaab=1&amp;bbb=1"/>
          <p:cNvSpPr/>
          <p:nvPr/>
        </p:nvSpPr>
        <p:spPr>
          <a:xfrm>
            <a:off x="1972214" y="501986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茎、叶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3_1#01cee7148?vaa=1&amp;vcp=1&amp;vis=1&amp;pid=4ca0a7807&amp;color=0,0,0&amp;vtp=1&amp;vaab=1&amp;bt=1&amp;bbb=1"/>
          <p:cNvSpPr/>
          <p:nvPr/>
        </p:nvSpPr>
        <p:spPr>
          <a:xfrm>
            <a:off x="539496" y="9072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植株的生长</a:t>
            </a:r>
            <a:endParaRPr lang="en-US" altLang="zh-CN" sz="2800" dirty="0"/>
          </a:p>
        </p:txBody>
      </p:sp>
      <p:sp>
        <p:nvSpPr>
          <p:cNvPr id="3" name="QO_6_BD.104_1#8521dcf40?vaa=1&amp;vcp=1&amp;vis=1&amp;pid=01cee7148&amp;color=0,0,0&amp;vtp=1&amp;vaab=1&amp;bbb=1"/>
          <p:cNvSpPr/>
          <p:nvPr/>
        </p:nvSpPr>
        <p:spPr>
          <a:xfrm>
            <a:off x="539496" y="15271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（1）根的生长</a:t>
            </a:r>
            <a:endParaRPr lang="en-US" altLang="zh-CN" sz="2800" dirty="0"/>
          </a:p>
        </p:txBody>
      </p:sp>
      <p:sp>
        <p:nvSpPr>
          <p:cNvPr id="4" name="QB_7_BD.105_1#056c165df?bid=1&amp;vaa=1&amp;vcp=1&amp;vis=1&amp;pid=8521dcf40&amp;color=0,0,0&amp;vtp=1&amp;vaab=1"/>
          <p:cNvSpPr/>
          <p:nvPr/>
        </p:nvSpPr>
        <p:spPr>
          <a:xfrm>
            <a:off x="4201860" y="2156650"/>
            <a:ext cx="7281863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根冠：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分生区：不断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伸长区：根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的部位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成熟区：根尖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的主要部位</a:t>
            </a:r>
            <a:endParaRPr lang="en-US" altLang="zh-CN" sz="2800" dirty="0"/>
          </a:p>
        </p:txBody>
      </p:sp>
      <p:sp>
        <p:nvSpPr>
          <p:cNvPr id="5" name="QB_7_AN.1_1#056c165df.blank?vaa=1&amp;vcp=1&amp;vis=1&amp;pid=8521dcf40&amp;color=0,0,0&amp;vpa=76&amp;vtp=1&amp;vaab=1"/>
          <p:cNvSpPr/>
          <p:nvPr/>
        </p:nvSpPr>
        <p:spPr>
          <a:xfrm>
            <a:off x="5278979" y="21261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6" name="QB_7_AN.2_1#056c165df.blank?vaa=1&amp;vcp=1&amp;vis=1&amp;pid=8521dcf40&amp;color=0,0,0&amp;vpa=77&amp;vtp=1&amp;vaab=1"/>
          <p:cNvSpPr/>
          <p:nvPr/>
        </p:nvSpPr>
        <p:spPr>
          <a:xfrm>
            <a:off x="6345779" y="2773870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分裂产生新细胞</a:t>
            </a:r>
            <a:endParaRPr lang="en-US" altLang="zh-CN" sz="2800" dirty="0"/>
          </a:p>
        </p:txBody>
      </p:sp>
      <p:sp>
        <p:nvSpPr>
          <p:cNvPr id="7" name="QB_7_AN.3_1#056c165df.blank?vaa=1&amp;vcp=1&amp;vis=1&amp;pid=8521dcf40&amp;color=0,0,0&amp;vpa=78&amp;vtp=1&amp;vaab=1"/>
          <p:cNvSpPr/>
          <p:nvPr/>
        </p:nvSpPr>
        <p:spPr>
          <a:xfrm>
            <a:off x="5990179" y="342157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生长最快</a:t>
            </a:r>
            <a:endParaRPr lang="en-US" altLang="zh-CN" sz="2800" dirty="0"/>
          </a:p>
        </p:txBody>
      </p:sp>
      <p:sp>
        <p:nvSpPr>
          <p:cNvPr id="8" name="QB_7_AN.4_1#056c165df.blank?vaa=1&amp;vcp=1&amp;vis=1&amp;pid=8521dcf40&amp;color=0,0,0&amp;vpa=79&amp;vtp=1&amp;vaab=1"/>
          <p:cNvSpPr/>
          <p:nvPr/>
        </p:nvSpPr>
        <p:spPr>
          <a:xfrm>
            <a:off x="6345779" y="404831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吸收水分和无机盐</a:t>
            </a:r>
            <a:endParaRPr lang="en-US" altLang="zh-CN" sz="2800" dirty="0"/>
          </a:p>
        </p:txBody>
      </p:sp>
      <p:sp>
        <p:nvSpPr>
          <p:cNvPr id="9" name="QB_7_BD.110_1#fbf0e87f3?vaa=1&amp;vcp=1&amp;vis=1&amp;pid=8521dcf40&amp;color=0,0,0&amp;vtp=1&amp;vaab=1&amp;bbb=1&amp;hb=1"/>
          <p:cNvSpPr/>
          <p:nvPr/>
        </p:nvSpPr>
        <p:spPr>
          <a:xfrm>
            <a:off x="539496" y="47169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②幼根通过根尖的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，不断向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生长、向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11_1#fbf0e87f3.blank?vaa=1&amp;vcp=1&amp;vis=1&amp;pid=8521dcf40&amp;color=0,0,0&amp;vpa=80&amp;vtp=1&amp;vaab=1&amp;bbb=1"/>
          <p:cNvSpPr/>
          <p:nvPr/>
        </p:nvSpPr>
        <p:spPr>
          <a:xfrm>
            <a:off x="3394615" y="4686490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分生区和成熟区</a:t>
            </a:r>
            <a:endParaRPr lang="en-US" altLang="zh-CN" sz="2800" dirty="0"/>
          </a:p>
        </p:txBody>
      </p:sp>
      <p:sp>
        <p:nvSpPr>
          <p:cNvPr id="11" name="QB_7_AN.112_1#fbf0e87f3.blank?vaa=1&amp;vcp=1&amp;vis=1&amp;pid=8521dcf40&amp;color=0,0,0&amp;vpa=81&amp;vtp=1&amp;vaab=1"/>
          <p:cNvSpPr/>
          <p:nvPr/>
        </p:nvSpPr>
        <p:spPr>
          <a:xfrm>
            <a:off x="7661814" y="468649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12" name="QB_7_AN.113_1#fbf0e87f3.blank?vaa=1&amp;vcp=1&amp;vis=1&amp;pid=8521dcf40&amp;color=0,0,0&amp;vpa=82&amp;vtp=1&amp;vaab=1"/>
          <p:cNvSpPr/>
          <p:nvPr/>
        </p:nvSpPr>
        <p:spPr>
          <a:xfrm>
            <a:off x="9795414" y="468649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</a:t>
            </a:r>
            <a:endParaRPr lang="en-US" altLang="zh-CN" sz="2800" dirty="0"/>
          </a:p>
        </p:txBody>
      </p:sp>
      <p:sp>
        <p:nvSpPr>
          <p:cNvPr id="13" name="QB_7_AN.114_1#fbf0e87f3.blank?vaa=1&amp;vcp=1&amp;vis=1&amp;pid=8521dcf40&amp;color=0,0,0&amp;vpa=83&amp;vtp=1&amp;vaab=1"/>
          <p:cNvSpPr/>
          <p:nvPr/>
        </p:nvSpPr>
        <p:spPr>
          <a:xfrm>
            <a:off x="905415" y="531323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endParaRPr lang="en-US" altLang="zh-CN" sz="2800" dirty="0"/>
          </a:p>
        </p:txBody>
      </p:sp>
      <p:sp>
        <p:nvSpPr>
          <p:cNvPr id="14" name="QB_7_BD.105_1#056c165df?bid=1&amp;vaa=1&amp;vcp=1&amp;vis=1&amp;pid=8521dcf40&amp;color=0,0,0&amp;vtp=1&amp;vaab=1"/>
          <p:cNvSpPr/>
          <p:nvPr/>
        </p:nvSpPr>
        <p:spPr>
          <a:xfrm>
            <a:off x="539497" y="3143726"/>
            <a:ext cx="33702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①根尖的结构和功能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5" name="SystemAddBraceShape"/>
          <p:cNvSpPr/>
          <p:nvPr/>
        </p:nvSpPr>
        <p:spPr>
          <a:xfrm>
            <a:off x="3884360" y="2410650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5_1#e008858fe?sp=1&amp;vaa=1&amp;vcp=1&amp;vis=1&amp;pid=01cee7148&amp;color=0,0,0&amp;vtp=1&amp;vaab=1&amp;bt=1&amp;bbb=1"/>
              <p:cNvSpPr/>
              <p:nvPr/>
            </p:nvSpPr>
            <p:spPr>
              <a:xfrm>
                <a:off x="539496" y="1009872"/>
                <a:ext cx="11109960" cy="1701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（2）枝条的发育</a:t>
                </a:r>
                <a:endParaRPr lang="en-US" altLang="zh-CN" sz="2800" dirty="0"/>
              </a:p>
              <a:p>
                <a:pPr algn="l" latinLnBrk="1">
                  <a:lnSpc>
                    <a:spcPts val="8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按位置分：顶芽、侧芽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&amp;  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按发育分：叶芽、花芽、混合芽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15_1#e008858fe?sp=1&amp;vaa=1&amp;vcp=1&amp;vis=1&amp;pid=01cee714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9872"/>
                <a:ext cx="11109960" cy="1701800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115_2#e008858fe?bid=2&amp;vaa=1&amp;vcp=1&amp;vis=1&amp;pid=01cee7148&amp;color=0,0,0&amp;vtp=1&amp;vaab=1"/>
          <p:cNvSpPr/>
          <p:nvPr/>
        </p:nvSpPr>
        <p:spPr>
          <a:xfrm>
            <a:off x="3135060" y="2708116"/>
            <a:ext cx="4437063" cy="31444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生长点：使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不断伸长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叶原基：发育成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芽原基：发育成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幼叶：发育成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芽轴：发育成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（节间）</a:t>
            </a:r>
            <a:endParaRPr lang="en-US" altLang="zh-CN" sz="2800" dirty="0"/>
          </a:p>
        </p:txBody>
      </p:sp>
      <p:sp>
        <p:nvSpPr>
          <p:cNvPr id="4" name="QB_6_AN.116_1#e008858fe.blank?vaa=1&amp;vcp=1&amp;vis=1&amp;pid=01cee7148&amp;color=0,0,0&amp;vpa=84&amp;vtp=1&amp;vaab=1"/>
          <p:cNvSpPr/>
          <p:nvPr/>
        </p:nvSpPr>
        <p:spPr>
          <a:xfrm>
            <a:off x="4923379" y="26903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芽轴</a:t>
            </a:r>
            <a:endParaRPr lang="en-US" altLang="zh-CN" sz="2800" dirty="0"/>
          </a:p>
        </p:txBody>
      </p:sp>
      <p:sp>
        <p:nvSpPr>
          <p:cNvPr id="5" name="QB_6_AN.117_1#e008858fe.blank?vaa=1&amp;vcp=1&amp;vis=1&amp;pid=01cee7148&amp;color=0,0,0&amp;vpa=85&amp;vtp=1&amp;vaab=1"/>
          <p:cNvSpPr/>
          <p:nvPr/>
        </p:nvSpPr>
        <p:spPr>
          <a:xfrm>
            <a:off x="5634579" y="33253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幼叶</a:t>
            </a:r>
            <a:endParaRPr lang="en-US" altLang="zh-CN" sz="2800" dirty="0"/>
          </a:p>
        </p:txBody>
      </p:sp>
      <p:sp>
        <p:nvSpPr>
          <p:cNvPr id="6" name="QB_6_AN.118_1#e008858fe.blank?vaa=1&amp;vcp=1&amp;vis=1&amp;pid=01cee7148&amp;color=0,0,0&amp;vpa=86&amp;vtp=1&amp;vaab=1"/>
          <p:cNvSpPr/>
          <p:nvPr/>
        </p:nvSpPr>
        <p:spPr>
          <a:xfrm>
            <a:off x="5634579" y="39730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侧芽</a:t>
            </a:r>
            <a:endParaRPr lang="en-US" altLang="zh-CN" sz="2800" dirty="0"/>
          </a:p>
        </p:txBody>
      </p:sp>
      <p:sp>
        <p:nvSpPr>
          <p:cNvPr id="7" name="QB_6_AN.119_1#e008858fe.blank?vaa=1&amp;vcp=1&amp;vis=1&amp;pid=01cee7148&amp;color=0,0,0&amp;vpa=87&amp;vtp=1&amp;vaab=1"/>
          <p:cNvSpPr/>
          <p:nvPr/>
        </p:nvSpPr>
        <p:spPr>
          <a:xfrm>
            <a:off x="5278979" y="462073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</a:t>
            </a:r>
            <a:endParaRPr lang="en-US" altLang="zh-CN" sz="2800" dirty="0"/>
          </a:p>
        </p:txBody>
      </p:sp>
      <p:sp>
        <p:nvSpPr>
          <p:cNvPr id="8" name="QB_6_AN.120_1#e008858fe.blank?vaa=1&amp;vcp=1&amp;vis=1&amp;pid=01cee7148&amp;color=0,0,0&amp;vpa=88&amp;vtp=1&amp;vaab=1"/>
          <p:cNvSpPr/>
          <p:nvPr/>
        </p:nvSpPr>
        <p:spPr>
          <a:xfrm>
            <a:off x="5278979" y="52474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茎</a:t>
            </a:r>
            <a:endParaRPr lang="en-US" altLang="zh-CN" sz="2800" dirty="0"/>
          </a:p>
        </p:txBody>
      </p:sp>
      <p:sp>
        <p:nvSpPr>
          <p:cNvPr id="9" name="QB_6_BD.115_2#e008858fe?bid=2&amp;vaa=1&amp;vcp=1&amp;vis=1&amp;pid=01cee7148&amp;color=0,0,0&amp;vtp=1&amp;vaab=1"/>
          <p:cNvSpPr/>
          <p:nvPr/>
        </p:nvSpPr>
        <p:spPr>
          <a:xfrm>
            <a:off x="539497" y="4015232"/>
            <a:ext cx="23034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②叶芽的结构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0" name="SystemAddBraceShape"/>
          <p:cNvSpPr/>
          <p:nvPr/>
        </p:nvSpPr>
        <p:spPr>
          <a:xfrm>
            <a:off x="2817560" y="2962116"/>
            <a:ext cx="1905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1_1#3bdb39dd8?vaa=1&amp;vcp=1&amp;vis=1&amp;pid=01cee714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（3）叶片的结构</a:t>
            </a:r>
            <a:endParaRPr lang="en-US" altLang="zh-CN" sz="2800" dirty="0"/>
          </a:p>
        </p:txBody>
      </p:sp>
      <p:sp>
        <p:nvSpPr>
          <p:cNvPr id="3" name="QB_7_BD.122_1#5fc3f2f48?vaa=1&amp;vcp=1&amp;vis=1&amp;pid=3bdb39dd8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①表皮：有上下表皮之分，表皮细胞扁平，排列紧密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通常不含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有些植物的叶子表面有一层角质层。</a:t>
            </a:r>
            <a:endParaRPr lang="en-US" altLang="zh-CN" sz="2800" dirty="0"/>
          </a:p>
        </p:txBody>
      </p:sp>
      <p:sp>
        <p:nvSpPr>
          <p:cNvPr id="4" name="QB_7_AN.1_1#5fc3f2f48.blank?vaa=1&amp;vcp=1&amp;vis=1&amp;pid=3bdb39dd8&amp;color=0,0,0&amp;vpa=89&amp;vtp=1&amp;vaab=1&amp;bbb=1"/>
          <p:cNvSpPr/>
          <p:nvPr/>
        </p:nvSpPr>
        <p:spPr>
          <a:xfrm>
            <a:off x="9795414" y="11516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5" name="QB_7_AN.2_1#5fc3f2f48.blank?vaa=1&amp;vcp=1&amp;vis=1&amp;pid=3bdb39dd8&amp;color=0,0,0&amp;vpa=90&amp;vtp=1&amp;vaab=1&amp;bbb=1"/>
          <p:cNvSpPr/>
          <p:nvPr/>
        </p:nvSpPr>
        <p:spPr>
          <a:xfrm>
            <a:off x="1972214" y="177836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6" name="QB_7_BD.125_1#c9380d215?vaa=1&amp;vcp=1&amp;vis=1&amp;pid=3bdb39dd8&amp;color=0,0,0&amp;vtp=1&amp;vaab=1&amp;bbb=1&amp;hb=1"/>
          <p:cNvSpPr/>
          <p:nvPr/>
        </p:nvSpPr>
        <p:spPr>
          <a:xfrm>
            <a:off x="539496" y="24590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②叶肉：分为两层，靠近上表皮的细胞排列整齐紧密，像栅栏一样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含较多叶绿体，叫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靠近下表皮的细胞排列松散不规则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较少叶绿体，叫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c9380d215.blank?vaa=1&amp;vcp=1&amp;vis=1&amp;pid=3bdb39dd8&amp;color=0,0,0&amp;vpa=91&amp;vtp=1&amp;vaab=1&amp;bbb=1"/>
          <p:cNvSpPr/>
          <p:nvPr/>
        </p:nvSpPr>
        <p:spPr>
          <a:xfrm>
            <a:off x="3394615" y="307630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栅栏组织</a:t>
            </a:r>
            <a:endParaRPr lang="en-US" altLang="zh-CN" sz="2800" dirty="0"/>
          </a:p>
        </p:txBody>
      </p:sp>
      <p:sp>
        <p:nvSpPr>
          <p:cNvPr id="8" name="QB_7_AN.4_1#c9380d215.blank?vaa=1&amp;vcp=1&amp;vis=1&amp;pid=3bdb39dd8&amp;color=0,0,0&amp;vpa=92&amp;vtp=1&amp;vaab=1&amp;bbb=1"/>
          <p:cNvSpPr/>
          <p:nvPr/>
        </p:nvSpPr>
        <p:spPr>
          <a:xfrm>
            <a:off x="3039014" y="370304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海绵组织</a:t>
            </a:r>
            <a:endParaRPr lang="en-US" altLang="zh-CN" sz="2800" dirty="0"/>
          </a:p>
        </p:txBody>
      </p:sp>
      <p:sp>
        <p:nvSpPr>
          <p:cNvPr id="9" name="QB_7_BD.128_1#612bd0f80?vaa=1&amp;vcp=1&amp;vis=1&amp;pid=3bdb39dd8&amp;color=0,0,0&amp;vtp=1&amp;vaab=1&amp;bbb=1&amp;hb=1"/>
          <p:cNvSpPr/>
          <p:nvPr/>
        </p:nvSpPr>
        <p:spPr>
          <a:xfrm>
            <a:off x="539496" y="43894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③叶脉：成束分布在叶肉组织间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内含两种管道：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运输水和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运输叶肉细胞制造的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29_1#612bd0f80.blank?vaa=1&amp;vcp=1&amp;vis=1&amp;pid=3bdb39dd8&amp;color=0,0,0&amp;vpa=93&amp;vtp=1&amp;vaab=1&amp;bbb=1"/>
          <p:cNvSpPr/>
          <p:nvPr/>
        </p:nvSpPr>
        <p:spPr>
          <a:xfrm>
            <a:off x="6595014" y="435900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支持</a:t>
            </a:r>
            <a:endParaRPr lang="en-US" altLang="zh-CN" sz="2800" dirty="0"/>
          </a:p>
        </p:txBody>
      </p:sp>
      <p:sp>
        <p:nvSpPr>
          <p:cNvPr id="11" name="QB_7_AN.130_1#612bd0f80.blank?vaa=1&amp;vcp=1&amp;vis=1&amp;pid=3bdb39dd8&amp;color=0,0,0&amp;vpa=94&amp;vtp=1&amp;vaab=1&amp;bbb=1"/>
          <p:cNvSpPr/>
          <p:nvPr/>
        </p:nvSpPr>
        <p:spPr>
          <a:xfrm>
            <a:off x="549815" y="500670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12" name="QB_7_AN.131_1#612bd0f80.blank?vaa=1&amp;vcp=1&amp;vis=1&amp;pid=3bdb39dd8&amp;color=0,0,0&amp;vpa=95&amp;vtp=1&amp;vaab=1&amp;bbb=1"/>
          <p:cNvSpPr/>
          <p:nvPr/>
        </p:nvSpPr>
        <p:spPr>
          <a:xfrm>
            <a:off x="3039014" y="500670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无机盐</a:t>
            </a:r>
            <a:endParaRPr lang="en-US" altLang="zh-CN" sz="2800" dirty="0"/>
          </a:p>
        </p:txBody>
      </p:sp>
      <p:sp>
        <p:nvSpPr>
          <p:cNvPr id="13" name="QB_7_AN.132_1#612bd0f80.blank?vaa=1&amp;vcp=1&amp;vis=1&amp;pid=3bdb39dd8&amp;color=0,0,0&amp;vpa=96&amp;vtp=1&amp;vaab=1&amp;bbb=1"/>
          <p:cNvSpPr/>
          <p:nvPr/>
        </p:nvSpPr>
        <p:spPr>
          <a:xfrm>
            <a:off x="4817015" y="500670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筛管</a:t>
            </a:r>
            <a:endParaRPr lang="en-US" altLang="zh-CN" sz="2800" dirty="0"/>
          </a:p>
        </p:txBody>
      </p:sp>
      <p:sp>
        <p:nvSpPr>
          <p:cNvPr id="14" name="QB_7_AN.133_1#612bd0f80.blank?vaa=1&amp;vcp=1&amp;vis=1&amp;pid=3bdb39dd8&amp;color=0,0,0&amp;vpa=97&amp;vtp=1&amp;vaab=1&amp;bbb=1"/>
          <p:cNvSpPr/>
          <p:nvPr/>
        </p:nvSpPr>
        <p:spPr>
          <a:xfrm>
            <a:off x="9084214" y="500670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5" name="QB_7_AN.134_1#612bd0f80.blank?vaa=1&amp;vcp=1&amp;vis=1&amp;pid=3bdb39dd8&amp;color=0,0,0&amp;vpa=98&amp;vtp=1&amp;vaab=1&amp;bbb=1"/>
          <p:cNvSpPr/>
          <p:nvPr/>
        </p:nvSpPr>
        <p:spPr>
          <a:xfrm>
            <a:off x="1261015" y="563344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5_1#4222f14da?vaa=1&amp;vcp=1&amp;vis=1&amp;pid=4ca0a7807&amp;color=0,0,0&amp;vtp=1&amp;vaab=1&amp;bt=1&amp;bbb=1"/>
          <p:cNvSpPr/>
          <p:nvPr/>
        </p:nvSpPr>
        <p:spPr>
          <a:xfrm>
            <a:off x="539496" y="649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生殖器官的生长</a:t>
            </a:r>
            <a:endParaRPr lang="en-US" altLang="zh-CN" sz="2800" dirty="0"/>
          </a:p>
        </p:txBody>
      </p:sp>
      <p:sp>
        <p:nvSpPr>
          <p:cNvPr id="3" name="QB_6_BD.136_1#f62d76535?sp=1&amp;vaa=1&amp;vcp=1&amp;vis=1&amp;pid=4222f14da&amp;color=0,0,0&amp;vtp=1&amp;vaab=1&amp;bbb=1&amp;hb=1"/>
          <p:cNvSpPr/>
          <p:nvPr/>
        </p:nvSpPr>
        <p:spPr>
          <a:xfrm>
            <a:off x="539496" y="1276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（1）花的基本结构由花柄、花托、萼片、花瓣、雄蕊、雌蕊组成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是花的主要结构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37_1#f62d76535.blank?vaa=1&amp;vcp=1&amp;vis=1&amp;pid=4222f14da&amp;color=0,0,0&amp;vpa=99&amp;vtp=1&amp;vaab=1&amp;bbb=1"/>
          <p:cNvSpPr/>
          <p:nvPr/>
        </p:nvSpPr>
        <p:spPr>
          <a:xfrm>
            <a:off x="905415" y="187315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雌蕊和雄蕊</a:t>
            </a:r>
            <a:endParaRPr lang="en-US" altLang="zh-CN" sz="2800" dirty="0"/>
          </a:p>
        </p:txBody>
      </p:sp>
      <p:pic>
        <p:nvPicPr>
          <p:cNvPr id="5" name="QB_6_BD.136_2#f62d76535?vaa=1&amp;vcp=1&amp;vis=1&amp;pid=4222f1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8635" y="2426810"/>
            <a:ext cx="5002967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36_3#f62d76535?vaa=1&amp;vcp=1&amp;vis=1&amp;pid=4222f14da&amp;color=0,0,0&amp;vtp=1&amp;vaab=1&amp;bbb=1"/>
          <p:cNvSpPr/>
          <p:nvPr/>
        </p:nvSpPr>
        <p:spPr>
          <a:xfrm>
            <a:off x="539496" y="49699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一朵花中既有雄蕊又有雌蕊的叫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一朵花中只有雄蕊或只有雌蕊的叫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138_1#f62d76535.blank?vaa=1&amp;vcp=1&amp;vis=1&amp;pid=4222f14da&amp;color=0,0,0&amp;vpa=100&amp;vtp=1&amp;vaab=1&amp;bbb=1"/>
          <p:cNvSpPr/>
          <p:nvPr/>
        </p:nvSpPr>
        <p:spPr>
          <a:xfrm>
            <a:off x="5528215" y="493950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两性</a:t>
            </a:r>
            <a:endParaRPr lang="en-US" altLang="zh-CN" sz="2800" dirty="0"/>
          </a:p>
        </p:txBody>
      </p:sp>
      <p:sp>
        <p:nvSpPr>
          <p:cNvPr id="8" name="QB_6_AN.139_1#f62d76535.blank?vaa=1&amp;vcp=1&amp;vis=1&amp;pid=4222f14da&amp;color=0,0,0&amp;vpa=101&amp;vtp=1&amp;vaab=1&amp;bbb=1"/>
          <p:cNvSpPr/>
          <p:nvPr/>
        </p:nvSpPr>
        <p:spPr>
          <a:xfrm>
            <a:off x="5883815" y="556625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0_1#c5cca6d7b?vaa=1&amp;vcp=1&amp;vis=1&amp;pid=4222f14da&amp;color=0,0,0&amp;vtp=1&amp;vaab=1&amp;bt=1&amp;bbb=1"/>
          <p:cNvSpPr/>
          <p:nvPr/>
        </p:nvSpPr>
        <p:spPr>
          <a:xfrm>
            <a:off x="539496" y="9060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（2）传粉</a:t>
            </a:r>
            <a:endParaRPr lang="en-US" altLang="zh-CN" sz="2800" dirty="0"/>
          </a:p>
        </p:txBody>
      </p:sp>
      <p:sp>
        <p:nvSpPr>
          <p:cNvPr id="3" name="QB_7_BD.141_1#7f30e64e6?vaa=1&amp;vcp=1&amp;vis=1&amp;pid=c5cca6d7b&amp;color=0,0,0&amp;vtp=1&amp;vaab=1&amp;bbb=1"/>
          <p:cNvSpPr/>
          <p:nvPr/>
        </p:nvSpPr>
        <p:spPr>
          <a:xfrm>
            <a:off x="539496" y="15259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：花药里的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以一定方式传送到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f30e64e6.blank?vaa=1&amp;vcp=1&amp;vis=1&amp;pid=c5cca6d7b&amp;color=0,0,0&amp;vpa=102&amp;vtp=1&amp;vaab=1&amp;bbb=1"/>
          <p:cNvSpPr/>
          <p:nvPr/>
        </p:nvSpPr>
        <p:spPr>
          <a:xfrm>
            <a:off x="3394615" y="14744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花粉</a:t>
            </a:r>
            <a:endParaRPr lang="en-US" altLang="zh-CN" sz="2800" dirty="0"/>
          </a:p>
        </p:txBody>
      </p:sp>
      <p:sp>
        <p:nvSpPr>
          <p:cNvPr id="5" name="QB_7_AN.2_1#7f30e64e6.blank?vaa=1&amp;vcp=1&amp;vis=1&amp;pid=c5cca6d7b&amp;color=0,0,0&amp;vpa=103&amp;vtp=1&amp;vaab=1&amp;bbb=1"/>
          <p:cNvSpPr/>
          <p:nvPr/>
        </p:nvSpPr>
        <p:spPr>
          <a:xfrm>
            <a:off x="7306214" y="14744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柱头</a:t>
            </a:r>
            <a:endParaRPr lang="en-US" altLang="zh-CN" sz="2800" dirty="0"/>
          </a:p>
        </p:txBody>
      </p:sp>
      <p:pic>
        <p:nvPicPr>
          <p:cNvPr id="6" name="QB_7_BD.144_1#cd6118733?htil=1&amp;vaa=1&amp;vcp=1&amp;vis=1&amp;pid=c5cca6d7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8382" y="2142680"/>
            <a:ext cx="2282438" cy="246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44_2#cd6118733?htil=1&amp;vaa=1&amp;vcp=1&amp;vis=1&amp;pid=c5cca6d7b&amp;color=0,0,0&amp;vtp=1&amp;vaab=1&amp;bbb=1&amp;hb=1&amp;hs=1"/>
          <p:cNvSpPr/>
          <p:nvPr/>
        </p:nvSpPr>
        <p:spPr>
          <a:xfrm>
            <a:off x="539496" y="2155380"/>
            <a:ext cx="845820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②传粉方式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：自花传粉指花粉落到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的柱头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3_1#cd6118733.blank?vaa=1&amp;vcp=1&amp;vis=1&amp;pid=c5cca6d7b&amp;color=0,0,0&amp;vpa=104&amp;vtp=1&amp;vaab=1&amp;bbb=1"/>
          <p:cNvSpPr/>
          <p:nvPr/>
        </p:nvSpPr>
        <p:spPr>
          <a:xfrm>
            <a:off x="5883815" y="212490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同一朵花</a:t>
            </a:r>
            <a:endParaRPr lang="en-US" altLang="zh-CN" sz="2800" dirty="0"/>
          </a:p>
        </p:txBody>
      </p:sp>
      <p:sp>
        <p:nvSpPr>
          <p:cNvPr id="9" name="QB_7_BD.144_3#cd6118733?htil=1&amp;vaa=1&amp;vcp=1&amp;vis=1&amp;pid=c5cca6d7b&amp;color=0,0,0&amp;vtp=1&amp;vaab=1&amp;bbb=1&amp;hb=1&amp;hs=1"/>
          <p:cNvSpPr/>
          <p:nvPr/>
        </p:nvSpPr>
        <p:spPr>
          <a:xfrm>
            <a:off x="539496" y="3432365"/>
            <a:ext cx="845820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异花传粉指一朵花的花粉落到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的柱头上的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过程。需要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等为媒介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4_1#cd6118733.blank?vaa=1&amp;vcp=1&amp;vis=1&amp;pid=c5cca6d7b&amp;color=0,0,0&amp;vpa=105&amp;vtp=1&amp;vaab=1&amp;bbb=1"/>
          <p:cNvSpPr/>
          <p:nvPr/>
        </p:nvSpPr>
        <p:spPr>
          <a:xfrm>
            <a:off x="5172615" y="340188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另一朵花</a:t>
            </a:r>
            <a:endParaRPr lang="en-US" altLang="zh-CN" sz="2800" dirty="0"/>
          </a:p>
        </p:txBody>
      </p:sp>
      <p:sp>
        <p:nvSpPr>
          <p:cNvPr id="11" name="QB_7_AN.5_1#cd6118733.blank?vaa=1&amp;vcp=1&amp;vis=1&amp;pid=c5cca6d7b&amp;color=0,0,0&amp;vpa=106&amp;vtp=1&amp;vaab=1"/>
          <p:cNvSpPr/>
          <p:nvPr/>
        </p:nvSpPr>
        <p:spPr>
          <a:xfrm>
            <a:off x="2327814" y="40286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</a:t>
            </a:r>
            <a:endParaRPr lang="en-US" altLang="zh-CN" sz="2800" dirty="0"/>
          </a:p>
        </p:txBody>
      </p:sp>
      <p:sp>
        <p:nvSpPr>
          <p:cNvPr id="12" name="QB_7_AN.6_1#cd6118733.blank?vaa=1&amp;vcp=1&amp;vis=1&amp;pid=c5cca6d7b&amp;color=0,0,0&amp;vpa=107&amp;vtp=1&amp;vaab=1&amp;bbb=1"/>
          <p:cNvSpPr/>
          <p:nvPr/>
        </p:nvSpPr>
        <p:spPr>
          <a:xfrm>
            <a:off x="3394615" y="40286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昆虫</a:t>
            </a:r>
            <a:endParaRPr lang="en-US" altLang="zh-CN" sz="2800" dirty="0"/>
          </a:p>
        </p:txBody>
      </p:sp>
      <p:sp>
        <p:nvSpPr>
          <p:cNvPr id="13" name="QB_6_BD.149_1#934a65e49?vaa=1&amp;vcp=1&amp;vis=1&amp;pid=4222f14da&amp;color=0,0,0&amp;vtp=1&amp;vaab=1&amp;bbb=1&amp;hb=1&amp;hs=1"/>
          <p:cNvSpPr/>
          <p:nvPr/>
        </p:nvSpPr>
        <p:spPr>
          <a:xfrm>
            <a:off x="539496" y="47068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受精：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里的精子和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里的卵细胞结合形成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6_AN.150_1#934a65e49.blank?vaa=1&amp;vcp=1&amp;vis=1&amp;pid=4222f14da&amp;color=0,0,0&amp;vpa=108&amp;vtp=1&amp;vaab=1&amp;bbb=1"/>
          <p:cNvSpPr/>
          <p:nvPr/>
        </p:nvSpPr>
        <p:spPr>
          <a:xfrm>
            <a:off x="2505614" y="467633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花粉管</a:t>
            </a:r>
            <a:endParaRPr lang="en-US" altLang="zh-CN" sz="2800" dirty="0"/>
          </a:p>
        </p:txBody>
      </p:sp>
      <p:sp>
        <p:nvSpPr>
          <p:cNvPr id="15" name="QB_6_AN.151_1#934a65e49.blank?vaa=1&amp;vcp=1&amp;vis=1&amp;pid=4222f14da&amp;color=0,0,0&amp;vpa=109&amp;vtp=1&amp;vaab=1&amp;bbb=1"/>
          <p:cNvSpPr/>
          <p:nvPr/>
        </p:nvSpPr>
        <p:spPr>
          <a:xfrm>
            <a:off x="5706015" y="46763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胚珠</a:t>
            </a:r>
            <a:endParaRPr lang="en-US" altLang="zh-CN" sz="2800" dirty="0"/>
          </a:p>
        </p:txBody>
      </p:sp>
      <p:sp>
        <p:nvSpPr>
          <p:cNvPr id="16" name="QB_6_AN.152_1#934a65e49.blank?vaa=1&amp;vcp=1&amp;vis=1&amp;pid=4222f14da&amp;color=0,0,0&amp;vpa=110&amp;vtp=1&amp;vaab=1&amp;bbb=1"/>
          <p:cNvSpPr/>
          <p:nvPr/>
        </p:nvSpPr>
        <p:spPr>
          <a:xfrm>
            <a:off x="9973214" y="467633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受精卵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3_1#c12343aca?vaa=1&amp;vcp=1&amp;vis=1&amp;pid=4222f14da&amp;color=0,0,0&amp;vtp=1&amp;vaab=1&amp;bt=1&amp;bbb=1"/>
          <p:cNvSpPr/>
          <p:nvPr/>
        </p:nvSpPr>
        <p:spPr>
          <a:xfrm>
            <a:off x="539496" y="2261933"/>
            <a:ext cx="11109960" cy="2316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0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116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B_6_BD.153_1#c12343aca?vaa=1&amp;vcp=1&amp;vis=1&amp;pid=4222f14da&amp;color=0,0,0&amp;tib=255,255,255&amp;iip=3&amp;vip=111#11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2244" y="2264346"/>
            <a:ext cx="888796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54_1#c12343aca.blank?vaa=1&amp;vcp=1&amp;vis=1&amp;pid=4222f14da&amp;color=0,0,0&amp;vpa=111&amp;vtp=1&amp;vaab=1"/>
          <p:cNvSpPr/>
          <p:nvPr/>
        </p:nvSpPr>
        <p:spPr>
          <a:xfrm>
            <a:off x="9022620" y="2355786"/>
            <a:ext cx="685800" cy="3291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凋落</a:t>
            </a:r>
            <a:endParaRPr lang="en-US" altLang="zh-CN" sz="2400" dirty="0"/>
          </a:p>
        </p:txBody>
      </p:sp>
      <p:sp>
        <p:nvSpPr>
          <p:cNvPr id="5" name="QB_6_AN.155_1#c12343aca.blank?vaa=1&amp;vcp=1&amp;vis=1&amp;pid=4222f14da&amp;color=0,0,0&amp;vpa=112&amp;vtp=1&amp;vaab=1"/>
          <p:cNvSpPr/>
          <p:nvPr/>
        </p:nvSpPr>
        <p:spPr>
          <a:xfrm>
            <a:off x="6572028" y="2959291"/>
            <a:ext cx="978408" cy="35661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果皮</a:t>
            </a:r>
            <a:endParaRPr lang="en-US" altLang="zh-CN" sz="2400" dirty="0"/>
          </a:p>
        </p:txBody>
      </p:sp>
      <p:sp>
        <p:nvSpPr>
          <p:cNvPr id="6" name="QB_6_AN.156_1#c12343aca.blank?vaa=1&amp;vcp=1&amp;vis=1&amp;pid=4222f14da&amp;color=0,0,0&amp;vpa=113&amp;vtp=1&amp;vaab=1"/>
          <p:cNvSpPr/>
          <p:nvPr/>
        </p:nvSpPr>
        <p:spPr>
          <a:xfrm>
            <a:off x="7111523" y="3544507"/>
            <a:ext cx="987552" cy="33832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种皮</a:t>
            </a:r>
            <a:endParaRPr lang="en-US" altLang="zh-CN" sz="2400" dirty="0"/>
          </a:p>
        </p:txBody>
      </p:sp>
      <p:sp>
        <p:nvSpPr>
          <p:cNvPr id="7" name="QB_6_AN.157_1#c12343aca.blank?vaa=1&amp;vcp=1&amp;vis=1&amp;pid=4222f14da&amp;color=0,0,0&amp;vpa=114&amp;vtp=1&amp;vaab=1"/>
          <p:cNvSpPr/>
          <p:nvPr/>
        </p:nvSpPr>
        <p:spPr>
          <a:xfrm>
            <a:off x="7486428" y="4111435"/>
            <a:ext cx="1014984" cy="3749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8_1#bb5aae6ff?vaa=1&amp;vcp=1&amp;vis=1&amp;pid=4ca0a7807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绿色植物与生物圈</a:t>
            </a:r>
            <a:endParaRPr lang="en-US" altLang="zh-CN" sz="2800" dirty="0"/>
          </a:p>
        </p:txBody>
      </p:sp>
      <p:sp>
        <p:nvSpPr>
          <p:cNvPr id="3" name="QB_6_BD.159_1#ce9a90f5e?vaa=1&amp;vcp=1&amp;vis=1&amp;pid=bb5aae6ff&amp;color=0,0,0&amp;vtp=1&amp;vaab=1&amp;bbb=1"/>
          <p:cNvSpPr/>
          <p:nvPr/>
        </p:nvSpPr>
        <p:spPr>
          <a:xfrm>
            <a:off x="539496" y="216744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）绿色植物是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（2）绿色植物维持大气中的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的平衡。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（3）绿色植物能促进生物圈的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e9a90f5e.blank?vaa=1&amp;vcp=1&amp;vis=1&amp;pid=bb5aae6ff&amp;color=0,0,0&amp;vpa=115&amp;vtp=1&amp;vaab=1&amp;bbb=1"/>
          <p:cNvSpPr/>
          <p:nvPr/>
        </p:nvSpPr>
        <p:spPr>
          <a:xfrm>
            <a:off x="3216815" y="21369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</a:t>
            </a:r>
            <a:endParaRPr lang="en-US" altLang="zh-CN" sz="2800" dirty="0"/>
          </a:p>
        </p:txBody>
      </p:sp>
      <p:sp>
        <p:nvSpPr>
          <p:cNvPr id="6" name="QB_6_AN.2_1#ce9a90f5e.blank?vaa=1&amp;vcp=1&amp;vis=1&amp;pid=bb5aae6ff&amp;color=0,0,0&amp;vpa=116&amp;vtp=1&amp;vaab=1&amp;bbb=1"/>
          <p:cNvSpPr/>
          <p:nvPr/>
        </p:nvSpPr>
        <p:spPr>
          <a:xfrm>
            <a:off x="4994815" y="2784665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二氧化碳和氧气</a:t>
            </a:r>
            <a:endParaRPr lang="en-US" altLang="zh-CN" sz="2800" dirty="0"/>
          </a:p>
        </p:txBody>
      </p:sp>
      <p:sp>
        <p:nvSpPr>
          <p:cNvPr id="8" name="QB_6_AN.3_1#ce9a90f5e.blank?vaa=1&amp;vcp=1&amp;vis=1&amp;pid=bb5aae6ff&amp;color=0,0,0&amp;vpa=117&amp;vtp=1&amp;vaab=1&amp;bbb=1"/>
          <p:cNvSpPr/>
          <p:nvPr/>
        </p:nvSpPr>
        <p:spPr>
          <a:xfrm>
            <a:off x="5350415" y="341141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水循环</a:t>
            </a:r>
            <a:endParaRPr lang="en-US" altLang="zh-CN" sz="2800" dirty="0"/>
          </a:p>
        </p:txBody>
      </p:sp>
      <p:sp>
        <p:nvSpPr>
          <p:cNvPr id="9" name="P_6_BD#2e6471942?sp=1&amp;vcp=1&amp;vis=1&amp;pid=bb5aae6ff&amp;color=0,0,0&amp;vtp=1&amp;vaab=1&amp;bbb=1&amp;hb=1"/>
          <p:cNvSpPr/>
          <p:nvPr/>
        </p:nvSpPr>
        <p:spPr>
          <a:xfrm>
            <a:off x="539496" y="40978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（4）其他作用：防止水土流失、防风固沙；涵养水源、调节气候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毒杀菌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、美化环境；挡风吸尘、消除噪声。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5_1#48aeb4ecc?vaa=1&amp;vcp=1&amp;vis=1&amp;pid=4ca0a7807&amp;color=0,0,0&amp;vtp=1&amp;vaab=1&amp;bt=1&amp;bbb=1"/>
          <p:cNvSpPr/>
          <p:nvPr/>
        </p:nvSpPr>
        <p:spPr>
          <a:xfrm>
            <a:off x="539496" y="12235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我国的植物资源</a:t>
            </a:r>
            <a:endParaRPr lang="en-US" altLang="zh-CN" sz="2800" dirty="0"/>
          </a:p>
        </p:txBody>
      </p:sp>
      <p:sp>
        <p:nvSpPr>
          <p:cNvPr id="3" name="QB_6_BD.166_1#57c4ed04b?vaa=1&amp;vcp=1&amp;vis=1&amp;pid=48aeb4ecc&amp;color=0,0,0&amp;vtp=1&amp;vaab=1&amp;bbb=1&amp;hb=1"/>
          <p:cNvSpPr/>
          <p:nvPr/>
        </p:nvSpPr>
        <p:spPr>
          <a:xfrm>
            <a:off x="539496" y="18512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）我国的植被类型主要有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常绿阔叶林、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落叶阔叶林、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针叶林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、草原、荒漠等。</a:t>
            </a:r>
            <a:endParaRPr lang="en-US" altLang="zh-CN" sz="2800" dirty="0"/>
          </a:p>
        </p:txBody>
      </p:sp>
      <p:sp>
        <p:nvSpPr>
          <p:cNvPr id="4" name="QB_6_AN.1_1#57c4ed04b.blank?vaa=1&amp;vcp=1&amp;vis=1&amp;pid=48aeb4ecc&amp;color=0,0,0&amp;vpa=118&amp;vtp=1&amp;vaab=1&amp;bbb=1"/>
          <p:cNvSpPr/>
          <p:nvPr/>
        </p:nvSpPr>
        <p:spPr>
          <a:xfrm>
            <a:off x="4994815" y="182073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5" name="QB_6_BD.168_1#66013ade1?vaa=1&amp;vcp=1&amp;vis=1&amp;pid=48aeb4ecc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（2）我国的植物资源十分丰富，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名列世界第三位。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被誉为植物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大熊猫”；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“鸽子树”，是我国特有的珍贵树种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著名的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“活化石”之一；桫椤是现今仅存的木本蕨类植物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，被我国列为国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家一级保护植物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69_1#66013ade1.blank?vaa=1&amp;vcp=1&amp;vis=1&amp;pid=48aeb4ecc&amp;color=0,0,0&amp;vpa=119&amp;vtp=1&amp;vaab=1&amp;bbb=1"/>
          <p:cNvSpPr/>
          <p:nvPr/>
        </p:nvSpPr>
        <p:spPr>
          <a:xfrm>
            <a:off x="8550814" y="30977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银杉</a:t>
            </a:r>
            <a:endParaRPr lang="en-US" altLang="zh-CN" sz="2800" dirty="0"/>
          </a:p>
        </p:txBody>
      </p:sp>
      <p:sp>
        <p:nvSpPr>
          <p:cNvPr id="7" name="QB_6_AN.170_1#66013ade1.blank?vaa=1&amp;vcp=1&amp;vis=1&amp;pid=48aeb4ecc&amp;color=0,0,0&amp;vpa=120&amp;vtp=1&amp;vaab=1&amp;bbb=1"/>
          <p:cNvSpPr/>
          <p:nvPr/>
        </p:nvSpPr>
        <p:spPr>
          <a:xfrm>
            <a:off x="2997739" y="37454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珙桐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1_1#645297d1c?vaa=1&amp;vcp=1&amp;vis=1&amp;pid=48aeb4ecc&amp;color=0,0,0&amp;mp=1&amp;vtp=1&amp;vaab=1&amp;bt=1&amp;bbb=1&amp;hb=1"/>
          <p:cNvSpPr/>
          <p:nvPr/>
        </p:nvSpPr>
        <p:spPr>
          <a:xfrm>
            <a:off x="539496" y="15641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）对我国植被资源破坏性最大的是人为的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、毁林开荒、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过度利用等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645297d1c.blank?vaa=1&amp;vcp=1&amp;vis=1&amp;pid=48aeb4ecc&amp;color=0,0,0&amp;mp=1&amp;vpa=121&amp;vtp=1&amp;vaab=1&amp;bbb=1"/>
          <p:cNvSpPr/>
          <p:nvPr/>
        </p:nvSpPr>
        <p:spPr>
          <a:xfrm>
            <a:off x="7484014" y="153365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乱砍滥伐</a:t>
            </a:r>
            <a:endParaRPr lang="en-US" altLang="zh-CN" sz="2800" dirty="0"/>
          </a:p>
        </p:txBody>
      </p:sp>
      <p:sp>
        <p:nvSpPr>
          <p:cNvPr id="4" name="QB_6_BD.173_1#1d3c32b34?vaa=1&amp;vcp=1&amp;vis=1&amp;pid=48aeb4ecc&amp;color=0,0,0&amp;vtp=1&amp;vaab=1&amp;bbb=1&amp;hb=1"/>
          <p:cNvSpPr/>
          <p:nvPr/>
        </p:nvSpPr>
        <p:spPr>
          <a:xfrm>
            <a:off x="539496" y="283902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（4）保护植物资源：①《中华人民共和国森林法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》《中华人民共和国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草原法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》和《中国21世纪议程》；②每年的3月12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日定为全国的“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”；③“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防护林是我国一项大型生态工程；④绿化祖国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身做起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，从现在做起，从身边每一件小事做起。</a:t>
            </a:r>
            <a:endParaRPr lang="en-US" altLang="zh-CN" sz="2800" dirty="0"/>
          </a:p>
        </p:txBody>
      </p:sp>
      <p:sp>
        <p:nvSpPr>
          <p:cNvPr id="5" name="QB_6_AN.174_1#1d3c32b34.blank?vaa=1&amp;vcp=1&amp;vis=1&amp;pid=48aeb4ecc&amp;color=0,0,0&amp;vpa=122&amp;vtp=1&amp;vaab=1&amp;bbb=1&amp;hb=1"/>
          <p:cNvSpPr/>
          <p:nvPr/>
        </p:nvSpPr>
        <p:spPr>
          <a:xfrm>
            <a:off x="539496" y="345624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植树节</a:t>
            </a:r>
            <a:endParaRPr lang="en-US" altLang="zh-CN" sz="2800" dirty="0"/>
          </a:p>
        </p:txBody>
      </p:sp>
      <p:sp>
        <p:nvSpPr>
          <p:cNvPr id="6" name="QB_6_AN.175_1#1d3c32b34.blank?vaa=1&amp;vcp=1&amp;vis=1&amp;pid=48aeb4ecc&amp;color=0,0,0&amp;vpa=123&amp;vtp=1&amp;vaab=1&amp;bbb=1"/>
          <p:cNvSpPr/>
          <p:nvPr/>
        </p:nvSpPr>
        <p:spPr>
          <a:xfrm>
            <a:off x="2108739" y="41039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1240d6ea?vcp=1&amp;pid=ee9245a6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识图分析</a:t>
            </a:r>
            <a:endParaRPr lang="en-US" altLang="zh-CN" sz="3200" dirty="0"/>
          </a:p>
        </p:txBody>
      </p:sp>
      <p:sp>
        <p:nvSpPr>
          <p:cNvPr id="3" name="QO_5_BD.176_1#435ffacd8?sp=1&amp;vaa=1&amp;vcp=1&amp;vis=1&amp;pid=a1240d6e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以下是绿色开花植物植株、花、果实和种子的结构示意图，请回答：</a:t>
            </a:r>
            <a:endParaRPr lang="en-US" altLang="zh-CN" sz="2800" dirty="0"/>
          </a:p>
        </p:txBody>
      </p:sp>
      <p:pic>
        <p:nvPicPr>
          <p:cNvPr id="4" name="QO_5_BD.176_2#435ffacd8?htil=2&amp;vaa=1&amp;vcp=1&amp;vis=1&amp;pid=a1240d6e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9351" y="1859969"/>
            <a:ext cx="4889327" cy="372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77_1#43b3dfb0e?htil=2&amp;vaa=1&amp;vcp=1&amp;vis=1&amp;pid=435ffacd8&amp;color=0,0,0&amp;vtp=1&amp;vaab=1&amp;bbb=1&amp;hb=1"/>
          <p:cNvSpPr/>
          <p:nvPr/>
        </p:nvSpPr>
        <p:spPr>
          <a:xfrm>
            <a:off x="539496" y="1908029"/>
            <a:ext cx="67299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图一中的［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］是最先突破种皮萌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发出来的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植物的根吸收的水分通过根、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茎、叶中的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运输到植株各处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_1#43b3dfb0e.blank?vaa=1&amp;vcp=1&amp;vis=1&amp;pid=435ffacd8&amp;color=0,0,0&amp;vpa=124&amp;vtp=1&amp;vaab=1"/>
          <p:cNvSpPr/>
          <p:nvPr/>
        </p:nvSpPr>
        <p:spPr>
          <a:xfrm>
            <a:off x="3216815" y="18775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7" name="QB_6_AN.2_1#43b3dfb0e.blank?vaa=1&amp;vcp=1&amp;vis=1&amp;pid=435ffacd8&amp;color=0,0,0&amp;vpa=125&amp;vtp=1&amp;vaab=1&amp;bbb=1"/>
          <p:cNvSpPr/>
          <p:nvPr/>
        </p:nvSpPr>
        <p:spPr>
          <a:xfrm>
            <a:off x="2327814" y="31519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8" name="QB_6_BD.180_1#c08d1b2d6?htil=2&amp;vaa=1&amp;vcp=1&amp;vis=1&amp;pid=435ffacd8&amp;color=0,0,0&amp;vtp=1&amp;vaab=1&amp;bbb=1&amp;hb=1"/>
          <p:cNvSpPr/>
          <p:nvPr/>
        </p:nvSpPr>
        <p:spPr>
          <a:xfrm>
            <a:off x="539496" y="3838429"/>
            <a:ext cx="67299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）植物开花后经过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图二中的［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］和［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］分别发育成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图三中的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①和②。</a:t>
            </a:r>
            <a:endParaRPr lang="en-US" altLang="zh-CN" sz="2800" dirty="0"/>
          </a:p>
        </p:txBody>
      </p:sp>
      <p:sp>
        <p:nvSpPr>
          <p:cNvPr id="9" name="QB_6_AN.181_1#c08d1b2d6.blank?vaa=1&amp;vcp=1&amp;vis=1&amp;pid=435ffacd8&amp;color=0,0,0&amp;vpa=126&amp;vtp=1&amp;vaab=1&amp;bbb=1"/>
          <p:cNvSpPr/>
          <p:nvPr/>
        </p:nvSpPr>
        <p:spPr>
          <a:xfrm>
            <a:off x="3928015" y="38079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传粉</a:t>
            </a:r>
            <a:endParaRPr lang="en-US" altLang="zh-CN" sz="2800" dirty="0"/>
          </a:p>
        </p:txBody>
      </p:sp>
      <p:sp>
        <p:nvSpPr>
          <p:cNvPr id="10" name="QB_6_AN.182_1#c08d1b2d6.blank?vaa=1&amp;vcp=1&amp;vis=1&amp;pid=435ffacd8&amp;color=0,0,0&amp;vpa=127&amp;vtp=1&amp;vaab=1&amp;bbb=1"/>
          <p:cNvSpPr/>
          <p:nvPr/>
        </p:nvSpPr>
        <p:spPr>
          <a:xfrm>
            <a:off x="5350415" y="38079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受精</a:t>
            </a:r>
            <a:endParaRPr lang="en-US" altLang="zh-CN" sz="2800" dirty="0"/>
          </a:p>
        </p:txBody>
      </p:sp>
      <p:sp>
        <p:nvSpPr>
          <p:cNvPr id="11" name="QB_6_AN.183_1#c08d1b2d6.blank?vaa=1&amp;vcp=1&amp;vis=1&amp;pid=435ffacd8&amp;color=0,0,0&amp;vpa=128&amp;vtp=1&amp;vaab=1"/>
          <p:cNvSpPr/>
          <p:nvPr/>
        </p:nvSpPr>
        <p:spPr>
          <a:xfrm>
            <a:off x="2327814" y="44556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2" name="QB_6_AN.184_1#c08d1b2d6.blank?vaa=1&amp;vcp=1&amp;vis=1&amp;pid=435ffacd8&amp;color=0,0,0&amp;vpa=129&amp;vtp=1&amp;vaab=1"/>
          <p:cNvSpPr/>
          <p:nvPr/>
        </p:nvSpPr>
        <p:spPr>
          <a:xfrm>
            <a:off x="4105815" y="44556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85_1#8112353e4?htil=3&amp;vaa=1&amp;vcp=1&amp;vis=1&amp;pid=435ffac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60" y="1701514"/>
            <a:ext cx="4178808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85_2#8112353e4?htil=3&amp;vaa=1&amp;vcp=1&amp;vis=1&amp;pid=435ffacd8&amp;color=0,0,0&amp;vtp=1&amp;vaab=1&amp;bt=1&amp;bbb=1&amp;hb=1"/>
          <p:cNvSpPr/>
          <p:nvPr/>
        </p:nvSpPr>
        <p:spPr>
          <a:xfrm>
            <a:off x="539496" y="1564354"/>
            <a:ext cx="67939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（3）与玉米种子相比，图四中结构［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的数量和功能都不相同，滴加碘液后，变蓝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］。在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的条件下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吸收水和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中的营养，突破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发育成图一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86_1#8112353e4.blank?vaa=1&amp;vcp=1&amp;vis=1&amp;pid=435ffacd8&amp;color=0,0,0&amp;vpa=130&amp;vtp=1&amp;vaab=1"/>
          <p:cNvSpPr/>
          <p:nvPr/>
        </p:nvSpPr>
        <p:spPr>
          <a:xfrm>
            <a:off x="6417214" y="153387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6_AN.187_1#8112353e4.blank?vaa=1&amp;vcp=1&amp;vis=1&amp;pid=435ffacd8&amp;color=0,0,0&amp;vpa=131&amp;vtp=1&amp;vaab=1"/>
          <p:cNvSpPr/>
          <p:nvPr/>
        </p:nvSpPr>
        <p:spPr>
          <a:xfrm>
            <a:off x="1616614" y="282927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6" name="QB_6_AN.188_1#8112353e4.blank?vaa=1&amp;vcp=1&amp;vis=1&amp;pid=435ffacd8&amp;color=0,0,0&amp;vpa=132&amp;vtp=1&amp;vaab=1&amp;bbb=1"/>
          <p:cNvSpPr/>
          <p:nvPr/>
        </p:nvSpPr>
        <p:spPr>
          <a:xfrm>
            <a:off x="3394615" y="282927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适宜的温度</a:t>
            </a:r>
            <a:endParaRPr lang="en-US" altLang="zh-CN" sz="2800" dirty="0"/>
          </a:p>
        </p:txBody>
      </p:sp>
      <p:sp>
        <p:nvSpPr>
          <p:cNvPr id="7" name="QB_6_AN.189_1#8112353e4.blank?vaa=1&amp;vcp=1&amp;vis=1&amp;pid=435ffacd8&amp;color=0,0,0&amp;vpa=133&amp;vtp=1&amp;vaab=1&amp;bbb=1&amp;hb=1"/>
          <p:cNvSpPr/>
          <p:nvPr/>
        </p:nvSpPr>
        <p:spPr>
          <a:xfrm>
            <a:off x="539496" y="2829274"/>
            <a:ext cx="679399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充足的空气</a:t>
            </a:r>
            <a:endParaRPr lang="en-US" altLang="zh-CN" sz="2800" dirty="0"/>
          </a:p>
        </p:txBody>
      </p:sp>
      <p:sp>
        <p:nvSpPr>
          <p:cNvPr id="8" name="QB_6_AN.190_1#8112353e4.blank?vaa=1&amp;vcp=1&amp;vis=1&amp;pid=435ffacd8&amp;color=0,0,0&amp;vpa=134&amp;vtp=1&amp;vaab=1&amp;bbb=1"/>
          <p:cNvSpPr/>
          <p:nvPr/>
        </p:nvSpPr>
        <p:spPr>
          <a:xfrm>
            <a:off x="1794414" y="347697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适量的水分</a:t>
            </a:r>
            <a:endParaRPr lang="en-US" altLang="zh-CN" sz="2800" dirty="0"/>
          </a:p>
        </p:txBody>
      </p:sp>
      <p:sp>
        <p:nvSpPr>
          <p:cNvPr id="9" name="QB_6_AN.191_1#8112353e4.blank?vaa=1&amp;vcp=1&amp;vis=1&amp;pid=435ffacd8&amp;color=0,0,0&amp;vpa=135&amp;vtp=1&amp;vaab=1&amp;bbb=1"/>
          <p:cNvSpPr/>
          <p:nvPr/>
        </p:nvSpPr>
        <p:spPr>
          <a:xfrm>
            <a:off x="5904135" y="350745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②①③</a:t>
            </a:r>
            <a:endParaRPr lang="en-US" altLang="zh-CN" sz="2800" dirty="0"/>
          </a:p>
        </p:txBody>
      </p:sp>
      <p:sp>
        <p:nvSpPr>
          <p:cNvPr id="10" name="QB_6_AN.192_1#8112353e4.blank?vaa=1&amp;vcp=1&amp;vis=1&amp;pid=435ffacd8&amp;color=0,0,0&amp;vpa=136&amp;vtp=1&amp;vaab=1"/>
          <p:cNvSpPr/>
          <p:nvPr/>
        </p:nvSpPr>
        <p:spPr>
          <a:xfrm>
            <a:off x="2332894" y="413229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1" name="QB_6_AN.193_1#8112353e4.blank?vaa=1&amp;vcp=1&amp;vis=1&amp;pid=435ffacd8&amp;color=0,0,0&amp;vpa=137&amp;vtp=1&amp;vaab=1&amp;bbb=1"/>
          <p:cNvSpPr/>
          <p:nvPr/>
        </p:nvSpPr>
        <p:spPr>
          <a:xfrm>
            <a:off x="6211475" y="415039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94_1#3b91349d1?sp=1&amp;vaa=1&amp;vcp=1&amp;vis=1&amp;pid=a1240d6ea&amp;color=0,0,0&amp;vtp=1&amp;vaab=1&amp;bt=1&amp;bbb=1"/>
          <p:cNvSpPr/>
          <p:nvPr/>
        </p:nvSpPr>
        <p:spPr>
          <a:xfrm>
            <a:off x="539496" y="19293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分析下图中叶片的结构。</a:t>
            </a:r>
            <a:endParaRPr lang="en-US" altLang="zh-CN" sz="2800" dirty="0"/>
          </a:p>
        </p:txBody>
      </p:sp>
      <p:pic>
        <p:nvPicPr>
          <p:cNvPr id="3" name="QB_5_BD.194_2#3b91349d1?vaa=1&amp;vcp=1&amp;vis=1&amp;pid=a1240d6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0128" y="2610993"/>
            <a:ext cx="556869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19d466dd.fixed?vcp=1&amp;pid=2e66e9d6e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生物圈中的绿色植物</a:t>
            </a:r>
            <a:endParaRPr lang="en-US" altLang="zh-CN" sz="4000" dirty="0"/>
          </a:p>
        </p:txBody>
      </p:sp>
      <p:sp>
        <p:nvSpPr>
          <p:cNvPr id="3" name="C_3_BD#319d466dd.fixed?vcp=1&amp;pid=2e66e9d6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194_3#3b91349d1?vaa=1&amp;vcp=1&amp;vis=1&amp;pid=a1240d6ea&amp;color=0,0,0&amp;mp=1&amp;tib=255,255,255&amp;vip=138#149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48206"/>
            <a:ext cx="11073384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N.195_1#3b91349d1.blank?vaa=1&amp;vcp=1&amp;vis=1&amp;pid=a1240d6ea&amp;color=0,0,0&amp;mp=1&amp;vpa=138&amp;vtp=1&amp;vaab=1"/>
          <p:cNvSpPr/>
          <p:nvPr/>
        </p:nvSpPr>
        <p:spPr>
          <a:xfrm>
            <a:off x="7927848" y="1796796"/>
            <a:ext cx="1234440" cy="29260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角质层</a:t>
            </a:r>
            <a:endParaRPr lang="en-US" altLang="zh-CN" sz="2100" dirty="0"/>
          </a:p>
        </p:txBody>
      </p:sp>
      <p:sp>
        <p:nvSpPr>
          <p:cNvPr id="5" name="QB_5_AN.196_1#3b91349d1.blank?vaa=1&amp;vcp=1&amp;vis=1&amp;pid=a1240d6ea&amp;color=0,0,0&amp;mp=1&amp;vpa=139&amp;vtp=1&amp;vaab=1"/>
          <p:cNvSpPr/>
          <p:nvPr/>
        </p:nvSpPr>
        <p:spPr>
          <a:xfrm>
            <a:off x="10259568" y="1805940"/>
            <a:ext cx="731520" cy="29260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透光</a:t>
            </a:r>
            <a:endParaRPr lang="en-US" altLang="zh-CN" sz="2100" dirty="0"/>
          </a:p>
        </p:txBody>
      </p:sp>
      <p:sp>
        <p:nvSpPr>
          <p:cNvPr id="6" name="QB_5_AN.197_1#3b91349d1.blank?vaa=1&amp;vcp=1&amp;vis=1&amp;pid=a1240d6ea&amp;color=0,0,0&amp;mp=1&amp;vpa=140&amp;vtp=1&amp;vaab=1"/>
          <p:cNvSpPr/>
          <p:nvPr/>
        </p:nvSpPr>
        <p:spPr>
          <a:xfrm>
            <a:off x="5047488" y="2171700"/>
            <a:ext cx="676656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保水</a:t>
            </a:r>
            <a:endParaRPr lang="en-US" altLang="zh-CN" sz="2100" dirty="0"/>
          </a:p>
        </p:txBody>
      </p:sp>
      <p:sp>
        <p:nvSpPr>
          <p:cNvPr id="7" name="QB_5_AN.198_1#3b91349d1.blank?vaa=1&amp;vcp=1&amp;vis=1&amp;pid=a1240d6ea&amp;color=0,0,0&amp;mp=1&amp;vpa=141&amp;vtp=1&amp;vaab=1"/>
          <p:cNvSpPr/>
          <p:nvPr/>
        </p:nvSpPr>
        <p:spPr>
          <a:xfrm>
            <a:off x="4727448" y="2537460"/>
            <a:ext cx="740664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成对</a:t>
            </a:r>
            <a:endParaRPr lang="en-US" altLang="zh-CN" sz="2100" dirty="0"/>
          </a:p>
        </p:txBody>
      </p:sp>
      <p:sp>
        <p:nvSpPr>
          <p:cNvPr id="8" name="QB_5_AN.199_1#3b91349d1.blank?vaa=1&amp;vcp=1&amp;vis=1&amp;pid=a1240d6ea&amp;color=0,0,0&amp;mp=1&amp;vpa=142&amp;vtp=1&amp;vaab=1"/>
          <p:cNvSpPr/>
          <p:nvPr/>
        </p:nvSpPr>
        <p:spPr>
          <a:xfrm>
            <a:off x="6720840" y="2510028"/>
            <a:ext cx="704088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气孔</a:t>
            </a:r>
            <a:endParaRPr lang="en-US" altLang="zh-CN" sz="2100" dirty="0"/>
          </a:p>
        </p:txBody>
      </p:sp>
      <p:sp>
        <p:nvSpPr>
          <p:cNvPr id="9" name="QB_5_AN.200_1#3b91349d1.blank?vaa=1&amp;vcp=1&amp;vis=1&amp;pid=a1240d6ea&amp;color=0,0,0&amp;mp=1&amp;vpa=143&amp;vtp=1&amp;vaab=1"/>
          <p:cNvSpPr/>
          <p:nvPr/>
        </p:nvSpPr>
        <p:spPr>
          <a:xfrm>
            <a:off x="6464808" y="2921508"/>
            <a:ext cx="1014984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叶绿体</a:t>
            </a:r>
            <a:endParaRPr lang="en-US" altLang="zh-CN" sz="2100" dirty="0"/>
          </a:p>
        </p:txBody>
      </p:sp>
      <p:sp>
        <p:nvSpPr>
          <p:cNvPr id="10" name="QB_5_AN.201_1#3b91349d1.blank?vaa=1&amp;vcp=1&amp;vis=1&amp;pid=a1240d6ea&amp;color=0,0,0&amp;mp=1&amp;vpa=144&amp;vtp=1&amp;vaab=1"/>
          <p:cNvSpPr/>
          <p:nvPr/>
        </p:nvSpPr>
        <p:spPr>
          <a:xfrm>
            <a:off x="10067544" y="3214116"/>
            <a:ext cx="969264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</a:t>
            </a:r>
            <a:endParaRPr lang="en-US" altLang="zh-CN" sz="2100" dirty="0"/>
          </a:p>
        </p:txBody>
      </p:sp>
      <p:sp>
        <p:nvSpPr>
          <p:cNvPr id="11" name="QB_5_AN.202_1#3b91349d1.blank?vaa=1&amp;vcp=1&amp;vis=1&amp;pid=a1240d6ea&amp;color=0,0,0&amp;mp=1&amp;vpa=145&amp;vtp=1&amp;vaab=1"/>
          <p:cNvSpPr/>
          <p:nvPr/>
        </p:nvSpPr>
        <p:spPr>
          <a:xfrm>
            <a:off x="9473184" y="3616452"/>
            <a:ext cx="969264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较少</a:t>
            </a:r>
            <a:endParaRPr lang="en-US" altLang="zh-CN" sz="2100" dirty="0"/>
          </a:p>
        </p:txBody>
      </p:sp>
      <p:sp>
        <p:nvSpPr>
          <p:cNvPr id="12" name="QB_5_AN.203_1#3b91349d1.blank?vaa=1&amp;vcp=1&amp;vis=1&amp;pid=a1240d6ea&amp;color=0,0,0&amp;mp=1&amp;vpa=146&amp;vtp=1&amp;vaab=1"/>
          <p:cNvSpPr/>
          <p:nvPr/>
        </p:nvSpPr>
        <p:spPr>
          <a:xfrm>
            <a:off x="2889504" y="3991356"/>
            <a:ext cx="1005840" cy="23774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支撑</a:t>
            </a:r>
            <a:endParaRPr lang="en-US" altLang="zh-CN" sz="2100" dirty="0"/>
          </a:p>
        </p:txBody>
      </p:sp>
      <p:sp>
        <p:nvSpPr>
          <p:cNvPr id="13" name="QB_5_AN.204_1#3b91349d1.blank?vaa=1&amp;vcp=1&amp;vis=1&amp;pid=a1240d6ea&amp;color=0,0,0&amp;mp=1&amp;vpa=147&amp;vtp=1&amp;vaab=1"/>
          <p:cNvSpPr/>
          <p:nvPr/>
        </p:nvSpPr>
        <p:spPr>
          <a:xfrm>
            <a:off x="2926080" y="4466844"/>
            <a:ext cx="969264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输导</a:t>
            </a:r>
            <a:endParaRPr lang="en-US" altLang="zh-CN" sz="2100" dirty="0"/>
          </a:p>
        </p:txBody>
      </p:sp>
      <p:sp>
        <p:nvSpPr>
          <p:cNvPr id="14" name="QB_5_AN.205_1#3b91349d1.blank?vaa=1&amp;vcp=1&amp;vis=1&amp;pid=a1240d6ea&amp;color=0,0,0&amp;mp=1&amp;vpa=148&amp;vtp=1&amp;vaab=1"/>
          <p:cNvSpPr/>
          <p:nvPr/>
        </p:nvSpPr>
        <p:spPr>
          <a:xfrm>
            <a:off x="5760720" y="4265676"/>
            <a:ext cx="2029968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水分和无机盐</a:t>
            </a:r>
            <a:endParaRPr lang="en-US" altLang="zh-CN" sz="2100" dirty="0"/>
          </a:p>
        </p:txBody>
      </p:sp>
      <p:sp>
        <p:nvSpPr>
          <p:cNvPr id="15" name="QB_5_AN.206_1#3b91349d1.blank?vaa=1&amp;vcp=1&amp;vis=1&amp;pid=a1240d6ea&amp;color=0,0,0&amp;mp=1&amp;vpa=149&amp;vtp=1&amp;vaab=1"/>
          <p:cNvSpPr/>
          <p:nvPr/>
        </p:nvSpPr>
        <p:spPr>
          <a:xfrm>
            <a:off x="5824728" y="4640580"/>
            <a:ext cx="1984248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4837eb5a?vcp=1&amp;pid=ee9245a6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5_BD.207_1#429a4e2df?vaa=1&amp;vcp=1&amp;vis=1&amp;pid=84837eb5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1.探究种子萌发的外界条件</a:t>
            </a:r>
            <a:endParaRPr lang="en-US" altLang="zh-CN" sz="2800" dirty="0"/>
          </a:p>
        </p:txBody>
      </p:sp>
      <p:sp>
        <p:nvSpPr>
          <p:cNvPr id="4" name="QB_6_BD.208_1#cc2d82bee?sp=1&amp;vaa=1&amp;vcp=1&amp;vis=1&amp;pid=429a4e2df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（1）如下图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，此实验中出现了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组对照实验，它们的变量分别是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09_1#cc2d82bee.blank?vaa=1&amp;vcp=1&amp;vis=1&amp;pid=429a4e2df&amp;color=0,0,0&amp;vpa=150&amp;vtp=1&amp;vaab=1"/>
          <p:cNvSpPr/>
          <p:nvPr/>
        </p:nvSpPr>
        <p:spPr>
          <a:xfrm>
            <a:off x="5350415" y="18775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6" name="QB_6_AN.211_1#cc2d82bee.blank?vaa=1&amp;vcp=1&amp;vis=1&amp;pid=429a4e2df&amp;color=0,0,0&amp;vpa=151&amp;vtp=1&amp;vaab=1&amp;bbb=1"/>
          <p:cNvSpPr/>
          <p:nvPr/>
        </p:nvSpPr>
        <p:spPr>
          <a:xfrm>
            <a:off x="549815" y="2504294"/>
            <a:ext cx="9148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的变量是水，③④的变量是温度，②③的变量是空气</a:t>
            </a:r>
            <a:endParaRPr lang="en-US" altLang="zh-CN" sz="2800" dirty="0"/>
          </a:p>
        </p:txBody>
      </p:sp>
      <p:pic>
        <p:nvPicPr>
          <p:cNvPr id="7" name="QB_6_BD.210_1#cc2d82bee?vaa=1&amp;vcp=1&amp;vis=1&amp;pid=429a4e2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3238926"/>
            <a:ext cx="4169664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2_1#05c97ecaa?sp=1&amp;vaa=1&amp;vcp=1&amp;vis=1&amp;pid=429a4e2df&amp;color=0,0,0&amp;vtp=1&amp;vaab=1&amp;bt=1&amp;bbb=1"/>
          <p:cNvSpPr/>
          <p:nvPr/>
        </p:nvSpPr>
        <p:spPr>
          <a:xfrm>
            <a:off x="539496" y="17119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（2）现象与结论</a:t>
            </a:r>
            <a:endParaRPr lang="en-US" altLang="zh-CN" sz="2800" dirty="0"/>
          </a:p>
        </p:txBody>
      </p:sp>
      <p:graphicFrame>
        <p:nvGraphicFramePr>
          <p:cNvPr id="38" name="QB_6_BD.212_2#05c97ecaa?colgroup=2,7,7,4,7&amp;vaa=1&amp;vcp=1&amp;vis=1&amp;pid=429a4e2df&amp;color=0,0,0&amp;vtp=1&amp;vaab=1&amp;bbb=1&amp;hb=1"/>
          <p:cNvGraphicFramePr>
            <a:graphicFrameLocks noGrp="1"/>
          </p:cNvGraphicFramePr>
          <p:nvPr/>
        </p:nvGraphicFramePr>
        <p:xfrm>
          <a:off x="539496" y="2393600"/>
          <a:ext cx="11055096" cy="2254188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编号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不萌发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不萌发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萌发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不萌发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种子萌发需要一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种子萌发需要充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种子萌发需要适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宜的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13_1#05c97ecaa.blank?vaa=1&amp;vcp=1&amp;vis=1&amp;pid=429a4e2df&amp;color=0,0,0&amp;vpa=152&amp;vtp=1&amp;vaab=1&amp;bbb=1"/>
          <p:cNvSpPr/>
          <p:nvPr/>
        </p:nvSpPr>
        <p:spPr>
          <a:xfrm>
            <a:off x="2868326" y="40689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水分</a:t>
            </a:r>
            <a:endParaRPr lang="en-US" altLang="zh-CN" sz="2800" dirty="0"/>
          </a:p>
        </p:txBody>
      </p:sp>
      <p:sp>
        <p:nvSpPr>
          <p:cNvPr id="5" name="QB_6_AN.214_1#05c97ecaa.blank?vaa=1&amp;vcp=1&amp;vis=1&amp;pid=429a4e2df&amp;color=0,0,0&amp;vpa=153&amp;vtp=1&amp;vaab=1&amp;bbb=1"/>
          <p:cNvSpPr/>
          <p:nvPr/>
        </p:nvSpPr>
        <p:spPr>
          <a:xfrm>
            <a:off x="5629815" y="40689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</a:t>
            </a:r>
            <a:endParaRPr lang="en-US" altLang="zh-CN" sz="2800" dirty="0"/>
          </a:p>
        </p:txBody>
      </p:sp>
      <p:sp>
        <p:nvSpPr>
          <p:cNvPr id="6" name="QB_6_AN.215_1#05c97ecaa.blank?vaa=1&amp;vcp=1&amp;vis=1&amp;pid=429a4e2df&amp;color=0,0,0&amp;vpa=154&amp;vtp=1&amp;vaab=1&amp;bbb=1&amp;hb=1"/>
          <p:cNvSpPr/>
          <p:nvPr/>
        </p:nvSpPr>
        <p:spPr>
          <a:xfrm>
            <a:off x="7156450" y="4069080"/>
            <a:ext cx="1701165" cy="10579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对照实验</a:t>
            </a:r>
            <a:endParaRPr lang="en-US" altLang="zh-CN" sz="2800" dirty="0"/>
          </a:p>
        </p:txBody>
      </p:sp>
      <p:sp>
        <p:nvSpPr>
          <p:cNvPr id="7" name="QB_6_AN.216_1#05c97ecaa.blank?vaa=1&amp;vcp=1&amp;vis=1&amp;pid=429a4e2df&amp;color=0,0,0&amp;vpa=155&amp;vtp=1&amp;vaab=1&amp;bbb=1"/>
          <p:cNvSpPr/>
          <p:nvPr/>
        </p:nvSpPr>
        <p:spPr>
          <a:xfrm>
            <a:off x="9617479" y="40689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7_1#60d2931ad?vaa=1&amp;vcp=1&amp;vis=1&amp;pid=84837eb5a&amp;color=0,0,0&amp;vtp=1&amp;vaab=1&amp;bt=1&amp;bbb=1"/>
          <p:cNvSpPr/>
          <p:nvPr/>
        </p:nvSpPr>
        <p:spPr>
          <a:xfrm>
            <a:off x="539496" y="12158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2.“验证绿叶在光下合成淀粉”的实验</a:t>
            </a:r>
            <a:endParaRPr lang="en-US" altLang="zh-CN" sz="2800" dirty="0"/>
          </a:p>
        </p:txBody>
      </p:sp>
      <p:sp>
        <p:nvSpPr>
          <p:cNvPr id="3" name="QB_6_BD.218_1#2869628b3?sp=1&amp;vaa=1&amp;vcp=1&amp;vis=1&amp;pid=60d2931ad&amp;color=0,0,0&amp;vtp=1&amp;vaab=1&amp;bbb=1&amp;hb=1"/>
          <p:cNvSpPr/>
          <p:nvPr/>
        </p:nvSpPr>
        <p:spPr>
          <a:xfrm>
            <a:off x="539496" y="18435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（1）实验步骤：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植物暗处理（对植物进行暗处理的原因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叶片部分遮光（形成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）；③光照；④酒精脱色；⑤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；⑥碘液显色。</a:t>
            </a:r>
            <a:endParaRPr lang="en-US" altLang="zh-CN" sz="2800" dirty="0"/>
          </a:p>
        </p:txBody>
      </p:sp>
      <p:sp>
        <p:nvSpPr>
          <p:cNvPr id="4" name="QB_6_AN.1_1#2869628b3.blank?vaa=1&amp;vcp=1&amp;vis=1&amp;pid=60d2931ad&amp;color=0,0,0&amp;vpa=156&amp;vtp=1&amp;vaab=1&amp;bbb=1"/>
          <p:cNvSpPr/>
          <p:nvPr/>
        </p:nvSpPr>
        <p:spPr>
          <a:xfrm>
            <a:off x="7031578" y="2460815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使叶片内的淀粉运走耗尽</a:t>
            </a:r>
            <a:endParaRPr lang="en-US" altLang="zh-CN" sz="2800" dirty="0"/>
          </a:p>
        </p:txBody>
      </p:sp>
      <p:sp>
        <p:nvSpPr>
          <p:cNvPr id="5" name="QB_6_AN.2_1#2869628b3.blank?vaa=1&amp;vcp=1&amp;vis=1&amp;pid=60d2931ad&amp;color=0,0,0&amp;vpa=157&amp;vtp=1&amp;vaab=1&amp;bbb=1"/>
          <p:cNvSpPr/>
          <p:nvPr/>
        </p:nvSpPr>
        <p:spPr>
          <a:xfrm>
            <a:off x="4146455" y="31313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6" name="QB_6_BD.221_1#7c422180b?vaa=1&amp;vcp=1&amp;vis=1&amp;pid=60d2931ad&amp;color=0,0,0&amp;vtp=1&amp;vaab=1&amp;bb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：叶片见光部分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，遮光部分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3）实验结论：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是光合作用的产物，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是光合作用的必需条件。</a:t>
            </a:r>
            <a:endParaRPr lang="en-US" altLang="zh-CN" sz="2800" dirty="0"/>
          </a:p>
        </p:txBody>
      </p:sp>
      <p:sp>
        <p:nvSpPr>
          <p:cNvPr id="7" name="QB_6_AN.3_1#7c422180b.blank?vaa=1&amp;vcp=1&amp;vis=1&amp;pid=60d2931ad&amp;color=0,0,0&amp;vpa=158&amp;vtp=1&amp;vaab=1&amp;bbb=1"/>
          <p:cNvSpPr/>
          <p:nvPr/>
        </p:nvSpPr>
        <p:spPr>
          <a:xfrm>
            <a:off x="5350415" y="43785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变深蓝色</a:t>
            </a:r>
            <a:endParaRPr lang="en-US" altLang="zh-CN" sz="2800" dirty="0"/>
          </a:p>
        </p:txBody>
      </p:sp>
      <p:sp>
        <p:nvSpPr>
          <p:cNvPr id="8" name="QB_6_AN.4_1#7c422180b.blank?vaa=1&amp;vcp=1&amp;vis=1&amp;pid=60d2931ad&amp;color=0,0,0&amp;vpa=159&amp;vtp=1&amp;vaab=1&amp;bbb=1"/>
          <p:cNvSpPr/>
          <p:nvPr/>
        </p:nvSpPr>
        <p:spPr>
          <a:xfrm>
            <a:off x="8906414" y="437851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不变色</a:t>
            </a:r>
            <a:endParaRPr lang="en-US" altLang="zh-CN" sz="2800" dirty="0"/>
          </a:p>
        </p:txBody>
      </p:sp>
      <p:sp>
        <p:nvSpPr>
          <p:cNvPr id="10" name="QB_6_AN.225_1#7c422180b.blank?vaa=1&amp;vcp=1&amp;vis=1&amp;pid=60d2931ad&amp;color=0,0,0&amp;vpa=160&amp;vtp=1&amp;vaab=1&amp;bbb=1"/>
          <p:cNvSpPr/>
          <p:nvPr/>
        </p:nvSpPr>
        <p:spPr>
          <a:xfrm>
            <a:off x="3175540" y="5005260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endParaRPr lang="en-US" altLang="zh-CN" sz="2800" spc="-50" dirty="0"/>
          </a:p>
        </p:txBody>
      </p:sp>
      <p:sp>
        <p:nvSpPr>
          <p:cNvPr id="11" name="QB_6_AN.226_1#7c422180b.blank?vaa=1&amp;vcp=1&amp;vis=1&amp;pid=60d2931ad&amp;color=0,0,0&amp;vpa=161&amp;vtp=1&amp;vaab=1"/>
          <p:cNvSpPr/>
          <p:nvPr/>
        </p:nvSpPr>
        <p:spPr>
          <a:xfrm>
            <a:off x="7347489" y="5005260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27_1#5ffec70c5?sp=1&amp;vaa=1&amp;vcp=1&amp;vis=1&amp;pid=84837eb5a&amp;color=0,0,0&amp;vtp=1&amp;vaab=1&amp;bt=1&amp;bbb=1"/>
          <p:cNvSpPr/>
          <p:nvPr/>
        </p:nvSpPr>
        <p:spPr>
          <a:xfrm>
            <a:off x="539496" y="11102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以下是关于植物的生理功能的实验：</a:t>
            </a:r>
            <a:endParaRPr lang="en-US" altLang="zh-CN" sz="2800" dirty="0"/>
          </a:p>
        </p:txBody>
      </p:sp>
      <p:pic>
        <p:nvPicPr>
          <p:cNvPr id="3" name="QO_5_BD.227_3#5ffec70c5?htil=1&amp;vaa=1&amp;vcp=1&amp;vis=1&amp;pid=84837eb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48" y="1791811"/>
            <a:ext cx="496519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227_4#5ffec70c5?htil=1&amp;vaa=1&amp;vcp=1&amp;vis=1&amp;pid=84837eb5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1828387"/>
            <a:ext cx="460857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28_1#650a21ef4?vaa=1&amp;vcp=1&amp;vis=1&amp;pid=5ffec70c5&amp;color=0,0,0&amp;vtp=1&amp;vaab=1&amp;bbb=1&amp;hb=1"/>
          <p:cNvSpPr/>
          <p:nvPr/>
        </p:nvSpPr>
        <p:spPr>
          <a:xfrm>
            <a:off x="539496" y="38873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（1）图一是验证蒸腾作用散失水分的实验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，一段时间后装置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填“①”或“②”）的塑料袋内壁会出现小水珠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29_1#650a21ef4.blank?vaa=1&amp;vcp=1&amp;vis=1&amp;pid=5ffec70c5&amp;color=0,0,0&amp;vpa=162&amp;vtp=1&amp;vaab=1"/>
          <p:cNvSpPr/>
          <p:nvPr/>
        </p:nvSpPr>
        <p:spPr>
          <a:xfrm>
            <a:off x="9973214" y="385683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6_AN.230_1#650a21ef4.blank?vaa=1&amp;vcp=1&amp;vis=1&amp;pid=5ffec70c5&amp;color=0,0,0&amp;vpa=163&amp;vtp=1&amp;vaab=1&amp;bbb=1&amp;hb=1"/>
          <p:cNvSpPr/>
          <p:nvPr/>
        </p:nvSpPr>
        <p:spPr>
          <a:xfrm>
            <a:off x="539496" y="450453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叶片是蒸腾作用的主要器官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1_1#55a461f70?sp=1&amp;vaa=1&amp;vcp=1&amp;vis=1&amp;pid=5ffec70c5&amp;color=0,0,0&amp;vtp=1&amp;vaab=1&amp;bt=1&amp;bbb=1&amp;hb=1"/>
          <p:cNvSpPr/>
          <p:nvPr/>
        </p:nvSpPr>
        <p:spPr>
          <a:xfrm>
            <a:off x="539496" y="10111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）图二装置中放入氢氧化钠溶液的原因是氢氧化钠能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碘液显色：装置里的叶片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，装置外的叶片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实验结论：光合作用需要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32_1#55a461f70.blank?vaa=1&amp;vcp=1&amp;vis=1&amp;pid=5ffec70c5&amp;color=0,0,0&amp;vpa=164&amp;vtp=1&amp;vaab=1&amp;bbb=1&amp;hb=1"/>
          <p:cNvSpPr/>
          <p:nvPr/>
        </p:nvSpPr>
        <p:spPr>
          <a:xfrm>
            <a:off x="539496" y="98069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吸收空气中二氧化碳</a:t>
            </a:r>
            <a:endParaRPr lang="en-US" altLang="zh-CN" sz="2800" dirty="0"/>
          </a:p>
        </p:txBody>
      </p:sp>
      <p:sp>
        <p:nvSpPr>
          <p:cNvPr id="4" name="QB_6_AN.233_1#55a461f70.blank?vaa=1&amp;vcp=1&amp;vis=1&amp;pid=5ffec70c5&amp;color=0,0,0&amp;vpa=165&amp;vtp=1&amp;vaab=1&amp;bbb=1"/>
          <p:cNvSpPr/>
          <p:nvPr/>
        </p:nvSpPr>
        <p:spPr>
          <a:xfrm>
            <a:off x="4461415" y="22760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不变色</a:t>
            </a:r>
            <a:endParaRPr lang="en-US" altLang="zh-CN" sz="2800" dirty="0"/>
          </a:p>
        </p:txBody>
      </p:sp>
      <p:sp>
        <p:nvSpPr>
          <p:cNvPr id="5" name="QB_6_AN.234_1#55a461f70.blank?vaa=1&amp;vcp=1&amp;vis=1&amp;pid=5ffec70c5&amp;color=0,0,0&amp;vpa=166&amp;vtp=1&amp;vaab=1&amp;bbb=1"/>
          <p:cNvSpPr/>
          <p:nvPr/>
        </p:nvSpPr>
        <p:spPr>
          <a:xfrm>
            <a:off x="8373014" y="22760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变蓝色</a:t>
            </a:r>
            <a:endParaRPr lang="en-US" altLang="zh-CN" sz="2800" dirty="0"/>
          </a:p>
        </p:txBody>
      </p:sp>
      <p:sp>
        <p:nvSpPr>
          <p:cNvPr id="6" name="QB_6_AN.236_1#55a461f70.blank?vaa=1&amp;vcp=1&amp;vis=1&amp;pid=5ffec70c5&amp;color=0,0,0&amp;vpa=167&amp;vtp=1&amp;vaab=1&amp;bbb=1"/>
          <p:cNvSpPr/>
          <p:nvPr/>
        </p:nvSpPr>
        <p:spPr>
          <a:xfrm>
            <a:off x="4461415" y="290283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</a:t>
            </a:r>
            <a:endParaRPr lang="en-US" altLang="zh-CN" sz="2800" dirty="0"/>
          </a:p>
        </p:txBody>
      </p:sp>
      <p:pic>
        <p:nvPicPr>
          <p:cNvPr id="7" name="QO_5_BD.235_2#55a461f70?htil=1&amp;vaa=1&amp;vcp=1&amp;vis=1&amp;pid=5ffec70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512" y="3747262"/>
            <a:ext cx="530352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O_5_BD.235_3#55a461f70?htil=1&amp;vaa=1&amp;vcp=1&amp;vis=1&amp;pid=5ffec70c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064" y="3628390"/>
            <a:ext cx="530352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7_1#3eb72bee4?sp=1&amp;vaa=1&amp;vcp=1&amp;vis=1&amp;pid=5ffec70c5&amp;color=0,0,0&amp;vtp=1&amp;vaab=1&amp;bt=1&amp;bbb=1&amp;hb=1"/>
          <p:cNvSpPr/>
          <p:nvPr/>
        </p:nvSpPr>
        <p:spPr>
          <a:xfrm>
            <a:off x="539496" y="7063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（3）当图三中的试管收集到一定量的气体后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，将带火星的木条伸入试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管中，可见带火星的木条立刻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实验结论：绿色植物在光下释放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3eb72bee4.blank?vaa=1&amp;vcp=1&amp;vis=1&amp;pid=5ffec70c5&amp;color=0,0,0&amp;vpa=168&amp;vtp=1&amp;vaab=1&amp;bbb=1"/>
          <p:cNvSpPr/>
          <p:nvPr/>
        </p:nvSpPr>
        <p:spPr>
          <a:xfrm>
            <a:off x="5172615" y="1323562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猛烈地燃烧起来</a:t>
            </a:r>
            <a:endParaRPr lang="en-US" altLang="zh-CN" sz="2800" dirty="0"/>
          </a:p>
        </p:txBody>
      </p:sp>
      <p:sp>
        <p:nvSpPr>
          <p:cNvPr id="4" name="QB_6_AN.2_1#3eb72bee4.blank?vaa=1&amp;vcp=1&amp;vis=1&amp;pid=5ffec70c5&amp;color=0,0,0&amp;vpa=169&amp;vtp=1&amp;vaab=1&amp;bbb=1"/>
          <p:cNvSpPr/>
          <p:nvPr/>
        </p:nvSpPr>
        <p:spPr>
          <a:xfrm>
            <a:off x="5528215" y="195030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pic>
        <p:nvPicPr>
          <p:cNvPr id="5" name="QO_5_BD.239_2#3eb72bee4?htil=1&amp;vaa=1&amp;vcp=1&amp;vis=1&amp;pid=5ffec70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512" y="2683986"/>
            <a:ext cx="530352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239_3#3eb72bee4?htil=1&amp;vaa=1&amp;vcp=1&amp;vis=1&amp;pid=5ffec70c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7104" y="2830290"/>
            <a:ext cx="465429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241_1#ca018654a?vaa=1&amp;vcp=1&amp;vis=1&amp;pid=5ffec70c5&amp;color=0,0,0&amp;vtp=1&amp;vaab=1&amp;bbb=1&amp;hb=1"/>
          <p:cNvSpPr/>
          <p:nvPr/>
        </p:nvSpPr>
        <p:spPr>
          <a:xfrm>
            <a:off x="539496" y="49318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）图四实验装置中的塑料袋应该是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的。实验中观察到澄清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石灰水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，说明植物呼吸作用释放大量的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242_1#ca018654a.blank?vaa=1&amp;vcp=1&amp;vis=1&amp;pid=5ffec70c5&amp;color=0,0,0&amp;vpa=170&amp;vtp=1&amp;vaab=1&amp;bbb=1"/>
          <p:cNvSpPr/>
          <p:nvPr/>
        </p:nvSpPr>
        <p:spPr>
          <a:xfrm>
            <a:off x="6417214" y="490140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不透光</a:t>
            </a:r>
            <a:endParaRPr lang="en-US" altLang="zh-CN" sz="2800" dirty="0"/>
          </a:p>
        </p:txBody>
      </p:sp>
      <p:sp>
        <p:nvSpPr>
          <p:cNvPr id="9" name="QB_6_AN.243_1#ca018654a.blank?vaa=1&amp;vcp=1&amp;vis=1&amp;pid=5ffec70c5&amp;color=0,0,0&amp;vpa=171&amp;vtp=1&amp;vaab=1&amp;bbb=1"/>
          <p:cNvSpPr/>
          <p:nvPr/>
        </p:nvSpPr>
        <p:spPr>
          <a:xfrm>
            <a:off x="1616614" y="552815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变浑浊</a:t>
            </a:r>
            <a:endParaRPr lang="en-US" altLang="zh-CN" sz="2800" dirty="0"/>
          </a:p>
        </p:txBody>
      </p:sp>
      <p:sp>
        <p:nvSpPr>
          <p:cNvPr id="10" name="QB_6_AN.244_1#ca018654a.blank?vaa=1&amp;vcp=1&amp;vis=1&amp;pid=5ffec70c5&amp;color=0,0,0&amp;vpa=172&amp;vtp=1&amp;vaab=1&amp;bbb=1"/>
          <p:cNvSpPr/>
          <p:nvPr/>
        </p:nvSpPr>
        <p:spPr>
          <a:xfrm>
            <a:off x="8017414" y="552815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3bccea06.fixed?vcp=1&amp;pid=2e66e9d6e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生物圈中的绿色植物</a:t>
            </a:r>
            <a:endParaRPr lang="en-US" altLang="zh-CN" sz="4000" dirty="0"/>
          </a:p>
        </p:txBody>
      </p:sp>
      <p:sp>
        <p:nvSpPr>
          <p:cNvPr id="3" name="C_3_BD#13bccea06.fixed?vcp=1&amp;pid=2e66e9d6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45_1#d235957b6?htil=7&amp;vaa=1&amp;vcp=1&amp;vis=1&amp;pid=13bccea0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880" y="3670170"/>
            <a:ext cx="6015720" cy="238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45_2#d235957b6?htil=7&amp;vaa=1&amp;vcp=1&amp;vis=1&amp;pid=13bccea06&amp;color=0,0,0&amp;vtp=1&amp;vaab=1&amp;bt=1&amp;bbb=1&amp;hb=1&amp;hs=1"/>
          <p:cNvSpPr/>
          <p:nvPr/>
        </p:nvSpPr>
        <p:spPr>
          <a:xfrm>
            <a:off x="539496" y="452215"/>
            <a:ext cx="11109960" cy="25281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山东滨州·中考）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创新题·模型应用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图甲表示玉米种子萌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程，图乙是在这一过程中的鲜重和干重（有机物）变化曲线。下列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45_3#d235957b6.choices?vaa=1&amp;vcp=1&amp;vis=1&amp;pid=13bccea06&amp;color=0,0,0&amp;vtp=1&amp;vaab=1&amp;bbb=1&amp;hs=1"/>
              <p:cNvSpPr/>
              <p:nvPr/>
            </p:nvSpPr>
            <p:spPr>
              <a:xfrm>
                <a:off x="539496" y="230251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A.玉米种子萌发初期，胚芽首先突破种皮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B.玉米种子的子叶发育成图甲中的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段上升的主要原因是种子吸收水分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段的幼苗只进行光合作用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45_3#d235957b6.choices?vaa=1&amp;vcp=1&amp;vis=1&amp;pid=13bccea0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2510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BD.245_2#d235957b6?htil=7&amp;vaa=1&amp;vcp=1&amp;vis=1&amp;pid=13bccea06&amp;color=0,0,0&amp;vtp=1&amp;vaab=1&amp;bt=1&amp;bbb=1&amp;hb=1&amp;hs=1"/>
          <p:cNvSpPr/>
          <p:nvPr/>
        </p:nvSpPr>
        <p:spPr>
          <a:xfrm>
            <a:off x="539995" y="236464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d235957b6?htil=8&amp;vaa=1&amp;vcp=1&amp;vis=1&amp;pid=13bccea0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5660" y="509985"/>
            <a:ext cx="4682583" cy="185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d235957b6?htil=8&amp;vaa=1&amp;vcp=1&amp;vis=1&amp;pid=13bccea06&amp;color=0,0,0&amp;vtp=1&amp;vaab=1&amp;bt=1&amp;bbb=1&amp;hb=1&amp;hs=1"/>
          <p:cNvSpPr/>
          <p:nvPr/>
        </p:nvSpPr>
        <p:spPr>
          <a:xfrm>
            <a:off x="539496" y="554400"/>
            <a:ext cx="6519672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种子在萌发过程中先吸收水分，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体积膨大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，种皮涨破。同时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，胚内的生命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活动活跃起来，从子叶或胚乳得到营养物</a:t>
            </a:r>
            <a:endParaRPr lang="en-US" altLang="zh-CN" sz="2800" dirty="0"/>
          </a:p>
        </p:txBody>
      </p:sp>
      <p:sp>
        <p:nvSpPr>
          <p:cNvPr id="4" name="QC_4_AN.2_1#d235957b6?vaa=1&amp;vcp=1&amp;vis=1&amp;pid=13bccea06&amp;color=0,0,0&amp;vtp=1&amp;vaab=1&amp;bbb=1&amp;hs=1"/>
          <p:cNvSpPr/>
          <p:nvPr/>
        </p:nvSpPr>
        <p:spPr>
          <a:xfrm>
            <a:off x="539496" y="5767116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EX.1_1#d235957b6?htil=8&amp;vaa=1&amp;vcp=1&amp;vis=1&amp;pid=13bccea06&amp;color=0,0,0&amp;vtp=1&amp;vaab=1&amp;bt=1&amp;bbb=1&amp;hb=1&amp;hs=1"/>
              <p:cNvSpPr/>
              <p:nvPr/>
            </p:nvSpPr>
            <p:spPr>
              <a:xfrm>
                <a:off x="539496" y="2108817"/>
                <a:ext cx="11112011" cy="3592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质和能量后开始分裂和生长：胚根最先突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破种皮，发育成根，然后胚芽发育成茎和叶、胚轴发育成连接茎与根的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部分。玉米种子萌发初期，胚根首先突破种皮向地生长，发育成根，A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错误。玉米种子的胚芽发育成图甲中的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部分，即茎和叶，B错误。种子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萌发初期，吸收大量水分，种子鲜重增加，故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段上升的主要原因是种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子吸收水分，C正确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段表示种子干重增加，原因是幼苗的光合作用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强度大于呼吸作用强度，有机物得以积累，D错误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EX.1_1#d235957b6?htil=8&amp;vaa=1&amp;vcp=1&amp;vis=1&amp;pid=13bccea0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8817"/>
                <a:ext cx="11112011" cy="3592132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-1018" b="-1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066" y="761769"/>
            <a:ext cx="7475868" cy="53344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153" y="3154656"/>
            <a:ext cx="609653" cy="29415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9_1#74dff06d2?vaa=1&amp;vcp=1&amp;vis=1&amp;pid=13bccea06&amp;color=0,0,0&amp;vtp=1&amp;vaab=1&amp;bt=1&amp;bbb=1&amp;hb=1"/>
          <p:cNvSpPr/>
          <p:nvPr/>
        </p:nvSpPr>
        <p:spPr>
          <a:xfrm>
            <a:off x="539496" y="2187543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湖南长沙·中考）加快粮食烘干设施的建设有利于粮食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存。其原理是种子烘干后能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249_2#74dff06d2?vaa=1&amp;vcp=1&amp;vis=1&amp;pid=13bccea06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①抑制呼吸作用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②防止种子萌发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③防止种子霉变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④促进光合作用</a:t>
            </a:r>
            <a:endParaRPr lang="en-US" altLang="zh-CN" sz="2800" dirty="0"/>
          </a:p>
        </p:txBody>
      </p:sp>
      <p:sp>
        <p:nvSpPr>
          <p:cNvPr id="5" name="QC_4_BD.249_3#74dff06d2.choices?vaa=1&amp;vcp=1&amp;vis=1&amp;pid=13bccea06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74dff06d2?vaa=1&amp;vcp=1&amp;vis=1&amp;pid=13bccea06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呼吸作用是种子在有氧条件下分解有机物释放能量的过程，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而烘干过程会降低种子的水分含量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，能够抑制种子的呼吸作用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缓种子的老化和品质的下降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。种子萌发的环境条件为一定的水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、适宜的温度和充足的空气。通过烘干，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可以降低种子的水分含量，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使其处于不利于萌发的状态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，从而防止种子在储存过程中提前发芽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。种子在高湿度环境下容易受到霉菌的侵害，导致霉变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。烘干可以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降低种子的水分含量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，破坏霉菌的生长条件，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从而有效地防止种子霉变，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正确。烘干不会促进种子的光合作用，④错误。</a:t>
            </a:r>
            <a:endParaRPr lang="en-US" altLang="zh-CN" sz="2800" dirty="0"/>
          </a:p>
        </p:txBody>
      </p:sp>
      <p:sp>
        <p:nvSpPr>
          <p:cNvPr id="3" name="QC_4_AN.2_1#74dff06d2?vaa=1&amp;vcp=1&amp;vis=1&amp;pid=13bccea06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3_1#84305633a?vaa=1&amp;vcp=1&amp;vis=1&amp;pid=13bccea06&amp;color=0,0,0&amp;vtp=1&amp;vaab=1&amp;bt=1&amp;bbb=1"/>
          <p:cNvSpPr/>
          <p:nvPr/>
        </p:nvSpPr>
        <p:spPr>
          <a:xfrm>
            <a:off x="539496" y="4871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下图是豌豆花和果实的示意图，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4_BD.253_2#84305633a?htil=9&amp;vaa=1&amp;vcp=1&amp;vis=1&amp;pid=13bccea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0174" y="1173352"/>
            <a:ext cx="5518496" cy="214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253_3#84305633a.choices?htil=9&amp;vaa=1&amp;vcp=1&amp;vis=1&amp;pid=13bccea06&amp;color=0,0,0&amp;vtp=1&amp;vaab=1&amp;bbb=1"/>
          <p:cNvSpPr/>
          <p:nvPr/>
        </p:nvSpPr>
        <p:spPr>
          <a:xfrm>
            <a:off x="539496" y="1119441"/>
            <a:ext cx="62453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A.豌豆花的主要结构是雄蕊和雌蕊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.豌豆花的传粉需要风作为媒介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.豌豆花中的⑤将来发育成果实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.豌豆花中的⑤中含有多个胚珠</a:t>
            </a:r>
            <a:endParaRPr lang="en-US" altLang="zh-CN" sz="2800" dirty="0"/>
          </a:p>
        </p:txBody>
      </p:sp>
      <p:sp>
        <p:nvSpPr>
          <p:cNvPr id="3" name="QC_4_EX.1_1#84305633a?vaa=1&amp;vcp=1&amp;vis=1&amp;pid=13bccea06&amp;color=0,0,0&amp;vtp=1&amp;vaab=1&amp;bt=1&amp;bbb=1&amp;hb=1&amp;htil=1"/>
          <p:cNvSpPr/>
          <p:nvPr/>
        </p:nvSpPr>
        <p:spPr>
          <a:xfrm>
            <a:off x="455676" y="3670109"/>
            <a:ext cx="1149299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明确果实与种子的形成过程即能正确答题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图中①是柱头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，②是花柱，③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是子房壁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，④是胚珠，⑤是子房，⑥是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是花丝。植物经过传粉和受精过程后，发育情况如下图所示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84305633a?vaa=1&amp;vcp=1&amp;vis=1&amp;pid=13bccea06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243" y="744823"/>
            <a:ext cx="6678929" cy="314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84305633a?vaa=1&amp;vcp=1&amp;vis=1&amp;pid=13bccea06&amp;color=0,0,0&amp;mp=1&amp;vtp=1&amp;vaab=1&amp;bbb=1&amp;hb=1"/>
          <p:cNvSpPr/>
          <p:nvPr/>
        </p:nvSpPr>
        <p:spPr>
          <a:xfrm>
            <a:off x="539496" y="39718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花的主要结构是雄蕊和雌蕊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，因为它们与果实和种子的形成有直接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；豌豆花是自花传粉，闭花授粉，不需要风作为媒介。</a:t>
            </a:r>
            <a:endParaRPr lang="en-US" altLang="zh-CN" sz="2800" dirty="0"/>
          </a:p>
        </p:txBody>
      </p:sp>
      <p:sp>
        <p:nvSpPr>
          <p:cNvPr id="4" name="QC_4_AN.1_1#84305633a?vaa=1&amp;vcp=1&amp;vis=1&amp;pid=13bccea06&amp;color=0,0,0&amp;vtp=1&amp;vaab=1&amp;bbb=1"/>
          <p:cNvSpPr/>
          <p:nvPr/>
        </p:nvSpPr>
        <p:spPr>
          <a:xfrm>
            <a:off x="539496" y="52506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57_1#547549946?htil=10&amp;vaa=1&amp;vcp=1&amp;vis=1&amp;pid=13bccea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4657" y="1551686"/>
            <a:ext cx="321868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57_2#547549946?htil=10&amp;vaa=1&amp;vcp=1&amp;vis=1&amp;pid=13bccea06&amp;color=0,0,0&amp;vtp=1&amp;vaab=1&amp;bt=1&amp;bbb=1&amp;hb=1&amp;hs=1"/>
          <p:cNvSpPr/>
          <p:nvPr/>
        </p:nvSpPr>
        <p:spPr>
          <a:xfrm>
            <a:off x="539496" y="1533398"/>
            <a:ext cx="77632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创新题·时事热点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我国宣布力争于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2060年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“碳中和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”，即二氧化碳的排放与吸收互相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（如下图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）。下列途径中属于吸收二氧化碳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4_BD.257_3#547549946.choices?vaa=1&amp;vcp=1&amp;vis=1&amp;pid=13bccea06&amp;color=0,0,0&amp;vtp=1&amp;vaab=1&amp;bbb=1&amp;hs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.绿色植物的光合作用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.化石燃料的燃烧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C.微生物的氧化分解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.生物的呼吸作用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547549946?htil=11&amp;vaa=1&amp;vcp=1&amp;vis=1&amp;pid=13bccea0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9627" y="934434"/>
            <a:ext cx="3112897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547549946?htil=11&amp;vaa=1&amp;vcp=1&amp;vis=1&amp;pid=13bccea06&amp;color=0,0,0&amp;vtp=1&amp;vaab=1&amp;bt=1&amp;bbb=1&amp;hb=1&amp;hs=1"/>
          <p:cNvSpPr/>
          <p:nvPr/>
        </p:nvSpPr>
        <p:spPr>
          <a:xfrm>
            <a:off x="539496" y="947134"/>
            <a:ext cx="77632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碳中和，是指企业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、团体或个人测算在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一定时间内，直接或间接产生的温室气体排放总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，通过植树造林、节能减排等形式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，抵消自身</a:t>
            </a:r>
            <a:endParaRPr lang="en-US" altLang="zh-CN" sz="2800" dirty="0"/>
          </a:p>
        </p:txBody>
      </p:sp>
      <p:sp>
        <p:nvSpPr>
          <p:cNvPr id="4" name="QC_4_AN.2_1#547549946?vaa=1&amp;vcp=1&amp;vis=1&amp;pid=13bccea06&amp;color=0,0,0&amp;vtp=1&amp;vaab=1&amp;bbb=1&amp;hs=1"/>
          <p:cNvSpPr/>
          <p:nvPr/>
        </p:nvSpPr>
        <p:spPr>
          <a:xfrm>
            <a:off x="539496" y="53565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EX.1_1#547549946?htil=11&amp;vaa=1&amp;vcp=1&amp;vis=1&amp;pid=13bccea06&amp;color=0,0,0&amp;vtp=1&amp;vaab=1&amp;bt=1&amp;bbb=1&amp;hb=1&amp;hs=1"/>
              <p:cNvSpPr/>
              <p:nvPr/>
            </p:nvSpPr>
            <p:spPr>
              <a:xfrm>
                <a:off x="539496" y="2867374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产生的二氧化碳排放量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，实现二氧化碳的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“零排放”。绿色植物通过光合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作用消耗大气中的二氧化碳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，属于吸收二氧化碳，有利于实现“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碳中和”，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A正确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。化石燃料的燃烧，微生物的氧化分解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，会产生二氧化碳气体，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生物的呼吸作用吸收氧气，释放二氧化碳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EX.1_1#547549946?htil=11&amp;vaa=1&amp;vcp=1&amp;vis=1&amp;pid=13bccea0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67374"/>
                <a:ext cx="11112011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4" r="-2938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61_1#9af945357?vaa=1&amp;vcp=1&amp;vis=1&amp;pid=13bccea06&amp;color=0,0,0&amp;vtp=1&amp;vaab=1&amp;bt=1&amp;bbb=1&amp;hb=1"/>
          <p:cNvSpPr/>
          <p:nvPr/>
        </p:nvSpPr>
        <p:spPr>
          <a:xfrm>
            <a:off x="539496" y="17152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观察大豆种子和玉米种子的结构图，回答下列问题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］中填序号）</a:t>
            </a:r>
            <a:endParaRPr lang="en-US" altLang="zh-CN" sz="2800" dirty="0"/>
          </a:p>
        </p:txBody>
      </p:sp>
      <p:pic>
        <p:nvPicPr>
          <p:cNvPr id="3" name="QO_4_BD.261_2#9af945357?vaa=1&amp;vcp=1&amp;vis=1&amp;pid=13bccea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052191"/>
            <a:ext cx="355701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62_1#67295d684?htil=12&amp;vaa=1&amp;vcp=1&amp;vis=1&amp;pid=9af94535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129" y="834707"/>
            <a:ext cx="320954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BD.262_2#67295d684?htil=12&amp;vaa=1&amp;vcp=1&amp;vis=1&amp;pid=9af945357&amp;color=0,0,0&amp;vtp=1&amp;vaab=1&amp;bt=1&amp;bbb=1&amp;hb=1"/>
              <p:cNvSpPr/>
              <p:nvPr/>
            </p:nvSpPr>
            <p:spPr>
              <a:xfrm>
                <a:off x="539496" y="697547"/>
                <a:ext cx="777240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是大豆种子结构图，图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是玉米种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子结构图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写出结构图中数字代表的结构名称：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[1]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[2]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[4]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[5]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5_BD.262_2#67295d684?htil=12&amp;vaa=1&amp;vcp=1&amp;vis=1&amp;pid=9af94535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7547"/>
                <a:ext cx="777240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5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EX.1_1#67295d684?htil=12&amp;vaa=1&amp;vcp=1&amp;vis=1&amp;pid=9af945357&amp;color=0,0,0&amp;mp=1&amp;vtp=1&amp;vaab=1&amp;bbb=1&amp;hb=1&amp;hs=1"/>
          <p:cNvSpPr/>
          <p:nvPr/>
        </p:nvSpPr>
        <p:spPr>
          <a:xfrm>
            <a:off x="539995" y="3258873"/>
            <a:ext cx="11112011" cy="304567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图中1是胚轴，2是胚根，3是种皮，4是胚芽，5是子叶，6是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果皮和种皮，7是胚芽，8是胚轴，9是胚根，10是胚乳，11是子叶。</a:t>
            </a: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大豆是双子叶植物，种子有两片子叶，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玉米是单子叶植物，种子有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一片子叶。大豆种子由种皮和胚两部分组成，胚包括胚芽、胚轴、胚根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和子叶四部分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6" name="QB_5_AN.2_1#67295d684?htil=12&amp;vaa=1&amp;vcp=1&amp;vis=1&amp;pid=9af945357&amp;color=0,0,0&amp;vtp=1&amp;vaab=1&amp;bbb=1"/>
          <p:cNvSpPr/>
          <p:nvPr/>
        </p:nvSpPr>
        <p:spPr>
          <a:xfrm>
            <a:off x="1865376" y="6975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QB_5_AN.2_1#67295d684?htil=12&amp;vaa=1&amp;vcp=1&amp;vis=1&amp;pid=9af945357&amp;color=0,0,0&amp;vtp=1&amp;vaab=1&amp;bbb=1"/>
          <p:cNvSpPr/>
          <p:nvPr/>
        </p:nvSpPr>
        <p:spPr>
          <a:xfrm>
            <a:off x="6284976" y="6975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8" name="QB_5_AN.2_1#67295d684?htil=12&amp;vaa=1&amp;vcp=1&amp;vis=1&amp;pid=9af945357&amp;color=0,0,0&amp;vtp=1&amp;vaab=1&amp;bbb=1"/>
          <p:cNvSpPr/>
          <p:nvPr/>
        </p:nvSpPr>
        <p:spPr>
          <a:xfrm>
            <a:off x="1133856" y="19167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胚轴</a:t>
            </a:r>
            <a:endParaRPr lang="en-US" altLang="zh-CN" sz="2800" dirty="0"/>
          </a:p>
        </p:txBody>
      </p:sp>
      <p:sp>
        <p:nvSpPr>
          <p:cNvPr id="9" name="QB_5_AN.2_1#67295d684?htil=12&amp;vaa=1&amp;vcp=1&amp;vis=1&amp;pid=9af945357&amp;color=0,0,0&amp;vtp=1&amp;vaab=1&amp;bbb=1"/>
          <p:cNvSpPr/>
          <p:nvPr/>
        </p:nvSpPr>
        <p:spPr>
          <a:xfrm>
            <a:off x="2933700" y="19167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胚根</a:t>
            </a:r>
            <a:endParaRPr lang="en-US" altLang="zh-CN" sz="2800" dirty="0"/>
          </a:p>
        </p:txBody>
      </p:sp>
      <p:sp>
        <p:nvSpPr>
          <p:cNvPr id="10" name="QB_5_AN.2_1#67295d684?htil=12&amp;vaa=1&amp;vcp=1&amp;vis=1&amp;pid=9af945357&amp;color=0,0,0&amp;vtp=1&amp;vaab=1&amp;bbb=1"/>
          <p:cNvSpPr/>
          <p:nvPr/>
        </p:nvSpPr>
        <p:spPr>
          <a:xfrm>
            <a:off x="4831080" y="19167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胚芽</a:t>
            </a:r>
            <a:endParaRPr lang="en-US" altLang="zh-CN" sz="2800" dirty="0"/>
          </a:p>
        </p:txBody>
      </p:sp>
      <p:sp>
        <p:nvSpPr>
          <p:cNvPr id="11" name="QB_5_AN.2_1#67295d684?htil=12&amp;vaa=1&amp;vcp=1&amp;vis=1&amp;pid=9af945357&amp;color=0,0,0&amp;vtp=1&amp;vaab=1&amp;bbb=1"/>
          <p:cNvSpPr/>
          <p:nvPr/>
        </p:nvSpPr>
        <p:spPr>
          <a:xfrm>
            <a:off x="6659880" y="1916747"/>
            <a:ext cx="1068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1_1#6526769b7?vaa=1&amp;vcp=1&amp;vis=1&amp;pid=9af945357&amp;color=0,0,0&amp;vtp=1&amp;vaab=1&amp;bt=1&amp;bbb=1&amp;hb=1"/>
          <p:cNvSpPr/>
          <p:nvPr/>
        </p:nvSpPr>
        <p:spPr>
          <a:xfrm>
            <a:off x="539496" y="11358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（2）大豆的营养贮存在［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里，玉米的营养贮存在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里。</a:t>
            </a:r>
            <a:endParaRPr lang="en-US" altLang="zh-CN" sz="2800" dirty="0"/>
          </a:p>
        </p:txBody>
      </p:sp>
      <p:pic>
        <p:nvPicPr>
          <p:cNvPr id="7" name="QO_4_BD.275_1#6526769b7?vaa=1&amp;vcp=1&amp;vis=1&amp;pid=9af9453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4840" y="2464657"/>
            <a:ext cx="332841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5_EX.1_1#6526769b7?vaa=1&amp;vcp=1&amp;vis=1&amp;pid=9af945357&amp;color=0,0,0&amp;vtp=1&amp;vaab=1&amp;bbb=1&amp;hb=1"/>
          <p:cNvSpPr/>
          <p:nvPr/>
        </p:nvSpPr>
        <p:spPr>
          <a:xfrm>
            <a:off x="539496" y="45589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大豆种子的营养物质储存在子叶里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，玉米种子的营养物质储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存在胚乳里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5_AN.2_1#67295d684?htil=12&amp;vaa=1&amp;vcp=1&amp;vis=1&amp;pid=9af945357&amp;color=0,0,0&amp;vtp=1&amp;vaab=1&amp;bbb=1"/>
          <p:cNvSpPr/>
          <p:nvPr/>
        </p:nvSpPr>
        <p:spPr>
          <a:xfrm>
            <a:off x="4751832" y="1146968"/>
            <a:ext cx="1732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子叶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B_5_AN.2_1#67295d684?htil=12&amp;vaa=1&amp;vcp=1&amp;vis=1&amp;pid=9af945357&amp;color=0,0,0&amp;vtp=1&amp;vaab=1&amp;bbb=1"/>
          <p:cNvSpPr/>
          <p:nvPr/>
        </p:nvSpPr>
        <p:spPr>
          <a:xfrm>
            <a:off x="9918192" y="1137380"/>
            <a:ext cx="12207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10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胚乳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9_1#643b0302d?vaa=1&amp;vcp=1&amp;vis=1&amp;pid=9af945357&amp;color=0,0,0&amp;vtp=1&amp;vaab=1&amp;bt=1&amp;bbb=1&amp;hb=1"/>
          <p:cNvSpPr/>
          <p:nvPr/>
        </p:nvSpPr>
        <p:spPr>
          <a:xfrm>
            <a:off x="539496" y="10660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）大豆种子和玉米种子共有的结构是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。两种种子中，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将来发育成茎和叶的结构是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，发育成根的结构是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4_BD.283_1#643b0302d?vaa=1&amp;vcp=1&amp;vis=1&amp;pid=9af9453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2394807"/>
            <a:ext cx="357530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5_EX.1_1#643b0302d?vaa=1&amp;vcp=1&amp;vis=1&amp;pid=9af945357&amp;color=0,0,0&amp;vtp=1&amp;vaab=1&amp;bbb=1&amp;hb=1"/>
          <p:cNvSpPr/>
          <p:nvPr/>
        </p:nvSpPr>
        <p:spPr>
          <a:xfrm>
            <a:off x="462661" y="44779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大豆种子包括种皮和胚两部分，玉米种子包括种皮、胚和胚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乳三部分，在胚的结构中，胚芽发育成茎和叶，胚根发育成根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5_AN.2_1#67295d684?htil=12&amp;vaa=1&amp;vcp=1&amp;vis=1&amp;pid=9af945357&amp;color=0,0,0&amp;vtp=1&amp;vaab=1&amp;bbb=1"/>
          <p:cNvSpPr/>
          <p:nvPr/>
        </p:nvSpPr>
        <p:spPr>
          <a:xfrm>
            <a:off x="6871081" y="1076661"/>
            <a:ext cx="11222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胚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B_5_AN.2_1#67295d684?htil=12&amp;vaa=1&amp;vcp=1&amp;vis=1&amp;pid=9af945357&amp;color=0,0,0&amp;vtp=1&amp;vaab=1&amp;bbb=1"/>
          <p:cNvSpPr/>
          <p:nvPr/>
        </p:nvSpPr>
        <p:spPr>
          <a:xfrm>
            <a:off x="7993380" y="1076661"/>
            <a:ext cx="11222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种皮</a:t>
            </a:r>
            <a:endParaRPr lang="en-US" altLang="zh-CN" sz="2800" dirty="0"/>
          </a:p>
        </p:txBody>
      </p:sp>
      <p:sp>
        <p:nvSpPr>
          <p:cNvPr id="4" name="QB_5_AN.2_1#67295d684?htil=12&amp;vaa=1&amp;vcp=1&amp;vis=1&amp;pid=9af945357&amp;color=0,0,0&amp;vtp=1&amp;vaab=1&amp;bbb=1"/>
          <p:cNvSpPr/>
          <p:nvPr/>
        </p:nvSpPr>
        <p:spPr>
          <a:xfrm>
            <a:off x="4800600" y="1655781"/>
            <a:ext cx="11222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胚芽</a:t>
            </a:r>
            <a:endParaRPr lang="en-US" altLang="zh-CN" sz="2800" dirty="0"/>
          </a:p>
        </p:txBody>
      </p:sp>
      <p:sp>
        <p:nvSpPr>
          <p:cNvPr id="5" name="QB_5_AN.2_1#67295d684?htil=12&amp;vaa=1&amp;vcp=1&amp;vis=1&amp;pid=9af945357&amp;color=0,0,0&amp;vtp=1&amp;vaab=1&amp;bbb=1"/>
          <p:cNvSpPr/>
          <p:nvPr/>
        </p:nvSpPr>
        <p:spPr>
          <a:xfrm>
            <a:off x="9159240" y="1663401"/>
            <a:ext cx="11222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胚根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3" grpId="0" build="p" animBg="1"/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5733" y="647676"/>
            <a:ext cx="10524771" cy="5405652"/>
            <a:chOff x="365733" y="647676"/>
            <a:chExt cx="10524771" cy="5405652"/>
          </a:xfrm>
        </p:grpSpPr>
        <p:pic>
          <p:nvPicPr>
            <p:cNvPr id="2" name="P_4_BD#770800933?vcp=1&amp;pid=319d466dd&amp;color=0,0,0&amp;mp=1&amp;tib=255,255,255&amp;vtp=1&amp;vaab=1&amp;bt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496" y="804672"/>
              <a:ext cx="10351008" cy="5248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733" y="647676"/>
              <a:ext cx="609653" cy="294157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7_1#617165445?vaa=1&amp;vcp=1&amp;vis=1&amp;pid=9af945357&amp;color=0,0,0&amp;vtp=1&amp;vaab=1&amp;bt=1&amp;bbb=1"/>
          <p:cNvSpPr/>
          <p:nvPr/>
        </p:nvSpPr>
        <p:spPr>
          <a:xfrm>
            <a:off x="463296" y="7485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当把碘液滴在玉米种子的纵切面上时，［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会被染成蓝色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5" name="QO_4_BD.289_1#617165445?vaa=1&amp;vcp=1&amp;vis=1&amp;pid=9af9453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200" y="1434687"/>
            <a:ext cx="350215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5_EX.1_1#617165445?vaa=1&amp;vcp=1&amp;vis=1&amp;pid=9af945357&amp;color=0,0,0&amp;vtp=1&amp;vaab=1&amp;bbb=1"/>
          <p:cNvSpPr/>
          <p:nvPr/>
        </p:nvSpPr>
        <p:spPr>
          <a:xfrm>
            <a:off x="463296" y="36226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玉米种子的胚乳里含有淀粉，滴碘液后，胚乳中淀粉遇碘变蓝色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5_AN.2_1#67295d684?htil=12&amp;vaa=1&amp;vcp=1&amp;vis=1&amp;pid=9af945357&amp;color=0,0,0&amp;vtp=1&amp;vaab=1&amp;bbb=1"/>
          <p:cNvSpPr/>
          <p:nvPr/>
        </p:nvSpPr>
        <p:spPr>
          <a:xfrm>
            <a:off x="7618476" y="725982"/>
            <a:ext cx="16169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胚乳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93_1#6b83e06a5?vaa=1&amp;vcp=1&amp;vis=1&amp;pid=13bccea06&amp;color=0,0,0&amp;vtp=1&amp;vaab=1&amp;bt=1&amp;bbb=1&amp;hb=1"/>
              <p:cNvSpPr/>
              <p:nvPr/>
            </p:nvSpPr>
            <p:spPr>
              <a:xfrm>
                <a:off x="539496" y="622364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考点6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江苏无锡·中考）阳山水蜜桃是无锡特色农产品。每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月，各地游客齐聚桃园开展赏花、摘果等体验活动，促进了乡村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经济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发展。请据图回答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293_1#6b83e06a5?vaa=1&amp;vcp=1&amp;vis=1&amp;pid=13bccea0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2364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5159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94_1#8121caf78?vaa=1&amp;vcp=1&amp;vis=1&amp;pid=6b83e06a5&amp;color=0,0,0&amp;vtp=1&amp;vaab=1&amp;bbb=1&amp;hb=1"/>
          <p:cNvSpPr/>
          <p:nvPr/>
        </p:nvSpPr>
        <p:spPr>
          <a:xfrm>
            <a:off x="539496" y="25460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（1）阳山地区是火山岩地质，土壤肥沃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，为桃树的生长提供了丰富的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EX.1_1#8121caf78?vaa=1&amp;vcp=1&amp;vis=1&amp;pid=6b83e06a5&amp;color=0,0,0&amp;mp=1&amp;vtp=1&amp;vaab=1&amp;bt=1&amp;bbb=1&amp;hb=1"/>
          <p:cNvSpPr/>
          <p:nvPr/>
        </p:nvSpPr>
        <p:spPr>
          <a:xfrm>
            <a:off x="539496" y="38401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植物生活需要无机盐，植物的根能够从土壤中吸收水分和无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机盐。阳山地区是火山岩地质，土壤肥沃，为桃树的生长提供了丰富的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2_1#8121caf78?vaa=1&amp;vcp=1&amp;vis=1&amp;pid=6b83e06a5&amp;color=0,0,0&amp;vtp=1&amp;vaab=1&amp;bbb=1"/>
          <p:cNvSpPr/>
          <p:nvPr/>
        </p:nvSpPr>
        <p:spPr>
          <a:xfrm>
            <a:off x="611686" y="3145251"/>
            <a:ext cx="1758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298_1#59c1eb9c0?iti=1&amp;htil=13&amp;vaa=1&amp;vcp=1&amp;vis=1&amp;pid=6b83e06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126" y="923047"/>
            <a:ext cx="3639312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298_2#59c1eb9c0?iti=1&amp;htil=13&amp;vaa=1&amp;vcp=1&amp;vis=1&amp;pid=6b83e06a5&amp;color=0,0,0&amp;vtp=1&amp;vaab=1&amp;bbb=1"/>
          <p:cNvSpPr/>
          <p:nvPr/>
        </p:nvSpPr>
        <p:spPr>
          <a:xfrm>
            <a:off x="9378701" y="2878847"/>
            <a:ext cx="7921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4" name="QB_5_BD.298_3#59c1eb9c0?htil=13&amp;sp=1&amp;vaa=1&amp;vcp=1&amp;vis=1&amp;pid=6b83e06a5&amp;color=0,0,0&amp;vtp=1&amp;vaab=1&amp;bt=1&amp;bbb=1&amp;hb=1"/>
          <p:cNvSpPr/>
          <p:nvPr/>
        </p:nvSpPr>
        <p:spPr>
          <a:xfrm>
            <a:off x="539496" y="904759"/>
            <a:ext cx="73426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（2）杜甫诗云：“桃花一簇开无主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，可爱深红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爱浅红。”图一中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填图中序号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）是桃花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EX.1_1#59c1eb9c0?htil=13&amp;vaa=1&amp;vcp=1&amp;vis=1&amp;pid=6b83e06a5&amp;color=0,0,0&amp;mp=1&amp;vtp=1&amp;vaab=1&amp;bbb=1&amp;hb=1"/>
          <p:cNvSpPr/>
          <p:nvPr/>
        </p:nvSpPr>
        <p:spPr>
          <a:xfrm>
            <a:off x="539995" y="357283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花的主要结构是花蕊（雄蕊和雌蕊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因为它们与果实和种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子的形成有直接的关系。图一中⑧雌蕊和⑨雄蕊是桃花的主要结构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AN.2_1#59c1eb9c0?htil=13&amp;vaa=1&amp;vcp=1&amp;vis=1&amp;pid=6b83e06a5&amp;color=0,0,0&amp;vtp=1&amp;vaab=1&amp;bbb=1"/>
          <p:cNvSpPr/>
          <p:nvPr/>
        </p:nvSpPr>
        <p:spPr>
          <a:xfrm>
            <a:off x="3427075" y="1555713"/>
            <a:ext cx="13494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⑧⑨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02_1#4ee30188b?sp=1&amp;vaa=1&amp;vcp=1&amp;vis=1&amp;pid=6b83e06a5&amp;color=0,0,0&amp;vtp=1&amp;vaab=1&amp;bt=1&amp;bbb=1&amp;hb=1"/>
          <p:cNvSpPr/>
          <p:nvPr/>
        </p:nvSpPr>
        <p:spPr>
          <a:xfrm>
            <a:off x="539496" y="16192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（3）图二表示桃树的传粉过程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，该传粉方式属于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。传粉完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，将进行受精。</a:t>
            </a:r>
            <a:endParaRPr lang="en-US" altLang="zh-CN" sz="2800" dirty="0"/>
          </a:p>
        </p:txBody>
      </p:sp>
      <p:pic>
        <p:nvPicPr>
          <p:cNvPr id="4" name="QB_5_BD.302_2#4ee30188b?iti=3&amp;vaa=1&amp;vcp=1&amp;vis=1&amp;pid=6b83e06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3612" y="2948019"/>
            <a:ext cx="334670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5_BD.302_3#4ee30188b?iti=3&amp;vaa=1&amp;vcp=1&amp;vis=1&amp;pid=6b83e06a5&amp;color=0,0,0&amp;vtp=1&amp;vaab=1&amp;bbb=1"/>
          <p:cNvSpPr/>
          <p:nvPr/>
        </p:nvSpPr>
        <p:spPr>
          <a:xfrm>
            <a:off x="9480883" y="466607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3" name="QB_5_EX.1_1#4ee30188b?htil=14&amp;vaa=1&amp;vcp=1&amp;vis=1&amp;pid=6b83e06a5&amp;color=0,0,0&amp;mp=1&amp;vtp=1&amp;vaab=1&amp;bt=1&amp;bbb=1&amp;hb=1&amp;hs=1"/>
          <p:cNvSpPr/>
          <p:nvPr/>
        </p:nvSpPr>
        <p:spPr>
          <a:xfrm>
            <a:off x="539496" y="3112897"/>
            <a:ext cx="67665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一朵花的花粉落到另一朵花的柱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头上的过程叫作异花传粉。图二表示桃树的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传粉过程，该传粉方式属于异花传粉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AN.2_1#4ee30188b?vaa=1&amp;vcp=1&amp;vis=1&amp;pid=6b83e06a5&amp;color=0,0,0&amp;vtp=1&amp;vaab=1&amp;bbb=1&amp;hs=1"/>
          <p:cNvSpPr/>
          <p:nvPr/>
        </p:nvSpPr>
        <p:spPr>
          <a:xfrm>
            <a:off x="8311895" y="1572264"/>
            <a:ext cx="248043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异花传粉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06_1#7df9ee2bb?sp=1&amp;vaa=1&amp;vcp=1&amp;vis=1&amp;pid=6b83e06a5&amp;color=0,0,0&amp;vtp=1&amp;vaab=1&amp;bt=1&amp;bbb=1"/>
          <p:cNvSpPr/>
          <p:nvPr/>
        </p:nvSpPr>
        <p:spPr>
          <a:xfrm>
            <a:off x="539496" y="12453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（4）据图三所示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，桃子可食用部分是果实的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B_5_BD.306_2#7df9ee2bb?iti=5&amp;vaa=1&amp;vcp=1&amp;vis=1&amp;pid=6b83e06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5087" y="2208086"/>
            <a:ext cx="310896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5_BD.306_3#7df9ee2bb?iti=5&amp;vaa=1&amp;vcp=1&amp;vis=1&amp;pid=6b83e06a5&amp;color=0,0,0&amp;vtp=1&amp;vaab=1&amp;bbb=1"/>
          <p:cNvSpPr/>
          <p:nvPr/>
        </p:nvSpPr>
        <p:spPr>
          <a:xfrm>
            <a:off x="8303486" y="406330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图三</a:t>
            </a:r>
            <a:endParaRPr lang="en-US" altLang="zh-CN" sz="2800" dirty="0"/>
          </a:p>
        </p:txBody>
      </p:sp>
      <p:sp>
        <p:nvSpPr>
          <p:cNvPr id="3" name="QB_5_AN.308_1#7df9ee2bb.blank?vaa=1&amp;vcp=1&amp;vis=1&amp;pid=6b83e06a5&amp;color=0,0,0&amp;vpa=196&amp;vtp=1&amp;vaab=1&amp;bbb=1"/>
          <p:cNvSpPr/>
          <p:nvPr/>
        </p:nvSpPr>
        <p:spPr>
          <a:xfrm>
            <a:off x="7145087" y="1211116"/>
            <a:ext cx="1793875" cy="553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果皮</a:t>
            </a:r>
            <a:endParaRPr lang="en-US" altLang="zh-CN" sz="2800" dirty="0"/>
          </a:p>
        </p:txBody>
      </p:sp>
      <p:sp>
        <p:nvSpPr>
          <p:cNvPr id="6" name="QB_5_EX.1_1#7df9ee2bb?vaa=1&amp;vcp=1&amp;vis=1&amp;pid=6b83e06a5&amp;color=0,0,0&amp;vtp=1&amp;vaab=1&amp;bbb=1&amp;hb=1"/>
          <p:cNvSpPr/>
          <p:nvPr/>
        </p:nvSpPr>
        <p:spPr>
          <a:xfrm>
            <a:off x="539496" y="2058543"/>
            <a:ext cx="6739609" cy="23811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据图三所示，桃子属于果实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由果皮和种子两部分组成，其可食用部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分是果实的果皮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0_1#fcd0b8cfd?vaa=1&amp;vcp=1&amp;vis=1&amp;pid=6b83e06a5&amp;color=0,0,0&amp;vtp=1&amp;vaab=1&amp;bt=1&amp;bbb=1&amp;hb=1"/>
          <p:cNvSpPr/>
          <p:nvPr/>
        </p:nvSpPr>
        <p:spPr>
          <a:xfrm>
            <a:off x="539496" y="22042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（5）采摘的鲜桃需低温储藏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，这是为了降低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作用的强度，减少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有机物的消耗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，延长保存时间。</a:t>
            </a:r>
            <a:endParaRPr lang="en-US" altLang="zh-CN" sz="2800" dirty="0"/>
          </a:p>
        </p:txBody>
      </p:sp>
      <p:sp>
        <p:nvSpPr>
          <p:cNvPr id="3" name="QB_5_AN.312_1#fcd0b8cfd.blank?vaa=1&amp;vcp=1&amp;vis=1&amp;pid=6b83e06a5&amp;color=0,0,0&amp;vpa=197&amp;vtp=1&amp;vaab=1&amp;bbb=1"/>
          <p:cNvSpPr/>
          <p:nvPr/>
        </p:nvSpPr>
        <p:spPr>
          <a:xfrm>
            <a:off x="7092081" y="2183498"/>
            <a:ext cx="1774190" cy="553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4" name="QB_5_EX.1_1#fcd0b8cfd?vaa=1&amp;vcp=1&amp;vis=1&amp;pid=6b83e06a5&amp;color=0,0,0&amp;vtp=1&amp;vaab=1&amp;bbb=1&amp;hb=1"/>
          <p:cNvSpPr/>
          <p:nvPr/>
        </p:nvSpPr>
        <p:spPr>
          <a:xfrm>
            <a:off x="539496" y="37237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呼吸作用的实质是分解有机物，释放能量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。采摘的鲜桃需低温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储藏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，这是为了降低呼吸作用的强度，减少有机物的消耗，延长保存时间。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5c48074e.fixed?vcp=1&amp;pid=2e66e9d6e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生物圈中的绿色植物</a:t>
            </a:r>
            <a:endParaRPr lang="en-US" altLang="zh-CN" sz="4000" dirty="0"/>
          </a:p>
        </p:txBody>
      </p:sp>
      <p:sp>
        <p:nvSpPr>
          <p:cNvPr id="3" name="C_3_BD#85c48074e.fixed?vcp=1&amp;pid=2e66e9d6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3c34a5e5?vcp=1&amp;pid=85c48074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13_1#72a3d2414?vaa=1&amp;vcp=1&amp;vis=1&amp;pid=e3c34a5e5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（黑龙江·中考）下列关于绿色植物光合作用的叙述，错误的是(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14_1#72a3d2414.bracket?vaa=1&amp;vcp=1&amp;vis=1&amp;pid=e3c34a5e5&amp;color=0,0,0&amp;vpa=198&amp;vtp=1&amp;vaab=1"/>
          <p:cNvSpPr/>
          <p:nvPr/>
        </p:nvSpPr>
        <p:spPr>
          <a:xfrm>
            <a:off x="10821127" y="133378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13_2#72a3d2414.choices?vaa=1&amp;vcp=1&amp;vis=1&amp;pid=e3c34a5e5&amp;color=0,0,0&amp;vtp=1&amp;vaab=1&amp;bbb=1"/>
          <p:cNvSpPr/>
          <p:nvPr/>
        </p:nvSpPr>
        <p:spPr>
          <a:xfrm>
            <a:off x="539496" y="196815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A.光是绿色植物进行光合作用不可缺少的条件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B.光合作用制造的有机物通过筛管运输到植物体的各个部分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C.绿色植物的所有器官都能进行光合作用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D.种植农作物时，合理密植可以充分利用光照，提高产量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5_1#79498f1cb?vaa=1&amp;vcp=1&amp;vis=1&amp;pid=e3c34a5e5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下列对光合作用的叙述，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最准确的是(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16_1#79498f1cb.bracket?vaa=1&amp;vcp=1&amp;vis=1&amp;pid=e3c34a5e5&amp;color=0,0,0&amp;vpa=199&amp;vtp=1&amp;vaab=1"/>
          <p:cNvSpPr/>
          <p:nvPr/>
        </p:nvSpPr>
        <p:spPr>
          <a:xfrm>
            <a:off x="67728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15_2#79498f1cb.choices?vaa=1&amp;vcp=1&amp;vis=1&amp;pid=e3c34a5e5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A.合成有机物，释放能量，并释放氧气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.合成有机物，贮存能量，并释放氧气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.分解有机物，贮存能量，并吸收氧气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.分解有机物，释放能量，并吸收氧气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7_1#20b77d13b?vaa=1&amp;vcp=1&amp;vis=1&amp;pid=e3c34a5e5&amp;color=0,0,0&amp;vtp=1&amp;vaab=1&amp;bt=1&amp;bbb=1&amp;hb=1"/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（四川广安·中考）将生物学原理用于大棚蔬菜的种植可促进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增收。下列说法不恰当的是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20b77d13b.bracket?vaa=1&amp;vcp=1&amp;vis=1&amp;pid=e3c34a5e5&amp;color=0,0,0&amp;vpa=200&amp;vtp=1&amp;vaab=1"/>
          <p:cNvSpPr/>
          <p:nvPr/>
        </p:nvSpPr>
        <p:spPr>
          <a:xfrm>
            <a:off x="4000480" y="1103236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17_2#20b77d13b.choices?vaa=1&amp;vcp=1&amp;vis=1&amp;pid=e3c34a5e5&amp;color=0,0,0&amp;vtp=1&amp;vaab=1&amp;bbb=1"/>
          <p:cNvSpPr/>
          <p:nvPr/>
        </p:nvSpPr>
        <p:spPr>
          <a:xfrm>
            <a:off x="539496" y="1684192"/>
            <a:ext cx="11109960" cy="2220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A.施气肥可提高氧气浓度，促进呼吸作用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.夜间降低大棚内温度，可抑制呼吸作用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.合理密植可提高光能利用率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.适当增加光照可促进光合作用</a:t>
            </a:r>
            <a:endParaRPr lang="en-US" altLang="zh-CN" sz="2800" dirty="0"/>
          </a:p>
        </p:txBody>
      </p:sp>
      <p:sp>
        <p:nvSpPr>
          <p:cNvPr id="5" name="QC_5_BD.319_1#ec23df3f8?vaa=1&amp;vcp=1&amp;vis=1&amp;pid=e3c34a5e5&amp;color=0,0,0&amp;vtp=1&amp;vaab=1&amp;bbb=1&amp;hb=1"/>
          <p:cNvSpPr/>
          <p:nvPr/>
        </p:nvSpPr>
        <p:spPr>
          <a:xfrm>
            <a:off x="539496" y="3944792"/>
            <a:ext cx="11109960" cy="1077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（江苏无锡·中考）植物生长过程中需要量最大的无机盐是(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320_1#ec23df3f8.bracket?vaa=1&amp;vcp=1&amp;vis=1&amp;pid=e3c34a5e5&amp;color=0,0,0&amp;vpa=201&amp;vtp=1&amp;vaab=1"/>
          <p:cNvSpPr/>
          <p:nvPr/>
        </p:nvSpPr>
        <p:spPr>
          <a:xfrm>
            <a:off x="10229456" y="4011785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319_2#ec23df3f8.choices?vaa=1&amp;vcp=1&amp;vis=1&amp;pid=e3c34a5e5&amp;color=0,0,0&amp;vtp=1&amp;vaab=1&amp;bbb=1"/>
          <p:cNvSpPr/>
          <p:nvPr/>
        </p:nvSpPr>
        <p:spPr>
          <a:xfrm>
            <a:off x="539496" y="4550551"/>
            <a:ext cx="11109960" cy="1077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A.含氮、氧、磷的无机盐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B.含铁、硼、锌的无机盐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C.含氮、铁、钾的无机盐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D.含氮、磷、钾的无机盐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770800933?vcp=1&amp;pid=319d466dd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263140"/>
            <a:ext cx="1053388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669" y="792352"/>
            <a:ext cx="609653" cy="29415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1_1#5d817b9bd?vaa=1&amp;vcp=1&amp;vis=1&amp;pid=e3c34a5e5&amp;color=0,0,0&amp;vtp=1&amp;vaab=1&amp;bt=1&amp;bbb=1&amp;hb=1"/>
          <p:cNvSpPr/>
          <p:nvPr/>
        </p:nvSpPr>
        <p:spPr>
          <a:xfrm>
            <a:off x="539496" y="1539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把植物的茎掐断，从茎的断面可以看到汁液渗出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，这些汁液主要来自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茎的(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5d817b9bd.bracket?vaa=1&amp;vcp=1&amp;vis=1&amp;pid=e3c34a5e5&amp;color=0,0,0&amp;vpa=202&amp;vtp=1&amp;vaab=1"/>
          <p:cNvSpPr/>
          <p:nvPr/>
        </p:nvSpPr>
        <p:spPr>
          <a:xfrm>
            <a:off x="1527714" y="2174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21_2#5d817b9bd.choices?vaa=1&amp;vcp=1&amp;vis=1&amp;pid=e3c34a5e5&amp;color=0,0,0&amp;vtp=1&amp;vaab=1&amp;bbb=1"/>
          <p:cNvSpPr/>
          <p:nvPr/>
        </p:nvSpPr>
        <p:spPr>
          <a:xfrm>
            <a:off x="539496" y="28149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7764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B.筛管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C.形成层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.以上均不对</a:t>
            </a:r>
            <a:endParaRPr lang="en-US" altLang="zh-CN" sz="2800" dirty="0"/>
          </a:p>
        </p:txBody>
      </p:sp>
      <p:sp>
        <p:nvSpPr>
          <p:cNvPr id="5" name="QC_5_BD.323_1#624139d06?vaa=1&amp;vcp=1&amp;vis=1&amp;pid=e3c34a5e5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（北京·中考）用黄豆种子发豆芽，下列做法不合理的是(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324_1#624139d06.bracket?vaa=1&amp;vcp=1&amp;vis=1&amp;pid=e3c34a5e5&amp;color=0,0,0&amp;vpa=203&amp;vtp=1&amp;vaab=1"/>
          <p:cNvSpPr/>
          <p:nvPr/>
        </p:nvSpPr>
        <p:spPr>
          <a:xfrm>
            <a:off x="9813904" y="34232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23_2#624139d06.choices?vaa=1&amp;vcp=1&amp;vis=1&amp;pid=e3c34a5e5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.选取籽粒饱满的种子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.提供适宜的发芽温度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C.种子始终浸没在水中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.发芽过程保持通风透气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25_1#6bcc18e0e?htil=15&amp;vaa=1&amp;vcp=1&amp;vis=1&amp;pid=e3c34a5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6761" y="889095"/>
            <a:ext cx="2767513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25_2#6bcc18e0e?htil=15&amp;sp=1&amp;vaa=1&amp;vcp=1&amp;vis=1&amp;pid=e3c34a5e5&amp;color=0,0,0&amp;vtp=1&amp;vaab=1&amp;bt=1&amp;bbb=1&amp;hb=1&amp;hs=1"/>
          <p:cNvSpPr/>
          <p:nvPr/>
        </p:nvSpPr>
        <p:spPr>
          <a:xfrm>
            <a:off x="539496" y="901795"/>
            <a:ext cx="7708392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（河南·中考）孟德尔通过豌豆杂交实验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我们揭示了遗传的奥秘。豌豆花的结构如图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_1#6bcc18e0e.bracket?vaa=1&amp;vcp=1&amp;vis=1&amp;pid=e3c34a5e5&amp;color=0,0,0&amp;vpa=204&amp;vtp=1&amp;vaab=1"/>
          <p:cNvSpPr/>
          <p:nvPr/>
        </p:nvSpPr>
        <p:spPr>
          <a:xfrm>
            <a:off x="3659821" y="2183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325_3#6bcc18e0e.choices?vaa=1&amp;vcp=1&amp;vis=1&amp;pid=e3c34a5e5&amp;color=0,0,0&amp;vtp=1&amp;vaab=1&amp;bbb=1&amp;hs=1"/>
          <p:cNvSpPr/>
          <p:nvPr/>
        </p:nvSpPr>
        <p:spPr>
          <a:xfrm>
            <a:off x="539496" y="282203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A.杂交时需将花粉涂在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.②是能够产生花粉的花药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③能够发育成豌豆的种皮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.④能够发育成豌豆的种子</a:t>
            </a:r>
            <a:endParaRPr lang="en-US" altLang="zh-CN" sz="2800" dirty="0"/>
          </a:p>
        </p:txBody>
      </p:sp>
      <p:sp>
        <p:nvSpPr>
          <p:cNvPr id="6" name="QC_5_BD.327_1#0a817a39e?vaa=1&amp;vcp=1&amp;vis=1&amp;pid=e3c34a5e5&amp;color=0,0,0&amp;vtp=1&amp;vaab=1&amp;bbb=1&amp;hb=1&amp;hs=1"/>
          <p:cNvSpPr/>
          <p:nvPr/>
        </p:nvSpPr>
        <p:spPr>
          <a:xfrm>
            <a:off x="539496" y="41086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春播时，土壤需要通过耕和耙来变得松软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，这是为了给种子的萌发提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328_1#0a817a39e.bracket?vaa=1&amp;vcp=1&amp;vis=1&amp;pid=e3c34a5e5&amp;color=0,0,0&amp;vpa=205&amp;vtp=1&amp;vaab=1"/>
          <p:cNvSpPr/>
          <p:nvPr/>
        </p:nvSpPr>
        <p:spPr>
          <a:xfrm>
            <a:off x="1172115" y="47429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327_2#0a817a39e.choices?vaa=1&amp;vcp=1&amp;vis=1&amp;pid=e3c34a5e5&amp;color=0,0,0&amp;vtp=1&amp;vaab=1&amp;bbb=1&amp;hs=1"/>
          <p:cNvSpPr/>
          <p:nvPr/>
        </p:nvSpPr>
        <p:spPr>
          <a:xfrm>
            <a:off x="539496" y="53777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.适量的水分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B.充足的空气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C.适宜的温度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.适量的无机盐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9_1#488cbc3df?vaa=1&amp;vcp=1&amp;vis=1&amp;pid=e3c34a5e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下列全部属于种子的一组是(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488cbc3df.bracket?vaa=1&amp;vcp=1&amp;vis=1&amp;pid=e3c34a5e5&amp;color=0,0,0&amp;vpa=206&amp;vtp=1&amp;vaab=1"/>
          <p:cNvSpPr/>
          <p:nvPr/>
        </p:nvSpPr>
        <p:spPr>
          <a:xfrm>
            <a:off x="5350415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29_2#488cbc3df.choices?vaa=1&amp;vcp=1&amp;vis=1&amp;pid=e3c34a5e5&amp;color=0,0,0&amp;vtp=1&amp;vaab=1&amp;bbb=1"/>
          <p:cNvSpPr/>
          <p:nvPr/>
        </p:nvSpPr>
        <p:spPr>
          <a:xfrm>
            <a:off x="539496" y="11866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.葵花籽和花生仁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.西瓜籽和葡萄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C.小麦和玉米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.蚕豆和绿豆</a:t>
            </a:r>
            <a:endParaRPr lang="en-US" altLang="zh-CN" sz="2800" dirty="0"/>
          </a:p>
        </p:txBody>
      </p:sp>
      <p:sp>
        <p:nvSpPr>
          <p:cNvPr id="5" name="QC_5_BD.331_1#962c47aa7?vaa=1&amp;vcp=1&amp;vis=1&amp;pid=e3c34a5e5&amp;color=0,0,0&amp;vtp=1&amp;vaab=1&amp;bbb=1&amp;hb=1"/>
          <p:cNvSpPr/>
          <p:nvPr/>
        </p:nvSpPr>
        <p:spPr>
          <a:xfrm>
            <a:off x="539496" y="24636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（内蒙古通辽·中考）下列关于被子植物一生的叙述正确的是(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332_1#962c47aa7.bracket?vaa=1&amp;vcp=1&amp;vis=1&amp;pid=e3c34a5e5&amp;color=0,0,0&amp;vpa=207&amp;vtp=1&amp;vaab=1"/>
          <p:cNvSpPr/>
          <p:nvPr/>
        </p:nvSpPr>
        <p:spPr>
          <a:xfrm>
            <a:off x="10659762" y="253020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331_2#962c47aa7.choices?vaa=1&amp;vcp=1&amp;vis=1&amp;pid=e3c34a5e5&amp;color=0,0,0&amp;vtp=1&amp;vaab=1&amp;bbb=1"/>
          <p:cNvSpPr/>
          <p:nvPr/>
        </p:nvSpPr>
        <p:spPr>
          <a:xfrm>
            <a:off x="539496" y="31745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A.种子萌发时胚根最先突破种皮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B.只要有适宜的温度、一定的水分、充足的空气，种子就能萌发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C.被子植物幼根的生长主要与成熟区和伸长区有关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D.被子植物所有的芽都会发育成枝条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3fa47b6b?vcp=1&amp;pid=85c48074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333_1#63a04943a?sp=1&amp;vaa=1&amp;vcp=1&amp;vis=1&amp;pid=33fa47b6b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（山东·中考）生物兴趣小组的同学选择某盆栽植物上的两片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和长势相同的叶子，标记为甲和乙，然后分别用大小相同的不透光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光的塑料袋密封，如下图所示。该实验能得出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334_1#63a04943a.bracket?vaa=1&amp;vcp=1&amp;vis=1&amp;pid=33fa47b6b&amp;color=0,0,0&amp;vpa=208&amp;vtp=1&amp;vaab=1"/>
          <p:cNvSpPr/>
          <p:nvPr/>
        </p:nvSpPr>
        <p:spPr>
          <a:xfrm>
            <a:off x="7181456" y="25857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5_BD.333_2#63a04943a?htil=16&amp;vaa=1&amp;vcp=1&amp;vis=1&amp;pid=33fa47b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1368" y="2959843"/>
            <a:ext cx="3316933" cy="199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333_3#63a04943a.choices?htil=16&amp;vaa=1&amp;vcp=1&amp;vis=1&amp;pid=33fa47b6b&amp;color=0,0,0&amp;vtp=1&amp;vaab=1&amp;bbb=1"/>
          <p:cNvSpPr/>
          <p:nvPr/>
        </p:nvSpPr>
        <p:spPr>
          <a:xfrm>
            <a:off x="539496" y="3191364"/>
            <a:ext cx="83759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A.甲叶片不能进行蒸腾作用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.乙叶片只进行光合作用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.一段时间后，甲叶片装置中氧气含量低于乙叶片装置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.甲叶片既不能进行光合作用也不能进行呼吸作用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5_1#9a4518e33?vaa=1&amp;vcp=1&amp;vis=1&amp;pid=33fa47b6b&amp;color=0,0,0&amp;vtp=1&amp;vaab=1&amp;bt=1&amp;bbb=1"/>
          <p:cNvSpPr/>
          <p:nvPr/>
        </p:nvSpPr>
        <p:spPr>
          <a:xfrm>
            <a:off x="539496" y="5596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下列关于光合作用与呼吸作用关系的叙述，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9a4518e33.bracket?vaa=1&amp;vcp=1&amp;vis=1&amp;pid=33fa47b6b&amp;color=0,0,0&amp;vpa=209&amp;vtp=1&amp;vaab=1"/>
          <p:cNvSpPr/>
          <p:nvPr/>
        </p:nvSpPr>
        <p:spPr>
          <a:xfrm>
            <a:off x="9262014" y="5463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35_2#9a4518e33.choices?vaa=1&amp;vcp=1&amp;vis=1&amp;pid=33fa47b6b&amp;color=0,0,0&amp;vtp=1&amp;vaab=1&amp;bbb=1"/>
          <p:cNvSpPr/>
          <p:nvPr/>
        </p:nvSpPr>
        <p:spPr>
          <a:xfrm>
            <a:off x="539496" y="119192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A.光合作用和呼吸作用都可以发生在任何活细胞中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.光合作用储存能量，呼吸作用释放能量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.光合作用在白天发生，呼吸作用在夜间发生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.光合作用分解有机物，呼吸作用合成有机物</a:t>
            </a:r>
            <a:endParaRPr lang="en-US" altLang="zh-CN" sz="2800" dirty="0"/>
          </a:p>
        </p:txBody>
      </p:sp>
      <p:sp>
        <p:nvSpPr>
          <p:cNvPr id="5" name="QC_5_BD.337_1#529cdb449?vaa=1&amp;vcp=1&amp;vis=1&amp;pid=33fa47b6b&amp;color=0,0,0&amp;vtp=1&amp;vaab=1&amp;bbb=1&amp;hb=1"/>
          <p:cNvSpPr/>
          <p:nvPr/>
        </p:nvSpPr>
        <p:spPr>
          <a:xfrm>
            <a:off x="539496" y="3757326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（北京·中考）2022年4月，我国科考队发现了一株高达83.4米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杉，刷新了中国最高树木纪录。水从该植株根部运输到茎顶端的主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338_1#529cdb449.bracket?vaa=1&amp;vcp=1&amp;vis=1&amp;pid=33fa47b6b&amp;color=0,0,0&amp;vpa=210&amp;vtp=1&amp;vaab=1"/>
          <p:cNvSpPr/>
          <p:nvPr/>
        </p:nvSpPr>
        <p:spPr>
          <a:xfrm>
            <a:off x="901679" y="50927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37_2#529cdb449.choices?vaa=1&amp;vcp=1&amp;vis=1&amp;pid=33fa47b6b&amp;color=0,0,0&amp;vtp=1&amp;vaab=1&amp;bbb=1"/>
          <p:cNvSpPr/>
          <p:nvPr/>
        </p:nvSpPr>
        <p:spPr>
          <a:xfrm>
            <a:off x="539496" y="5679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.呼吸作用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B.光合作用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C.蒸腾作用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.吸收作用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9_1#9834b7ae0?vaa=1&amp;vcp=1&amp;vis=1&amp;pid=33fa47b6b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（江苏无锡·中考）把下列植物种子（或果实）放在白纸上用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压，在白纸上留下“油斑”最明显的应是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9834b7ae0.bracket?vaa=1&amp;vcp=1&amp;vis=1&amp;pid=33fa47b6b&amp;color=0,0,0&amp;vpa=211&amp;vtp=1&amp;vaab=1"/>
          <p:cNvSpPr/>
          <p:nvPr/>
        </p:nvSpPr>
        <p:spPr>
          <a:xfrm>
            <a:off x="6094476" y="12403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39_2#9834b7ae0.choices?vaa=1&amp;vcp=1&amp;vis=1&amp;pid=33fa47b6b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B.芝麻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.玉米</a:t>
            </a:r>
            <a:endParaRPr lang="en-US" altLang="zh-CN" sz="2800" dirty="0"/>
          </a:p>
        </p:txBody>
      </p:sp>
      <p:sp>
        <p:nvSpPr>
          <p:cNvPr id="5" name="QC_5_BD.341_1#20cb3aa83?vaa=1&amp;vcp=1&amp;vis=1&amp;pid=33fa47b6b&amp;color=0,0,0&amp;vtp=1&amp;vaab=1&amp;bbb=1&amp;hb=1"/>
          <p:cNvSpPr/>
          <p:nvPr/>
        </p:nvSpPr>
        <p:spPr>
          <a:xfrm>
            <a:off x="539496" y="2459082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（山东烟台·中考）香椿是一种乔木，香椿芽有“树上佳蔬”的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下列有关香椿的叙述不正确的是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342_1#20cb3aa83.bracket?vaa=1&amp;vcp=1&amp;vis=1&amp;pid=33fa47b6b&amp;color=0,0,0&amp;vpa=212&amp;vtp=1&amp;vaab=1"/>
          <p:cNvSpPr/>
          <p:nvPr/>
        </p:nvSpPr>
        <p:spPr>
          <a:xfrm>
            <a:off x="5457243" y="316825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41_2#20cb3aa83.choices?vaa=1&amp;vcp=1&amp;vis=1&amp;pid=33fa47b6b&amp;color=0,0,0&amp;vtp=1&amp;vaab=1&amp;bbb=1"/>
          <p:cNvSpPr/>
          <p:nvPr/>
        </p:nvSpPr>
        <p:spPr>
          <a:xfrm>
            <a:off x="539496" y="373606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A.香椿芽是由叶芽发育成的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.香椿的茎能逐年加粗是因为茎中有形成层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.制作家具的香椿木取材于茎中的韧皮部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.香椿依靠根毛从土壤中吸收水分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3_1#7bfe31e96?sp=1&amp;vaa=1&amp;vcp=1&amp;vis=1&amp;pid=33fa47b6b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下图是某被子植物果实和种子形成示意图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。下列有关分析错误的是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44_1#7bfe31e96.bracket?vaa=1&amp;vcp=1&amp;vis=1&amp;pid=33fa47b6b&amp;color=0,0,0&amp;vpa=213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343_2#7bfe31e96?htil=17&amp;vaa=1&amp;vcp=1&amp;vis=1&amp;pid=33fa47b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920" y="2854833"/>
            <a:ext cx="434340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343_3#7bfe31e96.choices?htil=17&amp;vaa=1&amp;vcp=1&amp;vis=1&amp;pid=33fa47b6b&amp;color=0,0,0&amp;vtp=1&amp;vaab=1&amp;bbb=1"/>
          <p:cNvSpPr/>
          <p:nvPr/>
        </p:nvSpPr>
        <p:spPr>
          <a:xfrm>
            <a:off x="539496" y="2800921"/>
            <a:ext cx="66385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A.①是子房，将来发育成果实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.②是胚珠，将来发育成种子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.花粉是从雄蕊的花药散放出来的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.③和④形成的受精卵将来发育成胚芽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5_1#dc7adf7f8?sp=1&amp;vaa=1&amp;vcp=1&amp;vis=1&amp;pid=33fa47b6b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下图为某花的结构示意图，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下列有关分析错误的是(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46_1#dc7adf7f8.bracket?vaa=1&amp;vcp=1&amp;vis=1&amp;pid=33fa47b6b&amp;color=0,0,0&amp;vpa=214&amp;vtp=1&amp;vaab=1"/>
          <p:cNvSpPr/>
          <p:nvPr/>
        </p:nvSpPr>
        <p:spPr>
          <a:xfrm>
            <a:off x="89064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345_2#dc7adf7f8?htil=18&amp;vaa=1&amp;vcp=1&amp;vis=1&amp;pid=33fa47b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9826" y="2529713"/>
            <a:ext cx="244144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345_3#dc7adf7f8.choices?htil=18&amp;vaa=1&amp;vcp=1&amp;vis=1&amp;pid=33fa47b6b&amp;color=0,0,0&amp;vtp=1&amp;vaab=1&amp;bbb=1"/>
          <p:cNvSpPr/>
          <p:nvPr/>
        </p:nvSpPr>
        <p:spPr>
          <a:xfrm>
            <a:off x="539496" y="2475801"/>
            <a:ext cx="85404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A.从花蕊的情况看，该花属于两性花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.观察此花时，轻轻抖动②可见粉末落到白纸上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.此花开放前套上透气的硫酸纸袋，也可能结出果实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.若此花结出果实，则至少需要两粒花粉和一个精子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7_1#a0e495520?vaa=1&amp;vcp=1&amp;vis=1&amp;pid=33fa47b6b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新疆吐鲁番市昼夜温差大，所产的葡萄特别甜，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48_1#a0e495520.bracket?vaa=1&amp;vcp=1&amp;vis=1&amp;pid=33fa47b6b&amp;color=0,0,0&amp;vpa=215&amp;vtp=1&amp;vaab=1"/>
          <p:cNvSpPr/>
          <p:nvPr/>
        </p:nvSpPr>
        <p:spPr>
          <a:xfrm>
            <a:off x="103288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47_2#a0e495520.choices?vaa=1&amp;vcp=1&amp;vis=1&amp;pid=33fa47b6b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A.光合作用和呼吸作用很旺盛，合成的有机物多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.光合作用弱，呼吸作用旺盛，消耗的有机物少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.白天光合作用旺盛，晚上呼吸作用较弱，积累的糖分多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.光合作用和呼吸作用都弱，积累的糖分多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9_1#faee1b68a?vaa=1&amp;vcp=1&amp;vis=1&amp;pid=33fa47b6b&amp;color=0,0,0&amp;mp=1&amp;vtp=1&amp;vaab=1&amp;bt=1&amp;bbb=1&amp;hb=1"/>
          <p:cNvSpPr/>
          <p:nvPr/>
        </p:nvSpPr>
        <p:spPr>
          <a:xfrm>
            <a:off x="539496" y="1863693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（四川成都·中考）将两个大小相同的萝卜条分别浸泡于甲、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种不同浓度的蔗糖溶液中。一段时间后，观察到浸泡在甲溶液中的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萝卜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条变硬增大，浸泡在乙溶液中的萝卜条变软缩小。对实验前甲、乙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溶液浓度大小关系的判断，正确的是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50_1#faee1b68a.bracket?vaa=1&amp;vcp=1&amp;vis=1&amp;pid=33fa47b6b&amp;color=0,0,0&amp;mp=1&amp;vpa=216&amp;vtp=1&amp;vaab=1"/>
          <p:cNvSpPr/>
          <p:nvPr/>
        </p:nvSpPr>
        <p:spPr>
          <a:xfrm>
            <a:off x="5846826" y="38478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349_2#faee1b68a.choices?vaa=1&amp;vcp=1&amp;vis=1&amp;pid=33fa47b6b&amp;color=0,0,0&amp;vtp=1&amp;vaab=1&amp;bbb=1"/>
              <p:cNvSpPr/>
              <p:nvPr/>
            </p:nvSpPr>
            <p:spPr>
              <a:xfrm>
                <a:off x="539496" y="44273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828290" algn="l"/>
                    <a:tab pos="5618480" algn="l"/>
                    <a:tab pos="82308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B.甲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D.无法判断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349_2#faee1b68a.choices?vaa=1&amp;vcp=1&amp;vis=1&amp;pid=33fa47b6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7315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e9245a60.fixed?vcp=1&amp;pid=2e66e9d6e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生物圈中的绿色植物</a:t>
            </a:r>
            <a:endParaRPr lang="en-US" altLang="zh-CN" sz="4000" dirty="0"/>
          </a:p>
        </p:txBody>
      </p:sp>
      <p:sp>
        <p:nvSpPr>
          <p:cNvPr id="3" name="C_3_BD#ee9245a60.fixed?vcp=1&amp;pid=2e66e9d6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1_1#c18dc78f6?sp=1&amp;vaa=1&amp;vcp=1&amp;vis=1&amp;pid=33fa47b6b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下图是某科研小组研究某植物吸水速率与蒸腾速率关系时绘制的曲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线图，图中两条曲线表示一天内光照和黑暗环境下吸水速率与蒸腾速率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的变化过程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。请据图分析，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52_1#c18dc78f6.bracket?vaa=1&amp;vcp=1&amp;vis=1&amp;pid=33fa47b6b&amp;color=0,0,0&amp;mp=1&amp;vpa=217&amp;vtp=1&amp;vaab=1"/>
          <p:cNvSpPr/>
          <p:nvPr/>
        </p:nvSpPr>
        <p:spPr>
          <a:xfrm>
            <a:off x="7928514" y="18364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351_2#c18dc78f6?htil=19&amp;vaa=1&amp;vcp=1&amp;vis=1&amp;pid=33fa47b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8514" y="2611306"/>
            <a:ext cx="4160618" cy="246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51_3#c18dc78f6.choices?htil=19&amp;vaa=1&amp;vcp=1&amp;vis=1&amp;pid=33fa47b6b&amp;color=0,0,0&amp;vtp=1&amp;vaab=1&amp;bbb=1&amp;hb=1"/>
              <p:cNvSpPr/>
              <p:nvPr/>
            </p:nvSpPr>
            <p:spPr>
              <a:xfrm>
                <a:off x="539496" y="2405044"/>
                <a:ext cx="797356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点表示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时刻蒸腾速率等于吸水速率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时间段内，蒸腾速率大于吸水速率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C.有光照时，蒸腾速率有可能会大于吸水速率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黑暗时吸水速率总是小于蒸腾速率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D.有光照时，蒸腾速率有可能会小于吸水速率，黑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暗时吸水速率总是大于蒸腾速率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51_3#c18dc78f6.choices?htil=19&amp;vaa=1&amp;vcp=1&amp;vis=1&amp;pid=33fa47b6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797356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3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202b694d?vcp=1&amp;pid=85c48074e&amp;color=0,170,129&amp;vtp=1&amp;vaab=1&amp;bt=1&amp;bbb=1"/>
          <p:cNvSpPr/>
          <p:nvPr/>
        </p:nvSpPr>
        <p:spPr>
          <a:xfrm>
            <a:off x="539496" y="554400"/>
            <a:ext cx="11109960" cy="63702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C_5_BD.353_1#1e8855aab?htil=20&amp;vaa=1&amp;vcp=1&amp;vis=1&amp;pid=1202b69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9420" y="4292687"/>
            <a:ext cx="4547937" cy="201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353_2#1e8855aab?htil=20&amp;sp=1&amp;vaa=1&amp;vcp=1&amp;vis=1&amp;pid=1202b694d&amp;color=0,0,0&amp;vtp=1&amp;vaab=1&amp;bbb=1&amp;hb=1&amp;hs=1"/>
          <p:cNvSpPr/>
          <p:nvPr/>
        </p:nvSpPr>
        <p:spPr>
          <a:xfrm>
            <a:off x="539496" y="1267240"/>
            <a:ext cx="11407862" cy="25473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（湖南湘潭·中考）为探究大豆种子萌发的环境条件，某实验小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150粒大豆种子随机均分为3组进行实验（除探究条件外，其他环境条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相同且适宜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结果如图所示。据图分析正确的是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 latinLnBrk="1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AN.354_1#1e8855aab.bracket?vaa=1&amp;vcp=1&amp;vis=1&amp;pid=1202b694d&amp;color=0,0,0&amp;vpa=218&amp;vtp=1&amp;vaab=1"/>
          <p:cNvSpPr/>
          <p:nvPr/>
        </p:nvSpPr>
        <p:spPr>
          <a:xfrm>
            <a:off x="8293656" y="25738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5_BD.353_3#1e8855aab.choices?vaa=1&amp;vcp=1&amp;vis=1&amp;pid=1202b694d&amp;color=0,0,0&amp;vtp=1&amp;vaab=1&amp;bbb=1&amp;hs=1"/>
          <p:cNvSpPr/>
          <p:nvPr/>
        </p:nvSpPr>
        <p:spPr>
          <a:xfrm>
            <a:off x="539496" y="32174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A.甲组和乙组形成对照，说明种子萌发需要水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B.乙组和丙组形成对照，说明种子萌发需要光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C.大豆种子开始萌发时，营养物质来自胚乳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D.此实验说明大豆种子萌发与空气无关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5_1#5f13c2ac4?sp=1&amp;vaa=1&amp;vcp=1&amp;vis=1&amp;pid=1202b694d&amp;color=0,0,0&amp;vtp=1&amp;vaab=1&amp;bt=1&amp;bbb=1&amp;hb=1"/>
          <p:cNvSpPr/>
          <p:nvPr/>
        </p:nvSpPr>
        <p:spPr>
          <a:xfrm>
            <a:off x="539496" y="7497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下图为小麦叶肉细胞内部分代谢过程示意图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。下列叙述正确的是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5_BD.355_2#5f13c2ac4?vaa=1&amp;vcp=1&amp;vis=1&amp;pid=1202b69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608" y="2078577"/>
            <a:ext cx="7031736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356_1#5f13c2ac4.bracket?vaa=1&amp;vcp=1&amp;vis=1&amp;pid=1202b694d&amp;color=0,0,0&amp;vpa=219&amp;vtp=1&amp;vaab=1"/>
          <p:cNvSpPr/>
          <p:nvPr/>
        </p:nvSpPr>
        <p:spPr>
          <a:xfrm>
            <a:off x="816515" y="13841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355_3#5f13c2ac4.choices?vaa=1&amp;vcp=1&amp;vis=1&amp;pid=1202b694d&amp;color=0,0,0&amp;vtp=1&amp;vaab=1&amp;bbb=1"/>
          <p:cNvSpPr/>
          <p:nvPr/>
        </p:nvSpPr>
        <p:spPr>
          <a:xfrm>
            <a:off x="539496" y="357717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A.小麦因具有①过程，故属于生态系统中的生产者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.仅②过程维持了生物圈中的碳—氧平衡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.①②过程依次在光下与黑暗条件下进行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.生产上欲使小麦增产，需同时促进①②过程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57_1#368aa2f21?htil=21&amp;vaa=1&amp;vcp=1&amp;vis=1&amp;pid=1202b69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4530" y="1010653"/>
            <a:ext cx="5520696" cy="169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57_2#368aa2f21?htil=21&amp;sp=1&amp;vaa=1&amp;vcp=1&amp;vis=1&amp;pid=1202b694d&amp;color=0,0,0&amp;vtp=1&amp;vaab=1&amp;bt=1&amp;bbb=1&amp;hb=1&amp;hs=1"/>
          <p:cNvSpPr/>
          <p:nvPr/>
        </p:nvSpPr>
        <p:spPr>
          <a:xfrm>
            <a:off x="539496" y="1532604"/>
            <a:ext cx="64739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下列有关绿色植物植株、花、果实和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种子示意图的叙述，错误的是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58_1#368aa2f21.bracket?vaa=1&amp;vcp=1&amp;vis=1&amp;pid=1202b694d&amp;color=0,0,0&amp;vpa=220&amp;vtp=1&amp;vaab=1"/>
          <p:cNvSpPr/>
          <p:nvPr/>
        </p:nvSpPr>
        <p:spPr>
          <a:xfrm>
            <a:off x="5516852" y="22030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357_3#368aa2f21.choices?vaa=1&amp;vcp=1&amp;vis=1&amp;pid=1202b694d&amp;color=0,0,0&amp;vtp=1&amp;vaab=1&amp;bbb=1&amp;hs=1"/>
          <p:cNvSpPr/>
          <p:nvPr/>
        </p:nvSpPr>
        <p:spPr>
          <a:xfrm>
            <a:off x="539496" y="28070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A.图甲植物根吸收的水分通过根、茎、叶中的导管运输到植株各处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.图甲中②和③分别是由图丁中的③和②发育而来的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.图丙中的①和②分别是由图乙中的⑤和⑥发育而来的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.与玉米种子相比，图丁中结构④的数量和功能都不相同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59_1#0f3ac80d3?sp=1&amp;vaa=1&amp;vcp=1&amp;vis=1&amp;pid=1202b694d&amp;color=0,0,0&amp;vtp=1&amp;vaab=1&amp;bt=1&amp;bbb=1"/>
          <p:cNvSpPr/>
          <p:nvPr/>
        </p:nvSpPr>
        <p:spPr>
          <a:xfrm>
            <a:off x="537445" y="4849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下图是证明光合作用制造淀粉的实验流程，据图回答相关问题。</a:t>
            </a:r>
            <a:endParaRPr lang="en-US" altLang="zh-CN" sz="2800" dirty="0"/>
          </a:p>
        </p:txBody>
      </p:sp>
      <p:pic>
        <p:nvPicPr>
          <p:cNvPr id="3" name="QO_5_BD.359_2#0f3ac80d3?htil=22&amp;vaa=1&amp;vcp=1&amp;vis=1&amp;pid=1202b69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4169" y="3588857"/>
            <a:ext cx="5871411" cy="283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60_1#9abd33211?htil=22&amp;vaa=1&amp;vcp=1&amp;vis=1&amp;pid=0f3ac80d3&amp;color=0,0,0&amp;vtp=1&amp;vaab=1&amp;bbb=1&amp;hb=1&amp;hs=1"/>
          <p:cNvSpPr/>
          <p:nvPr/>
        </p:nvSpPr>
        <p:spPr>
          <a:xfrm>
            <a:off x="537444" y="1112644"/>
            <a:ext cx="10986757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（1）在实验前要将实验材料在黑暗处放置一昼夜，目的是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9abd33211.blank?vaa=1&amp;vcp=1&amp;vis=1&amp;pid=0f3ac80d3&amp;color=0,0,0&amp;vpa=221&amp;vtp=1&amp;vaab=1&amp;bbb=1"/>
          <p:cNvSpPr/>
          <p:nvPr/>
        </p:nvSpPr>
        <p:spPr>
          <a:xfrm>
            <a:off x="537445" y="1071430"/>
            <a:ext cx="10986757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消耗掉叶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片中原有的淀粉</a:t>
            </a:r>
            <a:endParaRPr lang="en-US" altLang="zh-CN" sz="2800" dirty="0"/>
          </a:p>
        </p:txBody>
      </p:sp>
      <p:sp>
        <p:nvSpPr>
          <p:cNvPr id="6" name="QB_6_BD.362_1#ba8a38401?htil=22&amp;vaa=1&amp;vcp=1&amp;vis=1&amp;pid=0f3ac80d3&amp;color=0,0,0&amp;vtp=1&amp;vaab=1&amp;bbb=1&amp;hb=1&amp;hs=1"/>
          <p:cNvSpPr/>
          <p:nvPr/>
        </p:nvSpPr>
        <p:spPr>
          <a:xfrm>
            <a:off x="537445" y="2381819"/>
            <a:ext cx="71963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（2）用黑纸把一片叶的一部分从正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、反两面</a:t>
            </a:r>
            <a:endParaRPr lang="en-US" altLang="zh-CN" sz="2800" dirty="0"/>
          </a:p>
        </p:txBody>
      </p:sp>
      <p:sp>
        <p:nvSpPr>
          <p:cNvPr id="7" name="QB_6_AN.2_1#ba8a38401.blank?vaa=1&amp;vcp=1&amp;vis=1&amp;pid=0f3ac80d3&amp;color=0,0,0&amp;vpa=222&amp;vtp=1&amp;vaab=1&amp;bbb=1"/>
          <p:cNvSpPr/>
          <p:nvPr/>
        </p:nvSpPr>
        <p:spPr>
          <a:xfrm>
            <a:off x="8779714" y="2949319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设置对照实验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BD.362_1#ba8a38401?htil=22&amp;vaa=1&amp;vcp=1&amp;vis=1&amp;pid=0f3ac80d3&amp;color=0,0,0&amp;vtp=1&amp;vaab=1&amp;bbb=1&amp;hb=1&amp;hs=1"/>
              <p:cNvSpPr/>
              <p:nvPr/>
            </p:nvSpPr>
            <p:spPr>
              <a:xfrm>
                <a:off x="537445" y="30007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遮住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，然后移到光下照射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3∼4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，部分遮光的意义是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6_BD.362_1#ba8a38401?htil=22&amp;vaa=1&amp;vcp=1&amp;vis=1&amp;pid=0f3ac80d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45" y="3000754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68" r="-414" b="-12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359_2#0f3ac80d3?htil=22&amp;vaa=1&amp;vcp=1&amp;vis=1&amp;pid=1202b69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6745" y="516788"/>
            <a:ext cx="6293531" cy="304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364_1#2f0954e0c?vaa=1&amp;vcp=1&amp;vis=1&amp;pid=0f3ac80d3&amp;color=0,0,0&amp;vtp=1&amp;vaab=1&amp;bbb=1&amp;hb=1&amp;hs=1"/>
          <p:cNvSpPr/>
          <p:nvPr/>
        </p:nvSpPr>
        <p:spPr>
          <a:xfrm>
            <a:off x="537445" y="355714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（3）剪下叶片，去掉黑纸，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将叶片放在盛有酒精的烧杯中隔水加热，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365_1#2f0954e0c.blank?vaa=1&amp;vcp=1&amp;vis=1&amp;pid=0f3ac80d3&amp;color=0,0,0&amp;vpa=223&amp;vtp=1&amp;vaab=1&amp;bbb=1"/>
          <p:cNvSpPr/>
          <p:nvPr/>
        </p:nvSpPr>
        <p:spPr>
          <a:xfrm>
            <a:off x="2681363" y="4153406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溶解叶绿素</a:t>
            </a:r>
            <a:endParaRPr lang="en-US" altLang="zh-CN" sz="2800" dirty="0"/>
          </a:p>
        </p:txBody>
      </p:sp>
      <p:sp>
        <p:nvSpPr>
          <p:cNvPr id="11" name="QB_6_BD.366_2#589baa6a9?htil=23&amp;vaa=1&amp;vcp=1&amp;vis=1&amp;pid=0f3ac80d3&amp;color=0,0,0&amp;vtp=1&amp;vaab=1&amp;bt=1&amp;bbb=1&amp;hb=1"/>
          <p:cNvSpPr/>
          <p:nvPr/>
        </p:nvSpPr>
        <p:spPr>
          <a:xfrm>
            <a:off x="539495" y="4734932"/>
            <a:ext cx="1141989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（4）取出叶片，用清水漂洗，然后向叶片滴加碘液，稍后冲去碘液，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发现遮光部分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色，见光部分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色。</a:t>
            </a:r>
            <a:endParaRPr lang="en-US" altLang="zh-CN" sz="2800" dirty="0"/>
          </a:p>
        </p:txBody>
      </p:sp>
      <p:sp>
        <p:nvSpPr>
          <p:cNvPr id="12" name="QB_6_AN.1_1#589baa6a9.blank?vaa=1&amp;vcp=1&amp;vis=1&amp;pid=0f3ac80d3&amp;color=0,0,0&amp;vpa=224&amp;vtp=1&amp;vaab=1&amp;bbb=1"/>
          <p:cNvSpPr/>
          <p:nvPr/>
        </p:nvSpPr>
        <p:spPr>
          <a:xfrm>
            <a:off x="2698120" y="53773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未变</a:t>
            </a:r>
            <a:endParaRPr lang="en-US" altLang="zh-CN" sz="2800" dirty="0"/>
          </a:p>
        </p:txBody>
      </p:sp>
      <p:sp>
        <p:nvSpPr>
          <p:cNvPr id="13" name="QB_6_AN.2_1#589baa6a9.blank?vaa=1&amp;vcp=1&amp;vis=1&amp;pid=0f3ac80d3&amp;color=0,0,0&amp;vpa=225&amp;vtp=1&amp;vaab=1&amp;bbb=1"/>
          <p:cNvSpPr/>
          <p:nvPr/>
        </p:nvSpPr>
        <p:spPr>
          <a:xfrm>
            <a:off x="5898520" y="53773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变蓝</a:t>
            </a:r>
            <a:endParaRPr lang="en-US" altLang="zh-CN" sz="2800" dirty="0"/>
          </a:p>
        </p:txBody>
      </p:sp>
      <p:sp>
        <p:nvSpPr>
          <p:cNvPr id="14" name="QB_6_BD.369_1#d90cc3990?htil=23&amp;vaa=1&amp;vcp=1&amp;vis=1&amp;pid=0f3ac80d3&amp;color=0,0,0&amp;vtp=1&amp;vaab=1&amp;bbb=1&amp;hb=1"/>
          <p:cNvSpPr/>
          <p:nvPr/>
        </p:nvSpPr>
        <p:spPr>
          <a:xfrm>
            <a:off x="539496" y="5860790"/>
            <a:ext cx="64099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（5）实验证明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B_6_AN.370_1#d90cc3990.blank?vaa=1&amp;vcp=1&amp;vis=1&amp;pid=0f3ac80d3&amp;color=0,0,0&amp;vpa=226&amp;vtp=1&amp;vaab=1&amp;bbb=1&amp;hb=1"/>
          <p:cNvSpPr/>
          <p:nvPr/>
        </p:nvSpPr>
        <p:spPr>
          <a:xfrm>
            <a:off x="2943726" y="5830310"/>
            <a:ext cx="6304548" cy="76702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植物只有在光照条件下才能制造出淀粉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2" grpId="0" build="p" animBg="1"/>
      <p:bldP spid="13" grpId="0" build="p" animBg="1"/>
      <p:bldP spid="15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71_1#4db44674f?htil=24&amp;vaa=1&amp;vcp=1&amp;vis=1&amp;pid=1202b69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232" y="572687"/>
            <a:ext cx="4465116" cy="314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71_2#4db44674f?htil=24&amp;sp=1&amp;vaa=1&amp;vcp=1&amp;vis=1&amp;pid=1202b694d&amp;color=0,0,0&amp;vtp=1&amp;vaab=1&amp;bt=1&amp;bbb=1&amp;hb=1&amp;hs=1"/>
          <p:cNvSpPr/>
          <p:nvPr/>
        </p:nvSpPr>
        <p:spPr>
          <a:xfrm>
            <a:off x="539496" y="554400"/>
            <a:ext cx="7031736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（吉林长春·中考）农谚说“有收无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于水，多收少收在于肥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如图为绿色植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分结构及生理过程示意图。据图回答问题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372_1#403909982?htil=24&amp;vaa=1&amp;vcp=1&amp;vis=1&amp;pid=4db44674f&amp;color=0,0,0&amp;vtp=1&amp;vaab=1&amp;bbb=1&amp;hb=1&amp;hs=1"/>
          <p:cNvSpPr/>
          <p:nvPr/>
        </p:nvSpPr>
        <p:spPr>
          <a:xfrm>
            <a:off x="539496" y="2478132"/>
            <a:ext cx="70317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农作物的收成主要在于有机物的积累。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光合作用制造有机物的场所主要位于叶片结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5" name="QB_6_AN.1_1#403909982.blank?vaa=1&amp;vcp=1&amp;vis=1&amp;pid=4db44674f&amp;color=0,0,0&amp;vpa=227&amp;vtp=1&amp;vaab=1"/>
          <p:cNvSpPr/>
          <p:nvPr/>
        </p:nvSpPr>
        <p:spPr>
          <a:xfrm>
            <a:off x="1616614" y="372209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6" name="QB_6_BD.374_1#44f9a9dbd?vaa=1&amp;vcp=1&amp;vis=1&amp;pid=4db44674f&amp;color=0,0,0&amp;vtp=1&amp;vaab=1&amp;bbb=1&amp;hb=1&amp;hs=1"/>
          <p:cNvSpPr/>
          <p:nvPr/>
        </p:nvSpPr>
        <p:spPr>
          <a:xfrm>
            <a:off x="539496" y="44085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（2）根尖成熟区的表皮细胞一部分向外突出，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，是根吸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收水和无机盐的主要部位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。吸收的水大部分被运到叶片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，由叶片表皮的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散失到大气中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，参与生物圈的水循环。</a:t>
            </a:r>
            <a:endParaRPr lang="en-US" altLang="zh-CN" sz="2800" dirty="0"/>
          </a:p>
        </p:txBody>
      </p:sp>
      <p:sp>
        <p:nvSpPr>
          <p:cNvPr id="7" name="QB_6_AN.375_1#44f9a9dbd.blank?vaa=1&amp;vcp=1&amp;vis=1&amp;pid=4db44674f&amp;color=0,0,0&amp;vpa=228&amp;vtp=1&amp;vaab=1&amp;bbb=1"/>
          <p:cNvSpPr/>
          <p:nvPr/>
        </p:nvSpPr>
        <p:spPr>
          <a:xfrm>
            <a:off x="8906414" y="43780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根毛</a:t>
            </a:r>
            <a:endParaRPr lang="en-US" altLang="zh-CN" sz="2800" dirty="0"/>
          </a:p>
        </p:txBody>
      </p:sp>
      <p:sp>
        <p:nvSpPr>
          <p:cNvPr id="8" name="QB_6_AN.376_1#44f9a9dbd.blank?vaa=1&amp;vcp=1&amp;vis=1&amp;pid=4db44674f&amp;color=0,0,0&amp;vpa=229&amp;vtp=1&amp;vaab=1&amp;bbb=1"/>
          <p:cNvSpPr/>
          <p:nvPr/>
        </p:nvSpPr>
        <p:spPr>
          <a:xfrm>
            <a:off x="905415" y="565249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77_1#134c65d11?htil=25&amp;vaa=1&amp;vcp=1&amp;vis=1&amp;pid=4db4467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9792" y="1879346"/>
            <a:ext cx="4151376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77_2#134c65d11?htil=25&amp;vaa=1&amp;vcp=1&amp;vis=1&amp;pid=4db44674f&amp;color=0,0,0&amp;vtp=1&amp;vaab=1&amp;bt=1&amp;bbb=1&amp;hb=1"/>
          <p:cNvSpPr/>
          <p:nvPr/>
        </p:nvSpPr>
        <p:spPr>
          <a:xfrm>
            <a:off x="539496" y="1861058"/>
            <a:ext cx="68305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）农田适时松土是为了使植物的根得到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充足的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保证呼吸作用正常进行。</a:t>
            </a:r>
            <a:endParaRPr lang="en-US" altLang="zh-CN" sz="2800" dirty="0"/>
          </a:p>
        </p:txBody>
      </p:sp>
      <p:sp>
        <p:nvSpPr>
          <p:cNvPr id="4" name="QB_6_AN.1_1#134c65d11.blank?vaa=1&amp;vcp=1&amp;vis=1&amp;pid=4db44674f&amp;color=0,0,0&amp;vpa=230&amp;vtp=1&amp;vaab=1&amp;bbb=1"/>
          <p:cNvSpPr/>
          <p:nvPr/>
        </p:nvSpPr>
        <p:spPr>
          <a:xfrm>
            <a:off x="1565814" y="2457323"/>
            <a:ext cx="1779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空气/氧气</a:t>
            </a:r>
            <a:endParaRPr lang="en-US" altLang="zh-CN" sz="2800" dirty="0"/>
          </a:p>
        </p:txBody>
      </p:sp>
      <p:sp>
        <p:nvSpPr>
          <p:cNvPr id="5" name="QB_6_BD.379_1#bd0ffbc50?htil=25&amp;vaa=1&amp;vcp=1&amp;vis=1&amp;pid=4db44674f&amp;color=0,0,0&amp;vtp=1&amp;vaab=1&amp;bbb=1&amp;hb=1"/>
          <p:cNvSpPr/>
          <p:nvPr/>
        </p:nvSpPr>
        <p:spPr>
          <a:xfrm>
            <a:off x="539496" y="3144075"/>
            <a:ext cx="683056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（4）在果树栽培时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，通常会给树木输液补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充水和无机盐，输液用的针头应插入树木的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，通过其中的导管向上运输。</a:t>
            </a:r>
            <a:endParaRPr lang="en-US" altLang="zh-CN" sz="2800" dirty="0"/>
          </a:p>
        </p:txBody>
      </p:sp>
      <p:sp>
        <p:nvSpPr>
          <p:cNvPr id="6" name="QB_6_AN.380_1#bd0ffbc50.blank?vaa=1&amp;vcp=1&amp;vis=1&amp;pid=4db44674f&amp;color=0,0,0&amp;vpa=231&amp;vtp=1&amp;vaab=1&amp;bbb=1"/>
          <p:cNvSpPr/>
          <p:nvPr/>
        </p:nvSpPr>
        <p:spPr>
          <a:xfrm>
            <a:off x="549815" y="43880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81_1#1ec03c283?htil=26&amp;vaa=1&amp;vcp=1&amp;vis=1&amp;pid=1202b69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912" y="1089920"/>
            <a:ext cx="4995581" cy="217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81_2#1ec03c283?htil=26&amp;sp=1&amp;vaa=1&amp;vcp=1&amp;vis=1&amp;pid=1202b694d&amp;color=0,0,0&amp;vtp=1&amp;vaab=1&amp;bt=1&amp;bbb=1&amp;hb=1&amp;hs=1"/>
          <p:cNvSpPr/>
          <p:nvPr/>
        </p:nvSpPr>
        <p:spPr>
          <a:xfrm>
            <a:off x="539496" y="1219708"/>
            <a:ext cx="65745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我国种植棉花的历史悠久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，棉花及棉制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品的生产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、加工、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贸易等事关国计民生。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下图是棉花生长发育的不同阶段示意图，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表示物质，据图回答下列问题。</a:t>
            </a:r>
            <a:endParaRPr lang="en-US" altLang="zh-CN" sz="2800" dirty="0"/>
          </a:p>
        </p:txBody>
      </p:sp>
      <p:sp>
        <p:nvSpPr>
          <p:cNvPr id="4" name="QB_6_BD.382_1#c778eeefd?vaa=1&amp;vcp=1&amp;vis=1&amp;pid=1ec03c283&amp;color=0,0,0&amp;vtp=1&amp;vaab=1&amp;bbb=1&amp;hb=1&amp;hs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）棉花种子中的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发育为植株的根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，根吸收的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填“导管”或“筛管”）向上运输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，其运输的动力来自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（2）若②为氧气，③为二氧化碳，则②在细胞中的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内被消耗。</a:t>
            </a:r>
            <a:endParaRPr lang="en-US" altLang="zh-CN" sz="2800" dirty="0"/>
          </a:p>
        </p:txBody>
      </p:sp>
      <p:sp>
        <p:nvSpPr>
          <p:cNvPr id="5" name="QB_6_AN.1_1#c778eeefd.blank?vaa=1&amp;vcp=1&amp;vis=1&amp;pid=1ec03c283&amp;color=0,0,0&amp;vpa=232&amp;vtp=1&amp;vaab=1&amp;bbb=1"/>
          <p:cNvSpPr/>
          <p:nvPr/>
        </p:nvSpPr>
        <p:spPr>
          <a:xfrm>
            <a:off x="3572415" y="37606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胚根</a:t>
            </a:r>
            <a:endParaRPr lang="en-US" altLang="zh-CN" sz="2800" dirty="0"/>
          </a:p>
        </p:txBody>
      </p:sp>
      <p:sp>
        <p:nvSpPr>
          <p:cNvPr id="6" name="QB_6_AN.2_1#c778eeefd.blank?vaa=1&amp;vcp=1&amp;vis=1&amp;pid=1ec03c283&amp;color=0,0,0&amp;vpa=233&amp;vtp=1&amp;vaab=1&amp;bbb=1"/>
          <p:cNvSpPr/>
          <p:nvPr/>
        </p:nvSpPr>
        <p:spPr>
          <a:xfrm>
            <a:off x="9617614" y="37606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7" name="QB_6_AN.3_1#c778eeefd.blank?vaa=1&amp;vcp=1&amp;vis=1&amp;pid=1ec03c283&amp;color=0,0,0&amp;vpa=234&amp;vtp=1&amp;vaab=1&amp;bbb=1"/>
          <p:cNvSpPr/>
          <p:nvPr/>
        </p:nvSpPr>
        <p:spPr>
          <a:xfrm>
            <a:off x="8646064" y="44083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蒸腾</a:t>
            </a:r>
            <a:endParaRPr lang="en-US" altLang="zh-CN" sz="2800" dirty="0"/>
          </a:p>
        </p:txBody>
      </p:sp>
      <p:sp>
        <p:nvSpPr>
          <p:cNvPr id="9" name="QB_6_AN.387_1#c778eeefd.blank?vaa=1&amp;vcp=1&amp;vis=1&amp;pid=1ec03c283&amp;color=0,0,0&amp;vpa=235&amp;vtp=1&amp;vaab=1&amp;bbb=1"/>
          <p:cNvSpPr/>
          <p:nvPr/>
        </p:nvSpPr>
        <p:spPr>
          <a:xfrm>
            <a:off x="8550814" y="50351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线粒体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88_1#5b21c8f47?htil=27&amp;vaa=1&amp;vcp=1&amp;vis=1&amp;pid=1ec03c28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9981" y="1558035"/>
            <a:ext cx="4989162" cy="217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88_2#5b21c8f47?htil=27&amp;vaa=1&amp;vcp=1&amp;vis=1&amp;pid=1ec03c283&amp;color=0,0,0&amp;vtp=1&amp;vaab=1&amp;bt=1&amp;bbb=1&amp;hb=1&amp;hs=1"/>
          <p:cNvSpPr/>
          <p:nvPr/>
        </p:nvSpPr>
        <p:spPr>
          <a:xfrm>
            <a:off x="539496" y="1539748"/>
            <a:ext cx="6309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（3）作为我国棉花主产区的新疆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昼夜温差较大，夜晚温度低有利于抑制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植株的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作用，减少了有机物的分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，大大提高了棉花的产量。</a:t>
            </a:r>
            <a:endParaRPr lang="en-US" altLang="zh-CN" sz="2800" dirty="0"/>
          </a:p>
        </p:txBody>
      </p:sp>
      <p:sp>
        <p:nvSpPr>
          <p:cNvPr id="4" name="QB_6_AN.1_1#5b21c8f47.blank?vaa=1&amp;vcp=1&amp;vis=1&amp;pid=1ec03c283&amp;color=0,0,0&amp;vpa=236&amp;vtp=1&amp;vaab=1&amp;bbb=1"/>
          <p:cNvSpPr/>
          <p:nvPr/>
        </p:nvSpPr>
        <p:spPr>
          <a:xfrm>
            <a:off x="1616614" y="28046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5" name="QB_6_BD.390_1#74d1902d1?vaa=1&amp;vcp=1&amp;vis=1&amp;pid=1ec03c283&amp;color=0,0,0&amp;vtp=1&amp;vaab=1&amp;bbb=1&amp;hb=1&amp;hs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（4）棉制品的原料主要来自棉花的果实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，该结构由花中的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91_1#74d1902d1.blank?vaa=1&amp;vcp=1&amp;vis=1&amp;pid=1ec03c283&amp;color=0,0,0&amp;vpa=237&amp;vtp=1&amp;vaab=1&amp;bbb=1"/>
          <p:cNvSpPr/>
          <p:nvPr/>
        </p:nvSpPr>
        <p:spPr>
          <a:xfrm>
            <a:off x="9617614" y="40807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ca0a7807?vcp=1&amp;pid=ee9245a6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5_BD.1_1#c5a30e3b9?vaa=1&amp;vcp=1&amp;vis=1&amp;pid=4ca0a780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光合作用</a:t>
            </a:r>
            <a:endParaRPr lang="en-US" altLang="zh-CN" sz="2800" dirty="0"/>
          </a:p>
        </p:txBody>
      </p:sp>
      <p:sp>
        <p:nvSpPr>
          <p:cNvPr id="4" name="QB_6_BD.2_1#29cb2694b?vaa=1&amp;vcp=1&amp;vis=1&amp;pid=c5a30e3b9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：绿色植物通过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变成贮存能量的有机物（主要是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），并且释放出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29cb2694b.blank?vaa=1&amp;vcp=1&amp;vis=1&amp;pid=c5a30e3b9&amp;color=0,0,0&amp;vpa=1&amp;vtp=1&amp;vaab=1&amp;bbb=1"/>
          <p:cNvSpPr/>
          <p:nvPr/>
        </p:nvSpPr>
        <p:spPr>
          <a:xfrm>
            <a:off x="4639215" y="187754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6" name="QB_6_AN.2_1#29cb2694b.blank?vaa=1&amp;vcp=1&amp;vis=1&amp;pid=c5a30e3b9&amp;color=0,0,0&amp;vpa=2&amp;vtp=1&amp;vaab=1&amp;bbb=1"/>
          <p:cNvSpPr/>
          <p:nvPr/>
        </p:nvSpPr>
        <p:spPr>
          <a:xfrm>
            <a:off x="6772814" y="18775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7" name="QB_6_AN.3_1#29cb2694b.blank?vaa=1&amp;vcp=1&amp;vis=1&amp;pid=c5a30e3b9&amp;color=0,0,0&amp;vpa=3&amp;vtp=1&amp;vaab=1&amp;bbb=1"/>
          <p:cNvSpPr/>
          <p:nvPr/>
        </p:nvSpPr>
        <p:spPr>
          <a:xfrm>
            <a:off x="8550814" y="1877549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8" name="QB_6_AN.4_1#29cb2694b.blank?vaa=1&amp;vcp=1&amp;vis=1&amp;pid=c5a30e3b9&amp;color=0,0,0&amp;vpa=4&amp;vtp=1&amp;vaab=1&amp;bbb=1"/>
          <p:cNvSpPr/>
          <p:nvPr/>
        </p:nvSpPr>
        <p:spPr>
          <a:xfrm>
            <a:off x="5528215" y="25042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9" name="QB_6_AN.5_1#29cb2694b.blank?vaa=1&amp;vcp=1&amp;vis=1&amp;pid=c5a30e3b9&amp;color=0,0,0&amp;vpa=5&amp;vtp=1&amp;vaab=1&amp;bbb=1"/>
          <p:cNvSpPr/>
          <p:nvPr/>
        </p:nvSpPr>
        <p:spPr>
          <a:xfrm>
            <a:off x="9084214" y="25042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BD.8_1#9af95c159?sp=1&amp;vaa=1&amp;vcp=1&amp;vis=1&amp;pid=c5a30e3b9&amp;color=0,0,0&amp;vtp=1&amp;vaab=1&amp;bbb=1&amp;hb=1"/>
              <p:cNvSpPr/>
              <p:nvPr/>
            </p:nvSpPr>
            <p:spPr>
              <a:xfrm>
                <a:off x="539496" y="3111926"/>
                <a:ext cx="11109960" cy="2103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（2）公式：二氧化碳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光能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叶绿体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淀粉（贮存能量）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光合作用的原料：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；产物：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；条件：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；场所：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6_BD.8_1#9af95c159?sp=1&amp;vaa=1&amp;vcp=1&amp;vis=1&amp;pid=c5a30e3b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1926"/>
                <a:ext cx="11109960" cy="2103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64" r="3" b="-2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6_AN.9_1#9af95c159.blank?vaa=1&amp;vcp=1&amp;vis=1&amp;pid=c5a30e3b9&amp;color=0,0,0&amp;vpa=6&amp;vtp=1&amp;vaab=1&amp;bbb=1"/>
          <p:cNvSpPr/>
          <p:nvPr/>
        </p:nvSpPr>
        <p:spPr>
          <a:xfrm>
            <a:off x="3394615" y="398314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12" name="QB_6_AN.10_1#9af95c159.blank?vaa=1&amp;vcp=1&amp;vis=1&amp;pid=c5a30e3b9&amp;color=0,0,0&amp;vpa=7&amp;vtp=1&amp;vaab=1&amp;bbb=1"/>
          <p:cNvSpPr/>
          <p:nvPr/>
        </p:nvSpPr>
        <p:spPr>
          <a:xfrm>
            <a:off x="7306214" y="398314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有机物和氧气</a:t>
            </a:r>
            <a:endParaRPr lang="en-US" altLang="zh-CN" sz="2800" dirty="0"/>
          </a:p>
        </p:txBody>
      </p:sp>
      <p:sp>
        <p:nvSpPr>
          <p:cNvPr id="13" name="QB_6_AN.11_1#9af95c159.blank?vaa=1&amp;vcp=1&amp;vis=1&amp;pid=c5a30e3b9&amp;color=0,0,0&amp;vpa=8&amp;vtp=1&amp;vaab=1"/>
          <p:cNvSpPr/>
          <p:nvPr/>
        </p:nvSpPr>
        <p:spPr>
          <a:xfrm>
            <a:off x="549815" y="460989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</a:t>
            </a:r>
            <a:endParaRPr lang="en-US" altLang="zh-CN" sz="2800" dirty="0"/>
          </a:p>
        </p:txBody>
      </p:sp>
      <p:sp>
        <p:nvSpPr>
          <p:cNvPr id="14" name="QB_6_AN.12_1#9af95c159.blank?vaa=1&amp;vcp=1&amp;vis=1&amp;pid=c5a30e3b9&amp;color=0,0,0&amp;vpa=9&amp;vtp=1&amp;vaab=1&amp;bbb=1"/>
          <p:cNvSpPr/>
          <p:nvPr/>
        </p:nvSpPr>
        <p:spPr>
          <a:xfrm>
            <a:off x="2683414" y="460989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叶绿体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92_1#28eea35dc?vaa=1&amp;vcp=1&amp;vis=1&amp;pid=1202b694d&amp;color=0,0,0&amp;vtp=1&amp;vaab=1&amp;bt=1&amp;bbb=1&amp;hb=1"/>
          <p:cNvSpPr/>
          <p:nvPr/>
        </p:nvSpPr>
        <p:spPr>
          <a:xfrm>
            <a:off x="539496" y="8639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光合作用是生物圈中几乎所有生物生存和发展的物质和能量来源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们对光合作用的探索历程是漫长的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，目前仍在进行中。</a:t>
            </a:r>
            <a:endParaRPr lang="en-US" altLang="zh-CN" sz="2800" dirty="0"/>
          </a:p>
        </p:txBody>
      </p:sp>
      <p:pic>
        <p:nvPicPr>
          <p:cNvPr id="3" name="QB_6_BD.393_1#07df7a2a9?htil=28&amp;vaa=1&amp;vcp=1&amp;vis=1&amp;pid=28eea35d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684" y="2134252"/>
            <a:ext cx="7115357" cy="38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6_BD.393_1#07df7a2a9?htil=28&amp;vaa=1&amp;vcp=1&amp;vis=1&amp;pid=28eea35d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7306" y="2495200"/>
            <a:ext cx="7067230" cy="385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93_2#07df7a2a9?htil=28&amp;sp=1&amp;vaa=1&amp;vcp=1&amp;vis=1&amp;pid=28eea35dc&amp;color=0,0,0&amp;vtp=1&amp;vaab=1&amp;bbb=1&amp;hb=1&amp;hs=1"/>
          <p:cNvSpPr/>
          <p:nvPr/>
        </p:nvSpPr>
        <p:spPr>
          <a:xfrm>
            <a:off x="455275" y="549211"/>
            <a:ext cx="1150411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（1）18世纪，科学家进行了一系列相关的实验。下图所示的实验中，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对照，说明植物能够更新由于小鼠呼吸而变得污浊的空气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后来，其他科学家的实验相继证明，植物的光合作用吸收二氧化碳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释放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5" name="QB_6_AN.394_1#07df7a2a9.blank?vaa=1&amp;vcp=1&amp;vis=1&amp;pid=28eea35dc&amp;color=0,0,0&amp;vpa=238&amp;vtp=1&amp;vaab=1"/>
          <p:cNvSpPr/>
          <p:nvPr/>
        </p:nvSpPr>
        <p:spPr>
          <a:xfrm>
            <a:off x="1251657" y="115194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6" name="QB_6_AN.395_1#07df7a2a9.blank?vaa=1&amp;vcp=1&amp;vis=1&amp;pid=28eea35dc&amp;color=0,0,0&amp;vpa=239&amp;vtp=1&amp;vaab=1&amp;bbb=1"/>
          <p:cNvSpPr/>
          <p:nvPr/>
        </p:nvSpPr>
        <p:spPr>
          <a:xfrm>
            <a:off x="1179966" y="244624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7" name="QB_6_BD.393_2#07df7a2a9?htil=28&amp;sp=1&amp;vaa=1&amp;vcp=1&amp;vis=1&amp;pid=28eea35dc&amp;color=0,0,0&amp;vtp=1&amp;vaab=1&amp;bbb=1&amp;hb=1&amp;hs=1"/>
          <p:cNvSpPr/>
          <p:nvPr/>
        </p:nvSpPr>
        <p:spPr>
          <a:xfrm>
            <a:off x="539995" y="506041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6_1#849917729?vaa=1&amp;vcp=1&amp;vis=1&amp;pid=28eea35dc&amp;color=0,0,0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（2）19世纪，科学家把植物放在暗处数小时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，然后将某叶片的一部分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遮光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，另一部分暴露在光下。一段时间后，用碘蒸气处理该叶片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照光的部分呈深蓝色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，遮光的部分无颜色变化。实验结果说明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，叶片在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光下产生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849917729.blank?vaa=1&amp;vcp=1&amp;vis=1&amp;pid=28eea35dc&amp;color=0,0,0&amp;vpa=240&amp;vtp=1&amp;vaab=1&amp;bbb=1"/>
          <p:cNvSpPr/>
          <p:nvPr/>
        </p:nvSpPr>
        <p:spPr>
          <a:xfrm>
            <a:off x="1972214" y="31113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4" name="QB_6_BD.398_1#aca008164?vaa=1&amp;vcp=1&amp;vis=1&amp;pid=28eea35dc&amp;color=0,0,0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（3）现在，我们知道绿色植物通过光合作用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转化为化学能，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贮存在有机物中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，直接或间接地为其他生物提供物质和能量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，并对维持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平衡起重要作用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399_1#aca008164.blank?vaa=1&amp;vcp=1&amp;vis=1&amp;pid=28eea35dc&amp;color=0,0,0&amp;vpa=241&amp;vtp=1&amp;vaab=1&amp;bbb=1"/>
          <p:cNvSpPr/>
          <p:nvPr/>
        </p:nvSpPr>
        <p:spPr>
          <a:xfrm>
            <a:off x="8195214" y="37606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6" name="QB_6_AN.400_1#aca008164.blank?vaa=1&amp;vcp=1&amp;vis=1&amp;pid=28eea35dc&amp;color=0,0,0&amp;vpa=242&amp;vtp=1&amp;vaab=1&amp;bbb=1"/>
          <p:cNvSpPr/>
          <p:nvPr/>
        </p:nvSpPr>
        <p:spPr>
          <a:xfrm>
            <a:off x="1972214" y="50351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碳—氧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bd04f0fd2?vaa=1&amp;vcp=1&amp;vis=1&amp;pid=c5a30e3b9&amp;color=0,0,0&amp;mp=1&amp;vtp=1&amp;vaab=1&amp;bt=1&amp;bbb=1&amp;hb=1"/>
          <p:cNvSpPr/>
          <p:nvPr/>
        </p:nvSpPr>
        <p:spPr>
          <a:xfrm>
            <a:off x="539496" y="12390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（3）实质：包含了两种变化，一是物质转变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，即把简单的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变成复杂的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，并且释放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二是能量转化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bd04f0fd2.blank?vaa=1&amp;vcp=1&amp;vis=1&amp;pid=c5a30e3b9&amp;color=0,0,0&amp;mp=1&amp;vpa=10&amp;vtp=1&amp;vaab=1&amp;bbb=1"/>
          <p:cNvSpPr/>
          <p:nvPr/>
        </p:nvSpPr>
        <p:spPr>
          <a:xfrm>
            <a:off x="9617614" y="120853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无机物</a:t>
            </a:r>
            <a:endParaRPr lang="en-US" altLang="zh-CN" sz="2800" dirty="0"/>
          </a:p>
        </p:txBody>
      </p:sp>
      <p:sp>
        <p:nvSpPr>
          <p:cNvPr id="4" name="QB_6_AN.2_1#bd04f0fd2.blank?vaa=1&amp;vcp=1&amp;vis=1&amp;pid=c5a30e3b9&amp;color=0,0,0&amp;mp=1&amp;vpa=11&amp;vtp=1&amp;vaab=1&amp;bbb=1"/>
          <p:cNvSpPr/>
          <p:nvPr/>
        </p:nvSpPr>
        <p:spPr>
          <a:xfrm>
            <a:off x="2327814" y="185623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5" name="QB_6_AN.3_1#bd04f0fd2.blank?vaa=1&amp;vcp=1&amp;vis=1&amp;pid=c5a30e3b9&amp;color=0,0,0&amp;mp=1&amp;vpa=12&amp;vtp=1&amp;vaab=1&amp;bbb=1"/>
          <p:cNvSpPr/>
          <p:nvPr/>
        </p:nvSpPr>
        <p:spPr>
          <a:xfrm>
            <a:off x="5528215" y="18562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6" name="QB_6_AN.4_1#bd04f0fd2.blank?vaa=1&amp;vcp=1&amp;vis=1&amp;pid=c5a30e3b9&amp;color=0,0,0&amp;mp=1&amp;vpa=13&amp;vtp=1&amp;vaab=1&amp;bbb=1"/>
          <p:cNvSpPr/>
          <p:nvPr/>
        </p:nvSpPr>
        <p:spPr>
          <a:xfrm>
            <a:off x="10151014" y="18562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7" name="QB_6_AN.5_1#bd04f0fd2.blank?vaa=1&amp;vcp=1&amp;vis=1&amp;pid=c5a30e3b9&amp;color=0,0,0&amp;mp=1&amp;vpa=14&amp;vtp=1&amp;vaab=1&amp;bbb=1"/>
          <p:cNvSpPr/>
          <p:nvPr/>
        </p:nvSpPr>
        <p:spPr>
          <a:xfrm>
            <a:off x="1261015" y="2482977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贮存在有机物中的能量（化学能）</a:t>
            </a:r>
            <a:endParaRPr lang="en-US" altLang="zh-CN" sz="2800" dirty="0"/>
          </a:p>
        </p:txBody>
      </p:sp>
      <p:sp>
        <p:nvSpPr>
          <p:cNvPr id="8" name="QB_6_BD.19_1#9abe7f9e6?vaa=1&amp;vcp=1&amp;vis=1&amp;pid=c5a30e3b9&amp;color=0,0,0&amp;vtp=1&amp;vaab=1&amp;bbb=1&amp;hb=1"/>
          <p:cNvSpPr/>
          <p:nvPr/>
        </p:nvSpPr>
        <p:spPr>
          <a:xfrm>
            <a:off x="539496" y="31673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：是生物所需的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的来源、是生物生命活动的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来源；维持大气中的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6_1#9abe7f9e6.blank?vaa=1&amp;vcp=1&amp;vis=1&amp;pid=c5a30e3b9&amp;color=0,0,0&amp;vpa=15&amp;vtp=1&amp;vaab=1&amp;bbb=1"/>
          <p:cNvSpPr/>
          <p:nvPr/>
        </p:nvSpPr>
        <p:spPr>
          <a:xfrm>
            <a:off x="4639215" y="313683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0" name="QB_6_AN.7_1#9abe7f9e6.blank?vaa=1&amp;vcp=1&amp;vis=1&amp;pid=c5a30e3b9&amp;color=0,0,0&amp;vpa=16&amp;vtp=1&amp;vaab=1&amp;bbb=1"/>
          <p:cNvSpPr/>
          <p:nvPr/>
        </p:nvSpPr>
        <p:spPr>
          <a:xfrm>
            <a:off x="10328814" y="31368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11" name="QB_6_AN.8_1#9abe7f9e6.blank?vaa=1&amp;vcp=1&amp;vis=1&amp;pid=c5a30e3b9&amp;color=0,0,0&amp;vpa=17&amp;vtp=1&amp;vaab=1&amp;bbb=1"/>
          <p:cNvSpPr/>
          <p:nvPr/>
        </p:nvSpPr>
        <p:spPr>
          <a:xfrm>
            <a:off x="3750215" y="37635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碳—氧</a:t>
            </a:r>
            <a:endParaRPr lang="en-US" altLang="zh-CN" sz="2800" dirty="0"/>
          </a:p>
        </p:txBody>
      </p:sp>
      <p:sp>
        <p:nvSpPr>
          <p:cNvPr id="12" name="P_6_BD#1b41636d1?sp=1&amp;vcp=1&amp;vis=1&amp;pid=c5a30e3b9&amp;color=0,0,0&amp;vtp=1&amp;vaab=1&amp;bbb=1&amp;hb=1"/>
          <p:cNvSpPr/>
          <p:nvPr/>
        </p:nvSpPr>
        <p:spPr>
          <a:xfrm>
            <a:off x="539496" y="44443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（5）光合作用原理在农业生产上的应用：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尽量提高光能利用的效率，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如立体高效种植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3109</Words>
  <Application>Microsoft Office PowerPoint</Application>
  <PresentationFormat>宽屏</PresentationFormat>
  <Paragraphs>780</Paragraphs>
  <Slides>82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1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29</cp:revision>
  <dcterms:created xsi:type="dcterms:W3CDTF">2024-11-19T11:53:00Z</dcterms:created>
  <dcterms:modified xsi:type="dcterms:W3CDTF">2025-07-25T07:36:10Z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CB46B3B46C8E46ABAA5D9C2AA1C69FB7_12</vt:lpwstr>
  </property>
  <property fmtid="{D5CDD505-2E9C-101B-9397-08002B2CF9AE}" pid="3" name="KSOProductBuildVer">
    <vt:lpwstr>2052-12.1.0.19770</vt:lpwstr>
  </property>
</Properties>
</file>