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7" r:id="rId4"/>
    <p:sldId id="281" r:id="rId5"/>
    <p:sldId id="282" r:id="rId7"/>
    <p:sldId id="259" r:id="rId8"/>
    <p:sldId id="295" r:id="rId9"/>
    <p:sldId id="305" r:id="rId10"/>
    <p:sldId id="262" r:id="rId11"/>
    <p:sldId id="306" r:id="rId12"/>
    <p:sldId id="307" r:id="rId13"/>
    <p:sldId id="284" r:id="rId14"/>
    <p:sldId id="283" r:id="rId15"/>
    <p:sldId id="260" r:id="rId16"/>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xy"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219.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4734F56-0714-4F24-A7F1-9FE3210687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E:\400px_tools/pic_temp/pic_half_left.png" TargetMode="Externa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Kingsoft\Desktop\bb\sup\01\subject.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504259" y="2663825"/>
            <a:ext cx="0" cy="137922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6647550" y="2293144"/>
            <a:ext cx="5258693" cy="1333978"/>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7200" b="0" spc="6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6647515" y="3655219"/>
            <a:ext cx="5259385" cy="54657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942313"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132137"/>
            <a:ext cx="5767705" cy="9993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10" name="图片 9"/>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913408"/>
            <a:ext cx="4389120" cy="3031183"/>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17" name="直接连接符 16"/>
          <p:cNvCxnSpPr/>
          <p:nvPr userDrawn="1">
            <p:custDataLst>
              <p:tags r:id="rId5"/>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9"/>
            </p:custDataLst>
          </p:nvPr>
        </p:nvSpPr>
        <p:spPr>
          <a:xfrm>
            <a:off x="6989128" y="3814764"/>
            <a:ext cx="4359910" cy="487680"/>
          </a:xfrm>
        </p:spPr>
        <p:txBody>
          <a:bodyPr vert="horz" wrap="square" lIns="91440" tIns="45720" rIns="91440" bIns="4572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10"/>
            </p:custDataLst>
          </p:nvPr>
        </p:nvSpPr>
        <p:spPr>
          <a:xfrm>
            <a:off x="6989128" y="2555558"/>
            <a:ext cx="4359910" cy="1172210"/>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671816"/>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screen"/>
          <a:stretch>
            <a:fillRect/>
          </a:stretch>
        </p:blipFill>
        <p:spPr>
          <a:xfrm>
            <a:off x="11471910" y="6186184"/>
            <a:ext cx="720090" cy="671816"/>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a:stretch>
            <a:fillRect/>
          </a:stretch>
        </p:blipFill>
        <p:spPr>
          <a:xfrm>
            <a:off x="10571797" y="5346414"/>
            <a:ext cx="1620202" cy="1511586"/>
          </a:xfrm>
          <a:prstGeom prst="rect">
            <a:avLst/>
          </a:prstGeom>
        </p:spPr>
      </p:pic>
      <p:pic>
        <p:nvPicPr>
          <p:cNvPr id="8" name="图片 7"/>
          <p:cNvPicPr/>
          <p:nvPr userDrawn="1">
            <p:custDataLst>
              <p:tags r:id="rId6"/>
            </p:custDataLst>
          </p:nvPr>
        </p:nvPicPr>
        <p:blipFill>
          <a:blip r:embed="rId7" r:link="rId8"/>
          <a:stretch>
            <a:fillRect/>
          </a:stretch>
        </p:blipFill>
        <p:spPr>
          <a:xfrm>
            <a:off x="0" y="5749061"/>
            <a:ext cx="1620202" cy="11089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0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03.xml"/><Relationship Id="rId12" Type="http://schemas.openxmlformats.org/officeDocument/2006/relationships/slideLayout" Target="../slideLayouts/slideLayout18.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202.xml"/></Relationships>
</file>

<file path=ppt/slides/_rels/slide11.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1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0.xml"/><Relationship Id="rId13" Type="http://schemas.openxmlformats.org/officeDocument/2006/relationships/slideLayout" Target="../slideLayouts/slideLayout18.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18.xml"/><Relationship Id="rId1" Type="http://schemas.openxmlformats.org/officeDocument/2006/relationships/tags" Target="../tags/tag21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145.xml"/><Relationship Id="rId1" Type="http://schemas.openxmlformats.org/officeDocument/2006/relationships/tags" Target="../tags/tag144.xml"/></Relationships>
</file>

<file path=ppt/slides/_rels/slide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47.xml"/><Relationship Id="rId10" Type="http://schemas.openxmlformats.org/officeDocument/2006/relationships/slideLayout" Target="../slideLayouts/slideLayout18.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5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58.xml"/><Relationship Id="rId15" Type="http://schemas.openxmlformats.org/officeDocument/2006/relationships/slideLayout" Target="../slideLayouts/slideLayout18.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6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68.xml"/><Relationship Id="rId15" Type="http://schemas.openxmlformats.org/officeDocument/2006/relationships/slideLayout" Target="../slideLayouts/slideLayout18.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7.xml"/></Relationships>
</file>

<file path=ppt/slides/_rels/slide7.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8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79.xml"/><Relationship Id="rId2" Type="http://schemas.openxmlformats.org/officeDocument/2006/relationships/tags" Target="../tags/tag178.xml"/><Relationship Id="rId14" Type="http://schemas.openxmlformats.org/officeDocument/2006/relationships/slideLayout" Target="../slideLayouts/slideLayout18.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7.xml"/></Relationships>
</file>

<file path=ppt/slides/_rels/slide8.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8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88.xml"/><Relationship Id="rId2" Type="http://schemas.openxmlformats.org/officeDocument/2006/relationships/tags" Target="../tags/tag187.xml"/><Relationship Id="rId14" Type="http://schemas.openxmlformats.org/officeDocument/2006/relationships/slideLayout" Target="../slideLayouts/slideLayout18.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6.xml"/></Relationships>
</file>

<file path=ppt/slides/_rels/slide9.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98.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97.xml"/><Relationship Id="rId2" Type="http://schemas.openxmlformats.org/officeDocument/2006/relationships/tags" Target="../tags/tag196.xml"/><Relationship Id="rId12" Type="http://schemas.openxmlformats.org/officeDocument/2006/relationships/slideLayout" Target="../slideLayouts/slideLayout18.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标题 17"/>
          <p:cNvSpPr>
            <a:spLocks noGrp="1"/>
          </p:cNvSpPr>
          <p:nvPr>
            <p:ph type="ctrTitle" idx="14"/>
            <p:custDataLst>
              <p:tags r:id="rId1"/>
            </p:custDataLst>
          </p:nvPr>
        </p:nvSpPr>
        <p:spPr>
          <a:xfrm>
            <a:off x="6647815" y="3249930"/>
            <a:ext cx="5544185" cy="1334135"/>
          </a:xfrm>
        </p:spPr>
        <p:txBody>
          <a:bodyPr>
            <a:noAutofit/>
          </a:bodyPr>
          <a:p>
            <a:pPr algn="ctr"/>
            <a:r>
              <a:rPr lang="zh-CN" altLang="en-US" sz="4800" b="1" dirty="0">
                <a:solidFill>
                  <a:schemeClr val="accent1">
                    <a:lumMod val="75000"/>
                  </a:schemeClr>
                </a:solidFill>
                <a:latin typeface="黑体" panose="02010609060101010101" charset="-122"/>
                <a:ea typeface="黑体" panose="02010609060101010101" charset="-122"/>
              </a:rPr>
              <a:t>认识婴幼儿生长发育的规律及影响因素</a:t>
            </a:r>
            <a:endParaRPr lang="zh-CN" altLang="en-US" sz="4800" b="1" dirty="0">
              <a:solidFill>
                <a:schemeClr val="accent1">
                  <a:lumMod val="75000"/>
                </a:schemeClr>
              </a:solidFill>
              <a:latin typeface="黑体" panose="02010609060101010101" charset="-122"/>
              <a:ea typeface="黑体" panose="02010609060101010101" charset="-122"/>
            </a:endParaRPr>
          </a:p>
        </p:txBody>
      </p:sp>
      <p:sp>
        <p:nvSpPr>
          <p:cNvPr id="100" name="文本框 99"/>
          <p:cNvSpPr txBox="1"/>
          <p:nvPr/>
        </p:nvSpPr>
        <p:spPr>
          <a:xfrm>
            <a:off x="127635" y="202565"/>
            <a:ext cx="6380480" cy="706755"/>
          </a:xfrm>
          <a:prstGeom prst="rect">
            <a:avLst/>
          </a:prstGeom>
          <a:noFill/>
          <a:ln w="9525">
            <a:noFill/>
          </a:ln>
        </p:spPr>
        <p:txBody>
          <a:bodyPr wrap="square">
            <a:spAutoFit/>
          </a:bodyPr>
          <a:p>
            <a:pPr indent="0"/>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模块一 项目二</a:t>
            </a:r>
            <a:r>
              <a:rPr lang="en-US" altLang="zh-CN"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 </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任务一</a:t>
            </a:r>
            <a:endPar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2018665" y="1440180"/>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情景练习1</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：近年来性早熟患儿不断增加，引起了父母们的担忧。</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9" name="文本框 8"/>
          <p:cNvSpPr txBox="1"/>
          <p:nvPr/>
        </p:nvSpPr>
        <p:spPr>
          <a:xfrm>
            <a:off x="1917065" y="4365625"/>
            <a:ext cx="9432925" cy="1383665"/>
          </a:xfrm>
          <a:prstGeom prst="rect">
            <a:avLst/>
          </a:prstGeom>
          <a:noFill/>
        </p:spPr>
        <p:txBody>
          <a:bodyPr wrap="square" rtlCol="0" anchor="t">
            <a:spAutoFit/>
          </a:bodyPr>
          <a:p>
            <a:pPr algn="just">
              <a:lnSpc>
                <a:spcPct val="150000"/>
              </a:lnSpc>
              <a:buClrTx/>
              <a:buSzTx/>
              <a:buFontTx/>
            </a:pPr>
            <a:r>
              <a:rPr lang="zh-CN" altLang="en-US" sz="2800" spc="100" dirty="0">
                <a:solidFill>
                  <a:srgbClr val="C00000"/>
                </a:solidFill>
                <a:uFillTx/>
                <a:latin typeface="+mj-ea"/>
                <a:ea typeface="+mj-ea"/>
                <a:sym typeface="+mn-ea"/>
              </a:rPr>
              <a:t>问题：你觉得引起儿童发育提前的原因有哪些？针对此现状在照护婴幼儿的过程中应注意什么？</a:t>
            </a:r>
            <a:endParaRPr lang="zh-CN" altLang="en-US" sz="2800" spc="100" dirty="0">
              <a:solidFill>
                <a:srgbClr val="C00000"/>
              </a:solidFill>
              <a:uFillTx/>
              <a:latin typeface="+mj-ea"/>
              <a:ea typeface="+mj-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1946275" y="1896745"/>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情景练习2</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：实习生小强在组织24～30个月龄的宝宝进餐，东东已经开始尝试自己用勺子吃饭，但小强发现东东用的是左手，班里的老师说，东东的家长要求老师们帮助东东改掉用左手吃饭的习惯。</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215515" y="4866005"/>
            <a:ext cx="8355965" cy="138366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a:t>
            </a:r>
            <a:r>
              <a:rPr lang="zh-CN" altLang="en-US" sz="2800" spc="100" dirty="0">
                <a:solidFill>
                  <a:srgbClr val="C00000"/>
                </a:solidFill>
                <a:uFillTx/>
                <a:latin typeface="+mj-ea"/>
                <a:ea typeface="+mj-ea"/>
                <a:sym typeface="+mn-ea"/>
              </a:rPr>
              <a:t>问题：你觉得东东的家长的做法对吗？为什么？有什么建议？</a:t>
            </a:r>
            <a:endParaRPr lang="zh-CN" altLang="en-US" sz="2800" spc="100" dirty="0">
              <a:solidFill>
                <a:srgbClr val="C00000"/>
              </a:solidFill>
              <a:uFillTx/>
              <a:latin typeface="+mj-ea"/>
              <a:ea typeface="+mj-ea"/>
              <a:cs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6989128" y="2842578"/>
            <a:ext cx="4359910" cy="1172210"/>
          </a:xfrm>
        </p:spPr>
        <p:txBody>
          <a:bodyPr/>
          <a:lstStyle/>
          <a:p>
            <a:r>
              <a:rPr lang="zh-CN" altLang="en-US"/>
              <a:t>下次见！</a:t>
            </a:r>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808605" y="3250565"/>
            <a:ext cx="9109710" cy="2660650"/>
          </a:xfrm>
        </p:spPr>
        <p:txBody>
          <a:bodyPr>
            <a:noAutofit/>
          </a:bodyPr>
          <a:lstStyle/>
          <a:p>
            <a:pPr algn="l">
              <a:lnSpc>
                <a:spcPct val="150000"/>
              </a:lnSpc>
            </a:pPr>
            <a:r>
              <a:rPr lang="zh-CN" altLang="en-US" sz="2800" b="1" spc="100" dirty="0">
                <a:solidFill>
                  <a:schemeClr val="tx1"/>
                </a:solidFill>
                <a:latin typeface="+mj-ea"/>
                <a:ea typeface="+mj-ea"/>
                <a:cs typeface="+mn-cs"/>
                <a:sym typeface="+mn-ea"/>
              </a:rPr>
              <a:t>一、教学目标</a:t>
            </a:r>
            <a:br>
              <a:rPr lang="zh-CN" altLang="en-US" sz="28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知识目标：</a:t>
            </a:r>
            <a:br>
              <a:rPr lang="zh-CN" altLang="en-US" sz="2400" spc="100" dirty="0">
                <a:solidFill>
                  <a:srgbClr val="C00000"/>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1.了解婴幼儿生长发育规律，</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2.熟悉影响婴幼儿生长发育的因素。</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能力目标：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能依据婴幼儿生长发育的规律，设计并模拟演示促进婴幼儿身高发展和动作协调能力发展的游戏。</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素质目标：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mn-cs"/>
                <a:sym typeface="+mn-ea"/>
              </a:rPr>
              <a:t>能在操作中关心和保护好幼儿，树立起精技善育的照护理念，认同敬业、友善的价值观，发扬责任心、爱心、细心的职业精神。</a:t>
            </a:r>
            <a:r>
              <a:rPr lang="zh-CN" altLang="en-US" sz="2400" spc="100" dirty="0">
                <a:solidFill>
                  <a:schemeClr val="tx1"/>
                </a:solidFill>
                <a:latin typeface="+mj-ea"/>
                <a:ea typeface="+mj-ea"/>
                <a:cs typeface="+mn-cs"/>
                <a:sym typeface="+mn-ea"/>
              </a:rPr>
              <a:t> </a:t>
            </a:r>
            <a:endParaRPr lang="zh-CN" altLang="en-US" sz="2400" spc="100" dirty="0">
              <a:solidFill>
                <a:schemeClr val="tx1"/>
              </a:solidFill>
              <a:latin typeface="+mj-ea"/>
              <a:ea typeface="+mj-ea"/>
              <a:cs typeface="+mn-cs"/>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8"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课前答疑</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2216150" y="1527175"/>
            <a:ext cx="7749540" cy="3308350"/>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1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zh-CN" altLang="en-US" sz="3200" spc="100" dirty="0">
                <a:solidFill>
                  <a:schemeClr val="tx1"/>
                </a:solidFill>
                <a:uFillTx/>
                <a:latin typeface="+mj-ea"/>
                <a:ea typeface="+mj-ea"/>
                <a:sym typeface="+mn-ea"/>
              </a:rPr>
              <a:t>小组讨论：生长和发育有何关系？婴幼儿生长发育有什么规律？保育人员在照护婴幼儿的过程中要注意哪些问题？</a:t>
            </a:r>
            <a:endParaRPr lang="zh-CN" altLang="en-US" sz="3200" spc="100" dirty="0">
              <a:solidFill>
                <a:schemeClr val="tx1"/>
              </a:solidFill>
              <a:uFillTx/>
              <a:latin typeface="+mj-ea"/>
              <a:ea typeface="+mj-ea"/>
              <a:sym typeface="+mn-ea"/>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5"/>
          <p:cNvSpPr txBox="1"/>
          <p:nvPr>
            <p:custDataLst>
              <p:tags r:id="rId1"/>
            </p:custDataLst>
          </p:nvPr>
        </p:nvSpPr>
        <p:spPr>
          <a:xfrm>
            <a:off x="614362" y="2260600"/>
            <a:ext cx="796418" cy="953006"/>
          </a:xfrm>
          <a:prstGeom prst="rect">
            <a:avLst/>
          </a:prstGeom>
          <a:noFill/>
        </p:spPr>
        <p:txBody>
          <a:bodyPr wrap="square" rtlCol="0">
            <a:noAutofit/>
            <a:scene3d>
              <a:camera prst="orthographicFront"/>
              <a:lightRig rig="threePt" dir="t"/>
            </a:scene3d>
            <a:sp3d contourW="12700"/>
          </a:bodyPr>
          <a:lstStyle/>
          <a:p>
            <a:pPr algn="ctr"/>
            <a:r>
              <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1.</a:t>
            </a:r>
            <a:endPar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89" name="文本框 88"/>
          <p:cNvSpPr txBox="1"/>
          <p:nvPr>
            <p:custDataLst>
              <p:tags r:id="rId2"/>
            </p:custDataLst>
          </p:nvPr>
        </p:nvSpPr>
        <p:spPr>
          <a:xfrm>
            <a:off x="1501140" y="2287270"/>
            <a:ext cx="5815330" cy="540385"/>
          </a:xfrm>
          <a:prstGeom prst="rect">
            <a:avLst/>
          </a:prstGeom>
          <a:noFill/>
        </p:spPr>
        <p:txBody>
          <a:bodyPr wrap="square" lIns="91440" tIns="45720" rIns="91440" bIns="0" anchor="b">
            <a:noAutofit/>
          </a:bodyPr>
          <a:lstStyle/>
          <a:p>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0～3岁婴幼儿生长发育规律</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
            </p:custDataLst>
          </p:nvPr>
        </p:nvSpPr>
        <p:spPr>
          <a:xfrm>
            <a:off x="1210627" y="577215"/>
            <a:ext cx="4897120" cy="645160"/>
          </a:xfrm>
          <a:prstGeom prst="rect">
            <a:avLst/>
          </a:prstGeom>
          <a:noFill/>
        </p:spPr>
        <p:txBody>
          <a:bodyPr wrap="square" rtlCol="0" anchor="b" anchorCtr="0">
            <a:normAutofit/>
          </a:bodyPr>
          <a:lstStyle/>
          <a:p>
            <a:pPr algn="l"/>
            <a:r>
              <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rPr>
              <a:t>目录/CONTENTS</a:t>
            </a:r>
            <a:endPar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endParaRPr>
          </a:p>
        </p:txBody>
      </p:sp>
      <p:sp>
        <p:nvSpPr>
          <p:cNvPr id="4" name="文本框 5"/>
          <p:cNvSpPr txBox="1"/>
          <p:nvPr>
            <p:custDataLst>
              <p:tags r:id="rId4"/>
            </p:custDataLst>
          </p:nvPr>
        </p:nvSpPr>
        <p:spPr>
          <a:xfrm>
            <a:off x="614362" y="4218462"/>
            <a:ext cx="796418" cy="953006"/>
          </a:xfrm>
          <a:prstGeom prst="rect">
            <a:avLst/>
          </a:prstGeom>
          <a:noFill/>
        </p:spPr>
        <p:txBody>
          <a:bodyPr wrap="square" rtlCol="0">
            <a:noAutofit/>
            <a:scene3d>
              <a:camera prst="orthographicFront"/>
              <a:lightRig rig="threePt" dir="t"/>
            </a:scene3d>
            <a:sp3d contourW="12700"/>
          </a:bodyPr>
          <a:lstStyle/>
          <a:p>
            <a:pPr algn="ctr"/>
            <a:r>
              <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rPr>
              <a:t>2.</a:t>
            </a:r>
            <a:endPar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endParaRPr>
          </a:p>
        </p:txBody>
      </p:sp>
      <p:sp>
        <p:nvSpPr>
          <p:cNvPr id="6" name="文本框 5"/>
          <p:cNvSpPr txBox="1"/>
          <p:nvPr>
            <p:custDataLst>
              <p:tags r:id="rId5"/>
            </p:custDataLst>
          </p:nvPr>
        </p:nvSpPr>
        <p:spPr>
          <a:xfrm>
            <a:off x="1513840" y="4667885"/>
            <a:ext cx="5802630" cy="540385"/>
          </a:xfrm>
          <a:prstGeom prst="rect">
            <a:avLst/>
          </a:prstGeom>
          <a:noFill/>
        </p:spPr>
        <p:txBody>
          <a:bodyPr wrap="square" lIns="91440" tIns="45720" rIns="91440" bIns="0" anchor="b"/>
          <a:lstStyle/>
          <a:p>
            <a:pPr algn="l">
              <a:buClrTx/>
              <a:buSzTx/>
              <a:buFontTx/>
            </a:pPr>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0～3岁婴幼儿生长发育的影响因素</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22124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人体各器官系统的发育顺序遵循一定规律，比如有的系统自出生后就开始迅速发展少年期基本发育成熟，有的系统在出生后一直处在缓慢发展的状态直至青春期才高速发展。</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08330" y="252857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人体的生长发育过程是一个长期的，连续、统一的过程。生长发育有一定的阶段性，不同年龄阶段生长速度不同。</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一、0～3岁婴幼儿生长发育规律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608330" y="1907540"/>
            <a:ext cx="5005705" cy="953135"/>
          </a:xfrm>
          <a:prstGeom prst="rect">
            <a:avLst/>
          </a:prstGeom>
          <a:noFill/>
        </p:spPr>
        <p:txBody>
          <a:bodyPr wrap="square" rtlCol="0" anchor="t">
            <a:spAutoFit/>
          </a:bodyPr>
          <a:p>
            <a:pPr algn="ctr"/>
            <a:r>
              <a:rPr lang="zh-CN" altLang="en-US" sz="2800" dirty="0">
                <a:sym typeface="+mn-ea"/>
              </a:rPr>
              <a:t>（一）生长发育的连续性和阶段性</a:t>
            </a:r>
            <a:endParaRPr lang="zh-CN" altLang="en-US" sz="2800" dirty="0">
              <a:sym typeface="+mn-ea"/>
            </a:endParaRPr>
          </a:p>
        </p:txBody>
      </p:sp>
      <p:sp>
        <p:nvSpPr>
          <p:cNvPr id="7" name="文本框 6"/>
          <p:cNvSpPr txBox="1"/>
          <p:nvPr>
            <p:custDataLst>
              <p:tags r:id="rId13"/>
            </p:custDataLst>
          </p:nvPr>
        </p:nvSpPr>
        <p:spPr>
          <a:xfrm>
            <a:off x="6682740" y="1960880"/>
            <a:ext cx="4234815" cy="953135"/>
          </a:xfrm>
          <a:prstGeom prst="rect">
            <a:avLst/>
          </a:prstGeom>
          <a:noFill/>
        </p:spPr>
        <p:txBody>
          <a:bodyPr wrap="square" rtlCol="0" anchor="t">
            <a:spAutoFit/>
          </a:bodyPr>
          <a:p>
            <a:pPr algn="ctr"/>
            <a:r>
              <a:rPr lang="zh-CN" altLang="en-US" sz="2800" dirty="0">
                <a:sym typeface="+mn-ea"/>
              </a:rPr>
              <a:t>（二）各系统器官生长发育的不平衡性</a:t>
            </a:r>
            <a:endParaRPr lang="zh-CN" altLang="en-US" sz="2800" dirty="0">
              <a:sym typeface="+mn-ea"/>
            </a:endParaRPr>
          </a:p>
        </p:txBody>
      </p:sp>
    </p:spTree>
    <p:custDataLst>
      <p:tags r:id="rId1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08433" y="212096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婴幼儿的生长发育从整体来说是按一定的总规律发展，但受遗传、环境等因素的影响，个体会呈现高矮、胖瘦、强弱以及智力等的不同，个体间存在着相当大的差异。</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08330" y="265049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（1）自上而下</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（2）由近及远</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（3）由粗到细</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（4）由简单到复杂</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（5）由低级到高级</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一、0～3岁婴幼儿生长发育规律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608330" y="1907540"/>
            <a:ext cx="5005705" cy="521970"/>
          </a:xfrm>
          <a:prstGeom prst="rect">
            <a:avLst/>
          </a:prstGeom>
          <a:noFill/>
        </p:spPr>
        <p:txBody>
          <a:bodyPr wrap="square" rtlCol="0" anchor="t">
            <a:spAutoFit/>
          </a:bodyPr>
          <a:p>
            <a:pPr algn="ctr"/>
            <a:r>
              <a:rPr lang="zh-CN" altLang="en-US" sz="2800" dirty="0">
                <a:sym typeface="+mn-ea"/>
              </a:rPr>
              <a:t>（三）生长发育的一般规律</a:t>
            </a:r>
            <a:endParaRPr lang="zh-CN" altLang="en-US" sz="2800" dirty="0">
              <a:sym typeface="+mn-ea"/>
            </a:endParaRPr>
          </a:p>
        </p:txBody>
      </p:sp>
      <p:sp>
        <p:nvSpPr>
          <p:cNvPr id="7" name="文本框 6"/>
          <p:cNvSpPr txBox="1"/>
          <p:nvPr>
            <p:custDataLst>
              <p:tags r:id="rId13"/>
            </p:custDataLst>
          </p:nvPr>
        </p:nvSpPr>
        <p:spPr>
          <a:xfrm>
            <a:off x="6682740" y="1960880"/>
            <a:ext cx="4616450" cy="521970"/>
          </a:xfrm>
          <a:prstGeom prst="rect">
            <a:avLst/>
          </a:prstGeom>
          <a:noFill/>
        </p:spPr>
        <p:txBody>
          <a:bodyPr wrap="square" rtlCol="0" anchor="t">
            <a:spAutoFit/>
          </a:bodyPr>
          <a:p>
            <a:pPr algn="ctr"/>
            <a:r>
              <a:rPr lang="zh-CN" altLang="en-US" sz="2800" dirty="0">
                <a:sym typeface="+mn-ea"/>
              </a:rPr>
              <a:t>（四）生长发育的个体差异</a:t>
            </a:r>
            <a:endParaRPr lang="zh-CN" altLang="en-US" sz="2800" dirty="0">
              <a:sym typeface="+mn-ea"/>
            </a:endParaRPr>
          </a:p>
        </p:txBody>
      </p:sp>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折角形 33"/>
          <p:cNvSpPr/>
          <p:nvPr>
            <p:custDataLst>
              <p:tags r:id="rId1"/>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6" name="矩形 5"/>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3"/>
            </p:custDataLst>
          </p:nvPr>
        </p:nvPicPr>
        <p:blipFill>
          <a:blip r:embed="rId4" r:link="rId5" cstate="screen"/>
          <a:stretch>
            <a:fillRect/>
          </a:stretch>
        </p:blipFill>
        <p:spPr>
          <a:xfrm>
            <a:off x="11471910" y="6186184"/>
            <a:ext cx="720090" cy="671816"/>
          </a:xfrm>
          <a:prstGeom prst="rect">
            <a:avLst/>
          </a:prstGeom>
        </p:spPr>
      </p:pic>
      <p:pic>
        <p:nvPicPr>
          <p:cNvPr id="8" name="图片 7"/>
          <p:cNvPicPr/>
          <p:nvPr>
            <p:custDataLst>
              <p:tags r:id="rId6"/>
            </p:custDataLst>
          </p:nvPr>
        </p:nvPicPr>
        <p:blipFill>
          <a:blip r:embed="rId7" r:link="rId8" cstate="screen"/>
          <a:stretch>
            <a:fillRect/>
          </a:stretch>
        </p:blipFill>
        <p:spPr>
          <a:xfrm>
            <a:off x="0" y="6365138"/>
            <a:ext cx="720090" cy="492862"/>
          </a:xfrm>
          <a:prstGeom prst="rect">
            <a:avLst/>
          </a:prstGeom>
        </p:spPr>
      </p:pic>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a:t>
            </a:r>
            <a:r>
              <a:rPr lang="zh-CN" altLang="en-US" sz="3200" b="1" spc="150">
                <a:ln w="3175">
                  <a:noFill/>
                  <a:prstDash val="dash"/>
                </a:ln>
                <a:latin typeface="+mj-ea"/>
                <a:ea typeface="+mj-ea"/>
                <a:cs typeface="微软雅黑" panose="020B0503020204020204" charset="-122"/>
                <a:sym typeface="+mn-ea"/>
              </a:rPr>
              <a:t> 0～3岁婴幼儿生长发育的影响因素</a:t>
            </a:r>
            <a:endParaRPr lang="zh-CN" altLang="en-US" sz="3200" b="1" spc="150">
              <a:ln w="3175">
                <a:noFill/>
                <a:prstDash val="dash"/>
              </a:ln>
              <a:latin typeface="+mj-ea"/>
              <a:ea typeface="+mj-ea"/>
              <a:cs typeface="微软雅黑" panose="020B0503020204020204" charset="-122"/>
              <a:sym typeface="+mn-ea"/>
            </a:endParaRPr>
          </a:p>
        </p:txBody>
      </p:sp>
      <p:sp>
        <p:nvSpPr>
          <p:cNvPr id="2" name="矩形 1"/>
          <p:cNvSpPr/>
          <p:nvPr>
            <p:custDataLst>
              <p:tags r:id="rId10"/>
            </p:custDataLst>
          </p:nvPr>
        </p:nvSpPr>
        <p:spPr>
          <a:xfrm>
            <a:off x="6208433" y="212096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婴幼儿的生长发育，须从外界摄取各种营养素，获取足够的能量满足生长发育的需求，科学合理的膳食搭配能促进生长发育。婴幼儿长期营养不良，则会影响婴幼儿正常生理功能，造成不可逆转的伤害。</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9" name="Title 6"/>
          <p:cNvSpPr txBox="1"/>
          <p:nvPr>
            <p:custDataLst>
              <p:tags r:id="rId11"/>
            </p:custDataLst>
          </p:nvPr>
        </p:nvSpPr>
        <p:spPr>
          <a:xfrm>
            <a:off x="608330" y="265049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遗传因素是婴幼儿生长发育潜力趋向的决定因素。种族、家庭的遗传信息影响深远，如皮肤、头发的颜色、面部特征、身材、性发育得迟早、对传染病的易感性等。</a:t>
            </a:r>
            <a:endParaRPr sz="2400" spc="50" dirty="0">
              <a:ln w="3175">
                <a:noFill/>
                <a:prstDash val="dash"/>
              </a:ln>
              <a:solidFill>
                <a:schemeClr val="tx1"/>
              </a:solidFill>
              <a:latin typeface="+mj-ea"/>
              <a:ea typeface="+mj-ea"/>
              <a:cs typeface="微软雅黑" panose="020B0503020204020204" charset="-122"/>
            </a:endParaRPr>
          </a:p>
        </p:txBody>
      </p:sp>
      <p:sp>
        <p:nvSpPr>
          <p:cNvPr id="10" name="文本框 9"/>
          <p:cNvSpPr txBox="1"/>
          <p:nvPr/>
        </p:nvSpPr>
        <p:spPr>
          <a:xfrm>
            <a:off x="608330" y="1907540"/>
            <a:ext cx="5005705" cy="521970"/>
          </a:xfrm>
          <a:prstGeom prst="rect">
            <a:avLst/>
          </a:prstGeom>
          <a:noFill/>
        </p:spPr>
        <p:txBody>
          <a:bodyPr wrap="square" rtlCol="0" anchor="t">
            <a:spAutoFit/>
          </a:bodyPr>
          <a:p>
            <a:pPr algn="ctr"/>
            <a:r>
              <a:rPr lang="zh-CN" altLang="en-US" sz="2800" dirty="0">
                <a:sym typeface="+mn-ea"/>
              </a:rPr>
              <a:t>（一）遗传</a:t>
            </a:r>
            <a:endParaRPr lang="zh-CN" altLang="en-US" sz="2800" dirty="0">
              <a:sym typeface="+mn-ea"/>
            </a:endParaRPr>
          </a:p>
        </p:txBody>
      </p:sp>
      <p:sp>
        <p:nvSpPr>
          <p:cNvPr id="11" name="文本框 10"/>
          <p:cNvSpPr txBox="1"/>
          <p:nvPr>
            <p:custDataLst>
              <p:tags r:id="rId12"/>
            </p:custDataLst>
          </p:nvPr>
        </p:nvSpPr>
        <p:spPr>
          <a:xfrm>
            <a:off x="6682740" y="1960880"/>
            <a:ext cx="4616450" cy="521970"/>
          </a:xfrm>
          <a:prstGeom prst="rect">
            <a:avLst/>
          </a:prstGeom>
          <a:noFill/>
        </p:spPr>
        <p:txBody>
          <a:bodyPr wrap="square" rtlCol="0" anchor="t">
            <a:spAutoFit/>
          </a:bodyPr>
          <a:p>
            <a:pPr algn="ctr"/>
            <a:r>
              <a:rPr lang="zh-CN" altLang="en-US" sz="2800" dirty="0">
                <a:sym typeface="+mn-ea"/>
              </a:rPr>
              <a:t>（二）营养</a:t>
            </a:r>
            <a:endParaRPr lang="zh-CN" altLang="en-US" sz="2800" dirty="0">
              <a:sym typeface="+mn-ea"/>
            </a:endParaRPr>
          </a:p>
        </p:txBody>
      </p:sp>
    </p:spTree>
    <p:custDataLst>
      <p:tags r:id="rId1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33"/>
          <p:cNvSpPr/>
          <p:nvPr>
            <p:custDataLst>
              <p:tags r:id="rId1"/>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6" name="矩形 5"/>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3"/>
            </p:custDataLst>
          </p:nvPr>
        </p:nvPicPr>
        <p:blipFill>
          <a:blip r:embed="rId4" r:link="rId5" cstate="screen"/>
          <a:stretch>
            <a:fillRect/>
          </a:stretch>
        </p:blipFill>
        <p:spPr>
          <a:xfrm>
            <a:off x="11471910" y="6186184"/>
            <a:ext cx="720090" cy="671816"/>
          </a:xfrm>
          <a:prstGeom prst="rect">
            <a:avLst/>
          </a:prstGeom>
        </p:spPr>
      </p:pic>
      <p:pic>
        <p:nvPicPr>
          <p:cNvPr id="8" name="图片 7"/>
          <p:cNvPicPr/>
          <p:nvPr>
            <p:custDataLst>
              <p:tags r:id="rId6"/>
            </p:custDataLst>
          </p:nvPr>
        </p:nvPicPr>
        <p:blipFill>
          <a:blip r:embed="rId7" r:link="rId8" cstate="screen"/>
          <a:stretch>
            <a:fillRect/>
          </a:stretch>
        </p:blipFill>
        <p:spPr>
          <a:xfrm>
            <a:off x="0" y="6365138"/>
            <a:ext cx="720090" cy="492862"/>
          </a:xfrm>
          <a:prstGeom prst="rect">
            <a:avLst/>
          </a:prstGeom>
        </p:spPr>
      </p:pic>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a:t>
            </a:r>
            <a:r>
              <a:rPr lang="zh-CN" altLang="en-US" sz="3200" b="1" spc="150">
                <a:ln w="3175">
                  <a:noFill/>
                  <a:prstDash val="dash"/>
                </a:ln>
                <a:latin typeface="+mj-ea"/>
                <a:ea typeface="+mj-ea"/>
                <a:cs typeface="微软雅黑" panose="020B0503020204020204" charset="-122"/>
                <a:sym typeface="+mn-ea"/>
              </a:rPr>
              <a:t> 0～3岁婴幼儿生长发育的影响因素</a:t>
            </a:r>
            <a:endParaRPr lang="zh-CN" altLang="en-US" sz="3200" b="1" spc="150">
              <a:ln w="3175">
                <a:noFill/>
                <a:prstDash val="dash"/>
              </a:ln>
              <a:latin typeface="+mj-ea"/>
              <a:ea typeface="+mj-ea"/>
              <a:cs typeface="微软雅黑" panose="020B0503020204020204" charset="-122"/>
              <a:sym typeface="+mn-ea"/>
            </a:endParaRPr>
          </a:p>
        </p:txBody>
      </p:sp>
      <p:sp>
        <p:nvSpPr>
          <p:cNvPr id="2" name="矩形 1"/>
          <p:cNvSpPr/>
          <p:nvPr>
            <p:custDataLst>
              <p:tags r:id="rId10"/>
            </p:custDataLst>
          </p:nvPr>
        </p:nvSpPr>
        <p:spPr>
          <a:xfrm>
            <a:off x="6406553" y="155708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良好的居住环境，如科学合理的膳食，宽松愉悦的家庭氛围等是促进儿童生长发育达到最佳状态的重要因素。</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9" name="Title 6"/>
          <p:cNvSpPr txBox="1"/>
          <p:nvPr>
            <p:custDataLst>
              <p:tags r:id="rId11"/>
            </p:custDataLst>
          </p:nvPr>
        </p:nvSpPr>
        <p:spPr>
          <a:xfrm>
            <a:off x="608330" y="265049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疾病对婴幼儿生长发育的阻碍作用十分明显。急性感染常使体重减轻；长期慢性疾病则影响体重和身高的发育；内分泌疾病常引起骨骼生长和神经系统发育迟缓；先天性疾病，如先天性心脏病则引起生长迟缓。</a:t>
            </a:r>
            <a:endParaRPr sz="2400" spc="50" dirty="0">
              <a:ln w="3175">
                <a:noFill/>
                <a:prstDash val="dash"/>
              </a:ln>
              <a:solidFill>
                <a:schemeClr val="tx1"/>
              </a:solidFill>
              <a:latin typeface="+mj-ea"/>
              <a:ea typeface="+mj-ea"/>
              <a:cs typeface="微软雅黑" panose="020B0503020204020204" charset="-122"/>
            </a:endParaRPr>
          </a:p>
        </p:txBody>
      </p:sp>
      <p:sp>
        <p:nvSpPr>
          <p:cNvPr id="10" name="文本框 9"/>
          <p:cNvSpPr txBox="1"/>
          <p:nvPr/>
        </p:nvSpPr>
        <p:spPr>
          <a:xfrm>
            <a:off x="608330" y="1907540"/>
            <a:ext cx="5005705" cy="521970"/>
          </a:xfrm>
          <a:prstGeom prst="rect">
            <a:avLst/>
          </a:prstGeom>
          <a:noFill/>
        </p:spPr>
        <p:txBody>
          <a:bodyPr wrap="square" rtlCol="0" anchor="t">
            <a:spAutoFit/>
          </a:bodyPr>
          <a:p>
            <a:pPr algn="ctr"/>
            <a:r>
              <a:rPr lang="zh-CN" altLang="en-US" sz="2800" dirty="0">
                <a:sym typeface="+mn-ea"/>
              </a:rPr>
              <a:t>（三）疾病</a:t>
            </a:r>
            <a:endParaRPr lang="zh-CN" altLang="en-US" sz="2800" dirty="0">
              <a:sym typeface="+mn-ea"/>
            </a:endParaRPr>
          </a:p>
        </p:txBody>
      </p:sp>
      <p:sp>
        <p:nvSpPr>
          <p:cNvPr id="11" name="文本框 10"/>
          <p:cNvSpPr txBox="1"/>
          <p:nvPr>
            <p:custDataLst>
              <p:tags r:id="rId12"/>
            </p:custDataLst>
          </p:nvPr>
        </p:nvSpPr>
        <p:spPr>
          <a:xfrm>
            <a:off x="6682740" y="1960880"/>
            <a:ext cx="4616450" cy="521970"/>
          </a:xfrm>
          <a:prstGeom prst="rect">
            <a:avLst/>
          </a:prstGeom>
          <a:noFill/>
        </p:spPr>
        <p:txBody>
          <a:bodyPr wrap="square" rtlCol="0" anchor="t">
            <a:spAutoFit/>
          </a:bodyPr>
          <a:p>
            <a:pPr algn="ctr"/>
            <a:r>
              <a:rPr lang="zh-CN" altLang="en-US" sz="2800" dirty="0">
                <a:sym typeface="+mn-ea"/>
              </a:rPr>
              <a:t>（四）生活环境</a:t>
            </a:r>
            <a:endParaRPr lang="zh-CN" altLang="en-US" sz="2800" dirty="0">
              <a:sym typeface="+mn-ea"/>
            </a:endParaRPr>
          </a:p>
        </p:txBody>
      </p:sp>
    </p:spTree>
    <p:custDataLst>
      <p:tags r:id="rId1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折角形 33"/>
          <p:cNvSpPr/>
          <p:nvPr>
            <p:custDataLst>
              <p:tags r:id="rId1"/>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6" name="矩形 5"/>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3"/>
            </p:custDataLst>
          </p:nvPr>
        </p:nvPicPr>
        <p:blipFill>
          <a:blip r:embed="rId4" r:link="rId5" cstate="screen"/>
          <a:stretch>
            <a:fillRect/>
          </a:stretch>
        </p:blipFill>
        <p:spPr>
          <a:xfrm>
            <a:off x="11471910" y="6186184"/>
            <a:ext cx="720090" cy="671816"/>
          </a:xfrm>
          <a:prstGeom prst="rect">
            <a:avLst/>
          </a:prstGeom>
        </p:spPr>
      </p:pic>
      <p:pic>
        <p:nvPicPr>
          <p:cNvPr id="8" name="图片 7"/>
          <p:cNvPicPr/>
          <p:nvPr>
            <p:custDataLst>
              <p:tags r:id="rId6"/>
            </p:custDataLst>
          </p:nvPr>
        </p:nvPicPr>
        <p:blipFill>
          <a:blip r:embed="rId7" r:link="rId8" cstate="screen"/>
          <a:stretch>
            <a:fillRect/>
          </a:stretch>
        </p:blipFill>
        <p:spPr>
          <a:xfrm>
            <a:off x="0" y="6365138"/>
            <a:ext cx="720090" cy="492862"/>
          </a:xfrm>
          <a:prstGeom prst="rect">
            <a:avLst/>
          </a:prstGeom>
        </p:spPr>
      </p:pic>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a:t>
            </a:r>
            <a:r>
              <a:rPr lang="zh-CN" altLang="en-US" sz="3200" b="1" spc="150">
                <a:ln w="3175">
                  <a:noFill/>
                  <a:prstDash val="dash"/>
                </a:ln>
                <a:latin typeface="+mj-ea"/>
                <a:ea typeface="+mj-ea"/>
                <a:cs typeface="微软雅黑" panose="020B0503020204020204" charset="-122"/>
                <a:sym typeface="+mn-ea"/>
              </a:rPr>
              <a:t> 0～3岁婴幼儿生长发育的影响因素</a:t>
            </a:r>
            <a:endParaRPr lang="zh-CN" altLang="en-US" sz="3200" b="1" spc="150">
              <a:ln w="3175">
                <a:noFill/>
                <a:prstDash val="dash"/>
              </a:ln>
              <a:latin typeface="+mj-ea"/>
              <a:ea typeface="+mj-ea"/>
              <a:cs typeface="微软雅黑" panose="020B0503020204020204" charset="-122"/>
              <a:sym typeface="+mn-ea"/>
            </a:endParaRPr>
          </a:p>
        </p:txBody>
      </p:sp>
      <p:sp>
        <p:nvSpPr>
          <p:cNvPr id="9" name="Title 6"/>
          <p:cNvSpPr txBox="1"/>
          <p:nvPr>
            <p:custDataLst>
              <p:tags r:id="rId10"/>
            </p:custDataLst>
          </p:nvPr>
        </p:nvSpPr>
        <p:spPr>
          <a:xfrm>
            <a:off x="608330" y="265049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体格锻炼可以加快机体的新陈代谢，提高呼吸系统、运动系统和心血管系统的功能，尤其能使婴幼儿的骨骼和肌肉都得到锻炼。合理的体格锻炼能促进婴幼儿身体发育和增强体质。</a:t>
            </a:r>
            <a:endParaRPr sz="2400" spc="50" dirty="0">
              <a:ln w="3175">
                <a:noFill/>
                <a:prstDash val="dash"/>
              </a:ln>
              <a:solidFill>
                <a:schemeClr val="tx1"/>
              </a:solidFill>
              <a:latin typeface="+mj-ea"/>
              <a:ea typeface="+mj-ea"/>
              <a:cs typeface="微软雅黑" panose="020B0503020204020204" charset="-122"/>
            </a:endParaRPr>
          </a:p>
        </p:txBody>
      </p:sp>
      <p:sp>
        <p:nvSpPr>
          <p:cNvPr id="10" name="文本框 9"/>
          <p:cNvSpPr txBox="1"/>
          <p:nvPr/>
        </p:nvSpPr>
        <p:spPr>
          <a:xfrm>
            <a:off x="608330" y="1907540"/>
            <a:ext cx="5005705" cy="521970"/>
          </a:xfrm>
          <a:prstGeom prst="rect">
            <a:avLst/>
          </a:prstGeom>
          <a:noFill/>
        </p:spPr>
        <p:txBody>
          <a:bodyPr wrap="square" rtlCol="0" anchor="t">
            <a:spAutoFit/>
          </a:bodyPr>
          <a:p>
            <a:pPr algn="ctr"/>
            <a:r>
              <a:rPr lang="zh-CN" altLang="en-US" sz="2800" dirty="0">
                <a:sym typeface="+mn-ea"/>
              </a:rPr>
              <a:t>（五）体格锻炼</a:t>
            </a:r>
            <a:endParaRPr lang="zh-CN" altLang="en-US" sz="2800" dirty="0">
              <a:sym typeface="+mn-ea"/>
            </a:endParaRPr>
          </a:p>
        </p:txBody>
      </p:sp>
    </p:spTree>
    <p:custDataLst>
      <p:tags r:id="rId11"/>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6033"/>
  <p:tag name="KSO_WM_TEMPLATE_SUBCATEGORY" val="0"/>
  <p:tag name="KSO_WM_TEMPLATE_MASTER_TYPE" val="1"/>
  <p:tag name="KSO_WM_TEMPLATE_COLOR_TYPE" val="1"/>
  <p:tag name="KSO_WM_TEMPLATE_MASTER_THUMB_INDEX" val="12"/>
  <p:tag name="KSO_WM_TEMPLATE_THUMBS_INDEX" val="1、4、7、9、11、13、14、15、16、19、22、23、24"/>
</p:tagLst>
</file>

<file path=ppt/tags/tag142.xml><?xml version="1.0" encoding="utf-8"?>
<p:tagLst xmlns:p="http://schemas.openxmlformats.org/presentationml/2006/main">
  <p:tag name="KSO_WM_UNIT_ISCONTENTSTITLE" val="0"/>
  <p:tag name="KSO_WM_UNIT_ISNUMDGMTITLE" val="0"/>
  <p:tag name="KSO_WM_UNIT_PRESET_TEXT" val="快乐儿童节"/>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6033_1*a*1"/>
  <p:tag name="KSO_WM_TEMPLATE_CATEGORY" val="custom"/>
  <p:tag name="KSO_WM_TEMPLATE_INDEX" val="2020603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6033"/>
  <p:tag name="KSO_WM_SLIDE_ID" val="custom20206033_1"/>
  <p:tag name="KSO_WM_TEMPLATE_MASTER_THUMB_INDEX" val="12"/>
  <p:tag name="KSO_WM_TEMPLATE_THUMBS_INDEX" val="1、4、7、9、11、13、14、15、16、19、22、23、2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4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4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6033"/>
  <p:tag name="KSO_WM_UNIT_ID" val="custom20206033_4*l_h_i*1_1_1"/>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1_1"/>
  <p:tag name="KSO_WM_UNIT_ISNUMDGMTITLE"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ISCONTENTSTITLE" val="1"/>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CONTENTS"/>
  <p:tag name="KSO_WM_TEMPLATE_CATEGORY" val="custom"/>
  <p:tag name="KSO_WM_TEMPLATE_INDEX" val="20206033"/>
  <p:tag name="KSO_WM_UNIT_ID" val="custom20206033_4*a*1"/>
  <p:tag name="KSO_WM_UNIT_ISNUMDGMTITLE"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6033"/>
  <p:tag name="KSO_WM_UNIT_ID" val="custom20206033_4*l_h_i*1_2_1"/>
  <p:tag name="KSO_WM_UNIT_TEXT_FILL_FORE_SCHEMECOLOR_INDEX" val="6"/>
  <p:tag name="KSO_WM_UNIT_TEXT_FILL_TYPE" val="1"/>
  <p:tag name="KSO_WM_UNIT_USESOURCEFORMAT_APPLY" val="1"/>
</p:tagLst>
</file>

<file path=ppt/tags/tag155.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2_1"/>
  <p:tag name="KSO_WM_UNIT_ISNUMDGMTITLE"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6033"/>
  <p:tag name="KSO_WM_SLIDE_ID" val="custom20206033_4"/>
</p:tagLst>
</file>

<file path=ppt/tags/tag15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5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61.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62.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6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6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6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71.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72.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7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78.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1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8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18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8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18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19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195.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9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19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1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0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02.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03.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04.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05.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0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0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09.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11.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12.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1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聆听"/>
  <p:tag name="KSO_WM_TEMPLATE_CATEGORY" val="custom"/>
  <p:tag name="KSO_WM_TEMPLATE_INDEX" val="20206033"/>
  <p:tag name="KSO_WM_UNIT_ID" val="custom20206033_24*a*1"/>
  <p:tag name="KSO_WM_UNIT_ISNUMDGMTITLE" val="0"/>
</p:tagLst>
</file>

<file path=ppt/tags/tag218.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24"/>
  <p:tag name="KSO_WM_TAG_VERSION" val="1.0"/>
  <p:tag name="KSO_WM_SLIDE_LAYOUT" val="a_b"/>
  <p:tag name="KSO_WM_SLIDE_LAYOUT_CNT" val="1_1"/>
  <p:tag name="KSO_WM_TEMPLATE_MASTER_TYPE" val="1"/>
  <p:tag name="KSO_WM_TEMPLATE_COLOR_TYPE" val="1"/>
  <p:tag name="KSO_WM_TEMPLATE_CATEGORY" val="custom"/>
  <p:tag name="KSO_WM_TEMPLATE_INDEX" val="20206033"/>
  <p:tag name="KSO_WM_SLIDE_ID" val="custom20206033_24"/>
</p:tagLst>
</file>

<file path=ppt/tags/tag219.xml><?xml version="1.0" encoding="utf-8"?>
<p:tagLst xmlns:p="http://schemas.openxmlformats.org/presentationml/2006/main">
  <p:tag name="COMMONDATA" val="eyJoZGlkIjoiZGQyZDYzMTlhZjNmYTM5NTcwZDU4NWExOTk3MzE2MDMifQ=="/>
  <p:tag name="KSO_WPP_MARK_KEY" val="edc4ae16-9a38-4313-bf6e-428e8fa34f27"/>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1F5FC"/>
      </a:dk2>
      <a:lt2>
        <a:srgbClr val="FDFEFE"/>
      </a:lt2>
      <a:accent1>
        <a:srgbClr val="57BEE5"/>
      </a:accent1>
      <a:accent2>
        <a:srgbClr val="4DB89E"/>
      </a:accent2>
      <a:accent3>
        <a:srgbClr val="6FA55E"/>
      </a:accent3>
      <a:accent4>
        <a:srgbClr val="AB8740"/>
      </a:accent4>
      <a:accent5>
        <a:srgbClr val="E26849"/>
      </a:accent5>
      <a:accent6>
        <a:srgbClr val="E556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1291</Words>
  <Application>WPS 演示</Application>
  <PresentationFormat>宽屏</PresentationFormat>
  <Paragraphs>93</Paragraphs>
  <Slides>12</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12</vt:i4>
      </vt:variant>
    </vt:vector>
  </HeadingPairs>
  <TitlesOfParts>
    <vt:vector size="29" baseType="lpstr">
      <vt:lpstr>Arial</vt:lpstr>
      <vt:lpstr>宋体</vt:lpstr>
      <vt:lpstr>Wingdings</vt:lpstr>
      <vt:lpstr>幼圆</vt:lpstr>
      <vt:lpstr>汉仪乐喵体W</vt:lpstr>
      <vt:lpstr>微软雅黑</vt:lpstr>
      <vt:lpstr>黑体</vt:lpstr>
      <vt:lpstr>隶书</vt:lpstr>
      <vt:lpstr>楷体</vt:lpstr>
      <vt:lpstr>Segoe UI</vt:lpstr>
      <vt:lpstr>Times New Roman</vt:lpstr>
      <vt:lpstr>Lato Light</vt:lpstr>
      <vt:lpstr>Calibri</vt:lpstr>
      <vt:lpstr>MS PGothic</vt:lpstr>
      <vt:lpstr>Arial Unicode MS</vt:lpstr>
      <vt:lpstr>Office 主题</vt:lpstr>
      <vt:lpstr>1_Office 主题​​</vt:lpstr>
      <vt:lpstr>掌握婴幼儿衣着的护理方法</vt:lpstr>
      <vt:lpstr>一、教学目标 知识目标： 1.了解婴幼儿衣着的护理方法； 2.掌握婴幼儿穿脱衣物的正确方法。 能力目标：	 1.能够选择适合婴幼儿的衣物； 2.能够给0～1岁、1～2岁、2～3岁的婴幼儿穿脱衣裤。 素质目标：	 能在操作中关心和保护好幼儿，树立起精技善育的照护理念，认同敬业、友善的价值观，发扬责任心、爱心、细心的职业精神。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下次见！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WJX</dc:creator>
  <cp:lastModifiedBy> 潴肉莲蓉包</cp:lastModifiedBy>
  <cp:revision>11</cp:revision>
  <dcterms:created xsi:type="dcterms:W3CDTF">2023-05-23T12:01:00Z</dcterms:created>
  <dcterms:modified xsi:type="dcterms:W3CDTF">2023-05-28T14:02:22Z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7CF0E8D93BCC45D9A12F3D8811AD8B34</vt:lpwstr>
  </property>
  <property fmtid="{D5CDD505-2E9C-101B-9397-08002B2CF9AE}" pid="3" name="KSOProductBuildVer">
    <vt:lpwstr>2052-11.1.0.10314</vt:lpwstr>
  </property>
</Properties>
</file>