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1"/>
  </p:notesMasterIdLst>
  <p:sldIdLst>
    <p:sldId id="256" r:id="rId2"/>
    <p:sldId id="25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352" r:id="rId24"/>
    <p:sldId id="289" r:id="rId25"/>
    <p:sldId id="291" r:id="rId26"/>
    <p:sldId id="292" r:id="rId27"/>
    <p:sldId id="294" r:id="rId28"/>
    <p:sldId id="295" r:id="rId29"/>
    <p:sldId id="296" r:id="rId30"/>
    <p:sldId id="297" r:id="rId31"/>
    <p:sldId id="298" r:id="rId32"/>
    <p:sldId id="300" r:id="rId33"/>
    <p:sldId id="301" r:id="rId34"/>
    <p:sldId id="302" r:id="rId35"/>
    <p:sldId id="303" r:id="rId36"/>
    <p:sldId id="304" r:id="rId37"/>
    <p:sldId id="305" r:id="rId38"/>
    <p:sldId id="339" r:id="rId39"/>
    <p:sldId id="306" r:id="rId40"/>
    <p:sldId id="307" r:id="rId41"/>
    <p:sldId id="308" r:id="rId42"/>
    <p:sldId id="309" r:id="rId43"/>
    <p:sldId id="310" r:id="rId44"/>
    <p:sldId id="311" r:id="rId45"/>
    <p:sldId id="312" r:id="rId46"/>
    <p:sldId id="340" r:id="rId47"/>
    <p:sldId id="341" r:id="rId48"/>
    <p:sldId id="342" r:id="rId49"/>
    <p:sldId id="313" r:id="rId50"/>
    <p:sldId id="314" r:id="rId51"/>
    <p:sldId id="315" r:id="rId52"/>
    <p:sldId id="316" r:id="rId53"/>
    <p:sldId id="317" r:id="rId54"/>
    <p:sldId id="344" r:id="rId55"/>
    <p:sldId id="345" r:id="rId56"/>
    <p:sldId id="318" r:id="rId57"/>
    <p:sldId id="319" r:id="rId58"/>
    <p:sldId id="320" r:id="rId59"/>
    <p:sldId id="321" r:id="rId60"/>
    <p:sldId id="346" r:id="rId61"/>
    <p:sldId id="322" r:id="rId62"/>
    <p:sldId id="323" r:id="rId63"/>
    <p:sldId id="324" r:id="rId64"/>
    <p:sldId id="347" r:id="rId65"/>
    <p:sldId id="348" r:id="rId66"/>
    <p:sldId id="325" r:id="rId67"/>
    <p:sldId id="326" r:id="rId68"/>
    <p:sldId id="327" r:id="rId69"/>
    <p:sldId id="328" r:id="rId70"/>
    <p:sldId id="329" r:id="rId71"/>
    <p:sldId id="330" r:id="rId72"/>
    <p:sldId id="331" r:id="rId73"/>
    <p:sldId id="332" r:id="rId74"/>
    <p:sldId id="333" r:id="rId75"/>
    <p:sldId id="349" r:id="rId76"/>
    <p:sldId id="350" r:id="rId77"/>
    <p:sldId id="334" r:id="rId78"/>
    <p:sldId id="335" r:id="rId79"/>
    <p:sldId id="351" r:id="rId80"/>
  </p:sldIdLst>
  <p:sldSz cx="12192000" cy="6858000"/>
  <p:notesSz cx="6858000" cy="12192000"/>
  <p:custDataLst>
    <p:tags r:id="rId82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426a54b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F868DA5-389C-45F8-A6CF-1DA7F391FA2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第10讲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中国的疆域、人口和民族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426a54b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39B5DFE-7082-477B-B21E-3D6890FD67F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f96d079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e53fde7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b41351d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95bb43f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f96d079f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e53fde7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6b41351d0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95bb43f6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第10讲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中国的疆域、人口和民族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10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A3991CE-AD23-6658-2A8B-E1C8B0079BC6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99CA6D5-1739-4884-BAB6-F2E9FB5E1DB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2104C1A-5282-4983-90EA-1E9D193EBC4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f96d079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e53fde7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b41351d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95bb43f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f96d079f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e53fde7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6b41351d0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795bb43f6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9266BAE7-530F-B2F0-20E3-D761A3B53D18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dc3ddc7c?sp=1&amp;vcp=1&amp;pid=fef765149&amp;color=0,0,0&amp;vtp=1&amp;vaab=1&amp;bt=1&amp;bbb=1"/>
          <p:cNvSpPr/>
          <p:nvPr/>
        </p:nvSpPr>
        <p:spPr>
          <a:xfrm>
            <a:off x="539496" y="110413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（2）地理位置的优越性</a:t>
            </a:r>
            <a:endParaRPr lang="en-US" altLang="zh-CN" sz="2800" dirty="0"/>
          </a:p>
        </p:txBody>
      </p:sp>
      <p:pic>
        <p:nvPicPr>
          <p:cNvPr id="3" name="P_6_BD#3dc3ddc7c?vcp=1&amp;pid=fef76514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0824" y="1790319"/>
            <a:ext cx="8156448" cy="3950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dc3ddc7c?sp=1&amp;vcp=1&amp;pid=fef765149&amp;color=0,0,0&amp;vtp=1&amp;vaab=1&amp;bt=1&amp;bb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.海陆兼备的大国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（1）领土四至及其影响</a:t>
            </a:r>
            <a:endParaRPr lang="en-US" altLang="zh-CN" sz="2800" dirty="0"/>
          </a:p>
        </p:txBody>
      </p:sp>
      <p:pic>
        <p:nvPicPr>
          <p:cNvPr id="4" name="P_6_BD#3dc3ddc7c?vcp=1&amp;pid=fef76514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3784" y="1891329"/>
            <a:ext cx="6492240" cy="448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4_1#5db462060?sp=1&amp;vaa=1&amp;vcp=1&amp;vis=1&amp;pid=fef765149&amp;color=0,0,0&amp;vtp=1&amp;vaab=1&amp;bt=1&amp;bbb=1"/>
          <p:cNvSpPr/>
          <p:nvPr/>
        </p:nvSpPr>
        <p:spPr>
          <a:xfrm>
            <a:off x="539496" y="139969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陆地大国</a:t>
            </a:r>
            <a:endParaRPr lang="en-US" altLang="zh-CN" sz="2800" dirty="0"/>
          </a:p>
        </p:txBody>
      </p:sp>
      <p:graphicFrame>
        <p:nvGraphicFramePr>
          <p:cNvPr id="23" name="QB_6_BD.24_2#5db462060?colgroup=6,22&amp;vaa=1&amp;vcp=1&amp;vis=1&amp;pid=fef765149&amp;color=0,0,0&amp;vtp=1&amp;vaab=1&amp;bbb=1&amp;hb=1"/>
          <p:cNvGraphicFramePr>
            <a:graphicFrameLocks noGrp="1"/>
          </p:cNvGraphicFramePr>
          <p:nvPr/>
        </p:nvGraphicFramePr>
        <p:xfrm>
          <a:off x="539496" y="2081307"/>
          <a:ext cx="11091672" cy="3363660"/>
        </p:xfrm>
        <a:graphic>
          <a:graphicData uri="http://schemas.openxmlformats.org/drawingml/2006/table">
            <a:tbl>
              <a:tblPr/>
              <a:tblGrid>
                <a:gridCol w="2651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39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陆地领土面积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约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平方千米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仅次于俄罗斯和加拿大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居世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界第三位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陆上国界线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长达2.2万多千米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陆上邻国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个）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朝鲜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俄罗斯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蒙古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哈萨克斯坦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吉尔吉斯斯坦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塔吉克斯坦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阿富汗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巴基斯坦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尼泊尔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缅甸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老挝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越南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25_1#5db462060.blank?vaa=1&amp;vcp=1&amp;vis=1&amp;pid=fef765149&amp;color=0,0,0&amp;vpa=11&amp;vtp=1&amp;vaab=1&amp;bbb=1"/>
          <p:cNvSpPr/>
          <p:nvPr/>
        </p:nvSpPr>
        <p:spPr>
          <a:xfrm>
            <a:off x="3629174" y="2084990"/>
            <a:ext cx="1147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960万</a:t>
            </a:r>
            <a:endParaRPr lang="en-US" altLang="zh-CN" sz="2800" dirty="0"/>
          </a:p>
        </p:txBody>
      </p:sp>
      <p:sp>
        <p:nvSpPr>
          <p:cNvPr id="5" name="QB_6_AN.26_1#5db462060.blank?vaa=1&amp;vcp=1&amp;vis=1&amp;pid=fef765149&amp;color=0,0,0&amp;vpa=12&amp;vtp=1&amp;vaab=1&amp;bbb=1"/>
          <p:cNvSpPr/>
          <p:nvPr/>
        </p:nvSpPr>
        <p:spPr>
          <a:xfrm>
            <a:off x="1341501" y="4607020"/>
            <a:ext cx="6143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7_1#95c7ad647?sp=1&amp;vaa=1&amp;vcp=1&amp;vis=1&amp;pid=fef765149&amp;color=0,0,0&amp;vtp=1&amp;vaab=1&amp;bt=1&amp;bbb=1"/>
          <p:cNvSpPr/>
          <p:nvPr/>
        </p:nvSpPr>
        <p:spPr>
          <a:xfrm>
            <a:off x="539496" y="114820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海洋大国</a:t>
            </a:r>
            <a:endParaRPr lang="en-US" altLang="zh-CN" sz="2800" dirty="0"/>
          </a:p>
        </p:txBody>
      </p:sp>
      <p:graphicFrame>
        <p:nvGraphicFramePr>
          <p:cNvPr id="24" name="QB_6_BD.27_2#95c7ad647?colgroup=10,19&amp;vaa=1&amp;vcp=1&amp;vis=1&amp;pid=fef765149&amp;color=0,0,0&amp;vtp=1&amp;vaab=1&amp;bbb=1&amp;hb=1"/>
          <p:cNvGraphicFramePr>
            <a:graphicFrameLocks noGrp="1"/>
          </p:cNvGraphicFramePr>
          <p:nvPr/>
        </p:nvGraphicFramePr>
        <p:xfrm>
          <a:off x="539496" y="1829815"/>
          <a:ext cx="11100816" cy="3375408"/>
        </p:xfrm>
        <a:graphic>
          <a:graphicData uri="http://schemas.openxmlformats.org/drawingml/2006/table">
            <a:tbl>
              <a:tblPr/>
              <a:tblGrid>
                <a:gridCol w="3877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23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大陆海岸线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长达1.8万多千米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濒临海域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（四海一洋）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从北到南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依次濒临渤海（内海）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台湾岛东岸直接濒临太平洋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主要海峡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台湾海峡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琼州海峡（内海）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主要岛屿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岛（我国第一大岛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海南岛（我国第二大岛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舟山群岛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南海诸岛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钓鱼岛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28_1#95c7ad647.blank?vaa=1&amp;vcp=1&amp;vis=1&amp;pid=fef765149&amp;color=0,0,0&amp;vpa=13&amp;vtp=1&amp;vaab=1&amp;bbb=1"/>
          <p:cNvSpPr/>
          <p:nvPr/>
        </p:nvSpPr>
        <p:spPr>
          <a:xfrm>
            <a:off x="4498870" y="405390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台湾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QB_6_BD.29_1#95c7ad647?colgroup=10,19&amp;vaa=1&amp;vcp=1&amp;vis=1&amp;pid=fef765149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103437"/>
          <a:ext cx="11100816" cy="3355722"/>
        </p:xfrm>
        <a:graphic>
          <a:graphicData uri="http://schemas.openxmlformats.org/drawingml/2006/table">
            <a:tbl>
              <a:tblPr/>
              <a:tblGrid>
                <a:gridCol w="3877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23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三大半岛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辽东半岛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山东半岛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雷州半岛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隔海相望的国家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个）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韩国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日本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菲律宾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马来西亚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文莱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度尼西亚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801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既陆上相邻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又隔海相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（海岸相邻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）的国家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个）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AN.30_1#95c7ad647.blank?vaa=1&amp;vcp=1&amp;vis=1&amp;pid=fef765149&amp;color=0,0,0&amp;mp=1&amp;vpa=14&amp;vtp=1&amp;vaab=1"/>
          <p:cNvSpPr/>
          <p:nvPr/>
        </p:nvSpPr>
        <p:spPr>
          <a:xfrm>
            <a:off x="2043050" y="3230563"/>
            <a:ext cx="4365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endParaRPr lang="en-US" altLang="zh-CN" sz="2800" dirty="0"/>
          </a:p>
        </p:txBody>
      </p:sp>
      <p:sp>
        <p:nvSpPr>
          <p:cNvPr id="4" name="QB_6_AN.31_1#95c7ad647.blank?vaa=1&amp;vcp=1&amp;vis=1&amp;pid=fef765149&amp;color=0,0,0&amp;mp=1&amp;vpa=15&amp;vtp=1&amp;vaab=1&amp;bbb=1"/>
          <p:cNvSpPr/>
          <p:nvPr/>
        </p:nvSpPr>
        <p:spPr>
          <a:xfrm>
            <a:off x="4498870" y="432755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越南</a:t>
            </a:r>
            <a:endParaRPr lang="en-US" altLang="zh-CN" sz="2800" dirty="0"/>
          </a:p>
        </p:txBody>
      </p:sp>
      <p:sp>
        <p:nvSpPr>
          <p:cNvPr id="5" name="QB_6_AN.32_1#95c7ad647.blank?vaa=1&amp;vcp=1&amp;vis=1&amp;pid=fef765149&amp;color=0,0,0&amp;mp=1&amp;vpa=16&amp;vtp=1&amp;vaab=1&amp;bbb=1"/>
          <p:cNvSpPr/>
          <p:nvPr/>
        </p:nvSpPr>
        <p:spPr>
          <a:xfrm>
            <a:off x="5908570" y="432755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朝鲜</a:t>
            </a:r>
            <a:endParaRPr lang="en-US" altLang="zh-CN" sz="2800" dirty="0"/>
          </a:p>
        </p:txBody>
      </p:sp>
      <p:sp>
        <p:nvSpPr>
          <p:cNvPr id="2" name="QB_6_BD.29_1#95c7ad647?colgroup=10,19&amp;vaa=1&amp;vcp=1&amp;vis=1&amp;pid=fef765149&amp;color=0,0,0&amp;mp=1&amp;vtp=1&amp;vaab=1&amp;bt=1&amp;bbb=1"/>
          <p:cNvSpPr txBox="1"/>
          <p:nvPr/>
        </p:nvSpPr>
        <p:spPr>
          <a:xfrm>
            <a:off x="10922167" y="139503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a0e2827e8?vcp=1&amp;pid=fef765149&amp;color=0,0,0&amp;vtp=1&amp;vaab=1&amp;bt=1&amp;bbb=1"/>
          <p:cNvSpPr/>
          <p:nvPr/>
        </p:nvSpPr>
        <p:spPr>
          <a:xfrm>
            <a:off x="539496" y="8412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小锦囊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巧记我国的邻国</a:t>
            </a:r>
            <a:endParaRPr lang="en-US" altLang="zh-CN" sz="2800" dirty="0"/>
          </a:p>
        </p:txBody>
      </p:sp>
      <p:pic>
        <p:nvPicPr>
          <p:cNvPr id="3" name="P_6_BD#a0e2827e8?vcp=1&amp;pid=fef76514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1880" y="1522857"/>
            <a:ext cx="4974336" cy="448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a0e2827e8?sp=1&amp;vcp=1&amp;pid=fef765149&amp;color=0,0,0&amp;vtp=1&amp;vaab=1&amp;bt=1&amp;bb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行政区划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（1）三级行政区划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①省（自治区、直辖市、特别行政区）：23个省、5个自治区、4个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直辖市和2个特别行政区。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②县（市、自治县）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③乡（镇、民族乡）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0e2827e8?sp=1&amp;vcp=1&amp;pid=fef765149&amp;color=0,0,0&amp;vtp=1&amp;vaab=1&amp;bt=1&amp;bbb=1"/>
          <p:cNvSpPr/>
          <p:nvPr/>
        </p:nvSpPr>
        <p:spPr>
          <a:xfrm>
            <a:off x="539496" y="74555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（2）34个省级行政区域的名称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、简称和行政中心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①23个省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A.有两个简称的省（5个）</a:t>
            </a:r>
            <a:endParaRPr lang="en-US" altLang="zh-CN" sz="2800" dirty="0"/>
          </a:p>
        </p:txBody>
      </p:sp>
      <p:graphicFrame>
        <p:nvGraphicFramePr>
          <p:cNvPr id="29" name="P_6_BD#a0e2827e8?colgroup=9,9,9&amp;vcp=1&amp;pid=fef765149&amp;color=0,0,0&amp;vtp=1&amp;vaab=1&amp;bbb=1"/>
          <p:cNvGraphicFramePr>
            <a:graphicFrameLocks noGrp="1"/>
          </p:cNvGraphicFramePr>
          <p:nvPr/>
        </p:nvGraphicFramePr>
        <p:xfrm>
          <a:off x="539496" y="2727768"/>
          <a:ext cx="11073384" cy="3371980"/>
        </p:xfrm>
        <a:graphic>
          <a:graphicData uri="http://schemas.openxmlformats.org/drawingml/2006/table">
            <a:tbl>
              <a:tblPr/>
              <a:tblGrid>
                <a:gridCol w="3758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行政中心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四川省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川或蜀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成都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贵州省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贵或黔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贵阳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云南省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云或滇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昆明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陕西省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陕或秦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甘肃省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甘或陇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兰州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0e2827e8?vcp=1&amp;pid=fef765149&amp;color=0,0,0&amp;vtp=1&amp;vaab=1&amp;bt=1&amp;bbb=1"/>
          <p:cNvSpPr/>
          <p:nvPr/>
        </p:nvSpPr>
        <p:spPr>
          <a:xfrm>
            <a:off x="539496" y="82676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B.简称取全称中一个字的省（7个）</a:t>
            </a:r>
            <a:endParaRPr lang="en-US" altLang="zh-CN" sz="2800" dirty="0"/>
          </a:p>
        </p:txBody>
      </p:sp>
      <p:graphicFrame>
        <p:nvGraphicFramePr>
          <p:cNvPr id="30" name="P_6_BD#a0e2827e8?colgroup=11,7,11&amp;vcp=1&amp;pid=fef765149&amp;color=0,0,0&amp;vtp=1&amp;vaab=1&amp;bbb=1"/>
          <p:cNvGraphicFramePr>
            <a:graphicFrameLocks noGrp="1"/>
          </p:cNvGraphicFramePr>
          <p:nvPr/>
        </p:nvGraphicFramePr>
        <p:xfrm>
          <a:off x="539496" y="1512949"/>
          <a:ext cx="11073384" cy="4504948"/>
        </p:xfrm>
        <a:graphic>
          <a:graphicData uri="http://schemas.openxmlformats.org/drawingml/2006/table">
            <a:tbl>
              <a:tblPr/>
              <a:tblGrid>
                <a:gridCol w="4169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4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96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行政中心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辽宁省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沈阳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吉林省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黑龙江省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哈尔滨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江苏省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浙江省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杭州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青海省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台湾省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台北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0e2827e8?vcp=1&amp;pid=fef765149&amp;color=0,0,0&amp;vtp=1&amp;vaab=1&amp;bt=1&amp;bbb=1"/>
          <p:cNvSpPr/>
          <p:nvPr/>
        </p:nvSpPr>
        <p:spPr>
          <a:xfrm>
            <a:off x="539496" y="16764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C.简称以境内河湖或山脉命名的省（4个）</a:t>
            </a:r>
            <a:endParaRPr lang="en-US" altLang="zh-CN" sz="2800" dirty="0"/>
          </a:p>
        </p:txBody>
      </p:sp>
      <p:graphicFrame>
        <p:nvGraphicFramePr>
          <p:cNvPr id="31" name="P_6_BD#a0e2827e8?colgroup=11,7,11&amp;vcp=1&amp;pid=fef765149&amp;color=0,0,0&amp;vtp=1&amp;vaab=1&amp;bbb=1"/>
          <p:cNvGraphicFramePr>
            <a:graphicFrameLocks noGrp="1"/>
          </p:cNvGraphicFramePr>
          <p:nvPr/>
        </p:nvGraphicFramePr>
        <p:xfrm>
          <a:off x="539496" y="2362675"/>
          <a:ext cx="11073384" cy="2805496"/>
        </p:xfrm>
        <a:graphic>
          <a:graphicData uri="http://schemas.openxmlformats.org/drawingml/2006/table">
            <a:tbl>
              <a:tblPr/>
              <a:tblGrid>
                <a:gridCol w="4169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4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96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行政中心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安徽省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合肥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福建省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福州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江西省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湖南省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1c502767.fixed?vcp=1&amp;pid=618ac177f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81c502767.fixed?vcp=1&amp;pid=618ac177f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2_BD#81c502767.fixed?vcp=1&amp;pid=618ac177f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八年级上册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0e2827e8?vcp=1&amp;pid=fef765149&amp;color=0,0,0&amp;vtp=1&amp;vaab=1&amp;bt=1&amp;bbb=1"/>
          <p:cNvSpPr/>
          <p:nvPr/>
        </p:nvSpPr>
        <p:spPr>
          <a:xfrm>
            <a:off x="539496" y="82676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D.简称以历史名称命名的省（7个）</a:t>
            </a:r>
            <a:endParaRPr lang="en-US" altLang="zh-CN" sz="2800" dirty="0"/>
          </a:p>
        </p:txBody>
      </p:sp>
      <p:graphicFrame>
        <p:nvGraphicFramePr>
          <p:cNvPr id="32" name="P_6_BD#a0e2827e8?colgroup=11,7,11&amp;vcp=1&amp;pid=fef765149&amp;color=0,0,0&amp;vtp=1&amp;vaab=1&amp;bbb=1"/>
          <p:cNvGraphicFramePr>
            <a:graphicFrameLocks noGrp="1"/>
          </p:cNvGraphicFramePr>
          <p:nvPr/>
        </p:nvGraphicFramePr>
        <p:xfrm>
          <a:off x="539496" y="1512949"/>
          <a:ext cx="11073384" cy="4504948"/>
        </p:xfrm>
        <a:graphic>
          <a:graphicData uri="http://schemas.openxmlformats.org/drawingml/2006/table">
            <a:tbl>
              <a:tblPr/>
              <a:tblGrid>
                <a:gridCol w="4169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4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96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行政中心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河北省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石家庄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山西省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太原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山东省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济南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河南省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郑州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湖北省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武汉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广东省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广州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海南省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0e2827e8?sp=1&amp;vcp=1&amp;pid=fef765149&amp;color=0,0,0&amp;vtp=1&amp;vaab=1&amp;bt=1&amp;bbb=1"/>
          <p:cNvSpPr/>
          <p:nvPr/>
        </p:nvSpPr>
        <p:spPr>
          <a:xfrm>
            <a:off x="539496" y="16764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②4个直辖市</a:t>
            </a:r>
            <a:endParaRPr lang="en-US" altLang="zh-CN" sz="2800" dirty="0"/>
          </a:p>
        </p:txBody>
      </p:sp>
      <p:graphicFrame>
        <p:nvGraphicFramePr>
          <p:cNvPr id="33" name="P_6_BD#a0e2827e8?colgroup=11,7,11&amp;vcp=1&amp;pid=fef765149&amp;color=0,0,0&amp;vtp=1&amp;vaab=1&amp;bbb=1"/>
          <p:cNvGraphicFramePr>
            <a:graphicFrameLocks noGrp="1"/>
          </p:cNvGraphicFramePr>
          <p:nvPr/>
        </p:nvGraphicFramePr>
        <p:xfrm>
          <a:off x="539496" y="2362675"/>
          <a:ext cx="11073384" cy="2805496"/>
        </p:xfrm>
        <a:graphic>
          <a:graphicData uri="http://schemas.openxmlformats.org/drawingml/2006/table">
            <a:tbl>
              <a:tblPr/>
              <a:tblGrid>
                <a:gridCol w="4169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4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96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行政中心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北京市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天津市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天津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上海市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上海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重庆市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重庆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0e2827e8?sp=1&amp;vcp=1&amp;pid=fef765149&amp;color=0,0,0&amp;vtp=1&amp;vaab=1&amp;bt=1&amp;bbb=1"/>
          <p:cNvSpPr/>
          <p:nvPr/>
        </p:nvSpPr>
        <p:spPr>
          <a:xfrm>
            <a:off x="539496" y="104314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③5个自治区</a:t>
            </a:r>
            <a:endParaRPr lang="en-US" altLang="zh-CN" sz="2800" dirty="0"/>
          </a:p>
        </p:txBody>
      </p:sp>
      <p:graphicFrame>
        <p:nvGraphicFramePr>
          <p:cNvPr id="34" name="P_6_BD#a0e2827e8?colgroup=14,5,8&amp;vcp=1&amp;pid=fef765149&amp;color=0,0,0&amp;vtp=1&amp;vaab=1&amp;bbb=1"/>
          <p:cNvGraphicFramePr>
            <a:graphicFrameLocks noGrp="1"/>
          </p:cNvGraphicFramePr>
          <p:nvPr/>
        </p:nvGraphicFramePr>
        <p:xfrm>
          <a:off x="539496" y="1729327"/>
          <a:ext cx="11082528" cy="3371980"/>
        </p:xfrm>
        <a:graphic>
          <a:graphicData uri="http://schemas.openxmlformats.org/drawingml/2006/table">
            <a:tbl>
              <a:tblPr/>
              <a:tblGrid>
                <a:gridCol w="5541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2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28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行政中心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内蒙古自治区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内蒙古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呼和浩特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广西壮族自治区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西藏自治区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拉萨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宁夏回族自治区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银川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新疆维吾尔自治区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乌鲁木齐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_6_BD#a0e2827e8?sp=1&amp;vcp=1&amp;pid=fef765149&amp;color=0,0,0&amp;vtp=1&amp;vaab=1&amp;bbb=1"/>
          <p:cNvSpPr/>
          <p:nvPr/>
        </p:nvSpPr>
        <p:spPr>
          <a:xfrm>
            <a:off x="539496" y="4917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④2个特别行政区</a:t>
            </a:r>
            <a:endParaRPr lang="en-US" altLang="zh-CN" sz="2800" dirty="0"/>
          </a:p>
        </p:txBody>
      </p:sp>
      <p:graphicFrame>
        <p:nvGraphicFramePr>
          <p:cNvPr id="35" name="P_6_BD#a0e2827e8?colgroup=14,5,8&amp;vcp=1&amp;pid=fef765149&amp;color=0,0,0&amp;vtp=1&amp;vaab=1&amp;bt=1&amp;bbb=1"/>
          <p:cNvGraphicFramePr>
            <a:graphicFrameLocks noGrp="1"/>
          </p:cNvGraphicFramePr>
          <p:nvPr/>
        </p:nvGraphicFramePr>
        <p:xfrm>
          <a:off x="539496" y="1163121"/>
          <a:ext cx="11082528" cy="1672528"/>
        </p:xfrm>
        <a:graphic>
          <a:graphicData uri="http://schemas.openxmlformats.org/drawingml/2006/table">
            <a:tbl>
              <a:tblPr/>
              <a:tblGrid>
                <a:gridCol w="5541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2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28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行政中心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香港特别行政区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香港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澳门特别行政区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澳门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0e2827e8?sp=1&amp;vcp=1&amp;pid=fef765149&amp;color=0,0,0&amp;vtp=1&amp;vaab=1&amp;bt=1&amp;bbb=1"/>
          <p:cNvSpPr/>
          <p:nvPr/>
        </p:nvSpPr>
        <p:spPr>
          <a:xfrm>
            <a:off x="541020" y="54725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（3）34个省级行政区域的分布</a:t>
            </a:r>
            <a:endParaRPr lang="en-US" altLang="zh-CN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1247478"/>
            <a:ext cx="5400382" cy="506326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a0e2827e8?vcp=1&amp;pid=fef765149&amp;color=0,0,0&amp;vtp=1&amp;vaab=1&amp;bt=1&amp;bb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知识拓展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特殊省级行政区域的分界线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山西省西部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陕西省东部大致以黄河为界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四川省西部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西藏自治区东部大致以金沙江为界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福建省西部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江西省东部大致以武夷山为界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河北省西部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山西省东部大致以太行山为界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甘肃省河西走廊西南部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青海省东北部大致以祁连山为界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（6）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新疆维吾尔自治区南部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西藏自治区西北部大致以昆仑山为界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（7）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内蒙古自治区东北部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黑龙江省西部大致以大兴安岭为界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37adcbc2?vcp=1&amp;pid=4e53fde72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中国的人口</a:t>
            </a:r>
            <a:endParaRPr lang="en-US" altLang="zh-CN" sz="3200" dirty="0"/>
          </a:p>
        </p:txBody>
      </p:sp>
      <p:sp>
        <p:nvSpPr>
          <p:cNvPr id="3" name="QB_6_BD.33_1#fb2fe3257?sp=1&amp;vaa=1&amp;vcp=1&amp;vis=1&amp;pid=237adcbc2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1.人口特点及分布</a:t>
            </a:r>
            <a:endParaRPr lang="en-US" altLang="zh-CN" sz="2800" dirty="0"/>
          </a:p>
        </p:txBody>
      </p:sp>
      <p:graphicFrame>
        <p:nvGraphicFramePr>
          <p:cNvPr id="38" name="QB_6_BD.33_2#fb2fe3257?colgroup=3,26&amp;vaa=1&amp;vcp=1&amp;vis=1&amp;pid=237adcbc2&amp;color=0,0,0&amp;vtp=1&amp;vaab=1&amp;bbb=1&amp;hb=1"/>
          <p:cNvGraphicFramePr>
            <a:graphicFrameLocks noGrp="1"/>
          </p:cNvGraphicFramePr>
          <p:nvPr/>
        </p:nvGraphicFramePr>
        <p:xfrm>
          <a:off x="539496" y="1958766"/>
          <a:ext cx="11082528" cy="3363660"/>
        </p:xfrm>
        <a:graphic>
          <a:graphicData uri="http://schemas.openxmlformats.org/drawingml/2006/table">
            <a:tbl>
              <a:tblPr/>
              <a:tblGrid>
                <a:gridCol w="14036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6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025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数量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根据2020年第七次全国人口普查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我国人口总数为14.12亿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约占世界人口的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增长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1949年前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增长较慢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1949年后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增长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20世纪70年代后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增长减缓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中华人民共和国成立后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社会稳定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经济发展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医疗卫生条件改善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6_AN.34_1#fb2fe3257.blank?vaa=1&amp;vcp=1&amp;vis=1&amp;pid=237adcbc2&amp;color=0,0,0&amp;vpa=17&amp;vtp=1&amp;vaab=1&amp;bbb=1"/>
          <p:cNvSpPr/>
          <p:nvPr/>
        </p:nvSpPr>
        <p:spPr>
          <a:xfrm>
            <a:off x="4505348" y="2520666"/>
            <a:ext cx="712788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1/5</a:t>
            </a:r>
            <a:endParaRPr lang="en-US" altLang="zh-CN" sz="2800" dirty="0"/>
          </a:p>
        </p:txBody>
      </p:sp>
      <p:sp>
        <p:nvSpPr>
          <p:cNvPr id="6" name="QB_6_AN.35_1#fb2fe3257.blank?vaa=1&amp;vcp=1&amp;vis=1&amp;pid=237adcbc2&amp;color=0,0,0&amp;vpa=18&amp;vtp=1&amp;vaab=1&amp;bbb=1"/>
          <p:cNvSpPr/>
          <p:nvPr/>
        </p:nvSpPr>
        <p:spPr>
          <a:xfrm>
            <a:off x="9782198" y="309052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迅速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d52dc31ee?sp=1&amp;vcp=1&amp;pid=237adcbc2&amp;color=0,0,0&amp;vtp=1&amp;vaab=1&amp;bt=1&amp;bbb=1"/>
          <p:cNvSpPr/>
          <p:nvPr/>
        </p:nvSpPr>
        <p:spPr>
          <a:xfrm>
            <a:off x="1349121" y="45605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2.人口问题与人口政策</a:t>
            </a:r>
            <a:endParaRPr lang="en-US" altLang="zh-CN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9121" y="1338586"/>
            <a:ext cx="8734425" cy="458686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d52dc31ee?vcp=1&amp;pid=237adcbc2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知识拓展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“三孩政策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”的有利影响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优化人口年龄结构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增加劳动力供给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缓解人口老龄化问题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促进经济持续健康发展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6_1#dbf4e958c?sp=1&amp;vaa=1&amp;vcp=1&amp;vis=1&amp;pid=237adcbc2&amp;color=0,0,0&amp;vtp=1&amp;vaab=1&amp;bt=1&amp;bbb=1"/>
          <p:cNvSpPr/>
          <p:nvPr/>
        </p:nvSpPr>
        <p:spPr>
          <a:xfrm>
            <a:off x="539496" y="125472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3.人口分布</a:t>
            </a:r>
            <a:endParaRPr lang="en-US" altLang="zh-CN" sz="2800" dirty="0"/>
          </a:p>
        </p:txBody>
      </p:sp>
      <p:graphicFrame>
        <p:nvGraphicFramePr>
          <p:cNvPr id="42" name="QB_6_BD.36_2#dbf4e958c?colgroup=4,25&amp;vaa=1&amp;vcp=1&amp;vis=1&amp;pid=237adcbc2&amp;color=0,0,0&amp;vtp=1&amp;vaab=1&amp;bbb=1&amp;hb=1"/>
          <p:cNvGraphicFramePr>
            <a:graphicFrameLocks noGrp="1"/>
          </p:cNvGraphicFramePr>
          <p:nvPr/>
        </p:nvGraphicFramePr>
        <p:xfrm>
          <a:off x="539496" y="1936337"/>
          <a:ext cx="11082528" cy="3653600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分布很不均匀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以黑龙江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—云南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一线为界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东南部人口稠密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西北部人口稀疏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238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影响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因素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400"/>
                        </a:lnSpc>
                      </a:pPr>
                      <a:r>
                        <a:rPr lang="en-US" altLang="zh-CN" sz="114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6_BD.36_3#dbf4e958c.table_image?tii=4&amp;vaa=1&amp;vcp=1&amp;vis=1&amp;pid=237adcbc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47972" y="3176175"/>
            <a:ext cx="5330952" cy="229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37_1#dbf4e958c.blank?vaa=1&amp;vcp=1&amp;vis=1&amp;pid=237adcbc2&amp;color=0,0,0&amp;vpa=19&amp;vtp=1&amp;vaab=1&amp;bbb=1"/>
          <p:cNvSpPr/>
          <p:nvPr/>
        </p:nvSpPr>
        <p:spPr>
          <a:xfrm>
            <a:off x="6386091" y="194002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黑河</a:t>
            </a:r>
            <a:endParaRPr lang="en-US" altLang="zh-CN" sz="2800" dirty="0"/>
          </a:p>
        </p:txBody>
      </p:sp>
      <p:sp>
        <p:nvSpPr>
          <p:cNvPr id="6" name="QB_6_AN.38_1#dbf4e958c.blank?vaa=1&amp;vcp=1&amp;vis=1&amp;pid=237adcbc2&amp;color=0,0,0&amp;vpa=20&amp;vtp=1&amp;vaab=1&amp;bbb=1"/>
          <p:cNvSpPr/>
          <p:nvPr/>
        </p:nvSpPr>
        <p:spPr>
          <a:xfrm>
            <a:off x="8519691" y="194002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腾冲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f96d079f.fixed?vcp=1&amp;pid=3426a54b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中国的疆域、人口和民族</a:t>
            </a:r>
            <a:endParaRPr lang="en-US" altLang="zh-CN" sz="4000" dirty="0"/>
          </a:p>
        </p:txBody>
      </p:sp>
      <p:sp>
        <p:nvSpPr>
          <p:cNvPr id="3" name="C_4_BD#bf96d079f.fixed?vcp=1&amp;pid=3426a54b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ba012992?vcp=1&amp;pid=4e53fde72&amp;color=197,144,191&amp;vtp=1&amp;vaab=1&amp;bt=1&amp;bbb=1"/>
          <p:cNvSpPr/>
          <p:nvPr/>
        </p:nvSpPr>
        <p:spPr>
          <a:xfrm>
            <a:off x="539496" y="435132"/>
            <a:ext cx="11109960" cy="55664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中国的民族</a:t>
            </a:r>
            <a:endParaRPr lang="en-US" altLang="zh-CN" sz="3200" dirty="0"/>
          </a:p>
        </p:txBody>
      </p:sp>
      <p:sp>
        <p:nvSpPr>
          <p:cNvPr id="3" name="QB_6_BD.39_1#136d4d462?sp=1&amp;vaa=1&amp;vcp=1&amp;vis=1&amp;pid=dba012992&amp;color=0,0,0&amp;vtp=1&amp;vaab=1&amp;bbb=1"/>
          <p:cNvSpPr/>
          <p:nvPr/>
        </p:nvSpPr>
        <p:spPr>
          <a:xfrm>
            <a:off x="539496" y="1050515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1.56个民族</a:t>
            </a:r>
            <a:endParaRPr lang="en-US" altLang="zh-CN" sz="2800" dirty="0"/>
          </a:p>
        </p:txBody>
      </p:sp>
      <p:graphicFrame>
        <p:nvGraphicFramePr>
          <p:cNvPr id="43" name="QB_6_BD.39_2#136d4d462?colgroup=3,26&amp;vaa=1&amp;vcp=1&amp;vis=1&amp;pid=dba012992&amp;color=0,0,0&amp;vtp=1&amp;vaab=1&amp;bbb=1&amp;hb=1"/>
          <p:cNvGraphicFramePr>
            <a:graphicFrameLocks noGrp="1"/>
          </p:cNvGraphicFramePr>
          <p:nvPr/>
        </p:nvGraphicFramePr>
        <p:xfrm>
          <a:off x="539496" y="1664874"/>
          <a:ext cx="11073384" cy="4674175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民族构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中华民族由56个民族构成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汉族人口最多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约占全国人口总数的91%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少数民族有55个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人口较少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约占全国人口总数的9%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482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少数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民族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人口最多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超过1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600万人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388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人口在500万人以上（壮族除外）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满族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回族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苗族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维吾尔族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土家族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彝族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蒙古族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藏族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048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人口很少（不足1万人）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珞巴族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赫哲族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5695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民族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我国各民族不论大小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一律平等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QB_6_AN.40_1#136d4d462.blank?vaa=1&amp;vcp=1&amp;vis=1&amp;pid=dba012992&amp;color=0,0,0&amp;vpa=21&amp;vtp=1&amp;vaab=1"/>
          <p:cNvSpPr/>
          <p:nvPr/>
        </p:nvSpPr>
        <p:spPr>
          <a:xfrm>
            <a:off x="6473975" y="3190272"/>
            <a:ext cx="6143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1_1#44bfe07a2?sp=1&amp;vaa=1&amp;vcp=1&amp;vis=1&amp;pid=dba012992&amp;color=0,0,0&amp;vtp=1&amp;vaab=1&amp;bt=1&amp;bbb=1"/>
          <p:cNvSpPr/>
          <p:nvPr/>
        </p:nvSpPr>
        <p:spPr>
          <a:xfrm>
            <a:off x="539496" y="195443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2.民族分布</a:t>
            </a:r>
            <a:endParaRPr lang="en-US" altLang="zh-CN" sz="2800" dirty="0"/>
          </a:p>
        </p:txBody>
      </p:sp>
      <p:graphicFrame>
        <p:nvGraphicFramePr>
          <p:cNvPr id="44" name="QB_6_BD.41_2#44bfe07a2?colgroup=3,26&amp;vaa=1&amp;vcp=1&amp;vis=1&amp;pid=dba012992&amp;color=0,0,0&amp;vtp=1&amp;vaab=1&amp;bbb=1&amp;hb=1"/>
          <p:cNvGraphicFramePr>
            <a:graphicFrameLocks noGrp="1"/>
          </p:cNvGraphicFramePr>
          <p:nvPr/>
        </p:nvGraphicFramePr>
        <p:xfrm>
          <a:off x="539496" y="2636043"/>
          <a:ext cx="11082528" cy="2254188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民族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特点：“大杂居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小聚居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汉族：遍布全国各地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集中分布在东部和中部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少数民族：主要分布在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西北和东北地区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我国少数民族数目最多的省级行政区域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42_1#44bfe07a2.blank?vaa=1&amp;vcp=1&amp;vis=1&amp;pid=dba012992&amp;color=0,0,0&amp;vpa=22&amp;vtp=1&amp;vaab=1&amp;bbb=1"/>
          <p:cNvSpPr/>
          <p:nvPr/>
        </p:nvSpPr>
        <p:spPr>
          <a:xfrm>
            <a:off x="6091641" y="2621692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交错居住</a:t>
            </a:r>
            <a:endParaRPr lang="en-US" altLang="zh-CN" sz="2800" dirty="0"/>
          </a:p>
        </p:txBody>
      </p:sp>
      <p:sp>
        <p:nvSpPr>
          <p:cNvPr id="5" name="QB_6_AN.43_1#44bfe07a2.blank?vaa=1&amp;vcp=1&amp;vis=1&amp;pid=dba012992&amp;color=0,0,0&amp;vpa=23&amp;vtp=1&amp;vaab=1&amp;bbb=1"/>
          <p:cNvSpPr/>
          <p:nvPr/>
        </p:nvSpPr>
        <p:spPr>
          <a:xfrm>
            <a:off x="5604279" y="377269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西南</a:t>
            </a:r>
            <a:endParaRPr lang="en-US" altLang="zh-CN" sz="2800" dirty="0"/>
          </a:p>
        </p:txBody>
      </p:sp>
      <p:sp>
        <p:nvSpPr>
          <p:cNvPr id="6" name="QB_6_AN.44_1#44bfe07a2.blank?vaa=1&amp;vcp=1&amp;vis=1&amp;pid=dba012992&amp;color=0,0,0&amp;vpa=24&amp;vtp=1&amp;vaab=1&amp;bbb=1"/>
          <p:cNvSpPr/>
          <p:nvPr/>
        </p:nvSpPr>
        <p:spPr>
          <a:xfrm>
            <a:off x="9858779" y="377269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云南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26c8111b?sp=1&amp;vcp=1&amp;pid=dba012992&amp;color=0,0,0&amp;vtp=1&amp;vaab=1&amp;bt=1&amp;bbb=1"/>
          <p:cNvSpPr/>
          <p:nvPr/>
        </p:nvSpPr>
        <p:spPr>
          <a:xfrm>
            <a:off x="539496" y="140141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3.主要少数民族的分布</a:t>
            </a:r>
            <a:endParaRPr lang="en-US" altLang="zh-CN" sz="2800" dirty="0"/>
          </a:p>
        </p:txBody>
      </p:sp>
      <p:graphicFrame>
        <p:nvGraphicFramePr>
          <p:cNvPr id="46" name="P_6_BD#226c8111b?colgroup=9,20&amp;vcp=1&amp;pid=dba012992&amp;color=0,0,0&amp;vtp=1&amp;vaab=1&amp;bbb=1&amp;hb=1"/>
          <p:cNvGraphicFramePr>
            <a:graphicFrameLocks noGrp="1"/>
          </p:cNvGraphicFramePr>
          <p:nvPr/>
        </p:nvGraphicFramePr>
        <p:xfrm>
          <a:off x="539496" y="2083021"/>
          <a:ext cx="11100816" cy="3360232"/>
        </p:xfrm>
        <a:graphic>
          <a:graphicData uri="http://schemas.openxmlformats.org/drawingml/2006/table">
            <a:tbl>
              <a:tblPr/>
              <a:tblGrid>
                <a:gridCol w="365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43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少数民族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壮族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广西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云南等地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回族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宁夏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新疆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甘肃等地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（回族是我国分布最广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泛的少数民族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维吾尔族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新疆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蒙古族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内蒙古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P_6_BD#226c8111b?colgroup=9,20&amp;vcp=1&amp;pid=dba012992&amp;color=0,0,0&amp;mp=1&amp;vtp=1&amp;vaab=1&amp;bt=1&amp;bbb=1"/>
          <p:cNvGraphicFramePr>
            <a:graphicFrameLocks noGrp="1"/>
          </p:cNvGraphicFramePr>
          <p:nvPr/>
        </p:nvGraphicFramePr>
        <p:xfrm>
          <a:off x="539496" y="2095308"/>
          <a:ext cx="11100816" cy="3371980"/>
        </p:xfrm>
        <a:graphic>
          <a:graphicData uri="http://schemas.openxmlformats.org/drawingml/2006/table">
            <a:tbl>
              <a:tblPr/>
              <a:tblGrid>
                <a:gridCol w="365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43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少数民族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藏族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青海等地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满族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朝鲜族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傣族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云南（西双版纳）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黎族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高山族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台湾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P_6_BD#226c8111b?colgroup=9,20&amp;vcp=1&amp;pid=dba012992&amp;color=0,0,0&amp;mp=1&amp;vtp=1&amp;vaab=1&amp;bt=1&amp;bbb=1"/>
          <p:cNvSpPr txBox="1"/>
          <p:nvPr/>
        </p:nvSpPr>
        <p:spPr>
          <a:xfrm>
            <a:off x="10922167" y="138690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26c8111b?sp=1&amp;vcp=1&amp;pid=dba012992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4.民族区域自治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我国在少数民族聚居地区实行民族区域自治制度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设置了自治区、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自治州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、自治县、民族乡等行政区域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。各少数民族在自治区域内行使自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治权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。我国共有新疆、西藏、内蒙古、宁夏、广西5个少数民族自治区。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b41351d0.fixed?vcp=1&amp;pid=3426a54b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中国的疆域、人口和民族</a:t>
            </a:r>
            <a:endParaRPr lang="en-US" altLang="zh-CN" sz="4000" dirty="0"/>
          </a:p>
        </p:txBody>
      </p:sp>
      <p:sp>
        <p:nvSpPr>
          <p:cNvPr id="3" name="C_4_BD#6b41351d0.fixed?vcp=1&amp;pid=3426a54b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15c76ea8?vcp=1&amp;pid=6b41351d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中国的疆域</a:t>
            </a:r>
            <a:endParaRPr lang="en-US" altLang="zh-CN" sz="3200" dirty="0"/>
          </a:p>
        </p:txBody>
      </p:sp>
      <p:sp>
        <p:nvSpPr>
          <p:cNvPr id="3" name="QO_6_BD.45_1#26b7e0cb2?sp=1&amp;vaa=1&amp;vcp=1&amp;vis=1&amp;pid=315c76ea8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（2023·内蒙古通辽·中考）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读我国部分省级行政区域简图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45_2#26b7e0cb2?vaa=1&amp;vcp=1&amp;vis=1&amp;pid=315c76ea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0824" y="2601386"/>
            <a:ext cx="8156448" cy="299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6_1#aa6ceac36?vaa=1&amp;vcp=1&amp;vis=1&amp;pid=26b7e0cb2&amp;color=0,0,0&amp;vtp=1&amp;vaab=1&amp;bt=1&amp;bbb=1&amp;hb=1"/>
          <p:cNvSpPr/>
          <p:nvPr/>
        </p:nvSpPr>
        <p:spPr>
          <a:xfrm>
            <a:off x="539496" y="108988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（1）当图中A地洒满阳光时，B地还是满天星斗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，出现这种现象的原因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是我国(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4" name="QO_6_BD.46_2#aa6ceac36?vaa=1&amp;vcp=1&amp;vis=1&amp;pid=26b7e0cb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4600" y="2426811"/>
            <a:ext cx="7159752" cy="263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46_3#aa6ceac36.choices?vaa=1&amp;vcp=1&amp;vis=1&amp;pid=26b7e0cb2&amp;color=0,0,0&amp;vtp=1&amp;vaab=1&amp;bbb=1"/>
          <p:cNvSpPr/>
          <p:nvPr/>
        </p:nvSpPr>
        <p:spPr>
          <a:xfrm>
            <a:off x="539496" y="519541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2061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.地形复杂多样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B.海陆兼备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C.纬度跨度大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.经度跨度大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aa6ceac36?vaa=1&amp;vcp=1&amp;vis=1&amp;pid=26b7e0cb2&amp;color=0,0,0&amp;vtp=1&amp;vaab=1&amp;bbb=1&amp;hb=1"/>
          <p:cNvSpPr/>
          <p:nvPr/>
        </p:nvSpPr>
        <p:spPr>
          <a:xfrm>
            <a:off x="541020" y="373657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地位于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130°E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地位于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80°E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两地经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度差异大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地的时间远早于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地洒满阳光时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，B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地还是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满天星斗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7_AN.2_1#aa6ceac36?vaa=1&amp;vcp=1&amp;vis=1&amp;pid=26b7e0cb2&amp;color=0,0,0&amp;vtp=1&amp;vaab=1&amp;bbb=1"/>
          <p:cNvSpPr/>
          <p:nvPr/>
        </p:nvSpPr>
        <p:spPr>
          <a:xfrm>
            <a:off x="541020" y="566044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O_6_BD.46_2#aa6ceac36?vaa=1&amp;vcp=1&amp;vis=1&amp;pid=26b7e0cb2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90775" y="874236"/>
            <a:ext cx="7159752" cy="263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0_1#b46834813?vaa=1&amp;vcp=1&amp;vis=1&amp;pid=26b7e0cb2&amp;color=0,0,0&amp;vtp=1&amp;vaab=1&amp;bt=1&amp;bbb=1"/>
          <p:cNvSpPr/>
          <p:nvPr/>
        </p:nvSpPr>
        <p:spPr>
          <a:xfrm>
            <a:off x="425196" y="29653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（2）图中C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地所在的省级行政区域(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52_1#b46834813.bracket?vaa=1&amp;vcp=1&amp;vis=1&amp;pid=26b7e0cb2&amp;color=0,0,0&amp;vpa=26&amp;vtp=1&amp;vaab=1"/>
          <p:cNvSpPr/>
          <p:nvPr/>
        </p:nvSpPr>
        <p:spPr>
          <a:xfrm>
            <a:off x="6094952" y="295205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O_6_BD.50_2#b46834813?vaa=1&amp;vcp=1&amp;vis=1&amp;pid=26b7e0cb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6910" y="576790"/>
            <a:ext cx="6499940" cy="2388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50_3#b46834813.choices?vaa=1&amp;vcp=1&amp;vis=1&amp;pid=26b7e0cb2&amp;color=0,0,0&amp;vtp=1&amp;vaab=1&amp;bbb=1"/>
          <p:cNvSpPr/>
          <p:nvPr/>
        </p:nvSpPr>
        <p:spPr>
          <a:xfrm>
            <a:off x="539496" y="351904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.属于沿海省区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.与朝鲜接壤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.陆上与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3个国家相邻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.行政中心是呼和浩特</a:t>
            </a:r>
            <a:endParaRPr lang="en-US" altLang="zh-CN" sz="2800" dirty="0"/>
          </a:p>
        </p:txBody>
      </p:sp>
      <p:sp>
        <p:nvSpPr>
          <p:cNvPr id="6" name="QC_7_AS.1_1#b46834813?vaa=1&amp;vcp=1&amp;vis=1&amp;pid=26b7e0cb2&amp;color=0,0,0&amp;vtp=1&amp;vaab=1&amp;bbb=1&amp;hb=1"/>
          <p:cNvSpPr/>
          <p:nvPr/>
        </p:nvSpPr>
        <p:spPr>
          <a:xfrm>
            <a:off x="539496" y="480561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地位于内蒙古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该自治区地处内陆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与蒙古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罗斯两个国家陆上相邻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与朝鲜不接壤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内蒙古的行政中心是呼和浩特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5_BD#8c7cb0af9?colgroup=13,15&amp;vcp=1&amp;pid=bf96d079f&amp;color=0,0,0&amp;vtp=1&amp;vaab=1&amp;bt=1&amp;bbb=1&amp;hb=1"/>
          <p:cNvGraphicFramePr>
            <a:graphicFrameLocks noGrp="1"/>
          </p:cNvGraphicFramePr>
          <p:nvPr/>
        </p:nvGraphicFramePr>
        <p:xfrm>
          <a:off x="539496" y="1106297"/>
          <a:ext cx="11091672" cy="4645406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8686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1.运用地图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描述中国的地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理位置与疆域特征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能在地图上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指出中国的陆上邻国和隔海相望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区域认知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地理实践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力）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4200"/>
                        </a:lnSpc>
                      </a:pPr>
                      <a:r>
                        <a:rPr lang="en-US" altLang="zh-CN" sz="191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8c7cb0af9.table_image?tii=1&amp;vcp=1&amp;pid=bf96d079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1788033"/>
            <a:ext cx="5541264" cy="384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4_1#3c39ed060?htil=1&amp;vaa=1&amp;vcp=1&amp;vis=1&amp;pid=315c76ea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4476" y="790384"/>
            <a:ext cx="4350994" cy="116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54_2#3c39ed060?htil=1&amp;sp=1&amp;vaa=1&amp;vcp=1&amp;vis=1&amp;pid=315c76ea8&amp;color=0,0,0&amp;vtp=1&amp;vaab=1&amp;bt=1&amp;bbb=1&amp;hb=1&amp;hs=1"/>
          <p:cNvSpPr/>
          <p:nvPr/>
        </p:nvSpPr>
        <p:spPr>
          <a:xfrm>
            <a:off x="539496" y="772096"/>
            <a:ext cx="5559552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（2024·黑龙江龙东地区·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中考，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有改动）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读我国四个省级行政区域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轮廓图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，完成下列各题。</a:t>
            </a:r>
            <a:endParaRPr lang="en-US" altLang="zh-CN" sz="2800" dirty="0"/>
          </a:p>
        </p:txBody>
      </p:sp>
      <p:sp>
        <p:nvSpPr>
          <p:cNvPr id="4" name="QC_7_BD.55_1#18a6902e0?vaa=1&amp;vcp=1&amp;vis=1&amp;pid=3c39ed060&amp;color=0,0,0&amp;vtp=1&amp;vaab=1&amp;bbb=1&amp;hs=1"/>
          <p:cNvSpPr/>
          <p:nvPr/>
        </p:nvSpPr>
        <p:spPr>
          <a:xfrm>
            <a:off x="539496" y="2552255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以上省级行政区域与其行政中心对应正确的是(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57_1#18a6902e0.bracket?vaa=1&amp;vcp=1&amp;vis=1&amp;pid=3c39ed060&amp;color=0,0,0&amp;vpa=27&amp;vtp=1&amp;vaab=1"/>
          <p:cNvSpPr/>
          <p:nvPr/>
        </p:nvSpPr>
        <p:spPr>
          <a:xfrm>
            <a:off x="8817514" y="2535999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BD.55_2#18a6902e0.choices?vaa=1&amp;vcp=1&amp;vis=1&amp;pid=3c39ed060&amp;color=0,0,0&amp;vtp=1&amp;vaab=1&amp;bbb=1&amp;hs=1"/>
          <p:cNvSpPr/>
          <p:nvPr/>
        </p:nvSpPr>
        <p:spPr>
          <a:xfrm>
            <a:off x="539496" y="3136264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——南宁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.②——乌鲁木齐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——成都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.④——太原</a:t>
            </a:r>
            <a:endParaRPr lang="en-US" altLang="zh-CN" sz="2800" dirty="0"/>
          </a:p>
        </p:txBody>
      </p:sp>
      <p:sp>
        <p:nvSpPr>
          <p:cNvPr id="7" name="QC_7_AS.1_1#18a6902e0?vaa=1&amp;vcp=1&amp;vis=1&amp;pid=3c39ed060&amp;color=0,0,0&amp;vtp=1&amp;vaab=1&amp;bbb=1&amp;hb=1&amp;hs=1"/>
          <p:cNvSpPr/>
          <p:nvPr/>
        </p:nvSpPr>
        <p:spPr>
          <a:xfrm>
            <a:off x="539496" y="4317556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判读省级行政区域轮廓可知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是云南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行政中心是昆明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是新疆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行政中心是乌鲁木齐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是湖北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行政中心是武汉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；④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是陕西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行政中心是西安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9_1#cbc088dbc?htil=2&amp;vaa=1&amp;vcp=1&amp;vis=1&amp;pid=3c39ed06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29305" y="1998567"/>
            <a:ext cx="5422392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9_2#cbc088dbc?htil=2&amp;vaa=1&amp;vcp=1&amp;vis=1&amp;pid=3c39ed060&amp;color=0,0,0&amp;vtp=1&amp;vaab=1&amp;bt=1&amp;bbb=1&amp;hb=1&amp;hs=1"/>
          <p:cNvSpPr/>
          <p:nvPr/>
        </p:nvSpPr>
        <p:spPr>
          <a:xfrm>
            <a:off x="539496" y="1861407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（2）省级行政区域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①的简称是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61_1#cbc088dbc.bracket?vaa=1&amp;vcp=1&amp;vis=1&amp;pid=3c39ed060&amp;color=0,0,0&amp;vpa=28&amp;vtp=1&amp;vaab=1"/>
          <p:cNvSpPr/>
          <p:nvPr/>
        </p:nvSpPr>
        <p:spPr>
          <a:xfrm>
            <a:off x="816515" y="249577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59_3#cbc088dbc.choices?htil=2&amp;vaa=1&amp;vcp=1&amp;vis=1&amp;pid=3c39ed060&amp;color=0,0,0&amp;vtp=1&amp;vaab=1&amp;bbb=1&amp;hs=1"/>
          <p:cNvSpPr/>
          <p:nvPr/>
        </p:nvSpPr>
        <p:spPr>
          <a:xfrm>
            <a:off x="539496" y="3136296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.甘或陇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.陕或秦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C.川或蜀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.云或滇</a:t>
            </a:r>
            <a:endParaRPr lang="en-US" altLang="zh-CN" sz="2800" dirty="0"/>
          </a:p>
        </p:txBody>
      </p:sp>
      <p:sp>
        <p:nvSpPr>
          <p:cNvPr id="6" name="QC_7_AS.1_1#cbc088dbc?vaa=1&amp;vcp=1&amp;vis=1&amp;pid=3c39ed060&amp;color=0,0,0&amp;vtp=1&amp;vaab=1&amp;bbb=1&amp;hs=1"/>
          <p:cNvSpPr/>
          <p:nvPr/>
        </p:nvSpPr>
        <p:spPr>
          <a:xfrm>
            <a:off x="539496" y="440547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是云南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云南简称云或滇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1e07488d?vcp=1&amp;pid=315c76ea8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C_6_BD.63_1#5e8726f0f?htil=3&amp;vaa=1&amp;vcp=1&amp;vis=1&amp;pid=315c76ea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5380" y="1200385"/>
            <a:ext cx="5422392" cy="427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63_2#5e8726f0f?htil=3&amp;vaa=1&amp;vcp=1&amp;vis=1&amp;pid=315c76ea8&amp;color=0,0,0&amp;vtp=1&amp;vaab=1&amp;bbb=1&amp;hb=1"/>
          <p:cNvSpPr/>
          <p:nvPr/>
        </p:nvSpPr>
        <p:spPr>
          <a:xfrm>
            <a:off x="539496" y="1182097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1.（2023·陕西·中考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下图为我国粮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食供需示意图，我国主要粮食输入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省区与其简称、行政中心对应正确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BD.63_3#5e8726f0f.choices?htil=3&amp;vaa=1&amp;vcp=1&amp;vis=1&amp;pid=315c76ea8&amp;color=0,0,0&amp;vtp=1&amp;vaab=1&amp;bbb=1"/>
          <p:cNvSpPr/>
          <p:nvPr/>
        </p:nvSpPr>
        <p:spPr>
          <a:xfrm>
            <a:off x="539496" y="3747497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A.④——桂——海口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.③——粤——深圳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.②——闽——福州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.①——浙——长沙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AS.1_1#5e8726f0f?htil=4&amp;vaa=1&amp;vcp=1&amp;vis=1&amp;pid=315c76ea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0337" y="1542859"/>
            <a:ext cx="3901879" cy="310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AS.1_1#5e8726f0f?htil=4&amp;vaa=1&amp;vcp=1&amp;vis=1&amp;pid=315c76ea8&amp;color=0,0,0&amp;vtp=1&amp;vaab=1&amp;bt=1&amp;bbb=1&amp;hb=1&amp;hs=1"/>
          <p:cNvSpPr/>
          <p:nvPr/>
        </p:nvSpPr>
        <p:spPr>
          <a:xfrm>
            <a:off x="539496" y="1555559"/>
            <a:ext cx="661111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（提示：读图可知，图中①是浙江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，简称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，行政中心是杭州；②是福建，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简称闽，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行政中心是福州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；③是广东，简称粤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政中心是广州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；④是海南，简称琼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，行政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中心是海口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C_6_AN.2_1#5e8726f0f?vaa=1&amp;vcp=1&amp;vis=1&amp;pid=315c76ea8&amp;color=0,0,0&amp;vtp=1&amp;vaab=1&amp;bbb=1&amp;hs=1"/>
          <p:cNvSpPr/>
          <p:nvPr/>
        </p:nvSpPr>
        <p:spPr>
          <a:xfrm>
            <a:off x="539496" y="474814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7d6e7b2f?vcp=1&amp;pid=6b41351d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中国的人口</a:t>
            </a:r>
            <a:endParaRPr lang="en-US" altLang="zh-CN" sz="3200" dirty="0"/>
          </a:p>
        </p:txBody>
      </p:sp>
      <p:pic>
        <p:nvPicPr>
          <p:cNvPr id="3" name="QO_6_BD.67_1#0176484cf?htil=5&amp;vaa=1&amp;vcp=1&amp;vis=1&amp;pid=77d6e7b2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7410" y="1428049"/>
            <a:ext cx="4052046" cy="335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67_2#0176484cf?htil=5&amp;sp=1&amp;vaa=1&amp;vcp=1&amp;vis=1&amp;pid=77d6e7b2f&amp;color=0,0,0&amp;vtp=1&amp;vaab=1&amp;bbb=1&amp;hb=1"/>
          <p:cNvSpPr/>
          <p:nvPr/>
        </p:nvSpPr>
        <p:spPr>
          <a:xfrm>
            <a:off x="539496" y="1263495"/>
            <a:ext cx="6592824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（2023·山东滨州·中考）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我国疆域辽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阔，人口众多。近年来，我国人口发展呈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现少子化、老龄化、区域人口增减分化的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趋势。读2010～2020年我国不同省区市人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口数量及人口增长率分布图，完成下列各题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8_1#1659d5aed?htil=6&amp;vaa=1&amp;vcp=1&amp;vis=1&amp;pid=0176484c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0960" y="1343152"/>
            <a:ext cx="4389120" cy="363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68_2#1659d5aed?htil=6&amp;vaa=1&amp;vcp=1&amp;vis=1&amp;pid=0176484cf&amp;color=0,0,0&amp;vtp=1&amp;vaab=1&amp;bt=1&amp;bbb=1&amp;hb=1"/>
          <p:cNvSpPr/>
          <p:nvPr/>
        </p:nvSpPr>
        <p:spPr>
          <a:xfrm>
            <a:off x="539496" y="1205992"/>
            <a:ext cx="6592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（1）据图分析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，我国人口的分布大势是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68_3#1659d5aed.choices?htil=6&amp;vaa=1&amp;vcp=1&amp;vis=1&amp;pid=0176484cf&amp;color=0,0,0&amp;vtp=1&amp;vaab=1&amp;bbb=1&amp;hb=1"/>
          <p:cNvSpPr/>
          <p:nvPr/>
        </p:nvSpPr>
        <p:spPr>
          <a:xfrm>
            <a:off x="539496" y="2480881"/>
            <a:ext cx="659282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A.北方地区的人口数量远大于南方地区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B.西北地区各省区的人口增长率远高于青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藏地区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.黑河—腾冲一线以东人口稠密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.黑河—腾冲一线以西人口增长较慢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1659d5aed?vaa=1&amp;vcp=1&amp;vis=1&amp;pid=0176484cf&amp;color=0,0,0&amp;vtp=1&amp;vaab=1&amp;bbb=1&amp;hb=1&amp;htil=1"/>
          <p:cNvSpPr/>
          <p:nvPr/>
        </p:nvSpPr>
        <p:spPr>
          <a:xfrm>
            <a:off x="539497" y="1543644"/>
            <a:ext cx="6584697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读图分析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我国北方地区的人口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数量远小于南方地区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图中数据显示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藏的人口增长率高于新疆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黑河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腾冲一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线以东人口数量多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人口稠密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黑河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冲一线以西人口增长较快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7_AN.2_1#1659d5aed?vaa=1&amp;vcp=1&amp;vis=1&amp;pid=0176484cf&amp;color=0,0,0&amp;vtp=1&amp;vaab=1&amp;bbb=1&amp;htil=1"/>
          <p:cNvSpPr/>
          <p:nvPr/>
        </p:nvSpPr>
        <p:spPr>
          <a:xfrm>
            <a:off x="539497" y="4737522"/>
            <a:ext cx="6584697" cy="5536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10" name="QO_6_BD.68_1#1659d5aed?htil=6&amp;vaa=1&amp;vcp=1&amp;vis=1&amp;pid=0176484cf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9216" y="1684188"/>
            <a:ext cx="4389120" cy="363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2_1#2a5954702?sp=1&amp;vaa=1&amp;vcp=1&amp;vis=1&amp;pid=0176484cf&amp;color=0,0,0&amp;vtp=1&amp;vaab=1&amp;bbb=1&amp;hb=1&amp;htil=1"/>
          <p:cNvSpPr/>
          <p:nvPr/>
        </p:nvSpPr>
        <p:spPr>
          <a:xfrm>
            <a:off x="698493" y="359433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（2）对比分析2010～2020年山东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、广东两省的人口增长率差异，山东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应采取的合理措施主要有(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72_2#2a5954702?vaa=1&amp;vcp=1&amp;vis=1&amp;pid=0176484cf&amp;color=0,0,0&amp;vtp=1&amp;vaab=1&amp;bbb=1&amp;htil=1&amp;hb=1"/>
          <p:cNvSpPr/>
          <p:nvPr/>
        </p:nvSpPr>
        <p:spPr>
          <a:xfrm>
            <a:off x="698493" y="1637706"/>
            <a:ext cx="11112011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①做好人才引进及配套保障工作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探索提前退休制度，帮助多子女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家庭看管孩子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完善养老保障体系，积极培育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银发”经济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  <p:pic>
        <p:nvPicPr>
          <p:cNvPr id="4" name="QO_6_BD.68_1#1659d5aed?htil=6&amp;vaa=1&amp;vcp=1&amp;vis=1&amp;pid=0176484cf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7265" y="884352"/>
            <a:ext cx="5023239" cy="4154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72_2#2a5954702?vaa=1&amp;vcp=1&amp;vis=1&amp;pid=0176484cf&amp;color=0,0,0&amp;vtp=1&amp;vaab=1&amp;bbb=1&amp;htil=1&amp;hb=1"/>
          <p:cNvSpPr/>
          <p:nvPr/>
        </p:nvSpPr>
        <p:spPr>
          <a:xfrm>
            <a:off x="666491" y="5010251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优化生育政策及配套措施，推进“三孩政策”工作落实</a:t>
            </a:r>
            <a:endParaRPr lang="en-US" altLang="zh-CN" sz="2800" dirty="0"/>
          </a:p>
        </p:txBody>
      </p:sp>
      <p:sp>
        <p:nvSpPr>
          <p:cNvPr id="6" name="QC_7_BD.72_3#2a5954702.choices?vaa=1&amp;vcp=1&amp;vis=1&amp;pid=0176484cf&amp;color=0,0,0&amp;vtp=1&amp;vaab=1&amp;bbb=1&amp;htil=1&amp;hb=1"/>
          <p:cNvSpPr/>
          <p:nvPr/>
        </p:nvSpPr>
        <p:spPr>
          <a:xfrm>
            <a:off x="666491" y="5638094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QO_6_BD.68_1#1659d5aed?htil=6&amp;vaa=1&amp;vcp=1&amp;vis=1&amp;pid=0176484cf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78261" y="2181384"/>
            <a:ext cx="5023239" cy="4154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AS.1_1#2a5954702?vaa=1&amp;vcp=1&amp;vis=1&amp;pid=0176484cf&amp;color=0,0,0&amp;vtp=1&amp;vaab=1&amp;bbb=1&amp;hb=1&amp;htil=1"/>
          <p:cNvSpPr/>
          <p:nvPr/>
        </p:nvSpPr>
        <p:spPr>
          <a:xfrm>
            <a:off x="626216" y="398154"/>
            <a:ext cx="11112011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山东人口数量均较多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人口密度大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山东的人口增长率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低于广东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近年来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山东面临人口老龄化问题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山东需要提高人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口素质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打造人力资源强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省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做好人才引进及配套保障工作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需要完善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养老保障体系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积极培育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银发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经济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积极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优化生育政策及配套措施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推进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三孩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政策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工作落实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①③④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正确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不宜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探索提前退休制度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应合理利用老年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人力资源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积极应对人口老龄化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6" name="QC_7_AN.1_1#2a5954702?vaa=1&amp;vcp=1&amp;vis=1&amp;pid=0176484cf&amp;color=0,0,0&amp;vtp=1&amp;vaab=1&amp;bbb=1&amp;htil=1"/>
          <p:cNvSpPr/>
          <p:nvPr/>
        </p:nvSpPr>
        <p:spPr>
          <a:xfrm>
            <a:off x="511420" y="5634618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d643ac41c?vcp=1&amp;pid=77d6e7b2f&amp;color=0,0,0&amp;vtp=1&amp;vaab=1&amp;bt=1&amp;bbb=1"/>
          <p:cNvSpPr/>
          <p:nvPr/>
        </p:nvSpPr>
        <p:spPr>
          <a:xfrm>
            <a:off x="539496" y="9047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76_1#98acb1ccd?vaa=1&amp;vcp=1&amp;vis=1&amp;pid=77d6e7b2f&amp;color=0,0,0&amp;vtp=1&amp;vaab=1&amp;bbb=1&amp;hb=1"/>
          <p:cNvSpPr/>
          <p:nvPr/>
        </p:nvSpPr>
        <p:spPr>
          <a:xfrm>
            <a:off x="539496" y="153244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2.（2024·黑龙江龙东地区·中考，有改动）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2021年我国开始全面实施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孩政策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”。下列关于“三孩政策”的有利影响，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叙述正确的有(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78_1#98acb1ccd.bracket?vaa=1&amp;vcp=1&amp;vis=1&amp;pid=77d6e7b2f&amp;color=0,0,0&amp;vpa=32&amp;vtp=1&amp;vaab=1"/>
          <p:cNvSpPr/>
          <p:nvPr/>
        </p:nvSpPr>
        <p:spPr>
          <a:xfrm>
            <a:off x="9822403" y="216681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76_2#98acb1ccd?vaa=1&amp;vcp=1&amp;vis=1&amp;pid=77d6e7b2f&amp;color=0,0,0&amp;vtp=1&amp;vaab=1&amp;bbb=1&amp;hb=1"/>
          <p:cNvSpPr/>
          <p:nvPr/>
        </p:nvSpPr>
        <p:spPr>
          <a:xfrm>
            <a:off x="539496" y="28094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①缓解人口老龄化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②取消计划生育政策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③改善人口年龄结构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④增加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劳动力储备</a:t>
            </a:r>
            <a:endParaRPr lang="en-US" altLang="zh-CN" sz="2800" dirty="0"/>
          </a:p>
        </p:txBody>
      </p:sp>
      <p:sp>
        <p:nvSpPr>
          <p:cNvPr id="6" name="QC_6_BD.76_3#98acb1ccd.choices?vaa=1&amp;vcp=1&amp;vis=1&amp;pid=77d6e7b2f&amp;color=0,0,0&amp;vtp=1&amp;vaab=1&amp;bbb=1"/>
          <p:cNvSpPr/>
          <p:nvPr/>
        </p:nvSpPr>
        <p:spPr>
          <a:xfrm>
            <a:off x="539496" y="407860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endParaRPr lang="en-US" altLang="zh-CN" sz="2800" dirty="0"/>
          </a:p>
        </p:txBody>
      </p:sp>
      <p:sp>
        <p:nvSpPr>
          <p:cNvPr id="7" name="QC_6_AS.1_1#98acb1ccd?vaa=1&amp;vcp=1&amp;vis=1&amp;pid=77d6e7b2f&amp;color=0,0,0&amp;vtp=1&amp;vaab=1&amp;bbb=1&amp;hb=1"/>
          <p:cNvSpPr/>
          <p:nvPr/>
        </p:nvSpPr>
        <p:spPr>
          <a:xfrm>
            <a:off x="539496" y="470808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（提示：“三孩政策”的实施有利于改善我国的人口年龄结构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，增加劳动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力储备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，缓解人口老龄化问题。目前，我国的计划生育政策并未取消）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5_BD#8c7cb0af9?colgroup=13,15&amp;vcp=1&amp;pid=bf96d079f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262806"/>
          <a:ext cx="11091672" cy="5047742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919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2.运用中国行政区划图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别34个省级行政区域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记住它们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的轮廓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简称和行政中心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综合思维）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述中国人口的基本状况和变化情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正确理解中国的人口国策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4200"/>
                        </a:lnSpc>
                      </a:pPr>
                      <a:r>
                        <a:rPr lang="en-US" altLang="zh-CN" sz="191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8c7cb0af9.table_image?tii=2&amp;vcp=1&amp;pid=bf96d079f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2145710"/>
            <a:ext cx="5541264" cy="384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8c7cb0af9?colgroup=13,15&amp;vcp=1&amp;pid=bf96d079f&amp;color=0,0,0&amp;mp=1&amp;vtp=1&amp;vaab=1&amp;bt=1&amp;bbb=1"/>
          <p:cNvSpPr txBox="1"/>
          <p:nvPr/>
        </p:nvSpPr>
        <p:spPr>
          <a:xfrm>
            <a:off x="10913023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e18f7b6f?vcp=1&amp;pid=6b41351d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中国的民族</a:t>
            </a:r>
            <a:endParaRPr lang="en-US" altLang="zh-CN" sz="3200" dirty="0"/>
          </a:p>
        </p:txBody>
      </p:sp>
      <p:sp>
        <p:nvSpPr>
          <p:cNvPr id="3" name="QC_6_BD.80_1#ff2070aef?vaa=1&amp;vcp=1&amp;vis=1&amp;pid=1e18f7b6f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（2024·黑龙江龙东地区·中考，有改动）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我国是一个多民族的国家，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少数民族主要分布在(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82_1#ff2070aef.bracket?vaa=1&amp;vcp=1&amp;vis=1&amp;pid=1e18f7b6f&amp;color=0,0,0&amp;vpa=33&amp;vtp=1&amp;vaab=1"/>
          <p:cNvSpPr/>
          <p:nvPr/>
        </p:nvSpPr>
        <p:spPr>
          <a:xfrm>
            <a:off x="4016915" y="189786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80_2#ff2070aef.choices?vaa=1&amp;vcp=1&amp;vis=1&amp;pid=1e18f7b6f&amp;color=0,0,0&amp;vtp=1&amp;vaab=1&amp;bbb=1"/>
          <p:cNvSpPr/>
          <p:nvPr/>
        </p:nvSpPr>
        <p:spPr>
          <a:xfrm>
            <a:off x="539496" y="254747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A.西南、西北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、东北地区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.东南、东北、西北地区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.东北、东南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、西南地区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.西北、西南、东南地区</a:t>
            </a:r>
            <a:endParaRPr lang="en-US" altLang="zh-CN" sz="2800" dirty="0"/>
          </a:p>
        </p:txBody>
      </p:sp>
      <p:sp>
        <p:nvSpPr>
          <p:cNvPr id="6" name="QC_6_AS.1_1#ff2070aef?vaa=1&amp;vcp=1&amp;vis=1&amp;pid=1e18f7b6f&amp;color=0,0,0&amp;vtp=1&amp;vaab=1&amp;bbb=1&amp;hb=1"/>
          <p:cNvSpPr/>
          <p:nvPr/>
        </p:nvSpPr>
        <p:spPr>
          <a:xfrm>
            <a:off x="539496" y="382445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根据所学知识可知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我国的少数民族主要分布在西南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西北和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东北地区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77b41e125?vcp=1&amp;pid=1e18f7b6f&amp;color=0,0,0&amp;vtp=1&amp;vaab=1&amp;bt=1&amp;bbb=1"/>
          <p:cNvSpPr/>
          <p:nvPr/>
        </p:nvSpPr>
        <p:spPr>
          <a:xfrm>
            <a:off x="539496" y="152831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84_1#993977684?vaa=1&amp;vcp=1&amp;vis=1&amp;pid=1e18f7b6f&amp;color=0,0,0&amp;vtp=1&amp;vaab=1&amp;bbb=1"/>
          <p:cNvSpPr/>
          <p:nvPr/>
        </p:nvSpPr>
        <p:spPr>
          <a:xfrm>
            <a:off x="539496" y="214820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下列关于我国人口和民族的说法，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85_1#993977684.bracket?vaa=1&amp;vcp=1&amp;vis=1&amp;pid=1e18f7b6f&amp;color=0,0,0&amp;vpa=34&amp;vtp=1&amp;vaab=1"/>
          <p:cNvSpPr/>
          <p:nvPr/>
        </p:nvSpPr>
        <p:spPr>
          <a:xfrm>
            <a:off x="7839614" y="213487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84_2#993977684.choices?vaa=1&amp;vcp=1&amp;vis=1&amp;pid=1e18f7b6f&amp;color=0,0,0&amp;vtp=1&amp;vaab=1&amp;bbb=1"/>
          <p:cNvSpPr/>
          <p:nvPr/>
        </p:nvSpPr>
        <p:spPr>
          <a:xfrm>
            <a:off x="539496" y="277768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A.我国人口东少西多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.我国是世界人口大国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.我国人口最多的少数民族是汉族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.我国民族的分布特点是“小杂居、大聚居、交错居住”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95bb43f6.fixed?vcp=1&amp;pid=3426a54b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中国的疆域、人口和民族</a:t>
            </a:r>
            <a:endParaRPr lang="en-US" altLang="zh-CN" sz="4000" dirty="0"/>
          </a:p>
        </p:txBody>
      </p:sp>
      <p:sp>
        <p:nvSpPr>
          <p:cNvPr id="3" name="C_4_BD#795bb43f6.fixed?vcp=1&amp;pid=3426a54b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c631d0e8?vcp=1&amp;pid=795bb43f6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c6d11f661?sp=1&amp;vcp=1&amp;pid=9c631d0e8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一、单项选择题</a:t>
            </a:r>
            <a:endParaRPr lang="en-US" altLang="zh-CN" sz="3000" dirty="0"/>
          </a:p>
        </p:txBody>
      </p:sp>
      <p:pic>
        <p:nvPicPr>
          <p:cNvPr id="4" name="QM_7_BD.86_1#0c461641f?htil=7&amp;vaa=1&amp;vcp=1&amp;vis=1&amp;pid=c6d11f66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5704" y="1960417"/>
            <a:ext cx="4873752" cy="358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7_BD.86_2#0c461641f?htil=7&amp;vaa=1&amp;vcp=1&amp;vis=1&amp;pid=c6d11f661&amp;color=0,0,0&amp;vtp=1&amp;vaab=1&amp;bbb=1&amp;hb=1&amp;hs=1"/>
          <p:cNvSpPr/>
          <p:nvPr/>
        </p:nvSpPr>
        <p:spPr>
          <a:xfrm>
            <a:off x="539496" y="1942129"/>
            <a:ext cx="609904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（2024·重庆·中考，有改动）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2024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年春节联欢晚会于除夕夜北京时间20点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准时开播，四个分会场分别设在辽宁的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沈阳、湖南的长沙、陕西的西安、新疆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的喀什。开播时，沈阳已是万家灯火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而喀什还处在落日余晖之中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图为</a:t>
            </a:r>
            <a:endParaRPr lang="en-US" altLang="zh-CN" sz="2800" dirty="0"/>
          </a:p>
        </p:txBody>
      </p:sp>
      <p:sp>
        <p:nvSpPr>
          <p:cNvPr id="14" name="QM_7_BD.86_2#0c461641f?htil=7&amp;vaa=1&amp;vcp=1&amp;vis=1&amp;pid=c6d11f661&amp;color=0,0,0&amp;vtp=1&amp;vaab=1&amp;bbb=1&amp;hb=1&amp;hs=1"/>
          <p:cNvSpPr/>
          <p:nvPr/>
        </p:nvSpPr>
        <p:spPr>
          <a:xfrm>
            <a:off x="539995" y="5777530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2024年春节联欢晚会四个分会场分布示意图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，据此完成1～2题。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87_1#f33d1b991?vaa=1&amp;vcp=1&amp;vis=1&amp;pid=0c461641f&amp;color=0,0,0&amp;vtp=1&amp;vaab=1&amp;bbb=1&amp;htil=1&amp;hb=1"/>
          <p:cNvSpPr/>
          <p:nvPr/>
        </p:nvSpPr>
        <p:spPr>
          <a:xfrm>
            <a:off x="539995" y="497683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导致沈阳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、喀什两地天色不同的主要原因是(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87_2#f33d1b991.choices?vaa=1&amp;vcp=1&amp;vis=1&amp;pid=0c461641f&amp;color=0,0,0&amp;vtp=1&amp;vaab=1&amp;bbb=1&amp;htil=1&amp;hb=1"/>
          <p:cNvSpPr/>
          <p:nvPr/>
        </p:nvSpPr>
        <p:spPr>
          <a:xfrm>
            <a:off x="539995" y="1133336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A.平均海拔差异大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纬度差异大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C.气候差异大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经度差异大</a:t>
            </a:r>
            <a:endParaRPr lang="en-US" altLang="zh-CN" sz="2800" dirty="0"/>
          </a:p>
        </p:txBody>
      </p:sp>
      <p:sp>
        <p:nvSpPr>
          <p:cNvPr id="4" name="QC_8_AS.1_1#f33d1b991?vaa=1&amp;vcp=1&amp;vis=1&amp;pid=0c461641f&amp;color=0,0,0&amp;vtp=1&amp;vaab=1&amp;bbb=1&amp;hb=1&amp;htil=1"/>
          <p:cNvSpPr/>
          <p:nvPr/>
        </p:nvSpPr>
        <p:spPr>
          <a:xfrm>
            <a:off x="401209" y="3780302"/>
            <a:ext cx="11003147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提示：沈阳位于我国东部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喀什位于我国西部，两地经度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差异大，造成时间差异大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QC_8_AN.2_1#f33d1b991?vaa=1&amp;vcp=1&amp;vis=1&amp;pid=0c461641f&amp;color=0,0,0&amp;vtp=1&amp;vaab=1&amp;bbb=1&amp;htil=1"/>
          <p:cNvSpPr/>
          <p:nvPr/>
        </p:nvSpPr>
        <p:spPr>
          <a:xfrm>
            <a:off x="7669165" y="497683"/>
            <a:ext cx="878487" cy="5536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6" name="QM_7_BD.86_1#0c461641f?htil=7&amp;vaa=1&amp;vcp=1&amp;vis=1&amp;pid=c6d11f66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9311" y="1474824"/>
            <a:ext cx="6063405" cy="445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C_8_BD.91_1#8bbde3170?vaa=1&amp;vcp=1&amp;vis=1&amp;pid=0c461641f&amp;color=0,0,0&amp;vtp=1&amp;vaab=1&amp;bbb=1&amp;htil=1"/>
          <p:cNvSpPr/>
          <p:nvPr/>
        </p:nvSpPr>
        <p:spPr>
          <a:xfrm>
            <a:off x="539496" y="1112117"/>
            <a:ext cx="6090920" cy="5536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春节期间，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西安街头(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91_2#8bbde3170.choices?vaa=1&amp;vcp=1&amp;vis=1&amp;pid=0c461641f&amp;color=0,0,0&amp;vtp=1&amp;vaab=1&amp;bbb=1&amp;htil=1&amp;hb=1"/>
          <p:cNvSpPr/>
          <p:nvPr/>
        </p:nvSpPr>
        <p:spPr>
          <a:xfrm>
            <a:off x="539496" y="1742880"/>
            <a:ext cx="609092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A.绿树成荫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B.积雪覆盖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C.满树金黄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D.落叶纷飞</a:t>
            </a:r>
            <a:endParaRPr lang="en-US" altLang="zh-CN" sz="2800" dirty="0"/>
          </a:p>
        </p:txBody>
      </p:sp>
      <p:sp>
        <p:nvSpPr>
          <p:cNvPr id="7" name="QC_8_AN.3_1#8bbde3170.bracket?vaa=1&amp;vcp=1&amp;vis=1&amp;pid=0c461641f&amp;color=0,0,0&amp;vpa=36&amp;vtp=1&amp;vaab=1"/>
          <p:cNvSpPr/>
          <p:nvPr/>
        </p:nvSpPr>
        <p:spPr>
          <a:xfrm>
            <a:off x="4283615" y="109878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2" name="QM_7_BD.86_1#0c461641f?htil=7&amp;vaa=1&amp;vcp=1&amp;vis=1&amp;pid=c6d11f66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02288" y="1155655"/>
            <a:ext cx="6182106" cy="4546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3_1#3122991cb?vaa=1&amp;vcp=1&amp;vis=1&amp;pid=c6d11f661&amp;color=0,0,0&amp;vtp=1&amp;vaab=1&amp;bt=1&amp;bbb=1&amp;hb=1"/>
          <p:cNvSpPr/>
          <p:nvPr/>
        </p:nvSpPr>
        <p:spPr>
          <a:xfrm>
            <a:off x="539496" y="186140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3.（2024·黑龙江龙东地区·中考）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下列关于我国疆域的叙述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，错误的是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95_1#3122991cb.bracket?vaa=1&amp;vcp=1&amp;vis=1&amp;pid=c6d11f661&amp;color=0,0,0&amp;vpa=37&amp;vtp=1&amp;vaab=1"/>
          <p:cNvSpPr/>
          <p:nvPr/>
        </p:nvSpPr>
        <p:spPr>
          <a:xfrm>
            <a:off x="816515" y="249577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93_2#3122991cb.choices?vaa=1&amp;vcp=1&amp;vis=1&amp;pid=c6d11f661&amp;color=0,0,0&amp;vtp=1&amp;vaab=1&amp;bbb=1"/>
          <p:cNvSpPr/>
          <p:nvPr/>
        </p:nvSpPr>
        <p:spPr>
          <a:xfrm>
            <a:off x="539496" y="313629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.曾母暗沙位于我国领土最南端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.海域辽阔，便于发展海洋事业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C.渤海是我国唯一的内海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.陆疆绵长，陆上邻国有14个</a:t>
            </a:r>
            <a:endParaRPr lang="en-US" altLang="zh-CN" sz="2800" dirty="0"/>
          </a:p>
        </p:txBody>
      </p:sp>
      <p:sp>
        <p:nvSpPr>
          <p:cNvPr id="5" name="QC_7_AS.1_1#3122991cb?vaa=1&amp;vcp=1&amp;vis=1&amp;pid=c6d11f661&amp;color=0,0,0&amp;vtp=1&amp;vaab=1&amp;bbb=1"/>
          <p:cNvSpPr/>
          <p:nvPr/>
        </p:nvSpPr>
        <p:spPr>
          <a:xfrm>
            <a:off x="539496" y="440547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（提示：渤海和琼州海峡是我国的两个内海）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97_1#f3fcc40af?vaa=1&amp;vcp=1&amp;vis=1&amp;pid=c6d11f661&amp;color=0,0,0&amp;vtp=1&amp;vaab=1&amp;bt=1&amp;bbb=1&amp;hb=1"/>
          <p:cNvSpPr/>
          <p:nvPr/>
        </p:nvSpPr>
        <p:spPr>
          <a:xfrm>
            <a:off x="539496" y="121589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（2023·四川广安·中考）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大型纪录片《航拍中国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》带领我们从空中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俯瞰大地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，开篇解说词中提到：“你见过什么样的中国？是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960万平方千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米的辽阔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，还是300万平方千米的澎湃？是四季轮转的天地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，还是冰与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火演奏的乐章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？”结合所学知识，完成4～5题。</a:t>
            </a:r>
            <a:endParaRPr lang="en-US" altLang="zh-CN" sz="2800" dirty="0"/>
          </a:p>
        </p:txBody>
      </p:sp>
      <p:sp>
        <p:nvSpPr>
          <p:cNvPr id="3" name="QC_8_BD.98_1#60e0761e4?vaa=1&amp;vcp=1&amp;vis=1&amp;pid=f3fcc40af&amp;color=0,0,0&amp;vtp=1&amp;vaab=1&amp;bbb=1"/>
          <p:cNvSpPr/>
          <p:nvPr/>
        </p:nvSpPr>
        <p:spPr>
          <a:xfrm>
            <a:off x="539496" y="377952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冬季，我国能同时感受到“冰与火演奏的乐章”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主要是因为(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99_1#60e0761e4.bracket?vaa=1&amp;vcp=1&amp;vis=1&amp;pid=f3fcc40af&amp;color=0,0,0&amp;vpa=38&amp;vtp=1&amp;vaab=1"/>
          <p:cNvSpPr/>
          <p:nvPr/>
        </p:nvSpPr>
        <p:spPr>
          <a:xfrm>
            <a:off x="9931939" y="376618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98_2#60e0761e4.choices?vaa=1&amp;vcp=1&amp;vis=1&amp;pid=f3fcc40af&amp;color=0,0,0&amp;vtp=1&amp;vaab=1&amp;bbb=1"/>
          <p:cNvSpPr/>
          <p:nvPr/>
        </p:nvSpPr>
        <p:spPr>
          <a:xfrm>
            <a:off x="539496" y="44089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.地势差异大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.纬度差异大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C.降水差异大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.海陆分布差异大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00_1#769b0024f?vaa=1&amp;vcp=1&amp;vis=1&amp;pid=f3fcc40af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解说词“300万平方千米的澎湃”中涉及的地理事物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，符合自北向南排列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顺序的一组是(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01_1#769b0024f.bracket?vaa=1&amp;vcp=1&amp;vis=1&amp;pid=f3fcc40af&amp;color=0,0,0&amp;vpa=39&amp;vtp=1&amp;vaab=1"/>
          <p:cNvSpPr/>
          <p:nvPr/>
        </p:nvSpPr>
        <p:spPr>
          <a:xfrm>
            <a:off x="2950114" y="21563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100_2#769b0024f.choices?vaa=1&amp;vcp=1&amp;vis=1&amp;pid=f3fcc40af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A.黄海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台湾海峡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渤海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海南岛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.渤海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黄海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南海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钓鱼岛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.渤海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东海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琼州海峡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曾母暗沙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.黄海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南海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舟山群岛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崇明岛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02_1#2f8a9288e?vaa=1&amp;vcp=1&amp;vis=1&amp;pid=c6d11f661&amp;color=0,0,0&amp;vtp=1&amp;vaab=1&amp;bt=1&amp;bbb=1"/>
          <p:cNvSpPr/>
          <p:nvPr/>
        </p:nvSpPr>
        <p:spPr>
          <a:xfrm>
            <a:off x="539496" y="4415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下图示意我国的四个省级行政区域，据此完成6～7题。</a:t>
            </a:r>
            <a:endParaRPr lang="en-US" altLang="zh-CN" sz="2800" dirty="0"/>
          </a:p>
        </p:txBody>
      </p:sp>
      <p:pic>
        <p:nvPicPr>
          <p:cNvPr id="3" name="QM_7_BD.102_2#2f8a9288e?vaa=1&amp;vcp=1&amp;vis=1&amp;pid=c6d11f66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3871" y="1068597"/>
            <a:ext cx="9070848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03_1#3a9109725?vaa=1&amp;vcp=1&amp;vis=1&amp;pid=2f8a9288e&amp;color=0,0,0&amp;vtp=1&amp;vaab=1&amp;bbb=1"/>
          <p:cNvSpPr/>
          <p:nvPr/>
        </p:nvSpPr>
        <p:spPr>
          <a:xfrm>
            <a:off x="541020" y="322837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下列与越南山水相连的省级行政区域及其简称对应正确的是(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03_2#3a9109725.choices?vaa=1&amp;vcp=1&amp;vis=1&amp;pid=2f8a9288e&amp;color=0,0,0&amp;vtp=1&amp;vaab=1&amp;bbb=1"/>
          <p:cNvSpPr/>
          <p:nvPr/>
        </p:nvSpPr>
        <p:spPr>
          <a:xfrm>
            <a:off x="541020" y="385621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桂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粤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台</a:t>
            </a:r>
            <a:endParaRPr lang="en-US" altLang="zh-CN" sz="2800" dirty="0"/>
          </a:p>
        </p:txBody>
      </p:sp>
      <p:sp>
        <p:nvSpPr>
          <p:cNvPr id="6" name="QC_8_AS.1_1#3a9109725?vaa=1&amp;vcp=1&amp;vis=1&amp;pid=2f8a9288e&amp;color=0,0,0&amp;vtp=1&amp;vaab=1&amp;bbb=1&amp;hb=1"/>
          <p:cNvSpPr/>
          <p:nvPr/>
        </p:nvSpPr>
        <p:spPr>
          <a:xfrm>
            <a:off x="541020" y="448568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（提示：图中①是广西，简称桂；②是云南，简称云或滇；③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是广东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简称粤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是台湾，简称台。其中，与越南山水相连的有①广西和②云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南，②云南的简称应为云或滇）</a:t>
            </a:r>
            <a:endParaRPr lang="en-US" altLang="zh-CN" sz="2800" dirty="0"/>
          </a:p>
        </p:txBody>
      </p:sp>
      <p:sp>
        <p:nvSpPr>
          <p:cNvPr id="7" name="QC_8_AN.2_1#3a9109725.bracket?vaa=1&amp;vcp=1&amp;vis=1&amp;pid=2f8a9288e&amp;color=0,0,0&amp;vpa=40&amp;vtp=1&amp;vaab=1"/>
          <p:cNvSpPr/>
          <p:nvPr/>
        </p:nvSpPr>
        <p:spPr>
          <a:xfrm>
            <a:off x="10330338" y="321503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5_BD#8c7cb0af9?colgroup=13,15&amp;vcp=1&amp;pid=bf96d079f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458595"/>
          <a:ext cx="11091672" cy="4645406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8686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要归纳中国的民族分布特点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立中华民族共同体意识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4200"/>
                        </a:lnSpc>
                      </a:pPr>
                      <a:r>
                        <a:rPr lang="en-US" altLang="zh-CN" sz="191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8c7cb0af9.table_image?tii=3&amp;vcp=1&amp;pid=bf96d079f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2140331"/>
            <a:ext cx="5541264" cy="384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8c7cb0af9?colgroup=13,15&amp;vcp=1&amp;pid=bf96d079f&amp;color=0,0,0&amp;mp=1&amp;vtp=1&amp;vaab=1&amp;bt=1&amp;bbb=1"/>
          <p:cNvSpPr txBox="1"/>
          <p:nvPr/>
        </p:nvSpPr>
        <p:spPr>
          <a:xfrm>
            <a:off x="10913023" y="75018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8_BD.107_1#e41ccf396?vaa=1&amp;vcp=1&amp;vis=1&amp;pid=2f8a9288e&amp;color=0,0,0&amp;vtp=1&amp;vaab=1&amp;bbb=1"/>
          <p:cNvSpPr/>
          <p:nvPr/>
        </p:nvSpPr>
        <p:spPr>
          <a:xfrm>
            <a:off x="683291" y="3108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有一条特殊纬线穿过了图中的省级行政区域，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这条纬线是(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107_2#e41ccf396.choices?vaa=1&amp;vcp=1&amp;vis=1&amp;pid=2f8a9288e&amp;color=0,0,0&amp;vtp=1&amp;vaab=1&amp;bbb=1"/>
          <p:cNvSpPr/>
          <p:nvPr/>
        </p:nvSpPr>
        <p:spPr>
          <a:xfrm>
            <a:off x="683291" y="374270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.赤道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.北回归线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C.北极圈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.南回归线</a:t>
            </a:r>
            <a:endParaRPr lang="en-US" altLang="zh-CN" sz="2800" dirty="0"/>
          </a:p>
        </p:txBody>
      </p:sp>
      <p:sp>
        <p:nvSpPr>
          <p:cNvPr id="9" name="QC_8_AN.108_1#e41ccf396.bracket?vaa=1&amp;vcp=1&amp;vis=1&amp;pid=2f8a9288e&amp;color=0,0,0&amp;vpa=41&amp;vtp=1&amp;vaab=1"/>
          <p:cNvSpPr/>
          <p:nvPr/>
        </p:nvSpPr>
        <p:spPr>
          <a:xfrm>
            <a:off x="10117009" y="309549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5" name="QM_7_BD.102_2#2f8a9288e?vaa=1&amp;vcp=1&amp;vis=1&amp;pid=c6d11f661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7666" y="841121"/>
            <a:ext cx="9070848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09_1#358eaed58?vaa=1&amp;vcp=1&amp;vis=1&amp;pid=c6d11f661&amp;color=0,0,0&amp;vtp=1&amp;vaab=1&amp;bt=1&amp;bbb=1"/>
          <p:cNvSpPr/>
          <p:nvPr/>
        </p:nvSpPr>
        <p:spPr>
          <a:xfrm>
            <a:off x="472821" y="50253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（2023·四川雅安·中考）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读我国四个省级行政区轮廓图，完成8～9题。</a:t>
            </a:r>
            <a:endParaRPr lang="en-US" altLang="zh-CN" sz="2800" spc="-50" dirty="0"/>
          </a:p>
        </p:txBody>
      </p:sp>
      <p:pic>
        <p:nvPicPr>
          <p:cNvPr id="3" name="QM_7_BD.109_2#358eaed58?vaa=1&amp;vcp=1&amp;vis=1&amp;pid=c6d11f66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1416" y="1366742"/>
            <a:ext cx="8996543" cy="1928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10_1#78eb3fca0?vaa=1&amp;vcp=1&amp;vis=1&amp;pid=358eaed58&amp;color=0,0,0&amp;vtp=1&amp;vaab=1&amp;bbb=1"/>
          <p:cNvSpPr/>
          <p:nvPr/>
        </p:nvSpPr>
        <p:spPr>
          <a:xfrm>
            <a:off x="472821" y="381622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四个省级行政区域中，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属于自治区的是(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12_1#78eb3fca0.bracket?vaa=1&amp;vcp=1&amp;vis=1&amp;pid=358eaed58&amp;color=0,0,0&amp;vpa=42&amp;vtp=1&amp;vaab=1"/>
          <p:cNvSpPr/>
          <p:nvPr/>
        </p:nvSpPr>
        <p:spPr>
          <a:xfrm>
            <a:off x="7061739" y="380288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8_BD.110_2#78eb3fca0.choices?vaa=1&amp;vcp=1&amp;vis=1&amp;pid=358eaed58&amp;color=0,0,0&amp;vtp=1&amp;vaab=1&amp;bbb=1"/>
          <p:cNvSpPr/>
          <p:nvPr/>
        </p:nvSpPr>
        <p:spPr>
          <a:xfrm>
            <a:off x="472821" y="44396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、丁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.乙、丁</a:t>
            </a:r>
            <a:endParaRPr lang="en-US" altLang="zh-CN" sz="2800" dirty="0"/>
          </a:p>
        </p:txBody>
      </p:sp>
      <p:sp>
        <p:nvSpPr>
          <p:cNvPr id="7" name="QC_8_AS.1_1#78eb3fca0?vaa=1&amp;vcp=1&amp;vis=1&amp;pid=358eaed58&amp;color=0,0,0&amp;vtp=1&amp;vaab=1&amp;bbb=1&amp;hb=1"/>
          <p:cNvSpPr/>
          <p:nvPr/>
        </p:nvSpPr>
        <p:spPr>
          <a:xfrm>
            <a:off x="472821" y="506914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（提示：读图判断，甲是青海，乙是新疆，丙是吉林，丁是内蒙古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，乙、丁两个省级行政区域属于自治区）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QC_8_BD.114_2#08569b43a?htil=8&amp;vaa=1&amp;vcp=1&amp;vis=1&amp;pid=358eaed58&amp;color=0,0,0&amp;vtp=1&amp;vaab=1&amp;bt=1&amp;bbb=1&amp;hb=1&amp;hs=1"/>
          <p:cNvSpPr/>
          <p:nvPr/>
        </p:nvSpPr>
        <p:spPr>
          <a:xfrm>
            <a:off x="539995" y="2514727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跤等竞赛，以表达丰收的喜悦。该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民族主要聚居的省级行政区域是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2" name="QM_7_BD.114_1#08569b43a?htil=8&amp;vaa=1&amp;vcp=1&amp;vis=1&amp;pid=358eaed5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1587" y="1221486"/>
            <a:ext cx="5422392" cy="1170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14_2#08569b43a?htil=8&amp;vaa=1&amp;vcp=1&amp;vis=1&amp;pid=358eaed58&amp;color=0,0,0&amp;vtp=1&amp;vaab=1&amp;bt=1&amp;bbb=1&amp;hb=1&amp;hs=1"/>
          <p:cNvSpPr/>
          <p:nvPr/>
        </p:nvSpPr>
        <p:spPr>
          <a:xfrm>
            <a:off x="539496" y="120319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每年农历六月初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，某民族居民聚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集在草原上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，举行赛马、射箭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、摔</a:t>
            </a:r>
            <a:endParaRPr lang="en-US" altLang="zh-CN" sz="2800" dirty="0"/>
          </a:p>
        </p:txBody>
      </p:sp>
      <p:sp>
        <p:nvSpPr>
          <p:cNvPr id="4" name="QC_8_AN.116_1#08569b43a.bracket?vaa=1&amp;vcp=1&amp;vis=1&amp;pid=358eaed58&amp;color=0,0,0&amp;vpa=43&amp;vtp=1&amp;vaab=1"/>
          <p:cNvSpPr/>
          <p:nvPr/>
        </p:nvSpPr>
        <p:spPr>
          <a:xfrm>
            <a:off x="5950989" y="318617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114_3#08569b43a.choices?vaa=1&amp;vcp=1&amp;vis=1&amp;pid=358eaed58&amp;color=0,0,0&amp;vtp=1&amp;vaab=1&amp;bbb=1&amp;hs=1"/>
          <p:cNvSpPr/>
          <p:nvPr/>
        </p:nvSpPr>
        <p:spPr>
          <a:xfrm>
            <a:off x="539496" y="379349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</a:t>
            </a:r>
            <a:endParaRPr lang="en-US" altLang="zh-CN" sz="2800" dirty="0"/>
          </a:p>
        </p:txBody>
      </p:sp>
      <p:sp>
        <p:nvSpPr>
          <p:cNvPr id="6" name="QC_8_AS.1_1#08569b43a?vaa=1&amp;vcp=1&amp;vis=1&amp;pid=358eaed58&amp;color=0,0,0&amp;vtp=1&amp;vaab=1&amp;bbb=1&amp;hb=1&amp;hs=1"/>
          <p:cNvSpPr/>
          <p:nvPr/>
        </p:nvSpPr>
        <p:spPr>
          <a:xfrm>
            <a:off x="539496" y="44229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（提示：题干中描述的是蒙古族那达慕节的节庆活动场景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，蒙古族主要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聚居在省级行政区域丁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——内蒙古）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18_1#68fe0f99c?vaa=1&amp;vcp=1&amp;vis=1&amp;pid=c6d11f661&amp;color=0,0,0&amp;vtp=1&amp;vaab=1&amp;bt=1&amp;bbb=1&amp;hb=1"/>
          <p:cNvSpPr/>
          <p:nvPr/>
        </p:nvSpPr>
        <p:spPr>
          <a:xfrm>
            <a:off x="539496" y="123774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（2024·吉林长春·中考）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2024年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1月国家统计局发布的人口统计数据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显示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：我国2023年人口出生率为6.39‰，人口死亡率为7.87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‰。读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2015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～2023年我国人口自然增长率变化曲线图，完成10～11题。</a:t>
            </a:r>
            <a:endParaRPr lang="en-US" altLang="zh-CN" sz="2800" dirty="0"/>
          </a:p>
        </p:txBody>
      </p:sp>
      <p:pic>
        <p:nvPicPr>
          <p:cNvPr id="3" name="QM_7_BD.118_2#68fe0f99c?vaa=1&amp;vcp=1&amp;vis=1&amp;pid=c6d11f66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215386"/>
            <a:ext cx="5458968" cy="2404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19_1#9fda130c5?vaa=1&amp;vcp=1&amp;vis=1&amp;pid=68fe0f99c&amp;color=0,0,0&amp;vtp=1&amp;vaab=1&amp;bbb=1"/>
          <p:cNvSpPr/>
          <p:nvPr/>
        </p:nvSpPr>
        <p:spPr>
          <a:xfrm>
            <a:off x="615696" y="60450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下列关于我国人口数量变化的叙述，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19_2#9fda130c5.choices?vaa=1&amp;vcp=1&amp;vis=1&amp;pid=68fe0f99c&amp;color=0,0,0&amp;vtp=1&amp;vaab=1&amp;bbb=1"/>
          <p:cNvSpPr/>
          <p:nvPr/>
        </p:nvSpPr>
        <p:spPr>
          <a:xfrm>
            <a:off x="615696" y="124015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A.2023年人口自然增长率为1.48‰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B.2023年的人口数量比2022年大幅度增加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C.2017～2023年人口数量持续下降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D.2017～2023年人口自然增长率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不断下降</a:t>
            </a:r>
            <a:endParaRPr lang="en-US" altLang="zh-CN" sz="2800" dirty="0"/>
          </a:p>
        </p:txBody>
      </p:sp>
      <p:sp>
        <p:nvSpPr>
          <p:cNvPr id="9" name="QC_8_AN.120_1#9fda130c5.bracket?vaa=1&amp;vcp=1&amp;vis=1&amp;pid=68fe0f99c&amp;color=0,0,0&amp;vpa=44&amp;vtp=1&amp;vaab=1"/>
          <p:cNvSpPr/>
          <p:nvPr/>
        </p:nvSpPr>
        <p:spPr>
          <a:xfrm>
            <a:off x="8449214" y="59116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M_7_BD.118_2#68fe0f99c?vaa=1&amp;vcp=1&amp;vis=1&amp;pid=c6d11f661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27801" y="3586202"/>
            <a:ext cx="6054658" cy="266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21_1#5be849531?sp=1&amp;vaa=1&amp;vcp=1&amp;vis=1&amp;pid=68fe0f99c&amp;color=0,0,0&amp;vtp=1&amp;vaab=1&amp;bbb=1"/>
          <p:cNvSpPr/>
          <p:nvPr/>
        </p:nvSpPr>
        <p:spPr>
          <a:xfrm>
            <a:off x="539496" y="725890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针对我国的人口问题，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近年来我国采取的主要措施有(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21_2#5be849531?vaa=1&amp;vcp=1&amp;vis=1&amp;pid=68fe0f99c&amp;color=0,0,0&amp;vtp=1&amp;vaab=1&amp;bbb=1"/>
          <p:cNvSpPr/>
          <p:nvPr/>
        </p:nvSpPr>
        <p:spPr>
          <a:xfrm>
            <a:off x="539496" y="1260262"/>
            <a:ext cx="11109960" cy="2115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①严格禁止人口流动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实施一对夫妻可以生育三个子女的政策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完善养老保障体系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调整产业结构，大力发展重工业</a:t>
            </a:r>
            <a:endParaRPr lang="en-US" altLang="zh-CN" sz="2800" dirty="0"/>
          </a:p>
        </p:txBody>
      </p:sp>
      <p:sp>
        <p:nvSpPr>
          <p:cNvPr id="4" name="QC_8_BD.121_3#5be849531.choices?vaa=1&amp;vcp=1&amp;vis=1&amp;pid=68fe0f99c&amp;color=0,0,0&amp;vtp=1&amp;vaab=1&amp;bbb=1"/>
          <p:cNvSpPr/>
          <p:nvPr/>
        </p:nvSpPr>
        <p:spPr>
          <a:xfrm>
            <a:off x="539496" y="3437105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5" name="QC_8_AS.1_1#5be849531?vaa=1&amp;vcp=1&amp;vis=1&amp;pid=68fe0f99c&amp;color=0,0,0&amp;vtp=1&amp;vaab=1&amp;bbb=1&amp;hb=1"/>
          <p:cNvSpPr/>
          <p:nvPr/>
        </p:nvSpPr>
        <p:spPr>
          <a:xfrm>
            <a:off x="539496" y="3965299"/>
            <a:ext cx="11109960" cy="2115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（提示：近年来，我国人口老龄化加剧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。实施一对夫妻可以生育三个子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女的政策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、完善养老保障体系属于应对人口老龄化的主要措施，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②③正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。禁止人口流动和大力发展重工业无法缓解人口老龄化问题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，且与实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际情况不符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，①④错误）</a:t>
            </a:r>
            <a:endParaRPr lang="en-US" altLang="zh-CN" sz="2800" dirty="0"/>
          </a:p>
        </p:txBody>
      </p:sp>
      <p:sp>
        <p:nvSpPr>
          <p:cNvPr id="7" name="QC_8_AN.123_1#5be849531.bracket?vaa=1&amp;vcp=1&amp;vis=1&amp;pid=68fe0f99c&amp;color=0,0,0&amp;vpa=45&amp;vtp=1&amp;vaab=1"/>
          <p:cNvSpPr/>
          <p:nvPr/>
        </p:nvSpPr>
        <p:spPr>
          <a:xfrm>
            <a:off x="9420194" y="713127"/>
            <a:ext cx="495300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6" name="QM_7_BD.118_2#68fe0f99c?vaa=1&amp;vcp=1&amp;vis=1&amp;pid=c6d11f661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70242" y="1434211"/>
            <a:ext cx="4546493" cy="2002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25_1#8fa182f36?htil=9&amp;vaa=1&amp;vcp=1&amp;vis=1&amp;pid=c6d11f66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8116" y="1532826"/>
            <a:ext cx="5422392" cy="3538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125_2#8fa182f36?htil=9&amp;vaa=1&amp;vcp=1&amp;vis=1&amp;pid=c6d11f661&amp;color=0,0,0&amp;vtp=1&amp;vaab=1&amp;bt=1&amp;bbb=1&amp;hb=1&amp;hs=1"/>
          <p:cNvSpPr/>
          <p:nvPr/>
        </p:nvSpPr>
        <p:spPr>
          <a:xfrm>
            <a:off x="539496" y="749172"/>
            <a:ext cx="11300079" cy="148466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（2023·甘肃金昌·中考）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读2020年我国四个省级行政区域的面积和人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口数量统计图，完成12～14题。</a:t>
            </a:r>
            <a:endParaRPr lang="en-US" altLang="zh-CN" sz="2800" dirty="0"/>
          </a:p>
        </p:txBody>
      </p:sp>
      <p:sp>
        <p:nvSpPr>
          <p:cNvPr id="4" name="QC_8_BD.126_1#1cf3389b5?htil=9&amp;vaa=1&amp;vcp=1&amp;vis=1&amp;pid=8fa182f36&amp;color=0,0,0&amp;vtp=1&amp;vaab=1&amp;bbb=1&amp;hb=1&amp;hs=1"/>
          <p:cNvSpPr/>
          <p:nvPr/>
        </p:nvSpPr>
        <p:spPr>
          <a:xfrm>
            <a:off x="539497" y="2025204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山东、新疆、山西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、西藏四个省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级行政区域的简称依次是(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27_1#1cf3389b5.bracket?vaa=1&amp;vcp=1&amp;vis=1&amp;pid=8fa182f36&amp;color=0,0,0&amp;vpa=46&amp;vtp=1&amp;vaab=1"/>
          <p:cNvSpPr/>
          <p:nvPr/>
        </p:nvSpPr>
        <p:spPr>
          <a:xfrm>
            <a:off x="4728116" y="265957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126_2#1cf3389b5.choices?htil=9&amp;vaa=1&amp;vcp=1&amp;vis=1&amp;pid=8fa182f36&amp;color=0,0,0&amp;vtp=1&amp;vaab=1&amp;bbb=1&amp;hs=1"/>
          <p:cNvSpPr/>
          <p:nvPr/>
        </p:nvSpPr>
        <p:spPr>
          <a:xfrm>
            <a:off x="539497" y="330219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A.豫、新、冀、藏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B.鲁、新、晋、藏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C.皖、新、晋、西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D.鲁、疆、晋、藏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28_1#575af37c1?htil=10&amp;vaa=1&amp;vcp=1&amp;vis=1&amp;pid=8fa182f3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5248" y="1073212"/>
            <a:ext cx="5830182" cy="3804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28_2#575af37c1?htil=10&amp;vaa=1&amp;vcp=1&amp;vis=1&amp;pid=8fa182f36&amp;color=0,0,0&amp;vtp=1&amp;vaab=1&amp;bt=1&amp;bbb=1&amp;hb=1&amp;hs=1"/>
          <p:cNvSpPr/>
          <p:nvPr/>
        </p:nvSpPr>
        <p:spPr>
          <a:xfrm>
            <a:off x="539496" y="524224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人口密度是指单位面积内的人口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。2020年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，图示四个省级行政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区域中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人口密度最大的是(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_1#575af37c1.bracket?vaa=1&amp;vcp=1&amp;vis=1&amp;pid=8fa182f36&amp;color=0,0,0&amp;vpa=47&amp;vtp=1&amp;vaab=1"/>
          <p:cNvSpPr/>
          <p:nvPr/>
        </p:nvSpPr>
        <p:spPr>
          <a:xfrm>
            <a:off x="5083715" y="180628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28_3#575af37c1.choices?htil=10&amp;vaa=1&amp;vcp=1&amp;vis=1&amp;pid=8fa182f36&amp;color=0,0,0&amp;vtp=1&amp;vaab=1&amp;bbb=1&amp;hs=1"/>
          <p:cNvSpPr/>
          <p:nvPr/>
        </p:nvSpPr>
        <p:spPr>
          <a:xfrm>
            <a:off x="539496" y="2440146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405" algn="l"/>
                <a:tab pos="2887345" algn="l"/>
                <a:tab pos="43122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.山东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B.新疆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C.山西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.西藏</a:t>
            </a:r>
            <a:endParaRPr lang="en-US" altLang="zh-CN" sz="2800" dirty="0"/>
          </a:p>
        </p:txBody>
      </p:sp>
      <p:sp>
        <p:nvSpPr>
          <p:cNvPr id="6" name="QC_8_BD.130_1#4f76b2569?vaa=1&amp;vcp=1&amp;vis=1&amp;pid=8fa182f36&amp;color=0,0,0&amp;vtp=1&amp;vaab=1&amp;bbb=1&amp;hs=1"/>
          <p:cNvSpPr/>
          <p:nvPr/>
        </p:nvSpPr>
        <p:spPr>
          <a:xfrm>
            <a:off x="539496" y="305908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图示反映出我国人口(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131_1#4f76b2569.bracket?vaa=1&amp;vcp=1&amp;vis=1&amp;pid=8fa182f36&amp;color=0,0,0&amp;vpa=48&amp;vtp=1&amp;vaab=1"/>
          <p:cNvSpPr/>
          <p:nvPr/>
        </p:nvSpPr>
        <p:spPr>
          <a:xfrm>
            <a:off x="4461415" y="304574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8_BD.130_2#4f76b2569.choices?vaa=1&amp;vcp=1&amp;vis=1&amp;pid=8fa182f36&amp;color=0,0,0&amp;vtp=1&amp;vaab=1&amp;bbb=1&amp;hs=1"/>
          <p:cNvSpPr/>
          <p:nvPr/>
        </p:nvSpPr>
        <p:spPr>
          <a:xfrm>
            <a:off x="539496" y="369033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A.老龄化问题严重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B.增长速度较慢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C.地区分布不均匀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D.自然增长率高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32_1#4299d804f?vaa=1&amp;vcp=1&amp;vis=1&amp;pid=c6d11f661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我国是统一和谐的民族大家庭，各民族有着自己的文化特色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。下图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为我国某少数民族邮票及该民族的传统民居照片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。据此完成15～16题。</a:t>
            </a:r>
            <a:endParaRPr lang="en-US" altLang="zh-CN" sz="2800" dirty="0"/>
          </a:p>
        </p:txBody>
      </p:sp>
      <p:pic>
        <p:nvPicPr>
          <p:cNvPr id="3" name="QM_7_BD.132_2#4299d804f?htil=11&amp;vaa=1&amp;vcp=1&amp;vis=1&amp;pid=c6d11f66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2229" y="1891329"/>
            <a:ext cx="5001768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33_1#fd3f408b3?htil=11&amp;vaa=1&amp;vcp=1&amp;vis=1&amp;pid=4299d804f&amp;color=0,0,0&amp;vtp=1&amp;vaab=1&amp;bbb=1&amp;hs=1"/>
          <p:cNvSpPr/>
          <p:nvPr/>
        </p:nvSpPr>
        <p:spPr>
          <a:xfrm>
            <a:off x="539496" y="1829607"/>
            <a:ext cx="59801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我国民族的分布特点是(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33_2#fd3f408b3.choices?htil=11&amp;vaa=1&amp;vcp=1&amp;vis=1&amp;pid=4299d804f&amp;color=0,0,0&amp;vtp=1&amp;vaab=1&amp;bbb=1&amp;hs=1"/>
          <p:cNvSpPr/>
          <p:nvPr/>
        </p:nvSpPr>
        <p:spPr>
          <a:xfrm>
            <a:off x="539496" y="2459082"/>
            <a:ext cx="59801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A.少数民族仅分布在边疆地区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.汉族集中分布在东部地区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.各民族“大杂居、小聚居、交错居住”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.各民族均匀分布</a:t>
            </a:r>
            <a:endParaRPr lang="en-US" altLang="zh-CN" sz="2800" dirty="0"/>
          </a:p>
        </p:txBody>
      </p:sp>
      <p:sp>
        <p:nvSpPr>
          <p:cNvPr id="6" name="QC_8_AN.1_1#fd3f408b3.bracket?vaa=1&amp;vcp=1&amp;vis=1&amp;pid=4299d804f&amp;color=0,0,0&amp;vpa=49&amp;vtp=1&amp;vaab=1"/>
          <p:cNvSpPr/>
          <p:nvPr/>
        </p:nvSpPr>
        <p:spPr>
          <a:xfrm>
            <a:off x="4817015" y="181627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135_1#650b0d41a?vaa=1&amp;vcp=1&amp;vis=1&amp;pid=4299d804f&amp;color=0,0,0&amp;vtp=1&amp;vaab=1&amp;bbb=1&amp;hs=1"/>
          <p:cNvSpPr/>
          <p:nvPr/>
        </p:nvSpPr>
        <p:spPr>
          <a:xfrm>
            <a:off x="539496" y="501667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图示少数民族主要分布在(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AN.136_1#650b0d41a.bracket?vaa=1&amp;vcp=1&amp;vis=1&amp;pid=4299d804f&amp;color=0,0,0&amp;vpa=50&amp;vtp=1&amp;vaab=1"/>
          <p:cNvSpPr/>
          <p:nvPr/>
        </p:nvSpPr>
        <p:spPr>
          <a:xfrm>
            <a:off x="5172615" y="500333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9" name="QC_8_BD.135_2#650b0d41a.choices?vaa=1&amp;vcp=1&amp;vis=1&amp;pid=4299d804f&amp;color=0,0,0&amp;vtp=1&amp;vaab=1&amp;bbb=1&amp;hs=1"/>
          <p:cNvSpPr/>
          <p:nvPr/>
        </p:nvSpPr>
        <p:spPr>
          <a:xfrm>
            <a:off x="539496" y="563833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.东南地区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B.东北地区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C.西北地区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.西南地区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e1196e74?sp=1&amp;vcp=1&amp;pid=9c631d0e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二、综合题</a:t>
            </a:r>
            <a:endParaRPr lang="en-US" altLang="zh-CN" sz="3000" dirty="0"/>
          </a:p>
        </p:txBody>
      </p:sp>
      <p:pic>
        <p:nvPicPr>
          <p:cNvPr id="3" name="QO_7_BD.137_1#70ddaa035?htil=12&amp;vaa=1&amp;vcp=1&amp;vis=1&amp;pid=3e1196e7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3053" y="1251757"/>
            <a:ext cx="3968496" cy="405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37_2#70ddaa035?htil=12&amp;sp=1&amp;vaa=1&amp;vcp=1&amp;vis=1&amp;pid=3e1196e74&amp;color=0,0,0&amp;vtp=1&amp;vaab=1&amp;bbb=1&amp;hb=1"/>
          <p:cNvSpPr/>
          <p:nvPr/>
        </p:nvSpPr>
        <p:spPr>
          <a:xfrm>
            <a:off x="539496" y="1233469"/>
            <a:ext cx="700430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17.（2024·黑龙江齐齐哈尔·中考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我们伟大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的祖国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，疆域辽阔，民族众多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。在这片宽广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的土地上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，谱写了灿烂的时代篇章。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读图，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BD.138_1#4d12bc0d3?htil=12&amp;vaa=1&amp;vcp=1&amp;vis=1&amp;pid=70ddaa035&amp;color=0,0,0&amp;vtp=1&amp;vaab=1&amp;bbb=1&amp;hb=1"/>
          <p:cNvSpPr/>
          <p:nvPr/>
        </p:nvSpPr>
        <p:spPr>
          <a:xfrm>
            <a:off x="539496" y="3793979"/>
            <a:ext cx="700430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）我国领土最北端所在的省级行政区域是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填图中字母），邻国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_1#4d12bc0d3.blank?vaa=1&amp;vcp=1&amp;vis=1&amp;pid=70ddaa035&amp;color=0,0,0&amp;vpa=51&amp;vtp=1&amp;vaab=1"/>
          <p:cNvSpPr/>
          <p:nvPr/>
        </p:nvSpPr>
        <p:spPr>
          <a:xfrm>
            <a:off x="511715" y="439024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B_8_AN.2_1#4d12bc0d3.blank?vaa=1&amp;vcp=1&amp;vis=1&amp;pid=70ddaa035&amp;color=0,0,0&amp;vpa=52&amp;vtp=1&amp;vaab=1&amp;bbb=1"/>
          <p:cNvSpPr/>
          <p:nvPr/>
        </p:nvSpPr>
        <p:spPr>
          <a:xfrm>
            <a:off x="5212302" y="4390244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俄罗斯</a:t>
            </a:r>
            <a:endParaRPr lang="en-US" altLang="zh-CN" sz="2800" dirty="0"/>
          </a:p>
        </p:txBody>
      </p:sp>
      <p:sp>
        <p:nvSpPr>
          <p:cNvPr id="8" name="QB_8_BD.141_1#ec76fd510?htil=12&amp;vaa=1&amp;vcp=1&amp;vis=1&amp;pid=70ddaa035&amp;color=0,0,0&amp;vtp=1&amp;vaab=1&amp;bbb=1&amp;hb=1"/>
          <p:cNvSpPr/>
          <p:nvPr/>
        </p:nvSpPr>
        <p:spPr>
          <a:xfrm>
            <a:off x="539496" y="5070964"/>
            <a:ext cx="700430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（2）主要聚居在省级行政区域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B的少数民族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族，其传统节日是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8_AN.142_1#ec76fd510.blank?vaa=1&amp;vcp=1&amp;vis=1&amp;pid=70ddaa035&amp;color=0,0,0&amp;vpa=53&amp;vtp=1&amp;vaab=1&amp;bbb=1"/>
          <p:cNvSpPr/>
          <p:nvPr/>
        </p:nvSpPr>
        <p:spPr>
          <a:xfrm>
            <a:off x="905415" y="566722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蒙古</a:t>
            </a:r>
            <a:endParaRPr lang="en-US" altLang="zh-CN" sz="2800" dirty="0"/>
          </a:p>
        </p:txBody>
      </p:sp>
      <p:sp>
        <p:nvSpPr>
          <p:cNvPr id="10" name="QB_8_AN.143_1#ec76fd510.blank?vaa=1&amp;vcp=1&amp;vis=1&amp;pid=70ddaa035&amp;color=0,0,0&amp;vpa=54&amp;vtp=1&amp;vaab=1&amp;bbb=1"/>
          <p:cNvSpPr/>
          <p:nvPr/>
        </p:nvSpPr>
        <p:spPr>
          <a:xfrm>
            <a:off x="4817015" y="5667229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那达慕节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9" grpId="0" build="p" animBg="1"/>
      <p:bldP spid="10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e53fde72.fixed?vcp=1&amp;pid=3426a54b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中国的疆域、人口和民族</a:t>
            </a:r>
            <a:endParaRPr lang="en-US" altLang="zh-CN" sz="4000" dirty="0"/>
          </a:p>
        </p:txBody>
      </p:sp>
      <p:sp>
        <p:nvSpPr>
          <p:cNvPr id="3" name="C_4_BD#4e53fde72.fixed?vcp=1&amp;pid=3426a54b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44_1#68fb79dd3?htil=13&amp;vaa=1&amp;vcp=1&amp;vis=1&amp;pid=70ddaa03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6328" y="1280922"/>
            <a:ext cx="4434840" cy="447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44_2#68fb79dd3?htil=13&amp;vaa=1&amp;vcp=1&amp;vis=1&amp;pid=70ddaa035&amp;color=0,0,0&amp;vtp=1&amp;vaab=1&amp;bt=1&amp;bbb=1&amp;hb=1"/>
          <p:cNvSpPr/>
          <p:nvPr/>
        </p:nvSpPr>
        <p:spPr>
          <a:xfrm>
            <a:off x="539496" y="1143762"/>
            <a:ext cx="654710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（3）省级行政区域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C的简称是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濒临的近海是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68fb79dd3.blank?vaa=1&amp;vcp=1&amp;vis=1&amp;pid=70ddaa035&amp;color=0,0,0&amp;vpa=55&amp;vtp=1&amp;vaab=1"/>
          <p:cNvSpPr/>
          <p:nvPr/>
        </p:nvSpPr>
        <p:spPr>
          <a:xfrm>
            <a:off x="5231352" y="1113282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粤</a:t>
            </a:r>
            <a:endParaRPr lang="en-US" altLang="zh-CN" sz="2800" dirty="0"/>
          </a:p>
        </p:txBody>
      </p:sp>
      <p:sp>
        <p:nvSpPr>
          <p:cNvPr id="5" name="QB_8_AN.2_1#68fb79dd3.blank?vaa=1&amp;vcp=1&amp;vis=1&amp;pid=70ddaa035&amp;color=0,0,0&amp;vpa=56&amp;vtp=1&amp;vaab=1"/>
          <p:cNvSpPr/>
          <p:nvPr/>
        </p:nvSpPr>
        <p:spPr>
          <a:xfrm>
            <a:off x="2683414" y="1740027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</a:t>
            </a:r>
            <a:endParaRPr lang="en-US" altLang="zh-CN" sz="2800" dirty="0"/>
          </a:p>
        </p:txBody>
      </p:sp>
      <p:sp>
        <p:nvSpPr>
          <p:cNvPr id="6" name="QB_8_BD.147_1#a15d7cc7c?htil=13&amp;vaa=1&amp;vcp=1&amp;vis=1&amp;pid=70ddaa035&amp;color=0,0,0&amp;vtp=1&amp;vaab=1&amp;bbb=1&amp;hb=1"/>
          <p:cNvSpPr/>
          <p:nvPr/>
        </p:nvSpPr>
        <p:spPr>
          <a:xfrm>
            <a:off x="539496" y="2418651"/>
            <a:ext cx="654710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4）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D是</a:t>
            </a:r>
            <a:r>
              <a:rPr lang="en-US" altLang="zh-CN" sz="2800" i="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岛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，它与澎湖列岛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、钓鱼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岛等许多岛屿都是祖国领土神圣不可分割的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一部分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D岛上的</a:t>
            </a:r>
            <a:r>
              <a:rPr lang="en-US" altLang="zh-CN" sz="2800" i="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山是我国东部最高峰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7" name="QB_8_AN.148_1#a15d7cc7c.blank?vaa=1&amp;vcp=1&amp;vis=1&amp;pid=70ddaa035&amp;color=0,0,0&amp;vpa=57&amp;vtp=1&amp;vaab=1&amp;bbb=1"/>
          <p:cNvSpPr/>
          <p:nvPr/>
        </p:nvSpPr>
        <p:spPr>
          <a:xfrm>
            <a:off x="1994439" y="2388171"/>
            <a:ext cx="9318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台湾</a:t>
            </a:r>
            <a:endParaRPr lang="en-US" altLang="zh-CN" sz="2800" spc="-100" dirty="0"/>
          </a:p>
        </p:txBody>
      </p:sp>
      <p:sp>
        <p:nvSpPr>
          <p:cNvPr id="8" name="QB_8_AN.149_1#a15d7cc7c.blank?vaa=1&amp;vcp=1&amp;vis=1&amp;pid=70ddaa035&amp;color=0,0,0&amp;vpa=58&amp;vtp=1&amp;vaab=1"/>
          <p:cNvSpPr/>
          <p:nvPr/>
        </p:nvSpPr>
        <p:spPr>
          <a:xfrm>
            <a:off x="3188240" y="3662616"/>
            <a:ext cx="588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玉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b61d2e70?vcp=1&amp;pid=795bb43f6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4b3e91e91?sp=1&amp;vcp=1&amp;pid=4b61d2e70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一、单项选择题</a:t>
            </a:r>
            <a:endParaRPr lang="en-US" altLang="zh-CN" sz="3000" dirty="0"/>
          </a:p>
        </p:txBody>
      </p:sp>
      <p:pic>
        <p:nvPicPr>
          <p:cNvPr id="4" name="QC_7_BD.150_1#c2ac67cc4?htil=14&amp;vaa=1&amp;vcp=1&amp;vis=1&amp;pid=4b3e91e9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1960417"/>
            <a:ext cx="5422392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50_2#c2ac67cc4?htil=14&amp;sp=1&amp;vaa=1&amp;vcp=1&amp;vis=1&amp;pid=4b3e91e91&amp;color=0,0,0&amp;vtp=1&amp;vaab=1&amp;bbb=1&amp;hb=1&amp;hs=1"/>
          <p:cNvSpPr/>
          <p:nvPr/>
        </p:nvSpPr>
        <p:spPr>
          <a:xfrm>
            <a:off x="539496" y="1942129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18.（2023·湖北十堰·中考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读我国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四个省级行政区域轮廓图，下列叙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述正确的是(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BD.150_3#c2ac67cc4.choices?vaa=1&amp;vcp=1&amp;vis=1&amp;pid=4b3e91e91&amp;color=0,0,0&amp;vtp=1&amp;vaab=1&amp;bbb=1&amp;hs=1"/>
          <p:cNvSpPr/>
          <p:nvPr/>
        </p:nvSpPr>
        <p:spPr>
          <a:xfrm>
            <a:off x="539496" y="386764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A.我国领土最西端在省级行政区域①的曾母暗沙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.②是我国人口密度最大的省级行政区域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.省级行政区域③的行政中心是武汉，其位于汉江与长江的交汇处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.④是我国一天中最晚迎来日出的省级行政区域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c2ac67cc4?vaa=1&amp;vcp=1&amp;vis=1&amp;pid=4b3e91e91&amp;color=0,0,0&amp;vtp=1&amp;vaab=1&amp;bt=1&amp;bbb=1&amp;hb=1"/>
          <p:cNvSpPr/>
          <p:nvPr/>
        </p:nvSpPr>
        <p:spPr>
          <a:xfrm>
            <a:off x="539496" y="57683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（提示：图中①是新疆，我国领土最西端在①的帕米尔高原上；②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是青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海，青海的人口密度较小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是湖北，其行政中心是武汉，武汉位于汉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江与长江的交汇处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是黑龙江，是我国一天中最早迎来日出的省级行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政区域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pic>
        <p:nvPicPr>
          <p:cNvPr id="3" name="QC_7_AS.1_1#c2ac67cc4?vaa=1&amp;vcp=1&amp;vis=1&amp;pid=4b3e91e9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9869" y="2987261"/>
            <a:ext cx="8513914" cy="1925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AN.2_1#c2ac67cc4?vaa=1&amp;vcp=1&amp;vis=1&amp;pid=4b3e91e91&amp;color=0,0,0&amp;vtp=1&amp;vaab=1&amp;bbb=1"/>
          <p:cNvSpPr/>
          <p:nvPr/>
        </p:nvSpPr>
        <p:spPr>
          <a:xfrm>
            <a:off x="539496" y="513991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54_1#b319daf0b?vaa=1&amp;vcp=1&amp;vis=1&amp;pid=4b3e91e91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19.（2023·湖北十堰·中考，有改动）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下列关于我国人口和民族的叙述，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55_1#b319daf0b.bracket?vaa=1&amp;vcp=1&amp;vis=1&amp;pid=4b3e91e91&amp;color=0,0,0&amp;vpa=60&amp;vtp=1&amp;vaab=1"/>
          <p:cNvSpPr/>
          <p:nvPr/>
        </p:nvSpPr>
        <p:spPr>
          <a:xfrm>
            <a:off x="2238914" y="215633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154_2#b319daf0b.choices?vaa=1&amp;vcp=1&amp;vis=1&amp;pid=4b3e91e91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A.我国的人口地理分界线是黑河—腾冲一线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.我国的人口主要分布在西部和中部地区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.我国人口数量最多的民族是壮族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.傣族的传统节日是“三月三”歌节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56_1#df8d35ce9?vaa=1&amp;vcp=1&amp;vis=1&amp;pid=4b3e91e91&amp;color=0,0,0&amp;vtp=1&amp;vaab=1&amp;bt=1&amp;bbb=1&amp;hb=1"/>
          <p:cNvSpPr/>
          <p:nvPr/>
        </p:nvSpPr>
        <p:spPr>
          <a:xfrm>
            <a:off x="539496" y="150952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（2024·广东·中考）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广东常住人口2023年比上一年增加49万人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，连续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多年保持全国首位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。读广东近十年常住人口数量统计图，完成20～22题。</a:t>
            </a:r>
            <a:endParaRPr lang="en-US" altLang="zh-CN" sz="2800" spc="-50" dirty="0"/>
          </a:p>
        </p:txBody>
      </p:sp>
      <p:pic>
        <p:nvPicPr>
          <p:cNvPr id="3" name="QM_7_BD.156_2#df8d35ce9?vaa=1&amp;vcp=1&amp;vis=1&amp;pid=4b3e91e9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846451"/>
            <a:ext cx="5458968" cy="249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57_1#21589bfaf?vaa=1&amp;vcp=1&amp;vis=1&amp;pid=df8d35ce9&amp;color=0,0,0&amp;vtp=1&amp;vaab=1&amp;bbb=1"/>
          <p:cNvSpPr/>
          <p:nvPr/>
        </p:nvSpPr>
        <p:spPr>
          <a:xfrm>
            <a:off x="541020" y="315217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近十年广东常住人口数量变化的总体趋势是(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57_2#21589bfaf.choices?vaa=1&amp;vcp=1&amp;vis=1&amp;pid=df8d35ce9&amp;color=0,0,0&amp;vtp=1&amp;vaab=1&amp;bbb=1"/>
          <p:cNvSpPr/>
          <p:nvPr/>
        </p:nvSpPr>
        <p:spPr>
          <a:xfrm>
            <a:off x="541020" y="378782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.先降后升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.先升后降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C.总体上升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.持续下降</a:t>
            </a:r>
            <a:endParaRPr lang="en-US" altLang="zh-CN" sz="2800" dirty="0"/>
          </a:p>
        </p:txBody>
      </p:sp>
      <p:sp>
        <p:nvSpPr>
          <p:cNvPr id="4" name="QC_8_AS.1_1#21589bfaf?vaa=1&amp;vcp=1&amp;vis=1&amp;pid=df8d35ce9&amp;color=0,0,0&amp;vtp=1&amp;vaab=1&amp;bbb=1&amp;hb=1"/>
          <p:cNvSpPr/>
          <p:nvPr/>
        </p:nvSpPr>
        <p:spPr>
          <a:xfrm>
            <a:off x="541020" y="506480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（提示：读图可知，近十年广东常住人口数量的变化情况为2014～2021年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持续上升，2022年有所下降，2023年又有所上升，其总体趋势是上升的）</a:t>
            </a:r>
            <a:endParaRPr lang="en-US" altLang="zh-CN" sz="2800" spc="-100" dirty="0"/>
          </a:p>
        </p:txBody>
      </p:sp>
      <p:sp>
        <p:nvSpPr>
          <p:cNvPr id="11" name="QC_8_AN.159_1#21589bfaf.bracket?vaa=1&amp;vcp=1&amp;vis=1&amp;pid=df8d35ce9&amp;color=0,0,0&amp;vpa=61&amp;vtp=1&amp;vaab=1"/>
          <p:cNvSpPr/>
          <p:nvPr/>
        </p:nvSpPr>
        <p:spPr>
          <a:xfrm>
            <a:off x="8018938" y="313883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M_7_BD.156_2#df8d35ce9?vaa=1&amp;vcp=1&amp;vis=1&amp;pid=4b3e91e91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7620" y="649192"/>
            <a:ext cx="5458968" cy="249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1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61_1#d814fa125?sp=1&amp;vaa=1&amp;vcp=1&amp;vis=1&amp;pid=df8d35ce9&amp;color=0,0,0&amp;vtp=1&amp;vaab=1&amp;bbb=1"/>
          <p:cNvSpPr/>
          <p:nvPr/>
        </p:nvSpPr>
        <p:spPr>
          <a:xfrm>
            <a:off x="539496" y="440099"/>
            <a:ext cx="11520488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近十年来，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形成广东常住人口数量变化总体趋势的主要原因有(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61_2#d814fa125?vaa=1&amp;vcp=1&amp;vis=1&amp;pid=df8d35ce9&amp;color=0,0,0&amp;vtp=1&amp;vaab=1&amp;bbb=1"/>
          <p:cNvSpPr/>
          <p:nvPr/>
        </p:nvSpPr>
        <p:spPr>
          <a:xfrm>
            <a:off x="539496" y="1030414"/>
            <a:ext cx="11109960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①外来人口迁入较多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就业压力大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省内人口自然增长率呈正增长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落户政策宽松</a:t>
            </a:r>
            <a:endParaRPr lang="en-US" altLang="zh-CN" sz="2800" dirty="0"/>
          </a:p>
        </p:txBody>
      </p:sp>
      <p:sp>
        <p:nvSpPr>
          <p:cNvPr id="4" name="QC_8_BD.161_3#d814fa125.choices?vaa=1&amp;vcp=1&amp;vis=1&amp;pid=df8d35ce9&amp;color=0,0,0&amp;vtp=1&amp;vaab=1&amp;bbb=1"/>
          <p:cNvSpPr/>
          <p:nvPr/>
        </p:nvSpPr>
        <p:spPr>
          <a:xfrm>
            <a:off x="539496" y="3433572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</a:t>
            </a:r>
            <a:endParaRPr lang="en-US" altLang="zh-CN" sz="2800" dirty="0"/>
          </a:p>
        </p:txBody>
      </p:sp>
      <p:sp>
        <p:nvSpPr>
          <p:cNvPr id="5" name="QC_8_BD.163_1#2dbb068a7?vaa=1&amp;vcp=1&amp;vis=1&amp;pid=df8d35ce9&amp;color=0,0,0&amp;vtp=1&amp;vaab=1&amp;bbb=1&amp;hb=1"/>
          <p:cNvSpPr/>
          <p:nvPr/>
        </p:nvSpPr>
        <p:spPr>
          <a:xfrm>
            <a:off x="539496" y="4030408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广东常住人口数量连续多年稳居全国首位，带来的最突出优势是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BD.163_2#2dbb068a7.choices?vaa=1&amp;vcp=1&amp;vis=1&amp;pid=df8d35ce9&amp;color=0,0,0&amp;vtp=1&amp;vaab=1&amp;bbb=1"/>
          <p:cNvSpPr/>
          <p:nvPr/>
        </p:nvSpPr>
        <p:spPr>
          <a:xfrm>
            <a:off x="539496" y="5236908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.人均医疗资源丰富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.人均教育资源丰富</a:t>
            </a:r>
            <a:endParaRPr lang="en-US" altLang="zh-CN" sz="2800" dirty="0"/>
          </a:p>
          <a:p>
            <a:pPr latinLnBrk="1">
              <a:lnSpc>
                <a:spcPts val="46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C.人均耕地面积大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.劳动力资源丰富</a:t>
            </a:r>
            <a:endParaRPr lang="en-US" altLang="zh-CN" sz="2800" dirty="0"/>
          </a:p>
        </p:txBody>
      </p:sp>
      <p:sp>
        <p:nvSpPr>
          <p:cNvPr id="7" name="QC_8_AN.1_1#d814fa125.bracket?vaa=1&amp;vcp=1&amp;vis=1&amp;pid=df8d35ce9&amp;color=0,0,0&amp;vpa=62&amp;vtp=1&amp;vaab=1"/>
          <p:cNvSpPr/>
          <p:nvPr/>
        </p:nvSpPr>
        <p:spPr>
          <a:xfrm>
            <a:off x="10862214" y="430193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8_AN.164_1#2dbb068a7.bracket?vaa=1&amp;vcp=1&amp;vis=1&amp;pid=df8d35ce9&amp;color=0,0,0&amp;vpa=63&amp;vtp=1&amp;vaab=1"/>
          <p:cNvSpPr/>
          <p:nvPr/>
        </p:nvSpPr>
        <p:spPr>
          <a:xfrm>
            <a:off x="816515" y="4630102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7edd237e?sp=1&amp;vcp=1&amp;pid=4b61d2e7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165_1#5f6398bfb?sp=1&amp;vaa=1&amp;vcp=1&amp;vis=1&amp;pid=67edd237e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阅读图文材料，完成下列各题。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材料一</a:t>
            </a:r>
            <a:r>
              <a:rPr lang="en-US" altLang="zh-CN" sz="2800" b="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根据2020年第七次全国人口普查结果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（不含港澳台地区人口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数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），全国60岁及以上人口占比为18.7%，65岁及以上人口占比为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13.5%，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2010年第六次全国人口普查结果相比，分别上升了5.44%和4.63%。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65_2#5f6398bfb?vaa=1&amp;vcp=1&amp;vis=1&amp;pid=67edd237e&amp;color=0,0,0&amp;mp=1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我国人口分布图。</a:t>
            </a:r>
            <a:endParaRPr lang="en-US" altLang="zh-CN" sz="2800" dirty="0"/>
          </a:p>
        </p:txBody>
      </p:sp>
      <p:pic>
        <p:nvPicPr>
          <p:cNvPr id="3" name="QO_7_BD.165_3#5f6398bfb?vaa=1&amp;vcp=1&amp;vis=1&amp;pid=67edd237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63240" y="1236009"/>
            <a:ext cx="6071616" cy="304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166_1#ed4b8384b?vaa=1&amp;vcp=1&amp;vis=1&amp;pid=5f6398bfb&amp;color=0,0,0&amp;vtp=1&amp;vaab=1&amp;bbb=1"/>
          <p:cNvSpPr/>
          <p:nvPr/>
        </p:nvSpPr>
        <p:spPr>
          <a:xfrm>
            <a:off x="539496" y="441100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（1）2020年，我国人口最多的省级行政区域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A的简称是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（2）我国人口地区分布不均，以黑河—腾冲一线为界，其东南部与西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北部人口分布的差异是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ed4b8384b.blank?vaa=1&amp;vcp=1&amp;vis=1&amp;pid=5f6398bfb&amp;color=0,0,0&amp;vpa=64&amp;vtp=1&amp;vaab=1"/>
          <p:cNvSpPr/>
          <p:nvPr/>
        </p:nvSpPr>
        <p:spPr>
          <a:xfrm>
            <a:off x="9163589" y="4380529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粤</a:t>
            </a:r>
            <a:endParaRPr lang="en-US" altLang="zh-CN" sz="2800" dirty="0"/>
          </a:p>
        </p:txBody>
      </p:sp>
      <p:sp>
        <p:nvSpPr>
          <p:cNvPr id="7" name="QB_8_AN.169_1#ed4b8384b.blank?vaa=1&amp;vcp=1&amp;vis=1&amp;pid=5f6398bfb&amp;color=0,0,0&amp;vpa=65&amp;vtp=1&amp;vaab=1&amp;bbb=1"/>
          <p:cNvSpPr/>
          <p:nvPr/>
        </p:nvSpPr>
        <p:spPr>
          <a:xfrm>
            <a:off x="4105815" y="5654974"/>
            <a:ext cx="5592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东南部人口稠密，西北部人口稀疏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70_1#4cff9eb69?vaa=1&amp;vcp=1&amp;vis=1&amp;pid=5f6398bfb&amp;color=0,0,0&amp;vtp=1&amp;vaab=1&amp;bbb=1&amp;hb=1"/>
          <p:cNvSpPr/>
          <p:nvPr/>
        </p:nvSpPr>
        <p:spPr>
          <a:xfrm>
            <a:off x="539496" y="186542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（3）台湾自古以来就是我国的神圣领土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。导致台湾人口地区分布差异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的主要自然因素是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8_BD.172_1#7a3363b77?vaa=1&amp;vcp=1&amp;vis=1&amp;pid=5f6398bfb&amp;color=0,0,0&amp;vtp=1&amp;vaab=1&amp;bbb=1&amp;hb=1"/>
          <p:cNvSpPr/>
          <p:nvPr/>
        </p:nvSpPr>
        <p:spPr>
          <a:xfrm>
            <a:off x="539496" y="314369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（4）当前我国老年人口所占比重较大，且有加剧趋势，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这将给社会、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经济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、家庭等方面带来哪些不利影响？</a:t>
            </a:r>
            <a:endParaRPr lang="en-US" altLang="zh-CN" sz="2800" dirty="0"/>
          </a:p>
        </p:txBody>
      </p:sp>
      <p:sp>
        <p:nvSpPr>
          <p:cNvPr id="4" name="QO_8_AN.2_1#7a3363b77?vaa=1&amp;vcp=1&amp;vis=1&amp;pid=5f6398bfb&amp;color=0,0,0&amp;vtp=1&amp;vaab=1&amp;bbb=1"/>
          <p:cNvSpPr/>
          <p:nvPr/>
        </p:nvSpPr>
        <p:spPr>
          <a:xfrm>
            <a:off x="539496" y="441415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劳动力短缺，国防兵源不足，社会抚养老年人的负担加重，等等。</a:t>
            </a:r>
            <a:endParaRPr lang="en-US" altLang="zh-CN" sz="2800" spc="-100" dirty="0"/>
          </a:p>
        </p:txBody>
      </p:sp>
      <p:sp>
        <p:nvSpPr>
          <p:cNvPr id="5" name="QB_8_AN.1_1#4cff9eb69.blank?vaa=1&amp;vcp=1&amp;vis=1&amp;pid=5f6398bfb&amp;color=0,0,0&amp;vpa=66&amp;vtp=1&amp;vaab=1&amp;bbb=1"/>
          <p:cNvSpPr/>
          <p:nvPr/>
        </p:nvSpPr>
        <p:spPr>
          <a:xfrm>
            <a:off x="3394615" y="246168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ef765149?vcp=1&amp;pid=4e53fde72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中国的疆域</a:t>
            </a:r>
            <a:endParaRPr lang="en-US" altLang="zh-CN" sz="3200" dirty="0"/>
          </a:p>
        </p:txBody>
      </p:sp>
      <p:sp>
        <p:nvSpPr>
          <p:cNvPr id="3" name="QB_6_BD.18_1#f9d4ed0b0?sp=1&amp;vaa=1&amp;vcp=1&amp;vis=1&amp;pid=fef765149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.优越的地理位置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（1）地理位置</a:t>
            </a:r>
            <a:endParaRPr lang="en-US" altLang="zh-CN" sz="2800" dirty="0"/>
          </a:p>
        </p:txBody>
      </p:sp>
      <p:graphicFrame>
        <p:nvGraphicFramePr>
          <p:cNvPr id="19" name="QB_6_BD.18_3#f9d4ed0b0?colgroup=3,25&amp;vaa=1&amp;vcp=1&amp;vis=1&amp;pid=fef765149&amp;color=0,0,0&amp;vtp=1&amp;vaab=1&amp;bbb=1&amp;hb=1"/>
          <p:cNvGraphicFramePr>
            <a:graphicFrameLocks noGrp="1"/>
          </p:cNvGraphicFramePr>
          <p:nvPr/>
        </p:nvGraphicFramePr>
        <p:xfrm>
          <a:off x="539496" y="2592866"/>
          <a:ext cx="11091672" cy="2770252"/>
        </p:xfrm>
        <a:graphic>
          <a:graphicData uri="http://schemas.openxmlformats.org/drawingml/2006/table">
            <a:tbl>
              <a:tblPr/>
              <a:tblGrid>
                <a:gridCol w="18798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18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半球位置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位于东半球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北半球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纬度位置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大致位于4°N～53°N（跨纬度约49°）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之间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地处中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低纬度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大部分地区位于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南部部分地区位于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没有地区位于寒带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QB_6_AN.19_1#f9d4ed0b0.blank?vaa=1&amp;vcp=1&amp;vis=1&amp;pid=fef765149&amp;color=0,0,0&amp;vpa=7&amp;vtp=1&amp;vaab=1&amp;bbb=1"/>
          <p:cNvSpPr/>
          <p:nvPr/>
        </p:nvSpPr>
        <p:spPr>
          <a:xfrm>
            <a:off x="6615706" y="424761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北温</a:t>
            </a:r>
            <a:endParaRPr lang="en-US" altLang="zh-CN" sz="2800" dirty="0"/>
          </a:p>
        </p:txBody>
      </p:sp>
      <p:sp>
        <p:nvSpPr>
          <p:cNvPr id="7" name="QB_6_AN.20_1#f9d4ed0b0.blank?vaa=1&amp;vcp=1&amp;vis=1&amp;pid=fef765149&amp;color=0,0,0&amp;vpa=8&amp;vtp=1&amp;vaab=1"/>
          <p:cNvSpPr/>
          <p:nvPr/>
        </p:nvSpPr>
        <p:spPr>
          <a:xfrm>
            <a:off x="2510432" y="4819656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QB_6_BD.21_1#f9d4ed0b0?colgroup=3,25&amp;vaa=1&amp;vcp=1&amp;vis=1&amp;pid=fef765149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660078"/>
          <a:ext cx="11091672" cy="2242440"/>
        </p:xfrm>
        <a:graphic>
          <a:graphicData uri="http://schemas.openxmlformats.org/drawingml/2006/table">
            <a:tbl>
              <a:tblPr/>
              <a:tblGrid>
                <a:gridCol w="19846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70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经度位置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大致位于73°E～135°E（跨经度约62°）之间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东西相距约5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200千米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地方时相差4个多小时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海陆位置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大陆东部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洋西岸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是一个海陆兼备的国家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6_AN.22_1#f9d4ed0b0.blank?vaa=1&amp;vcp=1&amp;vis=1&amp;pid=fef765149&amp;color=0,0,0&amp;mp=1&amp;vpa=9&amp;vtp=1&amp;vaab=1&amp;bbb=1"/>
          <p:cNvSpPr/>
          <p:nvPr/>
        </p:nvSpPr>
        <p:spPr>
          <a:xfrm>
            <a:off x="3316088" y="382308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亚欧</a:t>
            </a:r>
            <a:endParaRPr lang="en-US" altLang="zh-CN" sz="2800" dirty="0"/>
          </a:p>
        </p:txBody>
      </p:sp>
      <p:sp>
        <p:nvSpPr>
          <p:cNvPr id="4" name="QB_6_AN.23_1#f9d4ed0b0.blank?vaa=1&amp;vcp=1&amp;vis=1&amp;pid=fef765149&amp;color=0,0,0&amp;mp=1&amp;vpa=10&amp;vtp=1&amp;vaab=1&amp;bbb=1"/>
          <p:cNvSpPr/>
          <p:nvPr/>
        </p:nvSpPr>
        <p:spPr>
          <a:xfrm>
            <a:off x="6186287" y="381355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太平</a:t>
            </a:r>
            <a:endParaRPr lang="en-US" altLang="zh-CN" sz="2800" dirty="0"/>
          </a:p>
        </p:txBody>
      </p:sp>
      <p:sp>
        <p:nvSpPr>
          <p:cNvPr id="2" name="QB_6_BD.21_1#f9d4ed0b0?colgroup=3,25&amp;vaa=1&amp;vcp=1&amp;vis=1&amp;pid=fef765149&amp;color=0,0,0&amp;mp=1&amp;vtp=1&amp;vaab=1&amp;bt=1&amp;bbb=1"/>
          <p:cNvSpPr txBox="1"/>
          <p:nvPr/>
        </p:nvSpPr>
        <p:spPr>
          <a:xfrm>
            <a:off x="10913023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GRiMmI4YzljYjc0ZWEwZGZmYWI3NTc4MTkxYTUzZm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2836</Words>
  <Application>Microsoft Office PowerPoint</Application>
  <PresentationFormat>宽屏</PresentationFormat>
  <Paragraphs>707</Paragraphs>
  <Slides>79</Slides>
  <Notes>66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79</vt:i4>
      </vt:variant>
    </vt:vector>
  </HeadingPairs>
  <TitlesOfParts>
    <vt:vector size="88" baseType="lpstr">
      <vt:lpstr>Arial (正文)</vt:lpstr>
      <vt:lpstr>华文隶书</vt:lpstr>
      <vt:lpstr>楷体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519308031@qq.com</cp:lastModifiedBy>
  <cp:revision>14</cp:revision>
  <dcterms:created xsi:type="dcterms:W3CDTF">2024-11-11T08:45:00Z</dcterms:created>
  <dcterms:modified xsi:type="dcterms:W3CDTF">2025-08-27T11:24:56Z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A05D451006DE4D5E84D1281143AF65D6_12</vt:lpwstr>
  </property>
  <property fmtid="{D5CDD505-2E9C-101B-9397-08002B2CF9AE}" pid="3" name="KSOProductBuildVer">
    <vt:lpwstr>2052-12.1.0.16929</vt:lpwstr>
  </property>
</Properties>
</file>