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306" r:id="rId26"/>
    <p:sldId id="280" r:id="rId27"/>
    <p:sldId id="281" r:id="rId28"/>
    <p:sldId id="282" r:id="rId29"/>
    <p:sldId id="31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309" r:id="rId47"/>
    <p:sldId id="313" r:id="rId48"/>
    <p:sldId id="299" r:id="rId49"/>
    <p:sldId id="311" r:id="rId50"/>
    <p:sldId id="300" r:id="rId51"/>
    <p:sldId id="301" r:id="rId52"/>
    <p:sldId id="302" r:id="rId53"/>
  </p:sldIdLst>
  <p:sldSz cx="12192000" cy="6858000"/>
  <p:notesSz cx="6858000" cy="12192000"/>
  <p:custDataLst>
    <p:tags r:id="rId5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52a2b40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513A99C-4927-4EED-9798-00FBBD740B5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陆地与海洋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52a2b40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BFF2F2C-5E3E-4F28-B4B8-3D97EF25781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385e29d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f388fb2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31e79d0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872a3c2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385e29d4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f388fb2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31e79d0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872a3c2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陆地与海洋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0f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6434042-BE69-ECC8-DFD3-6BEACEFA6E0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55999FE-153F-4B08-BBF2-06227D4391B7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983E51C-A0AF-4B3B-BA76-E8B39324A08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CF26811-1D80-4436-B6D9-9D4FEF2C070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385e29d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f388fb2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31e79d0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872a3c2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385e29d4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f388fb2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31e79d0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872a3c2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7EA98765-7C96-C0B8-28BA-D40A98C44F3F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_1#18a7791f6?sp=1&amp;vaa=1&amp;vcp=1&amp;vis=1&amp;pid=419a3724e&amp;color=0,0,0&amp;mp=1&amp;vtp=1&amp;vaab=1&amp;bt=1&amp;bbb=1"/>
          <p:cNvSpPr/>
          <p:nvPr/>
        </p:nvSpPr>
        <p:spPr>
          <a:xfrm>
            <a:off x="539496" y="140893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.四大洋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（1）四大洋的形状和大小</a:t>
            </a:r>
            <a:endParaRPr lang="en-US" altLang="zh-CN" sz="2800" dirty="0"/>
          </a:p>
        </p:txBody>
      </p:sp>
      <p:pic>
        <p:nvPicPr>
          <p:cNvPr id="4" name="QB_6_BD.12_3#18a7791f6?vaa=1&amp;vcp=1&amp;vis=1&amp;pid=419a3724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5376" y="2745867"/>
            <a:ext cx="845820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_4#18a7791f6?sp=1&amp;vaa=1&amp;vcp=1&amp;vis=1&amp;pid=419a3724e&amp;color=0,0,0&amp;mp=1&amp;vtp=1&amp;vaab=1&amp;bt=1&amp;bbb=1"/>
          <p:cNvSpPr/>
          <p:nvPr/>
        </p:nvSpPr>
        <p:spPr>
          <a:xfrm>
            <a:off x="539496" y="5670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（2）四大洋的位置和特征</a:t>
            </a:r>
            <a:endParaRPr lang="en-US" altLang="zh-CN" sz="2800" dirty="0"/>
          </a:p>
        </p:txBody>
      </p:sp>
      <p:graphicFrame>
        <p:nvGraphicFramePr>
          <p:cNvPr id="12" name="QB_6_BD.12_5#18a7791f6?colgroup=4,11,13&amp;vaa=1&amp;vcp=1&amp;vis=1&amp;pid=419a3724e&amp;color=0,0,0&amp;mp=1&amp;vtp=1&amp;vaab=1&amp;bbb=1&amp;hb=1"/>
          <p:cNvGraphicFramePr>
            <a:graphicFrameLocks noGrp="1"/>
          </p:cNvGraphicFramePr>
          <p:nvPr/>
        </p:nvGraphicFramePr>
        <p:xfrm>
          <a:off x="539496" y="1253203"/>
          <a:ext cx="11073384" cy="502444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1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太平洋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被亚洲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大洋洲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南极洲包围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水体最深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岛屿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大西洋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被北美洲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南极洲包围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南北狭长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东西略窄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大致呈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被亚洲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大洋洲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极洲包围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热带海洋面积大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全部位于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略呈三角形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北冰洋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被亚洲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北美洲包围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水体最浅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跨经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度最广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纬度最高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水温最低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13_1#18a7791f6.blank?vaa=1&amp;vcp=1&amp;vis=1&amp;pid=419a3724e&amp;color=0,0,0&amp;mp=1&amp;vpa=8&amp;vtp=1&amp;vaab=1"/>
          <p:cNvSpPr/>
          <p:nvPr/>
        </p:nvSpPr>
        <p:spPr>
          <a:xfrm>
            <a:off x="7760229" y="179644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5" name="QB_6_AN.14_1#18a7791f6.blank?vaa=1&amp;vcp=1&amp;vis=1&amp;pid=419a3724e&amp;color=0,0,0&amp;mp=1&amp;vpa=9&amp;vtp=1&amp;vaab=1"/>
          <p:cNvSpPr/>
          <p:nvPr/>
        </p:nvSpPr>
        <p:spPr>
          <a:xfrm>
            <a:off x="6850593" y="3456400"/>
            <a:ext cx="45720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</a:t>
            </a:r>
            <a:endParaRPr lang="en-US" altLang="zh-CN" sz="2800" dirty="0"/>
          </a:p>
        </p:txBody>
      </p:sp>
      <p:sp>
        <p:nvSpPr>
          <p:cNvPr id="6" name="QB_6_AN.15_1#18a7791f6.blank?vaa=1&amp;vcp=1&amp;vis=1&amp;pid=419a3724e&amp;color=0,0,0&amp;mp=1&amp;vpa=10&amp;vtp=1&amp;vaab=1&amp;bbb=1"/>
          <p:cNvSpPr/>
          <p:nvPr/>
        </p:nvSpPr>
        <p:spPr>
          <a:xfrm>
            <a:off x="6693431" y="457762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7" name="QB_6_AN.16_1#18a7791f6.blank?vaa=1&amp;vcp=1&amp;vis=1&amp;pid=419a3724e&amp;color=0,0,0&amp;mp=1&amp;vpa=11&amp;vtp=1&amp;vaab=1"/>
          <p:cNvSpPr/>
          <p:nvPr/>
        </p:nvSpPr>
        <p:spPr>
          <a:xfrm>
            <a:off x="7760229" y="516010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_1#18a7791f6?sp=1&amp;vaa=1&amp;vcp=1&amp;vis=1&amp;pid=419a3724e&amp;color=0,0,0&amp;mp=1&amp;vtp=1&amp;vaab=1&amp;bt=1&amp;bbb=1"/>
          <p:cNvSpPr/>
          <p:nvPr/>
        </p:nvSpPr>
        <p:spPr>
          <a:xfrm>
            <a:off x="539496" y="156133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（3）与大洋相关的概念：洋、海和海峡。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8b09408f?sp=1&amp;vcp=1&amp;pid=419a3724e&amp;color=0,0,0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3.七大洲和四大洋的相对位置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可以用下面的简图简要记忆七大洲和四大洋的相对位置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3" name="P_6_BD#98b09408f?vcp=1&amp;pid=419a3724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0111" y="1891329"/>
            <a:ext cx="7079587" cy="438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3e596bb?vcp=1&amp;pid=2f388fb2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海陆变迁</a:t>
            </a:r>
            <a:endParaRPr lang="en-US" altLang="zh-CN" sz="3200" dirty="0"/>
          </a:p>
        </p:txBody>
      </p:sp>
      <p:sp>
        <p:nvSpPr>
          <p:cNvPr id="3" name="QB_6_BD.18_1#b5e8b9236?sp=1&amp;vaa=1&amp;vcp=1&amp;vis=1&amp;pid=8c3e596bb&amp;color=0,0,0&amp;vtp=1&amp;vaab=1&amp;bbb=1"/>
          <p:cNvSpPr/>
          <p:nvPr/>
        </p:nvSpPr>
        <p:spPr>
          <a:xfrm>
            <a:off x="539496" y="124762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1.海陆变迁</a:t>
            </a:r>
            <a:endParaRPr lang="en-US" altLang="zh-CN" sz="2800" dirty="0"/>
          </a:p>
        </p:txBody>
      </p:sp>
      <p:graphicFrame>
        <p:nvGraphicFramePr>
          <p:cNvPr id="15" name="QB_6_BD.18_2#b5e8b9236?colgroup=5,24&amp;vaa=1&amp;vcp=1&amp;vis=1&amp;pid=8c3e596bb&amp;color=0,0,0&amp;vtp=1&amp;vaab=1&amp;bbb=1&amp;hb=1"/>
          <p:cNvGraphicFramePr>
            <a:graphicFrameLocks noGrp="1"/>
          </p:cNvGraphicFramePr>
          <p:nvPr/>
        </p:nvGraphicFramePr>
        <p:xfrm>
          <a:off x="539496" y="1933366"/>
          <a:ext cx="11091672" cy="3953640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地壳的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海平面的升降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如填海造陆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证据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喜马拉雅山的岩石中含有海洋生物的化石（海洋→陆地）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我国东部海域的海底有古河道及水井等人类活动的遗迹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陆地→海洋）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荷兰的围海造田（海洋→陆地）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QB_6_AN.19_1#b5e8b9236.blank?vaa=1&amp;vcp=1&amp;vis=1&amp;pid=8c3e596bb&amp;color=0,0,0&amp;vpa=12&amp;vtp=1&amp;vaab=1&amp;bbb=1"/>
          <p:cNvSpPr/>
          <p:nvPr/>
        </p:nvSpPr>
        <p:spPr>
          <a:xfrm>
            <a:off x="3672862" y="191901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变动</a:t>
            </a:r>
            <a:endParaRPr lang="en-US" altLang="zh-CN" sz="2800" dirty="0"/>
          </a:p>
        </p:txBody>
      </p:sp>
      <p:sp>
        <p:nvSpPr>
          <p:cNvPr id="6" name="QB_6_AN.20_1#b5e8b9236.blank?vaa=1&amp;vcp=1&amp;vis=1&amp;pid=8c3e596bb&amp;color=0,0,0&amp;vpa=13&amp;vtp=1&amp;vaab=1&amp;bbb=1"/>
          <p:cNvSpPr/>
          <p:nvPr/>
        </p:nvSpPr>
        <p:spPr>
          <a:xfrm>
            <a:off x="2606063" y="305198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人类活动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_1#7611b4fd2?sp=1&amp;vaa=1&amp;vcp=1&amp;vis=1&amp;pid=8c3e596bb&amp;color=0,0,0&amp;vtp=1&amp;vaab=1&amp;bt=1&amp;bbb=1"/>
          <p:cNvSpPr/>
          <p:nvPr/>
        </p:nvSpPr>
        <p:spPr>
          <a:xfrm>
            <a:off x="539496" y="8332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2.大陆漂移说与板块构造学说</a:t>
            </a:r>
            <a:endParaRPr lang="en-US" altLang="zh-CN" sz="2800" dirty="0"/>
          </a:p>
        </p:txBody>
      </p:sp>
      <p:graphicFrame>
        <p:nvGraphicFramePr>
          <p:cNvPr id="16" name="QB_6_BD.21_2#7611b4fd2?colgroup=1,2,24&amp;vaa=1&amp;vcp=1&amp;vis=1&amp;pid=8c3e596bb&amp;color=0,0,0&amp;vtp=1&amp;vaab=1&amp;bbb=1&amp;hb=1"/>
          <p:cNvGraphicFramePr>
            <a:graphicFrameLocks noGrp="1"/>
          </p:cNvGraphicFramePr>
          <p:nvPr/>
        </p:nvGraphicFramePr>
        <p:xfrm>
          <a:off x="539496" y="1514823"/>
          <a:ext cx="11073384" cy="4496628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5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5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漂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提出者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德国科学家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大约在两亿年前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地球上各大洲是相互连接的一块大陆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周围是广阔的海洋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后来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原始大陆分裂成几块大陆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慢地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逐渐形成今天七大洲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四大洋的分布状况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证据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大西洋两岸大陆轮廓线相吻合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非洲西岸和南美洲东岸大陆岩石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古老地层的相似性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非洲西岸和南美洲东岸古老生物物种的相似性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22_1#7611b4fd2.blank?vaa=1&amp;vcp=1&amp;vis=1&amp;pid=8c3e596bb&amp;color=0,0,0&amp;vpa=14&amp;vtp=1&amp;vaab=1&amp;bbb=1"/>
          <p:cNvSpPr/>
          <p:nvPr/>
        </p:nvSpPr>
        <p:spPr>
          <a:xfrm>
            <a:off x="4374918" y="150047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魏格纳</a:t>
            </a:r>
            <a:endParaRPr lang="en-US" altLang="zh-CN" sz="2800" dirty="0"/>
          </a:p>
        </p:txBody>
      </p:sp>
      <p:sp>
        <p:nvSpPr>
          <p:cNvPr id="5" name="QB_6_AN.23_1#7611b4fd2.blank?vaa=1&amp;vcp=1&amp;vis=1&amp;pid=8c3e596bb&amp;color=0,0,0&amp;vpa=15&amp;vtp=1&amp;vaab=1&amp;bbb=1"/>
          <p:cNvSpPr/>
          <p:nvPr/>
        </p:nvSpPr>
        <p:spPr>
          <a:xfrm>
            <a:off x="3505342" y="319852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漂移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6_BD.24_1#7611b4fd2?colgroup=2,3,23&amp;vaa=1&amp;vcp=1&amp;vis=1&amp;pid=8c3e596bb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16226"/>
          <a:ext cx="11082528" cy="3930144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0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8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构造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学说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由岩石组成的地球表层并不是整体一块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而是由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拼合而成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全球大致划分为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大板块和若干小板块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板块在不断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地运动着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一般来说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板块内部地壳比较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板块与板块交界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的地带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地壳比较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世界上的火山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集中分布在板块交界的地带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25_1#7611b4fd2.blank?vaa=1&amp;vcp=1&amp;vis=1&amp;pid=8c3e596bb&amp;color=0,0,0&amp;mp=1&amp;vpa=16&amp;vtp=1&amp;vaab=1&amp;bbb=1"/>
          <p:cNvSpPr/>
          <p:nvPr/>
        </p:nvSpPr>
        <p:spPr>
          <a:xfrm>
            <a:off x="10472441" y="181990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</a:t>
            </a:r>
            <a:endParaRPr lang="en-US" altLang="zh-CN" sz="2800" dirty="0"/>
          </a:p>
        </p:txBody>
      </p:sp>
      <p:sp>
        <p:nvSpPr>
          <p:cNvPr id="4" name="QB_6_AN.26_1#7611b4fd2.blank?vaa=1&amp;vcp=1&amp;vis=1&amp;pid=8c3e596bb&amp;color=0,0,0&amp;mp=1&amp;vpa=17&amp;vtp=1&amp;vaab=1"/>
          <p:cNvSpPr/>
          <p:nvPr/>
        </p:nvSpPr>
        <p:spPr>
          <a:xfrm>
            <a:off x="5506742" y="294112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六</a:t>
            </a:r>
            <a:endParaRPr lang="en-US" altLang="zh-CN" sz="2800" dirty="0"/>
          </a:p>
        </p:txBody>
      </p:sp>
      <p:sp>
        <p:nvSpPr>
          <p:cNvPr id="5" name="QB_6_AN.27_1#7611b4fd2.blank?vaa=1&amp;vcp=1&amp;vis=1&amp;pid=8c3e596bb&amp;color=0,0,0&amp;mp=1&amp;vpa=18&amp;vtp=1&amp;vaab=1&amp;bbb=1"/>
          <p:cNvSpPr/>
          <p:nvPr/>
        </p:nvSpPr>
        <p:spPr>
          <a:xfrm>
            <a:off x="7627641" y="406234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稳定</a:t>
            </a:r>
            <a:endParaRPr lang="en-US" altLang="zh-CN" sz="2800" dirty="0"/>
          </a:p>
        </p:txBody>
      </p:sp>
      <p:sp>
        <p:nvSpPr>
          <p:cNvPr id="6" name="QB_6_AN.28_1#7611b4fd2.blank?vaa=1&amp;vcp=1&amp;vis=1&amp;pid=8c3e596bb&amp;color=0,0,0&amp;mp=1&amp;vpa=19&amp;vtp=1&amp;vaab=1&amp;bbb=1"/>
          <p:cNvSpPr/>
          <p:nvPr/>
        </p:nvSpPr>
        <p:spPr>
          <a:xfrm>
            <a:off x="5849642" y="460108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活跃</a:t>
            </a:r>
            <a:endParaRPr lang="en-US" altLang="zh-CN" sz="2800" dirty="0"/>
          </a:p>
        </p:txBody>
      </p:sp>
      <p:sp>
        <p:nvSpPr>
          <p:cNvPr id="2" name="QB_6_BD.24_1#7611b4fd2?colgroup=2,3,23&amp;vaa=1&amp;vcp=1&amp;vis=1&amp;pid=8c3e596bb&amp;color=0,0,0&amp;mp=1&amp;vtp=1&amp;vaab=1&amp;bt=1&amp;bbb=1"/>
          <p:cNvSpPr txBox="1"/>
          <p:nvPr/>
        </p:nvSpPr>
        <p:spPr>
          <a:xfrm>
            <a:off x="10903879" y="11078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6_BD.29_1#7611b4fd2?colgroup=2,3,23&amp;vaa=1&amp;vcp=1&amp;vis=1&amp;pid=8c3e596bb&amp;color=0,0,0&amp;mp=1&amp;vtp=1&amp;vaab=1&amp;bt=1&amp;bbb=1&amp;hb=1"/>
          <p:cNvGraphicFramePr>
            <a:graphicFrameLocks noGrp="1"/>
          </p:cNvGraphicFramePr>
          <p:nvPr/>
        </p:nvGraphicFramePr>
        <p:xfrm>
          <a:off x="554736" y="1296811"/>
          <a:ext cx="11082528" cy="4484880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0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8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5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构造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学说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非洲板块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印度洋板块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太平洋板块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南极洲板块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动方式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张裂运动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常形成裂谷或海洋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碰撞挤压运动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在陆地常形成山脉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在海底常形成海沟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火山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地震带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42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地中海—喜马拉雅地带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B_6_AN.30_1#7611b4fd2.blank?vaa=1&amp;vcp=1&amp;vis=1&amp;pid=8c3e596bb&amp;color=0,0,0&amp;mp=1&amp;vpa=20&amp;vtp=1&amp;vaab=1&amp;bbb=1"/>
          <p:cNvSpPr/>
          <p:nvPr/>
        </p:nvSpPr>
        <p:spPr>
          <a:xfrm>
            <a:off x="3032783" y="130049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亚欧</a:t>
            </a:r>
            <a:endParaRPr lang="en-US" altLang="zh-CN" sz="2800" dirty="0"/>
          </a:p>
        </p:txBody>
      </p:sp>
      <p:sp>
        <p:nvSpPr>
          <p:cNvPr id="4" name="QB_6_AN.31_1#7611b4fd2.blank?vaa=1&amp;vcp=1&amp;vis=1&amp;pid=8c3e596bb&amp;color=0,0,0&amp;mp=1&amp;vpa=21&amp;vtp=1&amp;vaab=1&amp;bbb=1"/>
          <p:cNvSpPr/>
          <p:nvPr/>
        </p:nvSpPr>
        <p:spPr>
          <a:xfrm>
            <a:off x="3032783" y="183922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美洲</a:t>
            </a:r>
            <a:endParaRPr lang="en-US" altLang="zh-CN" sz="2800" dirty="0"/>
          </a:p>
        </p:txBody>
      </p:sp>
      <p:sp>
        <p:nvSpPr>
          <p:cNvPr id="5" name="QB_6_AN.32_1#7611b4fd2.blank?vaa=1&amp;vcp=1&amp;vis=1&amp;pid=8c3e596bb&amp;color=0,0,0&amp;mp=1&amp;vpa=22&amp;vtp=1&amp;vaab=1&amp;bbb=1"/>
          <p:cNvSpPr/>
          <p:nvPr/>
        </p:nvSpPr>
        <p:spPr>
          <a:xfrm>
            <a:off x="3032783" y="353664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环太平洋</a:t>
            </a:r>
            <a:endParaRPr lang="en-US" altLang="zh-CN" sz="2800" dirty="0"/>
          </a:p>
        </p:txBody>
      </p:sp>
      <p:sp>
        <p:nvSpPr>
          <p:cNvPr id="2" name="QB_6_BD.29_1#7611b4fd2?colgroup=2,3,23&amp;vaa=1&amp;vcp=1&amp;vis=1&amp;pid=8c3e596bb&amp;color=0,0,0&amp;mp=1&amp;vtp=1&amp;vaab=1&amp;bt=1&amp;bbb=1"/>
          <p:cNvSpPr txBox="1"/>
          <p:nvPr/>
        </p:nvSpPr>
        <p:spPr>
          <a:xfrm>
            <a:off x="10919119" y="58840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284b0d5e?vcp=1&amp;pid=8c3e596bb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易错警示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板块与大洲、大洋的范围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六大板块的范围与七大洲和四大洋的范围并不一致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在六大板块中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太平洋板块几乎全部被海洋所覆盖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其余板块既包括大陆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又包括海洋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印度洋板块包括澳大利亚大陆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亚洲的印度半岛和阿拉伯半岛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印度洋的中北部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以及西南太平洋的部分海域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31e79d0e.fixed?vcp=1&amp;pid=952a2b40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陆地与海洋</a:t>
            </a:r>
            <a:endParaRPr lang="en-US" altLang="zh-CN" sz="4000" dirty="0"/>
          </a:p>
        </p:txBody>
      </p:sp>
      <p:sp>
        <p:nvSpPr>
          <p:cNvPr id="3" name="C_4_BD#731e79d0e.fixed?vcp=1&amp;pid=952a2b40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89acd3c4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289acd3c4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289acd3c4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bb94656?vcp=1&amp;pid=731e79d0e&amp;color=197,144,191&amp;vtp=1&amp;vaab=1&amp;bt=1&amp;bbb=1"/>
          <p:cNvSpPr/>
          <p:nvPr/>
        </p:nvSpPr>
        <p:spPr>
          <a:xfrm>
            <a:off x="539496" y="554400"/>
            <a:ext cx="11109960" cy="6078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世界海陆分布</a:t>
            </a:r>
            <a:endParaRPr lang="en-US" altLang="zh-CN" sz="3200" dirty="0"/>
          </a:p>
        </p:txBody>
      </p:sp>
      <p:sp>
        <p:nvSpPr>
          <p:cNvPr id="3" name="QC_6_BD.33_1#561c71309?vaa=1&amp;vcp=1&amp;vis=1&amp;pid=21bb94656&amp;color=0,0,0&amp;vtp=1&amp;vaab=1&amp;bbb=1&amp;hb=1"/>
          <p:cNvSpPr/>
          <p:nvPr/>
        </p:nvSpPr>
        <p:spPr>
          <a:xfrm>
            <a:off x="539496" y="1196904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（2023·甘肃白银·中考）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下列关于世界海陆分布特点的叙述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5_1#561c71309.bracket?vaa=1&amp;vcp=1&amp;vis=1&amp;pid=21bb94656&amp;color=0,0,0&amp;vpa=23&amp;vtp=1&amp;vaab=1"/>
          <p:cNvSpPr/>
          <p:nvPr/>
        </p:nvSpPr>
        <p:spPr>
          <a:xfrm>
            <a:off x="1527714" y="1777549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33_2#561c71309.choices?vaa=1&amp;vcp=1&amp;vis=1&amp;pid=21bb94656&amp;color=0,0,0&amp;vtp=1&amp;vaab=1&amp;bbb=1"/>
          <p:cNvSpPr/>
          <p:nvPr/>
        </p:nvSpPr>
        <p:spPr>
          <a:xfrm>
            <a:off x="539496" y="2381804"/>
            <a:ext cx="1110996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A.东半球的陆地面积大于海洋面积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.北半球的陆地面积大于海洋面积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.西半球的海洋面积小于陆地面积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.任意半球，海洋面积均大于陆地面积</a:t>
            </a:r>
            <a:endParaRPr lang="en-US" altLang="zh-CN" sz="2800" dirty="0"/>
          </a:p>
        </p:txBody>
      </p:sp>
      <p:sp>
        <p:nvSpPr>
          <p:cNvPr id="6" name="QC_6_AS.1_1#561c71309?vaa=1&amp;vcp=1&amp;vis=1&amp;pid=21bb94656&amp;color=0,0,0&amp;vtp=1&amp;vaab=1&amp;bbb=1&amp;hb=1"/>
          <p:cNvSpPr/>
          <p:nvPr/>
        </p:nvSpPr>
        <p:spPr>
          <a:xfrm>
            <a:off x="539496" y="4751688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无论怎样划分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地球任何两个大小相等的半球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都是海洋面积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大于陆地面积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b7fd8d35?vcp=1&amp;pid=21bb94656&amp;color=0,0,0&amp;vtp=1&amp;vaab=1&amp;bt=1&amp;bbb=1"/>
          <p:cNvSpPr/>
          <p:nvPr/>
        </p:nvSpPr>
        <p:spPr>
          <a:xfrm>
            <a:off x="539496" y="18572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37_1#ac2965a25?vaa=1&amp;vcp=1&amp;vis=1&amp;pid=21bb94656&amp;color=0,0,0&amp;vtp=1&amp;vaab=1&amp;bbb=1&amp;hb=1"/>
          <p:cNvSpPr/>
          <p:nvPr/>
        </p:nvSpPr>
        <p:spPr>
          <a:xfrm>
            <a:off x="539496" y="24849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1.（2022·湖北宜昌·中考）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“摘星星的妈妈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”中国航天员王亚平走出太空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，看到地球呈蔚蓝色，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这是因为(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8_1#ac2965a25.bracket?vaa=1&amp;vcp=1&amp;vis=1&amp;pid=21bb94656&amp;color=0,0,0&amp;vpa=24&amp;vtp=1&amp;vaab=1"/>
          <p:cNvSpPr/>
          <p:nvPr/>
        </p:nvSpPr>
        <p:spPr>
          <a:xfrm>
            <a:off x="6150515" y="311931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37_2#ac2965a25.choices?vaa=1&amp;vcp=1&amp;vis=1&amp;pid=21bb94656&amp;color=0,0,0&amp;vtp=1&amp;vaab=1&amp;bbb=1"/>
          <p:cNvSpPr/>
          <p:nvPr/>
        </p:nvSpPr>
        <p:spPr>
          <a:xfrm>
            <a:off x="539496" y="37619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.地球外部被蓝色的大气包围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.航天员在太空中的视觉错觉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C.地球表面陆地面积占大部分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.地球表面海洋面积占大部分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a0f95f20?vcp=1&amp;pid=731e79d0e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七大洲和四大洋</a:t>
            </a:r>
            <a:endParaRPr lang="en-US" altLang="zh-CN" sz="3200" dirty="0"/>
          </a:p>
        </p:txBody>
      </p:sp>
      <p:pic>
        <p:nvPicPr>
          <p:cNvPr id="3" name="QC_6_BD.39_1#49bf79c8c?htil=1&amp;vaa=1&amp;vcp=1&amp;vis=1&amp;pid=ba0f95f2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60180"/>
            <a:ext cx="5422392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39_2#49bf79c8c?htil=1&amp;sp=1&amp;vaa=1&amp;vcp=1&amp;vis=1&amp;pid=ba0f95f20&amp;color=0,0,0&amp;vtp=1&amp;vaab=1&amp;bbb=1&amp;hb=1&amp;hs=1"/>
          <p:cNvSpPr/>
          <p:nvPr/>
        </p:nvSpPr>
        <p:spPr>
          <a:xfrm>
            <a:off x="539496" y="1241892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图中阴影部分表示海洋，非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阴影部分表示陆地。字母A、B、C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D四处中，表示半岛的是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41_1#49bf79c8c.bracket?vaa=1&amp;vcp=1&amp;vis=1&amp;pid=ba0f95f20&amp;color=0,0,0&amp;vpa=25&amp;vtp=1&amp;vaab=1"/>
          <p:cNvSpPr/>
          <p:nvPr/>
        </p:nvSpPr>
        <p:spPr>
          <a:xfrm>
            <a:off x="4629690" y="252395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39_3#49bf79c8c.choices?htil=1&amp;vaa=1&amp;vcp=1&amp;vis=1&amp;pid=ba0f95f20&amp;color=0,0,0&amp;vtp=1&amp;vaab=1&amp;bbb=1&amp;hs=1"/>
          <p:cNvSpPr/>
          <p:nvPr/>
        </p:nvSpPr>
        <p:spPr>
          <a:xfrm>
            <a:off x="539496" y="3133643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8755" algn="l"/>
                <a:tab pos="2887345" algn="l"/>
                <a:tab pos="43059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.D处</a:t>
            </a:r>
            <a:endParaRPr lang="en-US" altLang="zh-CN" sz="2800" dirty="0"/>
          </a:p>
        </p:txBody>
      </p:sp>
      <p:sp>
        <p:nvSpPr>
          <p:cNvPr id="7" name="QC_6_AS.1_1#49bf79c8c?vaa=1&amp;vcp=1&amp;vis=1&amp;pid=ba0f95f20&amp;color=0,0,0&amp;vtp=1&amp;vaab=1&amp;bbb=1&amp;hb=1&amp;hs=1"/>
          <p:cNvSpPr/>
          <p:nvPr/>
        </p:nvSpPr>
        <p:spPr>
          <a:xfrm>
            <a:off x="539496" y="37717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处是陆地伸进海洋的凸出部分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为半岛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处是大洋的边缘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部分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处是岛屿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处是群岛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3_1#33551caba?sp=1&amp;vaa=1&amp;vcp=1&amp;vis=1&amp;pid=ba0f95f20&amp;color=0,0,0&amp;vtp=1&amp;vaab=1&amp;bt=1&amp;bbb=1&amp;hb=1"/>
          <p:cNvSpPr/>
          <p:nvPr/>
        </p:nvSpPr>
        <p:spPr>
          <a:xfrm>
            <a:off x="539496" y="97713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天宫空间站是我国自主研发的距地400～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米绕地飞行的空间站系统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。读天宫空间站某时刻运行位置及轨迹图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43_2#33551caba?vaa=1&amp;vcp=1&amp;vis=1&amp;pid=ba0f95f2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954782"/>
            <a:ext cx="5458968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4_1#562cbda6b?htil=2&amp;vaa=1&amp;vcp=1&amp;vis=1&amp;pid=33551cab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9082" y="832045"/>
            <a:ext cx="5422392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4_2#562cbda6b?htil=2&amp;vaa=1&amp;vcp=1&amp;vis=1&amp;pid=33551caba&amp;color=0,0,0&amp;vtp=1&amp;vaab=1&amp;bt=1&amp;bbb=1&amp;hb=1"/>
          <p:cNvSpPr/>
          <p:nvPr/>
        </p:nvSpPr>
        <p:spPr>
          <a:xfrm>
            <a:off x="539496" y="45516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（1）下列关于①②③④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大洲的叙述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44_3#562cbda6b.choices?htil=2&amp;vaa=1&amp;vcp=1&amp;vis=1&amp;pid=33551caba&amp;color=0,0,0&amp;vtp=1&amp;vaab=1&amp;bbb=1"/>
          <p:cNvSpPr/>
          <p:nvPr/>
        </p:nvSpPr>
        <p:spPr>
          <a:xfrm>
            <a:off x="539496" y="173818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A.①是亚洲，②是欧洲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B.③是非洲，④是北美洲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C.②④大洲的分界线是巴拿马运河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D.①③大洲的分界线是马六甲海峡</a:t>
            </a:r>
            <a:endParaRPr lang="en-US" altLang="zh-CN" sz="2800" dirty="0"/>
          </a:p>
        </p:txBody>
      </p:sp>
      <p:sp>
        <p:nvSpPr>
          <p:cNvPr id="4" name="QC_7_AS.1_1#562cbda6b?vaa=1&amp;vcp=1&amp;vis=1&amp;pid=33551caba&amp;color=0,0,0&amp;vtp=1&amp;vaab=1&amp;bbb=1&amp;hb=1&amp;htil=1&amp;hs=1"/>
          <p:cNvSpPr/>
          <p:nvPr/>
        </p:nvSpPr>
        <p:spPr>
          <a:xfrm>
            <a:off x="539496" y="4488572"/>
            <a:ext cx="11113007" cy="19142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读图判断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是亚洲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是北美洲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是非洲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是南美洲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北美洲与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南美洲的分界线是巴拿马运河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亚洲与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非洲的分界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线是苏伊士运河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2_1#562cbda6b?vaa=1&amp;vcp=1&amp;vis=1&amp;pid=33551caba&amp;color=0,0,0&amp;vtp=1&amp;vaab=1&amp;bbb=1&amp;htil=1&amp;hs=1"/>
          <p:cNvSpPr/>
          <p:nvPr/>
        </p:nvSpPr>
        <p:spPr>
          <a:xfrm>
            <a:off x="2341902" y="1102868"/>
            <a:ext cx="33854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8_1#f79597d00?vaa=1&amp;vcp=1&amp;vis=1&amp;pid=33551caba&amp;color=0,0,0&amp;vtp=1&amp;vaab=1&amp;bbb=1&amp;htil=1&amp;hb=1"/>
          <p:cNvSpPr/>
          <p:nvPr/>
        </p:nvSpPr>
        <p:spPr>
          <a:xfrm>
            <a:off x="638607" y="82494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（2）天宫空间站接下来将飞过的大洋甲是(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8_2#f79597d00.choices?vaa=1&amp;vcp=1&amp;vis=1&amp;pid=33551caba&amp;color=0,0,0&amp;vtp=1&amp;vaab=1&amp;bbb=1&amp;htil=1&amp;hb=1"/>
          <p:cNvSpPr/>
          <p:nvPr/>
        </p:nvSpPr>
        <p:spPr>
          <a:xfrm>
            <a:off x="638607" y="1460597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A.印度洋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B.太平洋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C.北冰洋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D.大西洋</a:t>
            </a:r>
            <a:endParaRPr lang="en-US" altLang="zh-CN" sz="2800" dirty="0"/>
          </a:p>
        </p:txBody>
      </p:sp>
      <p:sp>
        <p:nvSpPr>
          <p:cNvPr id="6" name="QC_7_AN.50_1#f79597d00.bracket?vaa=1&amp;vcp=1&amp;vis=1&amp;pid=33551caba&amp;color=0,0,0&amp;vpa=27&amp;vtp=1&amp;vaab=1&amp;htil=1"/>
          <p:cNvSpPr/>
          <p:nvPr/>
        </p:nvSpPr>
        <p:spPr>
          <a:xfrm>
            <a:off x="7494226" y="8116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AS.1_1#f79597d00?vaa=1&amp;vcp=1&amp;vis=1&amp;pid=33551caba&amp;color=0,0,0&amp;vtp=1&amp;vaab=1&amp;bbb=1&amp;hb=1&amp;htil=1"/>
          <p:cNvSpPr/>
          <p:nvPr/>
        </p:nvSpPr>
        <p:spPr>
          <a:xfrm>
            <a:off x="539994" y="493513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大洋甲被北美洲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南美洲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南极洲所包围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大西洋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44_1#562cbda6b?htil=2&amp;vaa=1&amp;vcp=1&amp;vis=1&amp;pid=33551caba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9293" y="1656798"/>
            <a:ext cx="5422392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4ffee681?vcp=1&amp;pid=ba0f95f20&amp;color=0,0,0&amp;vtp=1&amp;vaab=1&amp;bt=1&amp;bbb=1"/>
          <p:cNvSpPr/>
          <p:nvPr/>
        </p:nvSpPr>
        <p:spPr>
          <a:xfrm>
            <a:off x="539496" y="8945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52_1#7ffa780f8?vaa=1&amp;vcp=1&amp;vis=1&amp;pid=ba0f95f20&amp;color=0,0,0&amp;vtp=1&amp;vaab=1&amp;bbb=1"/>
          <p:cNvSpPr/>
          <p:nvPr/>
        </p:nvSpPr>
        <p:spPr>
          <a:xfrm>
            <a:off x="539496" y="14931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读四个大洲的轮廓图，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判断下列叙述错误的是(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3_1#7ffa780f8.bracket?vaa=1&amp;vcp=1&amp;vis=1&amp;pid=ba0f95f20&amp;color=0,0,0&amp;vpa=28&amp;vtp=1&amp;vaab=1"/>
          <p:cNvSpPr/>
          <p:nvPr/>
        </p:nvSpPr>
        <p:spPr>
          <a:xfrm>
            <a:off x="8195214" y="147980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6_BD.52_2#7ffa780f8?htil=3&amp;vaa=1&amp;vcp=1&amp;vis=1&amp;pid=ba0f95f2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1243" y="2185162"/>
            <a:ext cx="5422392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52_3#7ffa780f8.choices?htil=3&amp;vaa=1&amp;vcp=1&amp;vis=1&amp;pid=ba0f95f20&amp;color=0,0,0&amp;vtp=1&amp;vaab=1&amp;bbb=1&amp;hb=1"/>
          <p:cNvSpPr/>
          <p:nvPr/>
        </p:nvSpPr>
        <p:spPr>
          <a:xfrm>
            <a:off x="539496" y="2131250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A.①大洲是世界第二大洲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.②大洲是距离④大洲最近的大洲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.③大洲隔直布罗陀海峡与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①大洲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.④大洲是跨经度范围最广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、纬度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位置最高的大洲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878b8630?vcp=1&amp;pid=731e79d0e&amp;color=197,144,191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海陆变迁</a:t>
            </a:r>
            <a:endParaRPr lang="en-US" altLang="zh-CN" sz="3200" dirty="0"/>
          </a:p>
        </p:txBody>
      </p:sp>
      <p:pic>
        <p:nvPicPr>
          <p:cNvPr id="3" name="QO_6_BD.54_1#bcdb93ee5?htil=4&amp;vaa=1&amp;vcp=1&amp;vis=1&amp;pid=3878b863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0104" y="1260180"/>
            <a:ext cx="3941064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4_2#bcdb93ee5?htil=4&amp;sp=1&amp;vaa=1&amp;vcp=1&amp;vis=1&amp;pid=3878b8630&amp;color=0,0,0&amp;vtp=1&amp;vaab=1&amp;bbb=1&amp;hb=1"/>
          <p:cNvSpPr/>
          <p:nvPr/>
        </p:nvSpPr>
        <p:spPr>
          <a:xfrm>
            <a:off x="539496" y="1241892"/>
            <a:ext cx="70317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据中国地震台网测定，2024年9月13日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3时38分，云南省普洱市宁洱县发生3.4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地震，震源深度10千米，多地震感强烈。</a:t>
            </a:r>
          </a:p>
          <a:p>
            <a:pPr algn="l" latinLnBrk="1">
              <a:lnSpc>
                <a:spcPts val="51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图为全球板块分布示意图。读图，完成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6_1#a4d8ab752?htil=5&amp;vaa=1&amp;vcp=1&amp;vis=1&amp;pid=bcdb93ee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5813" y="1020572"/>
            <a:ext cx="3941064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6_2#a4d8ab752?htil=5&amp;vaa=1&amp;vcp=1&amp;vis=1&amp;pid=bcdb93ee5&amp;color=0,0,0&amp;vtp=1&amp;vaab=1&amp;bt=1&amp;bbb=1&amp;hs=1"/>
          <p:cNvSpPr/>
          <p:nvPr/>
        </p:nvSpPr>
        <p:spPr>
          <a:xfrm>
            <a:off x="539496" y="883412"/>
            <a:ext cx="70317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此次地震发生的主要原因是(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a4d8ab752.bracket?vaa=1&amp;vcp=1&amp;vis=1&amp;pid=bcdb93ee5&amp;color=0,0,0&amp;vpa=29&amp;vtp=1&amp;vaab=1"/>
          <p:cNvSpPr/>
          <p:nvPr/>
        </p:nvSpPr>
        <p:spPr>
          <a:xfrm>
            <a:off x="5972715" y="8700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56_3#a4d8ab752.choices?htil=5&amp;vaa=1&amp;vcp=1&amp;vis=1&amp;pid=bcdb93ee5&amp;color=0,0,0&amp;vtp=1&amp;vaab=1&amp;bbb=1&amp;hs=1"/>
          <p:cNvSpPr/>
          <p:nvPr/>
        </p:nvSpPr>
        <p:spPr>
          <a:xfrm>
            <a:off x="539496" y="1515681"/>
            <a:ext cx="70317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A.①②板块发生张裂运动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.①⑤板块发生碰撞挤压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.①⑥板块发生碰撞挤压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.⑤⑥板块发生张裂运动</a:t>
            </a:r>
            <a:endParaRPr lang="en-US" altLang="zh-CN" sz="2800" dirty="0"/>
          </a:p>
        </p:txBody>
      </p:sp>
      <p:sp>
        <p:nvSpPr>
          <p:cNvPr id="9" name="QO_6_AS.1_1#bcdb93ee5?htil=4&amp;vaa=1&amp;vcp=1&amp;vis=1&amp;pid=3878b8630&amp;color=0,0,0&amp;vtp=1&amp;vaab=1&amp;bbb=1&amp;hb=1&amp;hs=1&amp;htil=1"/>
          <p:cNvSpPr/>
          <p:nvPr/>
        </p:nvSpPr>
        <p:spPr>
          <a:xfrm>
            <a:off x="489383" y="4341227"/>
            <a:ext cx="11213233" cy="139455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我国云南省位于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①⑥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两大板块的交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界处附近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读图并结合所学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知识判断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这两大板块发生碰撞挤压是此次地震发生的主要原因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6_1#a4d8ab752?htil=5&amp;vaa=1&amp;vcp=1&amp;vis=1&amp;pid=bcdb93ee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1529" y="1020572"/>
            <a:ext cx="3941064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58_1#779ec742f?vaa=1&amp;vcp=1&amp;vis=1&amp;pid=bcdb93ee5&amp;color=0,0,0&amp;vtp=1&amp;vaab=1&amp;bbb=1&amp;hs=1"/>
          <p:cNvSpPr/>
          <p:nvPr/>
        </p:nvSpPr>
        <p:spPr>
          <a:xfrm>
            <a:off x="895123" y="74374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（2）板块运动可能造成(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59_1#779ec742f.bracket?vaa=1&amp;vcp=1&amp;vis=1&amp;pid=bcdb93ee5&amp;color=0,0,0&amp;vpa=30&amp;vtp=1&amp;vaab=1"/>
          <p:cNvSpPr/>
          <p:nvPr/>
        </p:nvSpPr>
        <p:spPr>
          <a:xfrm>
            <a:off x="4905942" y="7304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58_2#779ec742f.choices?vaa=1&amp;vcp=1&amp;vis=1&amp;pid=bcdb93ee5&amp;color=0,0,0&amp;vtp=1&amp;vaab=1&amp;bbb=1&amp;hs=1"/>
          <p:cNvSpPr/>
          <p:nvPr/>
        </p:nvSpPr>
        <p:spPr>
          <a:xfrm>
            <a:off x="895123" y="13818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A.地中海面积不断扩大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B.红海面积不断扩大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C.大西洋消失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D.喜马拉雅山脉变成海洋</a:t>
            </a:r>
            <a:endParaRPr lang="en-US" altLang="zh-CN" sz="2800" dirty="0"/>
          </a:p>
        </p:txBody>
      </p:sp>
      <p:sp>
        <p:nvSpPr>
          <p:cNvPr id="9" name="QO_6_AS.1_1#bcdb93ee5?htil=4&amp;vaa=1&amp;vcp=1&amp;vis=1&amp;pid=3878b8630&amp;color=0,0,0&amp;vtp=1&amp;vaab=1&amp;bbb=1&amp;hb=1&amp;hs=1&amp;htil=1"/>
          <p:cNvSpPr/>
          <p:nvPr/>
        </p:nvSpPr>
        <p:spPr>
          <a:xfrm>
            <a:off x="539496" y="4091845"/>
            <a:ext cx="11213233" cy="185175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根据图中各大板块的相对运动关系可以推断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地中海面积将不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断缩小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红海面积将不断扩大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大西洋面积将扩大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喜马拉雅山脉将变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得更高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385e29d4.fixed?vcp=1&amp;pid=952a2b40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陆地与海洋</a:t>
            </a:r>
            <a:endParaRPr lang="en-US" altLang="zh-CN" sz="4000" dirty="0"/>
          </a:p>
        </p:txBody>
      </p:sp>
      <p:sp>
        <p:nvSpPr>
          <p:cNvPr id="3" name="C_4_BD#0385e29d4.fixed?vcp=1&amp;pid=952a2b40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bd557666?vcp=1&amp;pid=3878b8630&amp;color=0,0,0&amp;vtp=1&amp;vaab=1&amp;bt=1&amp;bbb=1"/>
          <p:cNvSpPr/>
          <p:nvPr/>
        </p:nvSpPr>
        <p:spPr>
          <a:xfrm>
            <a:off x="611214" y="14081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60_1#89f322946?vaa=1&amp;vcp=1&amp;vis=1&amp;pid=3878b8630&amp;color=0,0,0&amp;vtp=1&amp;vaab=1&amp;bbb=1&amp;hb=1"/>
          <p:cNvSpPr/>
          <p:nvPr/>
        </p:nvSpPr>
        <p:spPr>
          <a:xfrm>
            <a:off x="611214" y="203589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3.（2024·黑龙江齐齐哈尔·中考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我国科学工作者在喜马拉雅山考察时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，岩石中含有鱼、海螺等海洋生物化石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，这说明喜马拉雅山在地质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时期曾是海洋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这种海陆变迁的主要原因是(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61_1#89f322946.bracket?vaa=1&amp;vcp=1&amp;vis=1&amp;pid=3878b8630&amp;color=0,0,0&amp;vpa=31&amp;vtp=1&amp;vaab=1"/>
          <p:cNvSpPr/>
          <p:nvPr/>
        </p:nvSpPr>
        <p:spPr>
          <a:xfrm>
            <a:off x="7644632" y="33179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60_2#89f322946.choices?vaa=1&amp;vcp=1&amp;vis=1&amp;pid=3878b8630&amp;color=0,0,0&amp;vtp=1&amp;vaab=1&amp;bbb=1"/>
          <p:cNvSpPr/>
          <p:nvPr/>
        </p:nvSpPr>
        <p:spPr>
          <a:xfrm>
            <a:off x="611214" y="393714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.地壳变动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B.海啸作用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C.人类活动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.火山喷发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872a3c2c.fixed?vcp=1&amp;pid=952a2b40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陆地与海洋</a:t>
            </a:r>
            <a:endParaRPr lang="en-US" altLang="zh-CN" sz="4000" dirty="0"/>
          </a:p>
        </p:txBody>
      </p:sp>
      <p:sp>
        <p:nvSpPr>
          <p:cNvPr id="3" name="C_4_BD#e872a3c2c.fixed?vcp=1&amp;pid=952a2b40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dce9b9bf?vcp=1&amp;pid=e872a3c2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0377e83a0?sp=1&amp;vcp=1&amp;pid=9dce9b9bf&amp;color=0,0,0&amp;vtp=1&amp;vaab=1&amp;bbb=1"/>
          <p:cNvSpPr/>
          <p:nvPr/>
        </p:nvSpPr>
        <p:spPr>
          <a:xfrm>
            <a:off x="539496" y="124745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62_1#193c1b8bd?sp=1&amp;vaa=1&amp;vcp=1&amp;vis=1&amp;pid=0377e83a0&amp;color=0,0,0&amp;vtp=1&amp;vaab=1&amp;bbb=1&amp;hb=1"/>
          <p:cNvSpPr/>
          <p:nvPr/>
        </p:nvSpPr>
        <p:spPr>
          <a:xfrm>
            <a:off x="539496" y="189894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1.（2023·新疆·中考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下图中能够正确表示地球海陆面积比例的是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63_1#193c1b8bd.bracket?vaa=1&amp;vcp=1&amp;vis=1&amp;pid=0377e83a0&amp;color=0,0,0&amp;vpa=32&amp;vtp=1&amp;vaab=1"/>
          <p:cNvSpPr/>
          <p:nvPr/>
        </p:nvSpPr>
        <p:spPr>
          <a:xfrm>
            <a:off x="11020964" y="188560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6" name="QC_7_BD.62_2#193c1b8bd?vaa=1&amp;vcp=1&amp;vis=1&amp;pid=0377e83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9584" y="2587416"/>
            <a:ext cx="5120640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62_3#193c1b8bd.choices?vaa=1&amp;vcp=1&amp;vis=1&amp;pid=0377e83a0&amp;color=0,0,0&amp;vtp=1&amp;vaab=1&amp;bbb=1"/>
          <p:cNvSpPr/>
          <p:nvPr/>
        </p:nvSpPr>
        <p:spPr>
          <a:xfrm>
            <a:off x="539496" y="57624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64_1#c8f49368a?htil=6&amp;vaa=1&amp;vcp=1&amp;vis=1&amp;pid=0377e83a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49" y="572688"/>
            <a:ext cx="5422392" cy="307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64_2#c8f49368a?htil=6&amp;vaa=1&amp;vcp=1&amp;vis=1&amp;pid=0377e83a0&amp;color=0,0,0&amp;vtp=1&amp;vaab=1&amp;bt=1&amp;bbb=1&amp;hb=1&amp;hs=1"/>
          <p:cNvSpPr/>
          <p:nvPr/>
        </p:nvSpPr>
        <p:spPr>
          <a:xfrm>
            <a:off x="539496" y="554400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（2023·江苏无锡·中考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《海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底两万里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》是法国小说家儒勒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·凡尔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纳的代表作之一，他带领读者登上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鹦鹉螺号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”，跟随尼摩船长和他的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客人们”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饱览变幻无穷的海底世界。</a:t>
            </a:r>
            <a:endParaRPr lang="en-US" altLang="zh-CN" sz="2800" dirty="0"/>
          </a:p>
        </p:txBody>
      </p:sp>
      <p:sp>
        <p:nvSpPr>
          <p:cNvPr id="4" name="QC_8_BD.65_1#b96e27a22?vaa=1&amp;vcp=1&amp;vis=1&amp;pid=c8f49368a&amp;color=0,0,0&amp;vtp=1&amp;vaab=1&amp;bbb=1&amp;hs=1"/>
          <p:cNvSpPr/>
          <p:nvPr/>
        </p:nvSpPr>
        <p:spPr>
          <a:xfrm>
            <a:off x="539496" y="43787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“鹦鹉螺号”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的航行证明地球表面海陆分布的特点是(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66_1#b96e27a22.bracket?vaa=1&amp;vcp=1&amp;vis=1&amp;pid=c8f49368a&amp;color=0,0,0&amp;vpa=33&amp;vtp=1&amp;vaab=1"/>
          <p:cNvSpPr/>
          <p:nvPr/>
        </p:nvSpPr>
        <p:spPr>
          <a:xfrm>
            <a:off x="8865139" y="436541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65_2#b96e27a22.choices?vaa=1&amp;vcp=1&amp;vis=1&amp;pid=c8f49368a&amp;color=0,0,0&amp;vtp=1&amp;vaab=1&amp;bbb=1&amp;hs=1"/>
          <p:cNvSpPr/>
          <p:nvPr/>
        </p:nvSpPr>
        <p:spPr>
          <a:xfrm>
            <a:off x="539496" y="50168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.有连续而广阔的陆地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.有连续而广阔的海洋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C.陆地相连但海洋不相连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.海洋与陆地均不相连</a:t>
            </a:r>
            <a:endParaRPr lang="en-US" altLang="zh-CN" sz="2800" dirty="0"/>
          </a:p>
        </p:txBody>
      </p:sp>
      <p:sp>
        <p:nvSpPr>
          <p:cNvPr id="7" name="QM_7_BD.64_2#c8f49368a?htil=6&amp;vaa=1&amp;vcp=1&amp;vis=1&amp;pid=0377e83a0&amp;color=0,0,0&amp;vtp=1&amp;vaab=1&amp;bt=1&amp;bbb=1&amp;hb=1&amp;hs=1"/>
          <p:cNvSpPr/>
          <p:nvPr/>
        </p:nvSpPr>
        <p:spPr>
          <a:xfrm>
            <a:off x="539995" y="377664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读“鹦鹉螺号”航行路线图，完成2～4题。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67_1#53fd2f59b?htil=7&amp;vaa=1&amp;vcp=1&amp;vis=1&amp;pid=c8f49368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18" y="572688"/>
            <a:ext cx="5422392" cy="307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67_2#53fd2f59b?htil=7&amp;vaa=1&amp;vcp=1&amp;vis=1&amp;pid=c8f49368a&amp;color=0,0,0&amp;vtp=1&amp;vaab=1&amp;bt=1&amp;bbb=1&amp;hb=1&amp;hs=1"/>
          <p:cNvSpPr/>
          <p:nvPr/>
        </p:nvSpPr>
        <p:spPr>
          <a:xfrm>
            <a:off x="539496" y="55440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下列关于“鹦鹉螺号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”航行路线的叙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_1#53fd2f59b.bracket?vaa=1&amp;vcp=1&amp;vis=1&amp;pid=c8f49368a&amp;color=0,0,0&amp;vpa=34&amp;vtp=1&amp;vaab=1"/>
          <p:cNvSpPr/>
          <p:nvPr/>
        </p:nvSpPr>
        <p:spPr>
          <a:xfrm>
            <a:off x="2950114" y="11887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67_3#53fd2f59b.choices?htil=7&amp;vaa=1&amp;vcp=1&amp;vis=1&amp;pid=c8f49368a&amp;color=0,0,0&amp;vtp=1&amp;vaab=1&amp;bbb=1&amp;hs=1"/>
          <p:cNvSpPr/>
          <p:nvPr/>
        </p:nvSpPr>
        <p:spPr>
          <a:xfrm>
            <a:off x="539496" y="1837417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A.只在热带海域航行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.跨越了东、西、南、北半球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.只在东半球海域航行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.穿越了南极大陆和北冰洋</a:t>
            </a:r>
            <a:endParaRPr lang="en-US" altLang="zh-CN" sz="2800" dirty="0"/>
          </a:p>
        </p:txBody>
      </p:sp>
      <p:sp>
        <p:nvSpPr>
          <p:cNvPr id="6" name="QC_8_BD.69_1#ae46581a8?vaa=1&amp;vcp=1&amp;vis=1&amp;pid=c8f49368a&amp;color=0,0,0&amp;vtp=1&amp;vaab=1&amp;bbb=1&amp;hs=1"/>
          <p:cNvSpPr/>
          <p:nvPr/>
        </p:nvSpPr>
        <p:spPr>
          <a:xfrm>
            <a:off x="539496" y="437367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读“鹦鹉螺号”航行路线，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结合海陆分布的相关知识可以得出(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70_1#ae46581a8.bracket?vaa=1&amp;vcp=1&amp;vis=1&amp;pid=c8f49368a&amp;color=0,0,0&amp;vpa=35&amp;vtp=1&amp;vaab=1"/>
          <p:cNvSpPr/>
          <p:nvPr/>
        </p:nvSpPr>
        <p:spPr>
          <a:xfrm>
            <a:off x="10287539" y="436033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69_2#ae46581a8.choices?vaa=1&amp;vcp=1&amp;vis=1&amp;pid=c8f49368a&amp;color=0,0,0&amp;vtp=1&amp;vaab=1&amp;bbb=1&amp;hs=1"/>
          <p:cNvSpPr/>
          <p:nvPr/>
        </p:nvSpPr>
        <p:spPr>
          <a:xfrm>
            <a:off x="539496" y="50117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.大西洋是全球的中心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.北半球以陆地为主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C.南半球以海洋为主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.南极大陆面积最大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1_1#8e882de0e?sp=1&amp;vaa=1&amp;vcp=1&amp;vis=1&amp;pid=0377e83a0&amp;color=0,0,0&amp;vtp=1&amp;vaab=1&amp;bt=1&amp;bbb=1"/>
          <p:cNvSpPr/>
          <p:nvPr/>
        </p:nvSpPr>
        <p:spPr>
          <a:xfrm>
            <a:off x="539496" y="8526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下图中字母所代表的地理事物，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对应错误的是(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72_1#8e882de0e.bracket?vaa=1&amp;vcp=1&amp;vis=1&amp;pid=0377e83a0&amp;color=0,0,0&amp;vpa=36&amp;vtp=1&amp;vaab=1"/>
          <p:cNvSpPr/>
          <p:nvPr/>
        </p:nvSpPr>
        <p:spPr>
          <a:xfrm>
            <a:off x="8195214" y="83931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7_BD.71_2#8e882de0e?vaa=1&amp;vcp=1&amp;vis=1&amp;pid=0377e83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3320" y="1538827"/>
            <a:ext cx="4782312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1_3#8e882de0e.choices?vaa=1&amp;vcp=1&amp;vis=1&amp;pid=0377e83a0&amp;color=0,0,0&amp;vtp=1&amp;vaab=1&amp;bbb=1"/>
          <p:cNvSpPr/>
          <p:nvPr/>
        </p:nvSpPr>
        <p:spPr>
          <a:xfrm>
            <a:off x="539496" y="542502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6865" algn="l"/>
                <a:tab pos="5662930" algn="l"/>
                <a:tab pos="84689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——岛屿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——海峡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——半岛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.D——大洋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73_1#2970b04a3?htil=8&amp;vaa=1&amp;vcp=1&amp;vis=1&amp;pid=0377e83a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0699" y="572689"/>
            <a:ext cx="4476879" cy="2452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3_2#2970b04a3?htil=8&amp;sp=1&amp;vaa=1&amp;vcp=1&amp;vis=1&amp;pid=0377e83a0&amp;color=0,0,0&amp;vtp=1&amp;vaab=1&amp;bt=1&amp;bbb=1&amp;hb=1&amp;hs=1"/>
          <p:cNvSpPr/>
          <p:nvPr/>
        </p:nvSpPr>
        <p:spPr>
          <a:xfrm>
            <a:off x="539496" y="554400"/>
            <a:ext cx="6099048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6.（2023·甘肃白银·中考，有改动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东西半球示意图，下列叙述正确的是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73_3#2970b04a3?htil=8&amp;vaa=1&amp;vcp=1&amp;vis=1&amp;pid=0377e83a0&amp;color=0,0,0&amp;vtp=1&amp;vaab=1&amp;bbb=1&amp;hs=1"/>
          <p:cNvSpPr/>
          <p:nvPr/>
        </p:nvSpPr>
        <p:spPr>
          <a:xfrm>
            <a:off x="539496" y="2325606"/>
            <a:ext cx="6099048" cy="3500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①非洲地跨南北半球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纬度最高的大洲是欧洲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面积最大的大洲是非洲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南美洲和北美洲主要位于西半球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南、北回归线同时穿过非洲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白令海峡是亚洲和北美洲的分界线</a:t>
            </a:r>
            <a:endParaRPr lang="en-US" altLang="zh-CN" sz="2800" dirty="0"/>
          </a:p>
        </p:txBody>
      </p:sp>
      <p:sp>
        <p:nvSpPr>
          <p:cNvPr id="6" name="QC_7_BD.73_4#2970b04a3.choices?vaa=1&amp;vcp=1&amp;vis=1&amp;pid=0377e83a0&amp;color=0,0,0&amp;vtp=1&amp;vaab=1&amp;bbb=1&amp;hs=1"/>
          <p:cNvSpPr/>
          <p:nvPr/>
        </p:nvSpPr>
        <p:spPr>
          <a:xfrm>
            <a:off x="539496" y="5852587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C.①④⑤⑥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2970b04a3?vaa=1&amp;vcp=1&amp;vis=1&amp;pid=0377e83a0&amp;color=0,0,0&amp;vtp=1&amp;vaab=1&amp;bt=1&amp;bbb=1&amp;hb=1"/>
          <p:cNvSpPr/>
          <p:nvPr/>
        </p:nvSpPr>
        <p:spPr>
          <a:xfrm>
            <a:off x="539496" y="75104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（提示：读图并结合所学知识可知，非洲地跨南北半球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，纬度最高的大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洲是南极洲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，面积最大的大洲是亚洲，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南美洲和北美洲主要位于西半球，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、北回归线同时穿过非洲，亚洲和北美洲的分界线是白令海峡）</a:t>
            </a:r>
            <a:endParaRPr lang="en-US" altLang="zh-CN" sz="2800" dirty="0"/>
          </a:p>
        </p:txBody>
      </p:sp>
      <p:pic>
        <p:nvPicPr>
          <p:cNvPr id="3" name="QC_7_AS.1_1#2970b04a3?vaa=1&amp;vcp=1&amp;vis=1&amp;pid=0377e83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2733262"/>
            <a:ext cx="4910328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N.2_1#2970b04a3?vaa=1&amp;vcp=1&amp;vis=1&amp;pid=0377e83a0&amp;color=0,0,0&amp;vtp=1&amp;vaab=1&amp;bbb=1"/>
          <p:cNvSpPr/>
          <p:nvPr/>
        </p:nvSpPr>
        <p:spPr>
          <a:xfrm>
            <a:off x="539496" y="55399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77_1#87d9a8905?vaa=1&amp;vcp=1&amp;vis=1&amp;pid=0377e83a0&amp;color=0,0,0&amp;vtp=1&amp;vaab=1&amp;bt=1&amp;bbb=1"/>
          <p:cNvSpPr/>
          <p:nvPr/>
        </p:nvSpPr>
        <p:spPr>
          <a:xfrm>
            <a:off x="539496" y="1945290"/>
            <a:ext cx="11266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（2023·湖南邵阳·中考）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读世界七大洲的面积占比表，完成第7题。</a:t>
            </a:r>
            <a:endParaRPr lang="en-US" altLang="zh-CN" sz="2800" dirty="0"/>
          </a:p>
        </p:txBody>
      </p:sp>
      <p:graphicFrame>
        <p:nvGraphicFramePr>
          <p:cNvPr id="37" name="QM_7_BD.77_2#87d9a8905?colgroup=6,2,2,3,4,4,1,1&amp;vaa=1&amp;vcp=1&amp;vis=1&amp;pid=0377e83a0&amp;color=0,0,0&amp;vtp=1&amp;vaab=1&amp;bbb=1"/>
          <p:cNvGraphicFramePr>
            <a:graphicFrameLocks noGrp="1"/>
          </p:cNvGraphicFramePr>
          <p:nvPr/>
        </p:nvGraphicFramePr>
        <p:xfrm>
          <a:off x="539496" y="2626899"/>
          <a:ext cx="11027664" cy="2272475"/>
        </p:xfrm>
        <a:graphic>
          <a:graphicData uri="http://schemas.openxmlformats.org/drawingml/2006/table">
            <a:tbl>
              <a:tblPr/>
              <a:tblGrid>
                <a:gridCol w="2660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80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013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亚洲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南极洲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洋</a:t>
                      </a:r>
                      <a:endParaRPr lang="en-US" altLang="zh-CN" sz="28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洲</a:t>
                      </a:r>
                      <a:endParaRPr lang="en-US" altLang="zh-CN" sz="28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面积占比/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29.3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20.2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16.1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9.3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7.1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78_1#f225419ba?vaa=1&amp;vcp=1&amp;vis=1&amp;pid=87d9a8905&amp;color=0,0,0&amp;vtp=1&amp;vaab=1&amp;bt=1&amp;bbb=1"/>
          <p:cNvSpPr/>
          <p:nvPr/>
        </p:nvSpPr>
        <p:spPr>
          <a:xfrm>
            <a:off x="541020" y="271864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下列关于表中①②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两大洲的说法，正确的是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80_1#f225419ba.bracket?vaa=1&amp;vcp=1&amp;vis=1&amp;pid=87d9a8905&amp;color=0,0,0&amp;vpa=38&amp;vtp=1&amp;vaab=1"/>
          <p:cNvSpPr/>
          <p:nvPr/>
        </p:nvSpPr>
        <p:spPr>
          <a:xfrm>
            <a:off x="7841138" y="270530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78_2#f225419ba.choices?vaa=1&amp;vcp=1&amp;vis=1&amp;pid=87d9a8905&amp;color=0,0,0&amp;vtp=1&amp;vaab=1&amp;bbb=1"/>
          <p:cNvSpPr/>
          <p:nvPr/>
        </p:nvSpPr>
        <p:spPr>
          <a:xfrm>
            <a:off x="541020" y="3350911"/>
            <a:ext cx="11109960" cy="144969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大洲是欧洲</a:t>
            </a:r>
            <a:r>
              <a:rPr lang="en-US" altLang="zh-CN" sz="2800" dirty="0"/>
              <a:t>                                 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B.②大洲濒临印度洋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两大洲的分界线是直布罗陀海峡</a:t>
            </a:r>
            <a:r>
              <a:rPr lang="en-US" altLang="zh-CN" sz="2800" dirty="0"/>
              <a:t>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D.①大洲位于②大洲以北</a:t>
            </a:r>
            <a:endParaRPr lang="en-US" altLang="zh-CN" sz="2800" dirty="0"/>
          </a:p>
        </p:txBody>
      </p:sp>
      <p:sp>
        <p:nvSpPr>
          <p:cNvPr id="5" name="QC_8_AS.1_1#f225419ba?vaa=1&amp;vcp=1&amp;vis=1&amp;pid=87d9a8905&amp;color=0,0,0&amp;vtp=1&amp;vaab=1&amp;bbb=1&amp;hb=1"/>
          <p:cNvSpPr/>
          <p:nvPr/>
        </p:nvSpPr>
        <p:spPr>
          <a:xfrm>
            <a:off x="541020" y="457160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（提示：分析表中各大洲面积占比可推知，①是非洲，②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是欧洲。欧洲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濒临大西洋和北冰洋；非洲和欧洲的分界线是直布罗陀海峡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非洲位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于②欧洲以南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6" name="QM_7_BD.77_2#87d9a8905?colgroup=6,2,2,3,4,4,1,1&amp;vaa=1&amp;vcp=1&amp;vis=1&amp;pid=0377e83a0&amp;color=0,0,0&amp;vtp=1&amp;vaab=1&amp;bbb=1"/>
          <p:cNvGraphicFramePr>
            <a:graphicFrameLocks noGrp="1"/>
          </p:cNvGraphicFramePr>
          <p:nvPr/>
        </p:nvGraphicFramePr>
        <p:xfrm>
          <a:off x="541020" y="454169"/>
          <a:ext cx="11027664" cy="2272475"/>
        </p:xfrm>
        <a:graphic>
          <a:graphicData uri="http://schemas.openxmlformats.org/drawingml/2006/table">
            <a:tbl>
              <a:tblPr/>
              <a:tblGrid>
                <a:gridCol w="2660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80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013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亚洲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南极洲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洋</a:t>
                      </a:r>
                      <a:endParaRPr lang="en-US" altLang="zh-CN" sz="28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洲</a:t>
                      </a:r>
                      <a:endParaRPr lang="en-US" altLang="zh-CN" sz="28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面积占比/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29.3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20.2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16.1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9.3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7.1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5ade09e26?colgroup=13,15&amp;vcp=1&amp;pid=0385e29d4&amp;color=0,0,0&amp;vtp=1&amp;vaab=1&amp;bt=1&amp;bbb=1&amp;hb=1"/>
          <p:cNvGraphicFramePr>
            <a:graphicFrameLocks noGrp="1"/>
          </p:cNvGraphicFramePr>
          <p:nvPr/>
        </p:nvGraphicFramePr>
        <p:xfrm>
          <a:off x="539496" y="1179449"/>
          <a:ext cx="11091672" cy="449910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运用地图和数据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球表面海陆所占比例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描述世界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海陆分布的特点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阅读世界地图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说出七大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四大洋的分布及其特点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000"/>
                        </a:lnSpc>
                      </a:pPr>
                      <a:r>
                        <a:rPr lang="en-US" altLang="zh-CN" sz="172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8423" y="1972023"/>
            <a:ext cx="5511857" cy="346955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2_1#821a5878c?htil=9&amp;vaa=1&amp;vcp=1&amp;vis=1&amp;pid=0377e83a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6035" y="572688"/>
            <a:ext cx="3017755" cy="257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82_2#821a5878c?htil=9&amp;vaa=1&amp;vcp=1&amp;vis=1&amp;pid=0377e83a0&amp;color=0,0,0&amp;vtp=1&amp;vaab=1&amp;bt=1&amp;bbb=1&amp;hb=1&amp;hs=1"/>
          <p:cNvSpPr/>
          <p:nvPr/>
        </p:nvSpPr>
        <p:spPr>
          <a:xfrm>
            <a:off x="539496" y="554400"/>
            <a:ext cx="7077456" cy="2963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（2023·山西太原·中考）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2023年5月，我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国科研人员在西藏发现了一批三叠纪喜马拉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雅鱼龙化石，这是古生物学上的又一重大发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现。读喜马拉雅鱼龙化石示意图及鱼龙复原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图，完成8～9题。</a:t>
            </a:r>
            <a:endParaRPr lang="en-US" altLang="zh-CN" sz="2800" dirty="0"/>
          </a:p>
        </p:txBody>
      </p:sp>
      <p:sp>
        <p:nvSpPr>
          <p:cNvPr id="4" name="QC_8_BD.83_1#5595257f1?vaa=1&amp;vcp=1&amp;vis=1&amp;pid=821a5878c&amp;color=0,0,0&amp;vtp=1&amp;vaab=1&amp;bbb=1&amp;hs=1"/>
          <p:cNvSpPr/>
          <p:nvPr/>
        </p:nvSpPr>
        <p:spPr>
          <a:xfrm>
            <a:off x="539496" y="3528486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科研人员在西藏发现了一批三叠纪喜马拉雅鱼龙化石，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_1#5595257f1.bracket?vaa=1&amp;vcp=1&amp;vis=1&amp;pid=821a5878c&amp;color=0,0,0&amp;vpa=39&amp;vtp=1&amp;vaab=1"/>
          <p:cNvSpPr/>
          <p:nvPr/>
        </p:nvSpPr>
        <p:spPr>
          <a:xfrm>
            <a:off x="10328814" y="3518580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83_2#5595257f1.choices?vaa=1&amp;vcp=1&amp;vis=1&amp;pid=821a5878c&amp;color=0,0,0&amp;vtp=1&amp;vaab=1&amp;bbb=1&amp;hs=1"/>
          <p:cNvSpPr/>
          <p:nvPr/>
        </p:nvSpPr>
        <p:spPr>
          <a:xfrm>
            <a:off x="539496" y="4119924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.鱼龙曾经生活在陆地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.此地曾经是一片汪洋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C.人类把化石带到陆地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.海平面上升淹没此地</a:t>
            </a:r>
            <a:endParaRPr lang="en-US" altLang="zh-CN" sz="2800" dirty="0"/>
          </a:p>
        </p:txBody>
      </p:sp>
      <p:sp>
        <p:nvSpPr>
          <p:cNvPr id="7" name="QC_8_BD.85_1#3d921302d?vaa=1&amp;vcp=1&amp;vis=1&amp;pid=821a5878c&amp;color=0,0,0&amp;vtp=1&amp;vaab=1&amp;bbb=1&amp;hs=1"/>
          <p:cNvSpPr/>
          <p:nvPr/>
        </p:nvSpPr>
        <p:spPr>
          <a:xfrm>
            <a:off x="539496" y="5296580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下列能够反映这种地理现象的词语是(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86_1#3d921302d.bracket?vaa=1&amp;vcp=1&amp;vis=1&amp;pid=821a5878c&amp;color=0,0,0&amp;vpa=40&amp;vtp=1&amp;vaab=1"/>
          <p:cNvSpPr/>
          <p:nvPr/>
        </p:nvSpPr>
        <p:spPr>
          <a:xfrm>
            <a:off x="6772814" y="5286674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8_BD.85_2#3d921302d.choices?vaa=1&amp;vcp=1&amp;vis=1&amp;pid=821a5878c&amp;color=0,0,0&amp;vtp=1&amp;vaab=1&amp;bbb=1&amp;hs=1"/>
          <p:cNvSpPr/>
          <p:nvPr/>
        </p:nvSpPr>
        <p:spPr>
          <a:xfrm>
            <a:off x="539496" y="5869540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.愚公移山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B.刻舟求剑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C.沧海桑田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.精卫填海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7_1#6f755eb94?sp=1&amp;vaa=1&amp;vcp=1&amp;vis=1&amp;pid=0377e83a0&amp;color=0,0,0&amp;vtp=1&amp;vaab=1&amp;bt=1&amp;bbb=1&amp;hb=1"/>
          <p:cNvSpPr/>
          <p:nvPr/>
        </p:nvSpPr>
        <p:spPr>
          <a:xfrm>
            <a:off x="539496" y="120192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下图中，①大陆东岸凸出的部分与②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大陆西岸凹进的部分遥相对应，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轮廓基本吻合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该现象可以支持下列观点中的(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88_1#6f755eb94.bracket?vaa=1&amp;vcp=1&amp;vis=1&amp;pid=0377e83a0&amp;color=0,0,0&amp;vpa=41&amp;vtp=1&amp;vaab=1"/>
          <p:cNvSpPr/>
          <p:nvPr/>
        </p:nvSpPr>
        <p:spPr>
          <a:xfrm>
            <a:off x="7928514" y="183629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7_BD.87_2#6f755eb94?htil=10&amp;vaa=1&amp;vcp=1&amp;vis=1&amp;pid=0377e83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8276" y="2538857"/>
            <a:ext cx="4818888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87_3#6f755eb94.choices?htil=10&amp;vaa=1&amp;vcp=1&amp;vis=1&amp;pid=0377e83a0&amp;color=0,0,0&amp;vtp=1&amp;vaab=1&amp;bbb=1&amp;hb=1"/>
          <p:cNvSpPr/>
          <p:nvPr/>
        </p:nvSpPr>
        <p:spPr>
          <a:xfrm>
            <a:off x="539496" y="2484945"/>
            <a:ext cx="61630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A.大陆漂移说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.地球表层由板块拼合而成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.①大洲西部位于环太平洋火山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、地震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带上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.①②两大洲热带面积广大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9_1#c53189c55?htil=11&amp;vaa=1&amp;vcp=1&amp;vis=1&amp;pid=0377e83a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787749"/>
            <a:ext cx="542239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89_2#c53189c55?htil=11&amp;vaa=1&amp;vcp=1&amp;vis=1&amp;pid=0377e83a0&amp;color=0,0,0&amp;vtp=1&amp;vaab=1&amp;bt=1&amp;bbb=1&amp;hb=1&amp;hs=1"/>
          <p:cNvSpPr/>
          <p:nvPr/>
        </p:nvSpPr>
        <p:spPr>
          <a:xfrm>
            <a:off x="539496" y="769461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（2024·黑龙江龙东地区·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中考）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读全球局部板块分布示意图，完成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～12题。</a:t>
            </a:r>
            <a:endParaRPr lang="en-US" altLang="zh-CN" sz="2800" dirty="0"/>
          </a:p>
        </p:txBody>
      </p:sp>
      <p:sp>
        <p:nvSpPr>
          <p:cNvPr id="4" name="QC_8_BD.90_1#f81345590?vaa=1&amp;vcp=1&amp;vis=1&amp;pid=c53189c55&amp;color=0,0,0&amp;vtp=1&amp;vaab=1&amp;bbb=1&amp;hs=1"/>
          <p:cNvSpPr/>
          <p:nvPr/>
        </p:nvSpPr>
        <p:spPr>
          <a:xfrm>
            <a:off x="539496" y="36615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图中板块甲是(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_1#f81345590.bracket?vaa=1&amp;vcp=1&amp;vis=1&amp;pid=c53189c55&amp;color=0,0,0&amp;vpa=42&amp;vtp=1&amp;vaab=1"/>
          <p:cNvSpPr/>
          <p:nvPr/>
        </p:nvSpPr>
        <p:spPr>
          <a:xfrm>
            <a:off x="3374993" y="364817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90_2#f81345590.choices?vaa=1&amp;vcp=1&amp;vis=1&amp;pid=c53189c55&amp;color=0,0,0&amp;vtp=1&amp;vaab=1&amp;bbb=1&amp;hs=1"/>
          <p:cNvSpPr/>
          <p:nvPr/>
        </p:nvSpPr>
        <p:spPr>
          <a:xfrm>
            <a:off x="539496" y="42636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.印度洋板块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B.亚欧板块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C.太平洋板块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.美洲板块</a:t>
            </a:r>
            <a:endParaRPr lang="en-US" altLang="zh-CN" sz="2800" dirty="0"/>
          </a:p>
        </p:txBody>
      </p:sp>
      <p:sp>
        <p:nvSpPr>
          <p:cNvPr id="7" name="QC_8_BD.92_1#f495bb59f?vaa=1&amp;vcp=1&amp;vis=1&amp;pid=c53189c55&amp;color=0,0,0&amp;vtp=1&amp;vaab=1&amp;bbb=1&amp;hs=1"/>
          <p:cNvSpPr/>
          <p:nvPr/>
        </p:nvSpPr>
        <p:spPr>
          <a:xfrm>
            <a:off x="539496" y="4872577"/>
            <a:ext cx="11520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按照板块构造学说的观点，几千万年以后，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93_1#f495bb59f.bracket?vaa=1&amp;vcp=1&amp;vis=1&amp;pid=c53189c55&amp;color=0,0,0&amp;vpa=43&amp;vtp=1&amp;vaab=1"/>
          <p:cNvSpPr/>
          <p:nvPr/>
        </p:nvSpPr>
        <p:spPr>
          <a:xfrm>
            <a:off x="10862214" y="485924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92_2#f495bb59f.choices?vaa=1&amp;vcp=1&amp;vis=1&amp;pid=c53189c55&amp;color=0,0,0&amp;vtp=1&amp;vaab=1&amp;bbb=1&amp;hs=1"/>
          <p:cNvSpPr/>
          <p:nvPr/>
        </p:nvSpPr>
        <p:spPr>
          <a:xfrm>
            <a:off x="539496" y="54815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.红海将缩小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①山脉会升高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C.地中海将扩大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.②山脉会消失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8081c8e3?sp=1&amp;vcp=1&amp;pid=9dce9b9b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>
              <a:solidFill>
                <a:srgbClr val="000000"/>
              </a:solidFill>
            </a:endParaRPr>
          </a:p>
        </p:txBody>
      </p:sp>
      <p:pic>
        <p:nvPicPr>
          <p:cNvPr id="3" name="QO_7_BD.94_1#f9e4df92c?htil=12&amp;vaa=1&amp;vcp=1&amp;vis=1&amp;pid=b8081c8e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33969"/>
            <a:ext cx="5422392" cy="348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4_2#f9e4df92c?htil=12&amp;sp=1&amp;vaa=1&amp;vcp=1&amp;vis=1&amp;pid=b8081c8e3&amp;color=0,0,0&amp;vtp=1&amp;vaab=1&amp;bbb=1&amp;hs=1"/>
          <p:cNvSpPr/>
          <p:nvPr/>
        </p:nvSpPr>
        <p:spPr>
          <a:xfrm>
            <a:off x="539496" y="1215681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阅读图文材料，完成下列各题。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8_BD.95_1#fbc2c104f?htil=12&amp;vaa=1&amp;vcp=1&amp;vis=1&amp;pid=f9e4df92c&amp;color=0,0,0&amp;vtp=1&amp;vaab=1&amp;bbb=1&amp;hb=1&amp;hs=1"/>
          <p:cNvSpPr/>
          <p:nvPr/>
        </p:nvSpPr>
        <p:spPr>
          <a:xfrm>
            <a:off x="539496" y="1850244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（1）图中A大洲是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洲，B大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洋，C大洲是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D大洲大部分位于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殊纬线）以南，终年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覆盖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至今无人定居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8_AN.2_1#fbc2c104f.blank?vaa=1&amp;vcp=1&amp;vis=1&amp;pid=f9e4df92c&amp;color=0,0,0&amp;vpa=44&amp;vtp=1&amp;vaab=1&amp;bbb=1"/>
          <p:cNvSpPr/>
          <p:nvPr/>
        </p:nvSpPr>
        <p:spPr>
          <a:xfrm>
            <a:off x="3473990" y="1942256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8_AN.3_1#fbc2c104f.blank?vaa=1&amp;vcp=1&amp;vis=1&amp;pid=f9e4df92c&amp;color=0,0,0&amp;vpa=45&amp;vtp=1&amp;vaab=1&amp;bbb=1"/>
          <p:cNvSpPr/>
          <p:nvPr/>
        </p:nvSpPr>
        <p:spPr>
          <a:xfrm>
            <a:off x="1261015" y="2587670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8_AN.4_1#fbc2c104f.blank?vaa=1&amp;vcp=1&amp;vis=1&amp;pid=f9e4df92c&amp;color=0,0,0&amp;vpa=46&amp;vtp=1&amp;vaab=1&amp;bbb=1"/>
          <p:cNvSpPr/>
          <p:nvPr/>
        </p:nvSpPr>
        <p:spPr>
          <a:xfrm>
            <a:off x="4342352" y="2587670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大洋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8_AN.5_1#fbc2c104f.blank?vaa=1&amp;vcp=1&amp;vis=1&amp;pid=f9e4df92c&amp;color=0,0,0&amp;vpa=47&amp;vtp=1&amp;vaab=1&amp;bbb=1"/>
          <p:cNvSpPr/>
          <p:nvPr/>
        </p:nvSpPr>
        <p:spPr>
          <a:xfrm>
            <a:off x="3296190" y="3239942"/>
            <a:ext cx="13255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南极圈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8_AN.1_1#fbc2c104f.blank?vaa=1&amp;vcp=1&amp;vis=1&amp;pid=f9e4df92c&amp;color=0,0,0&amp;vpa=48&amp;vtp=1&amp;vaab=1&amp;bbb=1"/>
          <p:cNvSpPr/>
          <p:nvPr/>
        </p:nvSpPr>
        <p:spPr>
          <a:xfrm>
            <a:off x="3723321" y="3943585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冰雪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QB_8_BD.101_1#47e26178d?vaa=1&amp;vcp=1&amp;vis=1&amp;pid=f9e4df92c&amp;color=0,0,0&amp;vtp=1&amp;vaab=1&amp;bbb=1&amp;hs=1"/>
          <p:cNvSpPr/>
          <p:nvPr/>
        </p:nvSpPr>
        <p:spPr>
          <a:xfrm>
            <a:off x="539496" y="50506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）图中甲地的经纬度是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（3）图中乙海峡沟通了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2" name="QB_8_AN.6_1#47e26178d.blank?vaa=1&amp;vcp=1&amp;vis=1&amp;pid=f9e4df92c&amp;color=0,0,0&amp;vpa=49&amp;vtp=1&amp;vaab=1&amp;bbb=1"/>
          <p:cNvSpPr/>
          <p:nvPr/>
        </p:nvSpPr>
        <p:spPr>
          <a:xfrm>
            <a:off x="4613815" y="5144942"/>
            <a:ext cx="3163888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（30°S，60°E）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4" name="QB_8_AN.104_1#47e26178d.blank?vaa=1&amp;vcp=1&amp;vis=1&amp;pid=f9e4df92c&amp;color=0,0,0&amp;vpa=50&amp;vtp=1&amp;vaab=1&amp;bbb=1"/>
          <p:cNvSpPr/>
          <p:nvPr/>
        </p:nvSpPr>
        <p:spPr>
          <a:xfrm>
            <a:off x="4283615" y="56469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5" name="QB_8_AN.105_1#47e26178d.blank?vaa=1&amp;vcp=1&amp;vis=1&amp;pid=f9e4df92c&amp;color=0,0,0&amp;vpa=51&amp;vtp=1&amp;vaab=1&amp;bbb=1"/>
          <p:cNvSpPr/>
          <p:nvPr/>
        </p:nvSpPr>
        <p:spPr>
          <a:xfrm>
            <a:off x="6061615" y="56469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北冰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0" grpId="0" animBg="1"/>
      <p:bldP spid="12" grpId="0" build="p" animBg="1"/>
      <p:bldP spid="14" grpId="0" build="p" animBg="1"/>
      <p:bldP spid="1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6_1#702c1feb8?vaa=1&amp;vcp=1&amp;vis=1&amp;pid=f9e4df92c&amp;color=0,0,0&amp;vtp=1&amp;vaab=1&amp;bt=1&amp;bbb=1&amp;hb=1"/>
          <p:cNvSpPr/>
          <p:nvPr/>
        </p:nvSpPr>
        <p:spPr>
          <a:xfrm>
            <a:off x="539496" y="101981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（4）图中北京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、平昌两个曾举办冬奥会的城市都位于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洲。北半球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春分日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，北京、平昌两个城市中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，日出较早的是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8_AN.107_1#702c1feb8.blank?vaa=1&amp;vcp=1&amp;vis=1&amp;pid=f9e4df92c&amp;color=0,0,0&amp;vpa=52&amp;vtp=1&amp;vaab=1"/>
          <p:cNvSpPr/>
          <p:nvPr/>
        </p:nvSpPr>
        <p:spPr>
          <a:xfrm>
            <a:off x="8906414" y="1106932"/>
            <a:ext cx="6143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8_AN.109_1#702c1feb8.blank?vaa=1&amp;vcp=1&amp;vis=1&amp;pid=f9e4df92c&amp;color=0,0,0&amp;vpa=53&amp;vtp=1&amp;vaab=1&amp;bbb=1"/>
          <p:cNvSpPr/>
          <p:nvPr/>
        </p:nvSpPr>
        <p:spPr>
          <a:xfrm>
            <a:off x="8017414" y="161607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5" name="QO_7_BD.108_1#702c1feb8?vaa=1&amp;vcp=1&amp;vis=1&amp;pid=f9e4df92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348611"/>
            <a:ext cx="5458968" cy="348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63299199?vcp=1&amp;pid=e872a3c2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cf9ac545a?sp=1&amp;vcp=1&amp;pid=863299199&amp;color=0,0,0&amp;vtp=1&amp;vaab=1&amp;bbb=1"/>
          <p:cNvSpPr/>
          <p:nvPr/>
        </p:nvSpPr>
        <p:spPr>
          <a:xfrm>
            <a:off x="539496" y="124745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10_1#09a0f4841?vaa=1&amp;vcp=1&amp;vis=1&amp;pid=cf9ac545a&amp;color=0,0,0&amp;vtp=1&amp;vaab=1&amp;bbb=1&amp;hb=1"/>
          <p:cNvSpPr/>
          <p:nvPr/>
        </p:nvSpPr>
        <p:spPr>
          <a:xfrm>
            <a:off x="539496" y="189539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（2023·湖南株洲·中考）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500多年前麦哲伦船队完成了人类首次环球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，证明了地球的形状是个球体。读麦哲伦船队航行路线图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～16题。</a:t>
            </a:r>
            <a:endParaRPr lang="en-US" altLang="zh-CN" sz="2800" dirty="0"/>
          </a:p>
        </p:txBody>
      </p:sp>
      <p:pic>
        <p:nvPicPr>
          <p:cNvPr id="5" name="QM_7_BD.110_2#09a0f4841?vaa=1&amp;vcp=1&amp;vis=1&amp;pid=cf9ac545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1083" y="3250512"/>
            <a:ext cx="5880718" cy="305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8_BD.111_1#d07104bec?vaa=1&amp;vcp=1&amp;vis=1&amp;pid=09a0f4841&amp;color=0,0,0&amp;vtp=1&amp;vaab=1&amp;bbb=1"/>
          <p:cNvSpPr/>
          <p:nvPr/>
        </p:nvSpPr>
        <p:spPr>
          <a:xfrm>
            <a:off x="539496" y="39811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麦哲伦船队从欧洲出发，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横渡大西洋后到达的第一个大洲是(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111_2#d07104bec.choices?vaa=1&amp;vcp=1&amp;vis=1&amp;pid=09a0f4841&amp;color=0,0,0&amp;vtp=1&amp;vaab=1&amp;bbb=1"/>
          <p:cNvSpPr/>
          <p:nvPr/>
        </p:nvSpPr>
        <p:spPr>
          <a:xfrm>
            <a:off x="539496" y="45832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.非洲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B.北美洲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C.南美洲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.亚洲</a:t>
            </a:r>
            <a:endParaRPr lang="en-US" altLang="zh-CN" sz="2800" dirty="0"/>
          </a:p>
        </p:txBody>
      </p:sp>
      <p:sp>
        <p:nvSpPr>
          <p:cNvPr id="5" name="QC_8_AS.1_1#d07104bec?vaa=1&amp;vcp=1&amp;vis=1&amp;pid=09a0f4841&amp;color=0,0,0&amp;vtp=1&amp;vaab=1&amp;bbb=1"/>
          <p:cNvSpPr/>
          <p:nvPr/>
        </p:nvSpPr>
        <p:spPr>
          <a:xfrm>
            <a:off x="539496" y="5192252"/>
            <a:ext cx="115490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（提示：麦哲伦船队从欧洲出发，横渡大西洋后最先到达南美洲的南端）</a:t>
            </a:r>
            <a:endParaRPr lang="en-US" altLang="zh-CN" sz="2800" dirty="0"/>
          </a:p>
        </p:txBody>
      </p:sp>
      <p:sp>
        <p:nvSpPr>
          <p:cNvPr id="11" name="QC_8_AN.113_1#d07104bec.bracket?vaa=1&amp;vcp=1&amp;vis=1&amp;pid=09a0f4841&amp;color=0,0,0&amp;vpa=54&amp;vtp=1&amp;vaab=1"/>
          <p:cNvSpPr/>
          <p:nvPr/>
        </p:nvSpPr>
        <p:spPr>
          <a:xfrm>
            <a:off x="10506614" y="396784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2" name="QM_7_BD.110_2#09a0f4841?vaa=1&amp;vcp=1&amp;vis=1&amp;pid=cf9ac545a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9111" y="608744"/>
            <a:ext cx="5880718" cy="305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11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8_BD.115_1#403c6d6d9?vaa=1&amp;vcp=1&amp;vis=1&amp;pid=09a0f4841&amp;color=0,0,0&amp;vtp=1&amp;vaab=1&amp;bbb=1"/>
          <p:cNvSpPr/>
          <p:nvPr/>
        </p:nvSpPr>
        <p:spPr>
          <a:xfrm>
            <a:off x="539496" y="39048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下列能够充分说明地球大小的数据是(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115_2#403c6d6d9.choices?vaa=1&amp;vcp=1&amp;vis=1&amp;pid=09a0f4841&amp;color=0,0,0&amp;vtp=1&amp;vaab=1&amp;bbb=1"/>
          <p:cNvSpPr/>
          <p:nvPr/>
        </p:nvSpPr>
        <p:spPr>
          <a:xfrm>
            <a:off x="539496" y="451137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.陆地的占比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B.赤道的周长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C.山峰的海拔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.海沟的深度</a:t>
            </a:r>
            <a:endParaRPr lang="en-US" altLang="zh-CN" sz="2800" dirty="0"/>
          </a:p>
        </p:txBody>
      </p:sp>
      <p:sp>
        <p:nvSpPr>
          <p:cNvPr id="8" name="QC_8_BD.117_1#67851da9c?vaa=1&amp;vcp=1&amp;vis=1&amp;pid=09a0f4841&amp;color=0,0,0&amp;vtp=1&amp;vaab=1&amp;bbb=1"/>
          <p:cNvSpPr/>
          <p:nvPr/>
        </p:nvSpPr>
        <p:spPr>
          <a:xfrm>
            <a:off x="539496" y="51203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研究发现，大西洋的面积有不断扩大的趋势，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原因可能是(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BD.117_2#67851da9c.choices?vaa=1&amp;vcp=1&amp;vis=1&amp;pid=09a0f4841&amp;color=0,0,0&amp;vtp=1&amp;vaab=1&amp;bbb=1"/>
          <p:cNvSpPr/>
          <p:nvPr/>
        </p:nvSpPr>
        <p:spPr>
          <a:xfrm>
            <a:off x="539496" y="572684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.板块张裂运动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B.板块挤压运动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C.入海河水增多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.沧海桑田变化</a:t>
            </a:r>
            <a:endParaRPr lang="en-US" altLang="zh-CN" sz="2800" dirty="0"/>
          </a:p>
        </p:txBody>
      </p:sp>
      <p:sp>
        <p:nvSpPr>
          <p:cNvPr id="10" name="QC_8_AN.1_1#403c6d6d9.bracket?vaa=1&amp;vcp=1&amp;vis=1&amp;pid=09a0f4841&amp;color=0,0,0&amp;vpa=55&amp;vtp=1&amp;vaab=1"/>
          <p:cNvSpPr/>
          <p:nvPr/>
        </p:nvSpPr>
        <p:spPr>
          <a:xfrm>
            <a:off x="6950614" y="389153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8_AN.118_1#67851da9c.bracket?vaa=1&amp;vcp=1&amp;vis=1&amp;pid=09a0f4841&amp;color=0,0,0&amp;vpa=56&amp;vtp=1&amp;vaab=1"/>
          <p:cNvSpPr/>
          <p:nvPr/>
        </p:nvSpPr>
        <p:spPr>
          <a:xfrm>
            <a:off x="10151014" y="510700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2" name="QM_7_BD.110_2#09a0f4841?vaa=1&amp;vcp=1&amp;vis=1&amp;pid=cf9ac545a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3576" y="375912"/>
            <a:ext cx="7011733" cy="364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2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16b66bea?sp=1&amp;vcp=1&amp;pid=863299199&amp;color=0,0,0&amp;vtp=1&amp;vaab=1&amp;bt=1&amp;bbb=1"/>
          <p:cNvSpPr/>
          <p:nvPr/>
        </p:nvSpPr>
        <p:spPr>
          <a:xfrm>
            <a:off x="539496" y="36887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19_1#3cf934068?sp=1&amp;vaa=1&amp;vcp=1&amp;vis=1&amp;pid=b16b66bea&amp;color=0,0,0&amp;vtp=1&amp;vaab=1&amp;bbb=1&amp;hb=1"/>
          <p:cNvSpPr/>
          <p:nvPr/>
        </p:nvSpPr>
        <p:spPr>
          <a:xfrm>
            <a:off x="539496" y="102660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（2024·广西·中考）阅读图文材料，完成下列要求。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某校地理兴趣小组的同学发现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，在某些地图册的全球六大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板块分布示意图中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，冰岛处于不显眼的位置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。他们对冰岛是否位于板块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交界处存在疑问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。该地理兴趣小组的同学通过查询网络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，找到了冰岛周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边地区的板块运动示意图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，并对他们感兴趣的地理问题展开了深入探究。</a:t>
            </a:r>
            <a:endParaRPr lang="en-US" altLang="zh-CN" sz="2800" dirty="0"/>
          </a:p>
        </p:txBody>
      </p:sp>
      <p:pic>
        <p:nvPicPr>
          <p:cNvPr id="4" name="QO_7_BD.119_2#3cf934068?vaa=1&amp;vcp=1&amp;vis=1&amp;pid=b16b66be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4762" y="4272117"/>
            <a:ext cx="3839428" cy="2082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8_BD.120_1#410b6ca25?vaa=1&amp;vcp=1&amp;vis=1&amp;pid=3cf934068&amp;color=0,0,0&amp;vtp=1&amp;vaab=1&amp;bbb=1&amp;hb=1"/>
          <p:cNvSpPr/>
          <p:nvPr/>
        </p:nvSpPr>
        <p:spPr>
          <a:xfrm>
            <a:off x="539496" y="727765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（1）该地理兴趣小组找到了冰岛位于板块交界处的一个证据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：由北向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西南延伸的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带穿越全岛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，并向海洋延伸。</a:t>
            </a:r>
            <a:endParaRPr lang="en-US" altLang="zh-CN" sz="2800" dirty="0"/>
          </a:p>
        </p:txBody>
      </p:sp>
      <p:sp>
        <p:nvSpPr>
          <p:cNvPr id="4" name="QO_8_BD.122_1#2ffc3124d?vaa=1&amp;vcp=1&amp;vis=1&amp;pid=3cf934068&amp;color=0,0,0&amp;vtp=1&amp;vaab=1&amp;bbb=1&amp;hb=1"/>
          <p:cNvSpPr/>
          <p:nvPr/>
        </p:nvSpPr>
        <p:spPr>
          <a:xfrm>
            <a:off x="539496" y="1759449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（2）该地理兴趣小组绘制了穿过冰岛的板块分界线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。请在地图上将它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绘制出来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8_AN.2_1#2ffc3124d?vaa=1&amp;vcp=1&amp;vis=1&amp;pid=3cf934068&amp;color=0,0,0&amp;vtp=1&amp;vaab=1&amp;bbb=1"/>
          <p:cNvSpPr/>
          <p:nvPr/>
        </p:nvSpPr>
        <p:spPr>
          <a:xfrm>
            <a:off x="539496" y="2795897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绘图略</a:t>
            </a:r>
            <a:endParaRPr lang="en-US" altLang="zh-CN" sz="2800" dirty="0"/>
          </a:p>
        </p:txBody>
      </p:sp>
      <p:sp>
        <p:nvSpPr>
          <p:cNvPr id="6" name="QB_8_AN.1_1#410b6ca25.blank?vaa=1&amp;vcp=1&amp;vis=1&amp;pid=3cf934068&amp;color=0,0,0&amp;vpa=57&amp;vtp=1&amp;vaab=1&amp;bbb=1"/>
          <p:cNvSpPr/>
          <p:nvPr/>
        </p:nvSpPr>
        <p:spPr>
          <a:xfrm>
            <a:off x="2327814" y="1207317"/>
            <a:ext cx="20367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火山、地震</a:t>
            </a:r>
            <a:endParaRPr lang="en-US" altLang="zh-CN" sz="2800" dirty="0"/>
          </a:p>
        </p:txBody>
      </p:sp>
      <p:pic>
        <p:nvPicPr>
          <p:cNvPr id="2" name="QO_7_BD.119_2#3cf934068?vaa=1&amp;vcp=1&amp;vis=1&amp;pid=b16b66bea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5024" y="2517990"/>
            <a:ext cx="6317118" cy="342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5ade09e26?colgroup=13,15&amp;vcp=1&amp;pid=0385e29d4&amp;color=0,0,0&amp;mp=1&amp;vtp=1&amp;vaab=1&amp;bt=1&amp;bbb=1&amp;hb=1"/>
          <p:cNvGraphicFramePr>
            <a:graphicFrameLocks noGrp="1"/>
          </p:cNvGraphicFramePr>
          <p:nvPr/>
        </p:nvGraphicFramePr>
        <p:xfrm>
          <a:off x="550164" y="1251600"/>
          <a:ext cx="11091672" cy="427050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结合实例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说明海洋和陆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地处于不断的运动变化之中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出板块构造学说的基本观点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解释世界火山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地震带的分布与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板块运动的关系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000"/>
                        </a:lnSpc>
                      </a:pPr>
                      <a:r>
                        <a:rPr lang="en-US" altLang="zh-CN" sz="172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ade09e26?colgroup=13,15&amp;vcp=1&amp;pid=0385e29d4&amp;color=0,0,0&amp;mp=1&amp;vtp=1&amp;vaab=1&amp;bt=1&amp;bbb=1"/>
          <p:cNvSpPr txBox="1"/>
          <p:nvPr/>
        </p:nvSpPr>
        <p:spPr>
          <a:xfrm>
            <a:off x="10923691" y="5431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025851"/>
            <a:ext cx="5372940" cy="338210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24_1#c8199d9bb?vaa=1&amp;vcp=1&amp;vis=1&amp;pid=3cf934068&amp;color=0,0,0&amp;mp=1&amp;vtp=1&amp;vaab=1&amp;bt=1&amp;bbb=1"/>
          <p:cNvSpPr/>
          <p:nvPr/>
        </p:nvSpPr>
        <p:spPr>
          <a:xfrm>
            <a:off x="539496" y="12930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（3）请对图中A、B两地的距离变化趋势做出预测并说明理由。</a:t>
            </a:r>
            <a:endParaRPr lang="en-US" altLang="zh-CN" sz="2800" dirty="0"/>
          </a:p>
        </p:txBody>
      </p:sp>
      <p:pic>
        <p:nvPicPr>
          <p:cNvPr id="3" name="QO_7_BD.124_2#c8199d9bb?vaa=1&amp;vcp=1&amp;vis=1&amp;pid=3cf93406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8144" y="1974691"/>
            <a:ext cx="5321808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AN.1_1#c8199d9bb?vaa=1&amp;vcp=1&amp;vis=1&amp;pid=3cf934068&amp;color=0,0,0&amp;vtp=1&amp;vaab=1&amp;bbb=1"/>
          <p:cNvSpPr/>
          <p:nvPr/>
        </p:nvSpPr>
        <p:spPr>
          <a:xfrm>
            <a:off x="539496" y="498459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A、B两地的距离将变大。因为两地处于板块的张裂边界。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9390a0abd?vcp=1&amp;vis=1&amp;pid=3cf934068&amp;color=0,0,0&amp;mp=1&amp;vtp=1&amp;vaab=1&amp;bt=1&amp;bbb=1&amp;hb=1"/>
          <p:cNvSpPr/>
          <p:nvPr/>
        </p:nvSpPr>
        <p:spPr>
          <a:xfrm>
            <a:off x="539496" y="9692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该地理兴趣小组的同学发现，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板块交界处地热资源丰富，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为当地供暖和发电提供了清洁的能源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BD.126_1#155944f8b?vaa=1&amp;vcp=1&amp;vis=1&amp;pid=3cf934068&amp;color=0,0,0&amp;vtp=1&amp;vaab=1&amp;bbb=1"/>
          <p:cNvSpPr/>
          <p:nvPr/>
        </p:nvSpPr>
        <p:spPr>
          <a:xfrm>
            <a:off x="410368" y="2357708"/>
            <a:ext cx="11371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（4）从自然资源是否可再生的角度判断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，地热能是一种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27_1#155944f8b.blank?vaa=1&amp;vcp=1&amp;vis=1&amp;pid=3cf934068&amp;color=0,0,0&amp;vpa=58&amp;vtp=1&amp;vaab=1&amp;bbb=1"/>
          <p:cNvSpPr/>
          <p:nvPr/>
        </p:nvSpPr>
        <p:spPr>
          <a:xfrm>
            <a:off x="9132886" y="2306273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可再生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9fea5f328?vcp=1&amp;vis=1&amp;pid=3cf934068&amp;color=0,0,0&amp;mp=1&amp;vtp=1&amp;vaab=1&amp;bt=1&amp;bbb=1&amp;hb=1"/>
          <p:cNvSpPr/>
          <p:nvPr/>
        </p:nvSpPr>
        <p:spPr>
          <a:xfrm>
            <a:off x="539496" y="7063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材料三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该地理兴趣小组同学查询到，2010年3月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，在没有大规模降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水的情况下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，①地附近发生了洪水灾害。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7_BD.127_2#9fea5f328?vaa=1&amp;vcp=1&amp;vis=1&amp;pid=3cf93406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7872" y="2043271"/>
            <a:ext cx="5102352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28_1#77d42962b?vaa=1&amp;vcp=1&amp;vis=1&amp;pid=3cf934068&amp;color=0,0,0&amp;vtp=1&amp;vaab=1&amp;bbb=1&amp;hb=1"/>
          <p:cNvSpPr/>
          <p:nvPr/>
        </p:nvSpPr>
        <p:spPr>
          <a:xfrm>
            <a:off x="539496" y="493887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（5）该地理兴趣小组的同学推测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，由于当时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，快速散发的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热量使附近的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大规模融化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，形成洪水灾害。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8_AN.129_1#77d42962b.blank?vaa=1&amp;vcp=1&amp;vis=1&amp;pid=3cf934068&amp;color=0,0,0&amp;vpa=59&amp;vtp=1&amp;vaab=1&amp;bbb=1"/>
          <p:cNvSpPr/>
          <p:nvPr/>
        </p:nvSpPr>
        <p:spPr>
          <a:xfrm>
            <a:off x="7484014" y="5030565"/>
            <a:ext cx="16811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火山喷发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8_AN.130_1#77d42962b.blank?vaa=1&amp;vcp=1&amp;vis=1&amp;pid=3cf934068&amp;color=0,0,0&amp;vpa=60&amp;vtp=1&amp;vaab=1&amp;bbb=1"/>
          <p:cNvSpPr/>
          <p:nvPr/>
        </p:nvSpPr>
        <p:spPr>
          <a:xfrm>
            <a:off x="2683414" y="553513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冰川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f388fb25.fixed?vcp=1&amp;pid=952a2b40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陆地与海洋</a:t>
            </a:r>
            <a:endParaRPr lang="en-US" altLang="zh-CN" sz="4000" dirty="0"/>
          </a:p>
        </p:txBody>
      </p:sp>
      <p:sp>
        <p:nvSpPr>
          <p:cNvPr id="3" name="C_4_BD#2f388fb25.fixed?vcp=1&amp;pid=952a2b40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4a1299f1?vcp=1&amp;pid=2f388fb2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世界海陆分布</a:t>
            </a:r>
            <a:endParaRPr lang="en-US" altLang="zh-CN" sz="3200" dirty="0"/>
          </a:p>
        </p:txBody>
      </p:sp>
      <p:graphicFrame>
        <p:nvGraphicFramePr>
          <p:cNvPr id="8" name="QB_6_BD.1_1#33d512d58?colgroup=4,25&amp;vaa=1&amp;vcp=1&amp;vis=1&amp;pid=84a1299f1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82528" cy="2770252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世界海陆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面积比例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海洋占71%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陆地占29%（“七分海洋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三分陆地”）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世界海陆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从南北半球看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陆地主要分布在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从东西半球看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陆地主要分布在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无论怎样划分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地球上任何两个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大小相等的半球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都是海洋面积大于陆地面积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6_AN.2_1#33d512d58.blank?vaa=1&amp;vcp=1&amp;vis=1&amp;pid=84a1299f1&amp;color=0,0,0&amp;vpa=1&amp;vtp=1&amp;vaab=1"/>
          <p:cNvSpPr/>
          <p:nvPr/>
        </p:nvSpPr>
        <p:spPr>
          <a:xfrm>
            <a:off x="7233434" y="242034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5" name="QB_6_AN.3_1#33d512d58.blank?vaa=1&amp;vcp=1&amp;vis=1&amp;pid=84a1299f1&amp;color=0,0,0&amp;vpa=2&amp;vtp=1&amp;vaab=1"/>
          <p:cNvSpPr/>
          <p:nvPr/>
        </p:nvSpPr>
        <p:spPr>
          <a:xfrm>
            <a:off x="4756935" y="297914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19a3724e?vcp=1&amp;pid=2f388fb25&amp;color=197,144,191&amp;vtp=1&amp;vaab=1&amp;bt=1&amp;bbb=1"/>
          <p:cNvSpPr/>
          <p:nvPr/>
        </p:nvSpPr>
        <p:spPr>
          <a:xfrm>
            <a:off x="539496" y="554400"/>
            <a:ext cx="11109960" cy="5932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七大洲和四大洋</a:t>
            </a:r>
            <a:endParaRPr lang="en-US" altLang="zh-CN" sz="3200" dirty="0"/>
          </a:p>
        </p:txBody>
      </p:sp>
      <p:sp>
        <p:nvSpPr>
          <p:cNvPr id="3" name="QO_6_BD.4_1#9edfdcf19?vaa=1&amp;vcp=1&amp;vis=1&amp;pid=419a3724e&amp;color=0,0,0&amp;vtp=1&amp;vaab=1&amp;bbb=1"/>
          <p:cNvSpPr/>
          <p:nvPr/>
        </p:nvSpPr>
        <p:spPr>
          <a:xfrm>
            <a:off x="539496" y="1185019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1.七大洲</a:t>
            </a:r>
            <a:endParaRPr lang="en-US" altLang="zh-CN" sz="2800" dirty="0"/>
          </a:p>
        </p:txBody>
      </p:sp>
      <p:sp>
        <p:nvSpPr>
          <p:cNvPr id="4" name="QB_7_BD.5_1#f431f52fc?vaa=1&amp;vcp=1&amp;vis=1&amp;pid=9edfdcf19&amp;color=0,0,0&amp;vtp=1&amp;vaab=1&amp;bbb=1&amp;hb=1"/>
          <p:cNvSpPr/>
          <p:nvPr/>
        </p:nvSpPr>
        <p:spPr>
          <a:xfrm>
            <a:off x="539496" y="1750424"/>
            <a:ext cx="11109960" cy="1674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（1）按面积由大到小排序：亚洲、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北美洲、南美洲、南极洲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（2）大洲的分布</a:t>
            </a:r>
            <a:endParaRPr lang="en-US" altLang="zh-CN" sz="2800" dirty="0"/>
          </a:p>
        </p:txBody>
      </p:sp>
      <p:sp>
        <p:nvSpPr>
          <p:cNvPr id="5" name="QB_7_AN.1_1#f431f52fc.blank?vaa=1&amp;vcp=1&amp;vis=1&amp;pid=9edfdcf19&amp;color=0,0,0&amp;vpa=3&amp;vtp=1&amp;vaab=1&amp;bbb=1"/>
          <p:cNvSpPr/>
          <p:nvPr/>
        </p:nvSpPr>
        <p:spPr>
          <a:xfrm>
            <a:off x="6061615" y="1720452"/>
            <a:ext cx="9699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非洲</a:t>
            </a:r>
            <a:endParaRPr lang="en-US" altLang="zh-CN" sz="2800" dirty="0"/>
          </a:p>
        </p:txBody>
      </p:sp>
      <p:sp>
        <p:nvSpPr>
          <p:cNvPr id="6" name="QB_7_AN.2_1#f431f52fc.blank?vaa=1&amp;vcp=1&amp;vis=1&amp;pid=9edfdcf19&amp;color=0,0,0&amp;vpa=4&amp;vtp=1&amp;vaab=1&amp;bbb=1"/>
          <p:cNvSpPr/>
          <p:nvPr/>
        </p:nvSpPr>
        <p:spPr>
          <a:xfrm>
            <a:off x="1616614" y="2304652"/>
            <a:ext cx="13255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大洋洲</a:t>
            </a:r>
            <a:endParaRPr lang="en-US" altLang="zh-CN" sz="2800" dirty="0"/>
          </a:p>
        </p:txBody>
      </p:sp>
      <p:graphicFrame>
        <p:nvGraphicFramePr>
          <p:cNvPr id="9" name="QB_7_BD.8_2#545203956?colgroup=16,13&amp;vaa=1&amp;vcp=1&amp;vis=1&amp;pid=9edfdcf19&amp;color=0,0,0&amp;vtp=1&amp;vaab=1&amp;bbb=1"/>
          <p:cNvGraphicFramePr>
            <a:graphicFrameLocks noGrp="1"/>
          </p:cNvGraphicFramePr>
          <p:nvPr/>
        </p:nvGraphicFramePr>
        <p:xfrm>
          <a:off x="539496" y="3560238"/>
          <a:ext cx="11082528" cy="2530160"/>
        </p:xfrm>
        <a:graphic>
          <a:graphicData uri="http://schemas.openxmlformats.org/drawingml/2006/table">
            <a:tbl>
              <a:tblPr/>
              <a:tblGrid>
                <a:gridCol w="1773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1209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被赤道穿过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大洋洲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209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南北半球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全部位于北半球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20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全部位于南半球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1209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东西半球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主要位于东半球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大洋洲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120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主要位于西半球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QB_7_AN.9_1#545203956.blank?vaa=1&amp;vcp=1&amp;vis=1&amp;pid=9edfdcf19&amp;color=0,0,0&amp;vpa=5&amp;vtp=1&amp;vaab=1"/>
          <p:cNvSpPr/>
          <p:nvPr/>
        </p:nvSpPr>
        <p:spPr>
          <a:xfrm>
            <a:off x="6601991" y="4076889"/>
            <a:ext cx="6143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</a:t>
            </a:r>
            <a:endParaRPr lang="en-US" altLang="zh-CN" sz="2800" dirty="0"/>
          </a:p>
        </p:txBody>
      </p:sp>
      <p:sp>
        <p:nvSpPr>
          <p:cNvPr id="10" name="QB_7_AN.10_1#545203956.blank?vaa=1&amp;vcp=1&amp;vis=1&amp;pid=9edfdcf19&amp;color=0,0,0&amp;vpa=6&amp;vtp=1&amp;vaab=1"/>
          <p:cNvSpPr/>
          <p:nvPr/>
        </p:nvSpPr>
        <p:spPr>
          <a:xfrm>
            <a:off x="7656091" y="5187226"/>
            <a:ext cx="6143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</a:t>
            </a:r>
            <a:endParaRPr lang="en-US" altLang="zh-CN" sz="2800" dirty="0"/>
          </a:p>
        </p:txBody>
      </p:sp>
      <p:sp>
        <p:nvSpPr>
          <p:cNvPr id="11" name="QB_7_AN.11_1#545203956.blank?vaa=1&amp;vcp=1&amp;vis=1&amp;pid=9edfdcf19&amp;color=0,0,0&amp;vpa=7&amp;vtp=1&amp;vaab=1&amp;bbb=1"/>
          <p:cNvSpPr/>
          <p:nvPr/>
        </p:nvSpPr>
        <p:spPr>
          <a:xfrm>
            <a:off x="6601991" y="5693417"/>
            <a:ext cx="9699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12a6011f?sp=1&amp;vcp=1&amp;pid=419a3724e&amp;color=0,0,0&amp;vtp=1&amp;vaab=1&amp;bt=1&amp;bbb=1"/>
          <p:cNvSpPr/>
          <p:nvPr/>
        </p:nvSpPr>
        <p:spPr>
          <a:xfrm>
            <a:off x="539496" y="10177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（3）大洲的分界线</a:t>
            </a:r>
            <a:endParaRPr lang="en-US" altLang="zh-CN" sz="2800" dirty="0"/>
          </a:p>
        </p:txBody>
      </p:sp>
      <p:pic>
        <p:nvPicPr>
          <p:cNvPr id="3" name="P_6_BD#312a6011f?vcp=1&amp;pid=419a3724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5264" y="1703927"/>
            <a:ext cx="5678424" cy="341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312a6011f?sp=1&amp;vcp=1&amp;pid=419a3724e&amp;color=0,0,0&amp;vtp=1&amp;vaab=1&amp;bbb=1"/>
          <p:cNvSpPr/>
          <p:nvPr/>
        </p:nvSpPr>
        <p:spPr>
          <a:xfrm>
            <a:off x="539496" y="525992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（4）与大洲相关的概念：大陆、岛屿、大洲和半岛。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RiMmI4YzljYjc0ZWEwZGZmYWI3NTc4MTkxYTUzZm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1818</Words>
  <Application>Microsoft Office PowerPoint</Application>
  <PresentationFormat>宽屏</PresentationFormat>
  <Paragraphs>478</Paragraphs>
  <Slides>52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2" baseType="lpstr">
      <vt:lpstr>Arial (正文)</vt:lpstr>
      <vt:lpstr>等线</vt:lpstr>
      <vt:lpstr>华文隶书</vt:lpstr>
      <vt:lpstr>楷体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9</cp:revision>
  <dcterms:created xsi:type="dcterms:W3CDTF">2024-11-11T11:13:00Z</dcterms:created>
  <dcterms:modified xsi:type="dcterms:W3CDTF">2025-07-28T00:58:50Z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216D68F2CE3842D1BF7A7177AF34D803_12</vt:lpwstr>
  </property>
  <property fmtid="{D5CDD505-2E9C-101B-9397-08002B2CF9AE}" pid="3" name="KSOProductBuildVer">
    <vt:lpwstr>2052-12.1.0.16929</vt:lpwstr>
  </property>
</Properties>
</file>