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5" r:id="rId40"/>
    <p:sldId id="296" r:id="rId41"/>
    <p:sldId id="297" r:id="rId42"/>
    <p:sldId id="298" r:id="rId43"/>
    <p:sldId id="299" r:id="rId44"/>
    <p:sldId id="315" r:id="rId45"/>
    <p:sldId id="300" r:id="rId46"/>
    <p:sldId id="301" r:id="rId47"/>
    <p:sldId id="302" r:id="rId48"/>
    <p:sldId id="303" r:id="rId49"/>
    <p:sldId id="317" r:id="rId50"/>
    <p:sldId id="304" r:id="rId51"/>
    <p:sldId id="305" r:id="rId52"/>
    <p:sldId id="316" r:id="rId53"/>
    <p:sldId id="306" r:id="rId54"/>
    <p:sldId id="307" r:id="rId55"/>
    <p:sldId id="308" r:id="rId56"/>
    <p:sldId id="309" r:id="rId57"/>
    <p:sldId id="311" r:id="rId58"/>
    <p:sldId id="312" r:id="rId5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8" d="100"/>
          <a:sy n="68" d="100"/>
        </p:scale>
        <p:origin x="4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828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7A1C9FC-A131-4F32-9A72-00D9A751A3AD}"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B8D3822-F216-41BA-B7E6-B86BF1853F5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1E58644-8800-4030-A382-51F6A0EDE2BB}"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7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89D4A22-F53B-7A27-C550-E2BD3038CF7A}"/>
              </a:ext>
            </a:extLst>
          </p:cNvPr>
          <p:cNvPicPr>
            <a:picLocks/>
          </p:cNvPicPr>
          <p:nvPr userDrawn="1"/>
        </p:nvPicPr>
        <p:blipFill>
          <a:blip r:embed="rId2"/>
          <a:stretch>
            <a:fillRect/>
          </a:stretch>
        </p:blipFill>
        <p:spPr>
          <a:xfrm>
            <a:off x="0" y="-25400"/>
            <a:ext cx="12217400" cy="6883400"/>
          </a:xfrm>
          <a:prstGeom prst="rect">
            <a:avLst/>
          </a:prstGeom>
        </p:spPr>
      </p:pic>
      <p:pic>
        <p:nvPicPr>
          <p:cNvPr id="3" name="图片 2">
            <a:extLst>
              <a:ext uri="{FF2B5EF4-FFF2-40B4-BE49-F238E27FC236}">
                <a16:creationId xmlns:a16="http://schemas.microsoft.com/office/drawing/2014/main" id="{F764E67F-69DC-4C33-BC83-75885C2C954C}"/>
              </a:ext>
            </a:extLst>
          </p:cNvPr>
          <p:cNvPicPr>
            <a:picLocks/>
          </p:cNvPicPr>
          <p:nvPr userDrawn="1"/>
        </p:nvPicPr>
        <p:blipFill>
          <a:blip r:embed="rId3"/>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661EA6F-AEB9-40E1-9C7B-287F75032751}"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68FF83C-DF6F-4D43-AB2F-51203E2C3C5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FBE7D8F-785B-482A-A381-8F2ABC87D6C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3.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13.xml"/><Relationship Id="rId5" Type="http://schemas.openxmlformats.org/officeDocument/2006/relationships/image" Target="../media/image26.jpeg"/><Relationship Id="rId4" Type="http://schemas.openxmlformats.org/officeDocument/2006/relationships/image" Target="../media/image25.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b6e76f9aa?colgroup=2,2,3,3,3,6,6&amp;vcp=1&amp;pid=b47abfb93&amp;color=0,0,0&amp;mp=1&amp;vtp=1&amp;vaab=1&amp;bt=1&amp;bbb=1&amp;hb=1"/>
          <p:cNvGraphicFramePr>
            <a:graphicFrameLocks noGrp="1"/>
          </p:cNvGraphicFramePr>
          <p:nvPr>
            <p:extLst>
              <p:ext uri="{D42A27DB-BD31-4B8C-83A1-F6EECF244321}">
                <p14:modId xmlns:p14="http://schemas.microsoft.com/office/powerpoint/2010/main" val="4278574578"/>
              </p:ext>
            </p:extLst>
          </p:nvPr>
        </p:nvGraphicFramePr>
        <p:xfrm>
          <a:off x="539496" y="2118804"/>
          <a:ext cx="11112285" cy="3335592"/>
        </p:xfrm>
        <a:graphic>
          <a:graphicData uri="http://schemas.openxmlformats.org/drawingml/2006/table">
            <a:tbl>
              <a:tblPr/>
              <a:tblGrid>
                <a:gridCol w="1003011">
                  <a:extLst>
                    <a:ext uri="{9D8B030D-6E8A-4147-A177-3AD203B41FA5}">
                      <a16:colId xmlns:a16="http://schemas.microsoft.com/office/drawing/2014/main" val="20000"/>
                    </a:ext>
                  </a:extLst>
                </a:gridCol>
                <a:gridCol w="875355">
                  <a:extLst>
                    <a:ext uri="{9D8B030D-6E8A-4147-A177-3AD203B41FA5}">
                      <a16:colId xmlns:a16="http://schemas.microsoft.com/office/drawing/2014/main" val="20001"/>
                    </a:ext>
                  </a:extLst>
                </a:gridCol>
                <a:gridCol w="1385979">
                  <a:extLst>
                    <a:ext uri="{9D8B030D-6E8A-4147-A177-3AD203B41FA5}">
                      <a16:colId xmlns:a16="http://schemas.microsoft.com/office/drawing/2014/main" val="20002"/>
                    </a:ext>
                  </a:extLst>
                </a:gridCol>
                <a:gridCol w="1385979">
                  <a:extLst>
                    <a:ext uri="{9D8B030D-6E8A-4147-A177-3AD203B41FA5}">
                      <a16:colId xmlns:a16="http://schemas.microsoft.com/office/drawing/2014/main" val="20003"/>
                    </a:ext>
                  </a:extLst>
                </a:gridCol>
                <a:gridCol w="1276559">
                  <a:extLst>
                    <a:ext uri="{9D8B030D-6E8A-4147-A177-3AD203B41FA5}">
                      <a16:colId xmlns:a16="http://schemas.microsoft.com/office/drawing/2014/main" val="20004"/>
                    </a:ext>
                  </a:extLst>
                </a:gridCol>
                <a:gridCol w="2671657">
                  <a:extLst>
                    <a:ext uri="{9D8B030D-6E8A-4147-A177-3AD203B41FA5}">
                      <a16:colId xmlns:a16="http://schemas.microsoft.com/office/drawing/2014/main" val="20005"/>
                    </a:ext>
                  </a:extLst>
                </a:gridCol>
                <a:gridCol w="2416345">
                  <a:extLst>
                    <a:ext uri="{9D8B030D-6E8A-4147-A177-3AD203B41FA5}">
                      <a16:colId xmlns:a16="http://schemas.microsoft.com/office/drawing/2014/main" val="20006"/>
                    </a:ext>
                  </a:extLst>
                </a:gridCol>
                <a:gridCol w="97400">
                  <a:extLst>
                    <a:ext uri="{9D8B030D-6E8A-4147-A177-3AD203B41FA5}">
                      <a16:colId xmlns:a16="http://schemas.microsoft.com/office/drawing/2014/main" val="20007"/>
                    </a:ext>
                  </a:extLst>
                </a:gridCol>
              </a:tblGrid>
              <a:tr h="1094296">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建立时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都城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三国</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鼎立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229年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孙权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（今南</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发展海外贸易</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派卫温率船队到</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达</a:t>
                      </a:r>
                      <a:r>
                        <a:rPr lang="en-US" altLang="zh-CN" sz="2800" b="1" i="0" dirty="0" err="1">
                          <a:solidFill>
                            <a:srgbClr val="000000"/>
                          </a:solidFill>
                          <a:latin typeface="Times New Roman" pitchFamily="34" charset="0"/>
                          <a:ea typeface="SimSun" pitchFamily="34" charset="-122"/>
                          <a:cs typeface="Times New Roman" pitchFamily="34" charset="-120"/>
                        </a:rPr>
                        <a:t>夷洲</a:t>
                      </a:r>
                      <a:r>
                        <a:rPr lang="en-US" altLang="zh-CN" sz="2800" b="0" i="0" dirty="0" err="1">
                          <a:solidFill>
                            <a:srgbClr val="000000"/>
                          </a:solidFill>
                          <a:latin typeface="Times New Roman" pitchFamily="34" charset="0"/>
                          <a:ea typeface="SimSun" pitchFamily="34" charset="-122"/>
                          <a:cs typeface="Times New Roman" pitchFamily="34" charset="-120"/>
                        </a:rPr>
                        <a:t>（今台湾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加强了大陆与</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台湾</a:t>
                      </a:r>
                      <a:r>
                        <a:rPr lang="en-US" altLang="zh-CN" sz="2800" b="0" i="0">
                          <a:solidFill>
                            <a:srgbClr val="000000"/>
                          </a:solidFill>
                          <a:latin typeface="Times New Roman" pitchFamily="34" charset="0"/>
                          <a:ea typeface="SimSun" pitchFamily="34" charset="-122"/>
                          <a:cs typeface="Times New Roman" pitchFamily="34" charset="-120"/>
                        </a:rPr>
                        <a:t>的联系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b6e76f9aa?colgroup=2,2,3,3,3,6,6&amp;vcp=1&amp;pid=b47abfb93&amp;color=0,0,0&amp;mp=1&amp;vtp=1&amp;vaab=1&amp;bt=1&amp;bbb=1">
            <a:extLst>
              <a:ext uri="{FF2B5EF4-FFF2-40B4-BE49-F238E27FC236}">
                <a16:creationId xmlns:a16="http://schemas.microsoft.com/office/drawing/2014/main" id="{0F68DFF6-DA1D-B9CB-337E-11FD690BE4FB}"/>
              </a:ext>
            </a:extLst>
          </p:cNvPr>
          <p:cNvSpPr txBox="1"/>
          <p:nvPr/>
        </p:nvSpPr>
        <p:spPr>
          <a:xfrm>
            <a:off x="10933636"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6_BD#4504aaa32?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7c137161c?iti=1&amp;htil=1&amp;vcp=1&amp;pid=4504aaa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 y="1432351"/>
            <a:ext cx="6483096"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7c137161c?iti=2&amp;htil=1&amp;vcp=1&amp;pid=4504aaa3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88936" y="1295191"/>
            <a:ext cx="3922776"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7c137161c?iti=1&amp;htil=1&amp;vcp=1&amp;pid=4504aaa32&amp;color=0,0,0&amp;vtp=1&amp;vaab=1&amp;bbb=1"/>
          <p:cNvSpPr/>
          <p:nvPr/>
        </p:nvSpPr>
        <p:spPr>
          <a:xfrm>
            <a:off x="2614835" y="3900215"/>
            <a:ext cx="2570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三国鼎立示意图</a:t>
            </a:r>
            <a:endParaRPr lang="en-US" altLang="zh-CN" sz="2800" dirty="0"/>
          </a:p>
        </p:txBody>
      </p:sp>
      <p:sp>
        <p:nvSpPr>
          <p:cNvPr id="6" name="P_7_BD#7c137161c?iti=2&amp;htil=1&amp;vcp=1&amp;pid=4504aaa32&amp;color=0,0,0&amp;vtp=1&amp;vaab=1&amp;bbb=1"/>
          <p:cNvSpPr/>
          <p:nvPr/>
        </p:nvSpPr>
        <p:spPr>
          <a:xfrm>
            <a:off x="9054243" y="3900215"/>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翻车</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6_BD#efa0907f8?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2df4ea993?sp=1&amp;vcp=1&amp;pid=efa0907f8&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曹操是东汉末年人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不是三国时期的人物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魏国的建立者是曹丕</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不是曹操</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2.229</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年吴国的建立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标志着三国鼎立局面的正式形成</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5_BD#1e7ca4331?vcp=1&amp;pid=99ca7805b&amp;color=199,134,85&amp;vtp=1&amp;vaab=1&amp;bt=1&amp;bbb=1&amp;hb=1"/>
          <p:cNvSpPr/>
          <p:nvPr/>
        </p:nvSpPr>
        <p:spPr>
          <a:xfrm>
            <a:off x="539496" y="554400"/>
            <a:ext cx="11109960" cy="1526032"/>
          </a:xfrm>
          <a:prstGeom prst="rect">
            <a:avLst/>
          </a:prstGeom>
          <a:noFill/>
          <a:ln/>
        </p:spPr>
        <p:txBody>
          <a:bodyPr wrap="none" lIns="0" tIns="0" rIns="0" bIns="0" rtlCol="0" anchor="t"/>
          <a:lstStyle/>
          <a:p>
            <a:pPr algn="l" latinLnBrk="1">
              <a:lnSpc>
                <a:spcPts val="5800"/>
              </a:lnSpc>
            </a:pPr>
            <a:r>
              <a:rPr lang="en-US" altLang="zh-CN" sz="3200" b="1" i="0" dirty="0">
                <a:solidFill>
                  <a:srgbClr val="C78655"/>
                </a:solidFill>
                <a:latin typeface="Times New Roman" pitchFamily="34" charset="0"/>
                <a:ea typeface="微软雅黑" pitchFamily="34" charset="-122"/>
                <a:cs typeface="Times New Roman" pitchFamily="34" charset="-120"/>
              </a:rPr>
              <a:t>考点2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西晋的短暂统一和北方各族的内迁（2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a:solidFill>
                  <a:srgbClr val="C78655"/>
                </a:solidFill>
                <a:latin typeface="Times New Roman" pitchFamily="34" charset="0"/>
                <a:ea typeface="微软雅黑" pitchFamily="34" charset="-122"/>
                <a:cs typeface="Times New Roman" pitchFamily="34" charset="-120"/>
              </a:rPr>
              <a:t>）</a:t>
            </a:r>
            <a:r>
              <a:rPr lang="en-US" altLang="zh-CN" sz="3200" b="1" i="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东晋南</a:t>
            </a:r>
          </a:p>
          <a:p>
            <a:pPr latinLnBrk="1">
              <a:lnSpc>
                <a:spcPts val="5600"/>
              </a:lnSpc>
            </a:pPr>
            <a:r>
              <a:rPr lang="en-US" altLang="zh-CN" sz="3200" b="1" i="0">
                <a:solidFill>
                  <a:srgbClr val="C78655"/>
                </a:solidFill>
                <a:latin typeface="Times New Roman" pitchFamily="34" charset="0"/>
                <a:ea typeface="微软雅黑" pitchFamily="34" charset="-122"/>
                <a:cs typeface="Times New Roman" pitchFamily="34" charset="-120"/>
              </a:rPr>
              <a:t>朝时期江南地区的开发</a:t>
            </a:r>
            <a:endParaRPr lang="en-US" altLang="zh-CN" sz="3200" dirty="0"/>
          </a:p>
        </p:txBody>
      </p:sp>
      <p:sp>
        <p:nvSpPr>
          <p:cNvPr id="3" name="C_6_BD#1f852aef5?vcp=1&amp;pid=1e7ca4331&amp;color=0,0,0&amp;vtp=1&amp;vaab=1&amp;bbb=1"/>
          <p:cNvSpPr/>
          <p:nvPr/>
        </p:nvSpPr>
        <p:spPr>
          <a:xfrm>
            <a:off x="539496" y="1999191"/>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12a5551d1?vcp=1&amp;pid=1f852aef5&amp;color=0,0,0&amp;vtp=1&amp;vaab=1&amp;bbb=1&amp;hb=1"/>
          <p:cNvSpPr/>
          <p:nvPr/>
        </p:nvSpPr>
        <p:spPr>
          <a:xfrm>
            <a:off x="539496" y="267110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人口迁徙和区域开发</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认识这一时期民族交往交流交融的历史特点及其对中华民族发展的意义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6_BD#3f697381e?vcp=1&amp;pid=1e7ca433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15" name="P_7_BD#787a83f6c?colgroup=3,2,23&amp;vcp=1&amp;pid=3f697381e&amp;color=0,0,0&amp;vtp=1&amp;vaab=1&amp;bbb=1&amp;hb=1"/>
          <p:cNvGraphicFramePr>
            <a:graphicFrameLocks noGrp="1"/>
          </p:cNvGraphicFramePr>
          <p:nvPr>
            <p:extLst>
              <p:ext uri="{D42A27DB-BD31-4B8C-83A1-F6EECF244321}">
                <p14:modId xmlns:p14="http://schemas.microsoft.com/office/powerpoint/2010/main" val="668183213"/>
              </p:ext>
            </p:extLst>
          </p:nvPr>
        </p:nvGraphicFramePr>
        <p:xfrm>
          <a:off x="539496" y="1295191"/>
          <a:ext cx="11073384" cy="2808924"/>
        </p:xfrm>
        <a:graphic>
          <a:graphicData uri="http://schemas.openxmlformats.org/drawingml/2006/table">
            <a:tbl>
              <a:tblPr/>
              <a:tblGrid>
                <a:gridCol w="153619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8558784">
                  <a:extLst>
                    <a:ext uri="{9D8B030D-6E8A-4147-A177-3AD203B41FA5}">
                      <a16:colId xmlns:a16="http://schemas.microsoft.com/office/drawing/2014/main" val="20002"/>
                    </a:ext>
                  </a:extLst>
                </a:gridCol>
              </a:tblGrid>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西晋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263年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魏灭蜀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司马炎改国号为晋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以洛阳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为都城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史称西晋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280年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西晋灭吴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统一全国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八王之</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晋惠帝昏庸无能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西晋初年分封诸王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威胁中央集权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西晋从此衰落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形成我国古代历史上</a:t>
                      </a:r>
                      <a:r>
                        <a:rPr lang="en-US" altLang="zh-CN" sz="2800" b="1" i="0">
                          <a:solidFill>
                            <a:srgbClr val="000000"/>
                          </a:solidFill>
                          <a:latin typeface="Times New Roman" pitchFamily="34" charset="0"/>
                          <a:ea typeface="SimSun" pitchFamily="34" charset="-122"/>
                          <a:cs typeface="Times New Roman" pitchFamily="34" charset="-120"/>
                        </a:rPr>
                        <a:t>第一次大规模的</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人口迁徙高潮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787a83f6c?colgroup=3,2,23&amp;vcp=1&amp;pid=3f697381e&amp;color=0,0,0&amp;mp=1&amp;vtp=1&amp;vaab=1&amp;bt=1&amp;bbb=1&amp;hb=1"/>
          <p:cNvGraphicFramePr>
            <a:graphicFrameLocks noGrp="1"/>
          </p:cNvGraphicFramePr>
          <p:nvPr>
            <p:extLst>
              <p:ext uri="{D42A27DB-BD31-4B8C-83A1-F6EECF244321}">
                <p14:modId xmlns:p14="http://schemas.microsoft.com/office/powerpoint/2010/main" val="428751215"/>
              </p:ext>
            </p:extLst>
          </p:nvPr>
        </p:nvGraphicFramePr>
        <p:xfrm>
          <a:off x="539496" y="2099468"/>
          <a:ext cx="11073384" cy="3363660"/>
        </p:xfrm>
        <a:graphic>
          <a:graphicData uri="http://schemas.openxmlformats.org/drawingml/2006/table">
            <a:tbl>
              <a:tblPr/>
              <a:tblGrid>
                <a:gridCol w="153619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8558784">
                  <a:extLst>
                    <a:ext uri="{9D8B030D-6E8A-4147-A177-3AD203B41FA5}">
                      <a16:colId xmlns:a16="http://schemas.microsoft.com/office/drawing/2014/main" val="20002"/>
                    </a:ext>
                  </a:extLst>
                </a:gridCol>
              </a:tblGrid>
              <a:tr h="1121220">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北方游</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牧民族</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的内迁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东汉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晋时期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我国</a:t>
                      </a:r>
                      <a:r>
                        <a:rPr lang="en-US" altLang="zh-CN" sz="2800" b="1" i="0" dirty="0" err="1">
                          <a:solidFill>
                            <a:srgbClr val="000000"/>
                          </a:solidFill>
                          <a:latin typeface="Times New Roman" pitchFamily="34" charset="0"/>
                          <a:ea typeface="SimSun" pitchFamily="34" charset="-122"/>
                          <a:cs typeface="Times New Roman" pitchFamily="34" charset="-120"/>
                        </a:rPr>
                        <a:t>北方</a:t>
                      </a:r>
                      <a:r>
                        <a:rPr lang="en-US" altLang="zh-CN" sz="2800" b="0" i="0" dirty="0" err="1">
                          <a:solidFill>
                            <a:srgbClr val="000000"/>
                          </a:solidFill>
                          <a:latin typeface="Times New Roman" pitchFamily="34" charset="0"/>
                          <a:ea typeface="SimSun" pitchFamily="34" charset="-122"/>
                          <a:cs typeface="Times New Roman" pitchFamily="34" charset="-120"/>
                        </a:rPr>
                        <a:t>的氐族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羌族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匈奴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羯族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鲜卑族不断内迁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促进了民族交融和少数民族的发展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十六国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从4世纪初到5世纪前期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北方各族统治者先后建立了</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许多政权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历史上把北方主要的15个政权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连同西南</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的成汉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总称为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十六国</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787a83f6c?colgroup=3,2,23&amp;vcp=1&amp;pid=3f697381e&amp;color=0,0,0&amp;mp=1&amp;vtp=1&amp;vaab=1&amp;bt=1&amp;bbb=1">
            <a:extLst>
              <a:ext uri="{FF2B5EF4-FFF2-40B4-BE49-F238E27FC236}">
                <a16:creationId xmlns:a16="http://schemas.microsoft.com/office/drawing/2014/main" id="{2FCD37D4-3E61-4CEE-CFBC-4C7D740BDABA}"/>
              </a:ext>
            </a:extLst>
          </p:cNvPr>
          <p:cNvSpPr txBox="1"/>
          <p:nvPr/>
        </p:nvSpPr>
        <p:spPr>
          <a:xfrm>
            <a:off x="10894735" y="13910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4068909469"/>
              </p:ext>
            </p:extLst>
          </p:nvPr>
        </p:nvGraphicFramePr>
        <p:xfrm>
          <a:off x="539496" y="1538858"/>
          <a:ext cx="11091672" cy="4484880"/>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1121220">
                <a:tc rowSpan="3">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东晋的兴</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316年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西晋灭亡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317年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司马睿重建晋王朝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康为都城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史称东晋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王与马</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共天下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成功抵御了来自北方的威胁</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（前秦）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统治局面相对稳定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社会经济有所发展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灭亡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东晋灭亡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420—589年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a:t>
                      </a:r>
                      <a:r>
                        <a:rPr lang="en-US" altLang="zh-CN" sz="2800" b="1" i="0" dirty="0">
                          <a:solidFill>
                            <a:srgbClr val="000000"/>
                          </a:solidFill>
                          <a:latin typeface="Times New Roman" pitchFamily="34" charset="0"/>
                          <a:ea typeface="SimSun" pitchFamily="34" charset="-122"/>
                          <a:cs typeface="Times New Roman" pitchFamily="34" charset="-120"/>
                        </a:rPr>
                        <a:t>南方</a:t>
                      </a:r>
                      <a:r>
                        <a:rPr lang="en-US" altLang="zh-CN" sz="2800" b="0" i="0" dirty="0">
                          <a:solidFill>
                            <a:srgbClr val="000000"/>
                          </a:solidFill>
                          <a:latin typeface="Times New Roman" pitchFamily="34" charset="0"/>
                          <a:ea typeface="SimSun" pitchFamily="34" charset="-122"/>
                          <a:cs typeface="Times New Roman" pitchFamily="34" charset="-120"/>
                        </a:rPr>
                        <a:t>政权更迭频繁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相继出现</a:t>
                      </a:r>
                      <a:r>
                        <a:rPr lang="en-US" altLang="zh-CN" sz="2800" b="1" i="0" dirty="0">
                          <a:solidFill>
                            <a:srgbClr val="000000"/>
                          </a:solidFill>
                          <a:latin typeface="Times New Roman" pitchFamily="34" charset="0"/>
                          <a:ea typeface="SimSun" pitchFamily="34" charset="-122"/>
                          <a:cs typeface="Times New Roman" pitchFamily="34" charset="-120"/>
                        </a:rPr>
                        <a:t>宋</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齐</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梁</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陈</a:t>
                      </a:r>
                      <a:r>
                        <a:rPr lang="en-US" altLang="zh-CN" sz="2800" b="0" i="0" dirty="0" err="1">
                          <a:solidFill>
                            <a:srgbClr val="000000"/>
                          </a:solidFill>
                          <a:latin typeface="Times New Roman" pitchFamily="34" charset="0"/>
                          <a:ea typeface="SimSun" pitchFamily="34" charset="-122"/>
                          <a:cs typeface="Times New Roman" pitchFamily="34" charset="-120"/>
                        </a:rPr>
                        <a:t>四个王朝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都在建康定都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宋是南朝</a:t>
                      </a:r>
                      <a:r>
                        <a:rPr lang="en-US" altLang="zh-CN" sz="2800" b="1" i="0" dirty="0" err="1">
                          <a:solidFill>
                            <a:srgbClr val="000000"/>
                          </a:solidFill>
                          <a:latin typeface="Times New Roman" pitchFamily="34" charset="0"/>
                          <a:ea typeface="SimSun" pitchFamily="34" charset="-122"/>
                          <a:cs typeface="Times New Roman" pitchFamily="34" charset="-120"/>
                        </a:rPr>
                        <a:t>疆域</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最大</a:t>
                      </a:r>
                      <a:r>
                        <a:rPr lang="en-US" altLang="zh-CN" sz="2800" b="0" i="0" dirty="0" err="1">
                          <a:solidFill>
                            <a:srgbClr val="000000"/>
                          </a:solidFill>
                          <a:latin typeface="Times New Roman" pitchFamily="34" charset="0"/>
                          <a:ea typeface="SimSun" pitchFamily="34" charset="-122"/>
                          <a:cs typeface="Times New Roman" pitchFamily="34" charset="-120"/>
                        </a:rPr>
                        <a:t>的朝代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1D416637-41DB-034C-5272-84B58276FFA8}"/>
              </a:ext>
            </a:extLst>
          </p:cNvPr>
          <p:cNvSpPr txBox="1"/>
          <p:nvPr/>
        </p:nvSpPr>
        <p:spPr>
          <a:xfrm>
            <a:off x="10913023" y="83045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graphicFrame>
        <p:nvGraphicFramePr>
          <p:cNvPr id="18"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2145188302"/>
              </p:ext>
            </p:extLst>
          </p:nvPr>
        </p:nvGraphicFramePr>
        <p:xfrm>
          <a:off x="539496" y="2388584"/>
          <a:ext cx="11091672" cy="2785428"/>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江南地区</a:t>
                      </a:r>
                      <a:r>
                        <a:rPr lang="en-US" altLang="zh-CN" sz="2800" b="1" i="0">
                          <a:solidFill>
                            <a:srgbClr val="000000"/>
                          </a:solidFill>
                          <a:latin typeface="SimSun" pitchFamily="34" charset="0"/>
                          <a:ea typeface="SimSun" pitchFamily="34" charset="-122"/>
                          <a:cs typeface="SimSun" pitchFamily="34" charset="-120"/>
                        </a:rPr>
                        <a:t> </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北方人的南迁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给江南地区输送了大量的劳动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也带来了中原先进的生产工具和生产技术</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2）江南地区</a:t>
                      </a:r>
                      <a:r>
                        <a:rPr lang="en-US" altLang="zh-CN" sz="2800" b="1" i="0" dirty="0">
                          <a:solidFill>
                            <a:srgbClr val="000000"/>
                          </a:solidFill>
                          <a:latin typeface="Times New Roman" pitchFamily="34" charset="0"/>
                          <a:ea typeface="SimSun" pitchFamily="34" charset="-122"/>
                          <a:cs typeface="Times New Roman" pitchFamily="34" charset="-120"/>
                        </a:rPr>
                        <a:t>自然条件优越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）江南地区战乱较</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社会比较安定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）南下移民和当地民众的共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同努力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93F5579D-764E-D20B-5048-192FDD525058}"/>
              </a:ext>
            </a:extLst>
          </p:cNvPr>
          <p:cNvSpPr txBox="1"/>
          <p:nvPr/>
        </p:nvSpPr>
        <p:spPr>
          <a:xfrm>
            <a:off x="10913023"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2593805047"/>
              </p:ext>
            </p:extLst>
          </p:nvPr>
        </p:nvGraphicFramePr>
        <p:xfrm>
          <a:off x="539496" y="2111216"/>
          <a:ext cx="11091672" cy="3340164"/>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江南地区</a:t>
                      </a:r>
                      <a:r>
                        <a:rPr lang="en-US" altLang="zh-CN" sz="2800" b="1" i="0">
                          <a:solidFill>
                            <a:srgbClr val="000000"/>
                          </a:solidFill>
                          <a:latin typeface="SimSun" pitchFamily="34" charset="0"/>
                          <a:ea typeface="SimSun" pitchFamily="34" charset="-122"/>
                          <a:cs typeface="SimSun" pitchFamily="34" charset="-120"/>
                        </a:rPr>
                        <a:t> </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（1）农业：大量荒地被开垦出来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耕地面积不断增</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兴修了很多水利工程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农业生产技术有很大改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实行农业多种经营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（2）手工业：在缫丝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冶铸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造纸</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制盐等方面都有显著</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（3）商业：南朝时的</a:t>
                      </a:r>
                      <a:r>
                        <a:rPr lang="en-US" altLang="zh-CN" sz="2800" b="1" i="0" dirty="0">
                          <a:solidFill>
                            <a:srgbClr val="000000"/>
                          </a:solidFill>
                          <a:latin typeface="Times New Roman" pitchFamily="34" charset="0"/>
                          <a:ea typeface="SimSun" pitchFamily="34" charset="-122"/>
                          <a:cs typeface="Times New Roman" pitchFamily="34" charset="-120"/>
                        </a:rPr>
                        <a:t>建康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人口众多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当时商业最为活跃的大都市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004E78E4-9951-29F7-2A36-609D1FF16074}"/>
              </a:ext>
            </a:extLst>
          </p:cNvPr>
          <p:cNvSpPr txBox="1"/>
          <p:nvPr/>
        </p:nvSpPr>
        <p:spPr>
          <a:xfrm>
            <a:off x="10913023"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6_BD#dd908c01f?vcp=1&amp;pid=1e7ca4331&amp;color=0,0,0&amp;vtp=1&amp;vaab=1&amp;bt=1&amp;bbb=1"/>
          <p:cNvSpPr/>
          <p:nvPr/>
        </p:nvSpPr>
        <p:spPr>
          <a:xfrm>
            <a:off x="539496" y="554400"/>
            <a:ext cx="11109960" cy="509905"/>
          </a:xfrm>
          <a:prstGeom prst="rect">
            <a:avLst/>
          </a:prstGeom>
          <a:noFill/>
          <a:ln/>
        </p:spPr>
        <p:txBody>
          <a:bodyPr wrap="none" lIns="0" tIns="0" rIns="0" bIns="0" rtlCol="0" anchor="t"/>
          <a:lstStyle/>
          <a:p>
            <a:pPr algn="l" latinLnBrk="1">
              <a:lnSpc>
                <a:spcPts val="4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99ffbbbec?iti=3&amp;vcp=1&amp;pid=dd908c01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19207" y="1149970"/>
            <a:ext cx="6538692" cy="187162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7_BD#99ffbbbec?iti=3&amp;vcp=1&amp;pid=dd908c01f&amp;color=0,0,0&amp;vtp=1&amp;vaab=1&amp;bbb=1"/>
          <p:cNvSpPr/>
          <p:nvPr/>
        </p:nvSpPr>
        <p:spPr>
          <a:xfrm>
            <a:off x="3035967" y="3148596"/>
            <a:ext cx="6126162" cy="470980"/>
          </a:xfrm>
          <a:prstGeom prst="rect">
            <a:avLst/>
          </a:prstGeom>
          <a:noFill/>
          <a:ln/>
        </p:spPr>
        <p:txBody>
          <a:bodyPr wrap="none" lIns="0" tIns="0" rIns="0" bIns="0" rtlCol="0" anchor="t"/>
          <a:lstStyle/>
          <a:p>
            <a:pPr algn="ct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三国两晋南北朝时期的朝代更替示意图</a:t>
            </a:r>
            <a:endParaRPr lang="en-US" altLang="zh-CN" sz="2800" dirty="0"/>
          </a:p>
        </p:txBody>
      </p:sp>
      <p:pic>
        <p:nvPicPr>
          <p:cNvPr id="5" name="P_7_BD#99ffbbbec?iti=4&amp;vcp=1&amp;pid=dd908c01f&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31511" y="3753910"/>
            <a:ext cx="4725930" cy="21678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P_7_BD#99ffbbbec?iti=4&amp;vcp=1&amp;pid=dd908c01f&amp;color=0,0,0&amp;vtp=1&amp;vaab=1&amp;bbb=1"/>
          <p:cNvSpPr/>
          <p:nvPr/>
        </p:nvSpPr>
        <p:spPr>
          <a:xfrm>
            <a:off x="4809395" y="5940797"/>
            <a:ext cx="2570162" cy="470980"/>
          </a:xfrm>
          <a:prstGeom prst="rect">
            <a:avLst/>
          </a:prstGeom>
          <a:noFill/>
          <a:ln/>
        </p:spPr>
        <p:txBody>
          <a:bodyPr wrap="none" lIns="0" tIns="0" rIns="0" bIns="0" rtlCol="0" anchor="t"/>
          <a:lstStyle/>
          <a:p>
            <a:pPr algn="ct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西汉魏晋南北朝</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d0e62b6ab.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d0e62b6ab.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d0e62b6ab.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第一部分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中国古代史（七年级上、下册）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49a947fa4?vcp=1&amp;pid=1e7ca433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1981501fc?sp=1&amp;vcp=1&amp;pid=49a947fa4&amp;color=0,0,0&amp;vtp=1&amp;vaab=1&amp;bbb=1&amp;hb=1"/>
          <p:cNvSpPr/>
          <p:nvPr/>
        </p:nvSpPr>
        <p:spPr>
          <a:xfrm>
            <a:off x="539496" y="123346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魏晋南北朝时期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虽然江南地区得到开发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经济迅速发展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但总</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体上落后于北方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经济重心仍然在黄河流域</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东晋南朝时期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北方十六国政权的特点是封建化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东晋政权的特</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点是士族门阀政治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P_7_BD#1981501fc?sp=1&amp;vcp=1&amp;pid=49a947fa4&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士族又称世族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世家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门阀等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指世代为官的名门望族</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庶族是</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指士族以外的一般中小地主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也称寒门</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（家国情怀）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魏晋南北朝时期孕育的统一因素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民族交融不断加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产生强大的民族凝聚力和向心力</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出现局部统一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南北经济趋向平</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为统一奠定了经济基础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人民渴望统一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5_BD#59aa78cab?vcp=1&amp;pid=99ca7805b&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北魏政治和北方民族大交融</a:t>
            </a:r>
            <a:endParaRPr lang="en-US" altLang="zh-CN" sz="3200" dirty="0"/>
          </a:p>
        </p:txBody>
      </p:sp>
      <p:sp>
        <p:nvSpPr>
          <p:cNvPr id="3" name="C_6_BD#e3914a28a?vcp=1&amp;pid=59aa78cab&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ceafdc328?vcp=1&amp;pid=e3914a28a&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通过了解三国两晋南北朝时期的政权更迭和北魏孝文帝改革</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这一时期民族交往交流交融的历史特点及其对中华民族发展的意义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C_6_BD#fd23cba38?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24" name="P_7_BD#60946dc50?colgroup=4,2,22&amp;vcp=1&amp;pid=fd23cba38&amp;color=0,0,0&amp;vtp=1&amp;vaab=1&amp;bbb=1&amp;hb=1"/>
          <p:cNvGraphicFramePr>
            <a:graphicFrameLocks noGrp="1"/>
          </p:cNvGraphicFramePr>
          <p:nvPr>
            <p:extLst>
              <p:ext uri="{D42A27DB-BD31-4B8C-83A1-F6EECF244321}">
                <p14:modId xmlns:p14="http://schemas.microsoft.com/office/powerpoint/2010/main" val="4177332755"/>
              </p:ext>
            </p:extLst>
          </p:nvPr>
        </p:nvGraphicFramePr>
        <p:xfrm>
          <a:off x="539496" y="1295191"/>
          <a:ext cx="11082528" cy="2797176"/>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淝水之战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383年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前秦企图灭亡东晋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统一中国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晋军以少胜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打败前秦军（典故：风声鹤唳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草木皆兵</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投鞭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断流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东山再起）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前秦土崩瓦解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北方再度陷入分裂和混战的状态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方取得暂时稳定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为经济发展创造了有利条件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1730313300"/>
              </p:ext>
            </p:extLst>
          </p:nvPr>
        </p:nvGraphicFramePr>
        <p:xfrm>
          <a:off x="539496" y="1544732"/>
          <a:ext cx="11082528" cy="4473132"/>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北魏孝文</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帝改革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背景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4世纪后期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鲜卑族拓跋部</a:t>
                      </a:r>
                      <a:r>
                        <a:rPr lang="en-US" altLang="zh-CN" sz="2800" b="0" i="0" dirty="0">
                          <a:solidFill>
                            <a:srgbClr val="000000"/>
                          </a:solidFill>
                          <a:latin typeface="Times New Roman" pitchFamily="34" charset="0"/>
                          <a:ea typeface="SimSun" pitchFamily="34" charset="-122"/>
                          <a:cs typeface="Times New Roman" pitchFamily="34" charset="-120"/>
                        </a:rPr>
                        <a:t>建立北魏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439年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北魏统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一北方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北方民族交融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鲜卑拓跋部经济文化相对落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巩固北魏的统治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（1）494年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迁都洛阳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（2）推行</a:t>
                      </a:r>
                      <a:r>
                        <a:rPr lang="en-US" altLang="zh-CN" sz="2800" b="1" i="0" dirty="0">
                          <a:solidFill>
                            <a:srgbClr val="000000"/>
                          </a:solidFill>
                          <a:latin typeface="Times New Roman" pitchFamily="34" charset="0"/>
                          <a:ea typeface="SimSun" pitchFamily="34" charset="-122"/>
                          <a:cs typeface="Times New Roman" pitchFamily="34" charset="-120"/>
                        </a:rPr>
                        <a:t>汉化政策</a:t>
                      </a:r>
                      <a:r>
                        <a:rPr lang="en-US" altLang="zh-CN" sz="2800" b="0" i="0">
                          <a:solidFill>
                            <a:srgbClr val="000000"/>
                          </a:solidFill>
                          <a:latin typeface="Times New Roman" pitchFamily="34" charset="0"/>
                          <a:ea typeface="SimSun" pitchFamily="34" charset="-122"/>
                          <a:cs typeface="Times New Roman" pitchFamily="34" charset="-120"/>
                        </a:rPr>
                        <a:t>：规定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官员在朝廷中必须使用汉语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禁用鲜卑语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a:t>
                      </a:r>
                      <a:r>
                        <a:rPr lang="en-US" altLang="zh-CN" sz="2800" b="1" i="0">
                          <a:solidFill>
                            <a:srgbClr val="000000"/>
                          </a:solidFill>
                          <a:latin typeface="Times New Roman" pitchFamily="34" charset="0"/>
                          <a:ea typeface="SimSun" pitchFamily="34" charset="-122"/>
                          <a:cs typeface="Times New Roman" pitchFamily="34" charset="-120"/>
                        </a:rPr>
                        <a:t>汉服</a:t>
                      </a:r>
                      <a:r>
                        <a:rPr lang="en-US" altLang="zh-CN" sz="2800" b="0" i="0">
                          <a:solidFill>
                            <a:srgbClr val="000000"/>
                          </a:solidFill>
                          <a:latin typeface="Times New Roman" pitchFamily="34" charset="0"/>
                          <a:ea typeface="SimSun" pitchFamily="34" charset="-122"/>
                          <a:cs typeface="Times New Roman" pitchFamily="34" charset="-120"/>
                        </a:rPr>
                        <a:t>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替鲜卑服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改鲜卑姓为汉姓</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鼓励鲜卑贵族与汉人贵</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族</a:t>
                      </a:r>
                      <a:r>
                        <a:rPr lang="en-US" altLang="zh-CN" sz="2800" b="1" i="0">
                          <a:solidFill>
                            <a:srgbClr val="000000"/>
                          </a:solidFill>
                          <a:latin typeface="Times New Roman" pitchFamily="34" charset="0"/>
                          <a:ea typeface="SimSun" pitchFamily="34" charset="-122"/>
                          <a:cs typeface="Times New Roman" pitchFamily="34" charset="-120"/>
                        </a:rPr>
                        <a:t>联姻</a:t>
                      </a:r>
                      <a:r>
                        <a:rPr lang="en-US" altLang="zh-CN" sz="2800" b="0" i="0">
                          <a:solidFill>
                            <a:srgbClr val="000000"/>
                          </a:solidFill>
                          <a:latin typeface="Times New Roman" pitchFamily="34" charset="0"/>
                          <a:ea typeface="SimSun" pitchFamily="34" charset="-122"/>
                          <a:cs typeface="Times New Roman"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D3A1555A-B158-AE35-1CBF-7D43529589FA}"/>
              </a:ext>
            </a:extLst>
          </p:cNvPr>
          <p:cNvSpPr txBox="1"/>
          <p:nvPr/>
        </p:nvSpPr>
        <p:spPr>
          <a:xfrm>
            <a:off x="10903879" y="83632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2003016413"/>
              </p:ext>
            </p:extLst>
          </p:nvPr>
        </p:nvGraphicFramePr>
        <p:xfrm>
          <a:off x="539496" y="2660078"/>
          <a:ext cx="11082528" cy="2242440"/>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566484">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北魏孝文</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帝改革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促进了民族交融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也增强了北魏的实力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改革顺应了历史发展趋势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有利于北方经济的恢复和</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促进了民族交融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孝文帝是我国古代杰出的少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数民族政治家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30BE6047-884B-A7F6-C0BC-F11A448FCCD4}"/>
              </a:ext>
            </a:extLst>
          </p:cNvPr>
          <p:cNvSpPr txBox="1"/>
          <p:nvPr/>
        </p:nvSpPr>
        <p:spPr>
          <a:xfrm>
            <a:off x="10903879" y="1951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graphicFrame>
        <p:nvGraphicFramePr>
          <p:cNvPr id="27"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3152503882"/>
              </p:ext>
            </p:extLst>
          </p:nvPr>
        </p:nvGraphicFramePr>
        <p:xfrm>
          <a:off x="539496" y="2105342"/>
          <a:ext cx="11082528" cy="3351912"/>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北方地区</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的民族交</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各民族不仅在经济上密切交往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在文化上的交流也日</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益频繁</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“胡”“</a:t>
                      </a:r>
                      <a:r>
                        <a:rPr lang="en-US" altLang="zh-CN" sz="2800" b="0" i="0" dirty="0" err="1">
                          <a:solidFill>
                            <a:srgbClr val="000000"/>
                          </a:solidFill>
                          <a:latin typeface="宋体" pitchFamily="2" charset="-122"/>
                          <a:ea typeface="宋体" pitchFamily="2" charset="-122"/>
                          <a:cs typeface="Times New Roman" pitchFamily="34" charset="-120"/>
                        </a:rPr>
                        <a:t>汉”</a:t>
                      </a:r>
                      <a:r>
                        <a:rPr lang="en-US" altLang="zh-CN" sz="2800" b="0" i="0" dirty="0" err="1">
                          <a:solidFill>
                            <a:srgbClr val="000000"/>
                          </a:solidFill>
                          <a:latin typeface="Times New Roman" pitchFamily="34" charset="0"/>
                          <a:ea typeface="SimSun" pitchFamily="34" charset="-122"/>
                          <a:cs typeface="Times New Roman" pitchFamily="34" charset="-120"/>
                        </a:rPr>
                        <a:t>观念逐渐淡薄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民族之间的隔阂与偏见逐渐减少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为中华民族的发展注入了新的活力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进一步丰富了中</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华民族的物质文化和精神文化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并为隋唐时期</a:t>
                      </a:r>
                      <a:r>
                        <a:rPr lang="en-US" altLang="zh-CN" sz="2800" b="1" i="0" dirty="0" err="1">
                          <a:solidFill>
                            <a:srgbClr val="000000"/>
                          </a:solidFill>
                          <a:latin typeface="Times New Roman" pitchFamily="34" charset="0"/>
                          <a:ea typeface="SimSun" pitchFamily="34" charset="-122"/>
                          <a:cs typeface="Times New Roman" pitchFamily="34" charset="-120"/>
                        </a:rPr>
                        <a:t>多民族</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国家</a:t>
                      </a:r>
                      <a:r>
                        <a:rPr lang="en-US" altLang="zh-CN" sz="2800" b="0" i="0" dirty="0" err="1">
                          <a:solidFill>
                            <a:srgbClr val="000000"/>
                          </a:solidFill>
                          <a:latin typeface="Times New Roman" pitchFamily="34" charset="0"/>
                          <a:ea typeface="SimSun" pitchFamily="34" charset="-122"/>
                          <a:cs typeface="Times New Roman" pitchFamily="34" charset="-120"/>
                        </a:rPr>
                        <a:t>的繁荣与发展奠定了基础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62A375DB-A8E9-9AEB-2FD7-80E6C29C0005}"/>
              </a:ext>
            </a:extLst>
          </p:cNvPr>
          <p:cNvSpPr txBox="1"/>
          <p:nvPr/>
        </p:nvSpPr>
        <p:spPr>
          <a:xfrm>
            <a:off x="10903879"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6_BD#611f4b632?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79becae42?iti=5&amp;htil=1&amp;vcp=1&amp;pid=611f4b6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 y="1532935"/>
            <a:ext cx="622706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79becae42?iti=6&amp;htil=1&amp;vcp=1&amp;pid=611f4b63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87768" y="1295191"/>
            <a:ext cx="4078224" cy="22585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79becae42?iti=5&amp;htil=1&amp;vcp=1&amp;pid=611f4b632&amp;color=0,0,0&amp;vtp=1&amp;vaab=1&amp;bbb=1"/>
          <p:cNvSpPr/>
          <p:nvPr/>
        </p:nvSpPr>
        <p:spPr>
          <a:xfrm>
            <a:off x="2131219" y="3680759"/>
            <a:ext cx="32813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《北魏帝王出御图》</a:t>
            </a:r>
            <a:endParaRPr lang="en-US" altLang="zh-CN" sz="2800" dirty="0"/>
          </a:p>
        </p:txBody>
      </p:sp>
      <p:sp>
        <p:nvSpPr>
          <p:cNvPr id="6" name="P_7_BD#79becae42?iti=6&amp;htil=1&amp;vcp=1&amp;pid=611f4b632&amp;color=0,0,0&amp;vtp=1&amp;vaab=1&amp;bbb=1"/>
          <p:cNvSpPr/>
          <p:nvPr/>
        </p:nvSpPr>
        <p:spPr>
          <a:xfrm>
            <a:off x="8930799" y="3680759"/>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椅子</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6_BD#c33332cc4?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f5cbeddbe?sp=1&amp;vcp=1&amp;pid=c33332cc4&amp;color=0,0,0&amp;vtp=1&amp;vaab=1&amp;bbb=1&amp;hb=1"/>
          <p:cNvSpPr/>
          <p:nvPr/>
        </p:nvSpPr>
        <p:spPr>
          <a:xfrm>
            <a:off x="539496" y="1233469"/>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（唯物史观）</a:t>
            </a:r>
            <a:r>
              <a:rPr lang="en-US" altLang="zh-CN" sz="2800" b="0" i="0" dirty="0">
                <a:solidFill>
                  <a:srgbClr val="000000"/>
                </a:solidFill>
                <a:latin typeface="Times New Roman" pitchFamily="34" charset="0"/>
                <a:ea typeface="楷体" pitchFamily="34" charset="-122"/>
                <a:cs typeface="Times New Roman" pitchFamily="34" charset="-120"/>
              </a:rPr>
              <a:t>商鞅变法和北魏孝文帝改革都推动了社会发展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说</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明改革落后的制度能够适应生产力的发展要求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验证了生产关系反作用</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于生产力的原理</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三国两晋南北朝时期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曹魏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西晋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前秦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北周先后统一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从经济的角度看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北魏孝文帝改革是少数民族从游牧向定居农业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转变的过程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从文化发展的角度看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是少数民族汉化的过程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从社会发</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展进程的角度看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是少数民族封建化的过程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5_BD#4636d719d?vcp=1&amp;pid=99ca7805b&amp;color=199,134,85&amp;vtp=1&amp;vaab=1&amp;bt=1&amp;bbb=1"/>
          <p:cNvSpPr/>
          <p:nvPr/>
        </p:nvSpPr>
        <p:spPr>
          <a:xfrm>
            <a:off x="539496" y="554400"/>
            <a:ext cx="11109960" cy="80365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考点4</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魏晋南北朝的科技与文化（2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2</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d858c4e70?vcp=1&amp;pid=4636d719d&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f3bb05aeb?vcp=1&amp;pid=d858c4e70&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通过了解魏晋南北朝时期的科技和艺术成就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如祖冲之的数学成就</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认识传统文化的继承与创新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d65cd61a9.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d65cd61a9.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6_BD#73c114d01?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31" name="P_7_BD#76a277de9?colgroup=2,3,3,18&amp;vcp=1&amp;pid=73c114d01&amp;color=0,0,0&amp;vtp=1&amp;vaab=1&amp;bbb=1&amp;hb=1"/>
          <p:cNvGraphicFramePr>
            <a:graphicFrameLocks noGrp="1"/>
          </p:cNvGraphicFramePr>
          <p:nvPr>
            <p:extLst>
              <p:ext uri="{D42A27DB-BD31-4B8C-83A1-F6EECF244321}">
                <p14:modId xmlns:p14="http://schemas.microsoft.com/office/powerpoint/2010/main" val="707372651"/>
              </p:ext>
            </p:extLst>
          </p:nvPr>
        </p:nvGraphicFramePr>
        <p:xfrm>
          <a:off x="539496" y="1295191"/>
          <a:ext cx="11112522" cy="2788540"/>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农学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贾思勰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著作《</a:t>
                      </a:r>
                      <a:r>
                        <a:rPr lang="en-US" altLang="zh-CN" sz="2800" b="1" i="0" dirty="0">
                          <a:solidFill>
                            <a:srgbClr val="000000"/>
                          </a:solidFill>
                          <a:latin typeface="Times New Roman" pitchFamily="34" charset="0"/>
                          <a:ea typeface="SimSun" pitchFamily="34" charset="-122"/>
                          <a:cs typeface="Times New Roman" pitchFamily="34" charset="-120"/>
                        </a:rPr>
                        <a:t>齐民要术</a:t>
                      </a:r>
                      <a:r>
                        <a:rPr lang="en-US" altLang="zh-CN" sz="2800" b="0" i="0">
                          <a:solidFill>
                            <a:srgbClr val="000000"/>
                          </a:solidFill>
                          <a:latin typeface="Times New Roman" pitchFamily="34" charset="0"/>
                          <a:ea typeface="SimSun" pitchFamily="34" charset="-122"/>
                          <a:cs typeface="Times New Roman" pitchFamily="34" charset="-120"/>
                        </a:rPr>
                        <a:t>》是中国</a:t>
                      </a:r>
                      <a:r>
                        <a:rPr lang="en-US" altLang="zh-CN" sz="2800" b="1" i="0">
                          <a:solidFill>
                            <a:srgbClr val="000000"/>
                          </a:solidFill>
                          <a:latin typeface="Times New Roman" pitchFamily="34" charset="0"/>
                          <a:ea typeface="SimSun" pitchFamily="34" charset="-122"/>
                          <a:cs typeface="Times New Roman" pitchFamily="34" charset="-120"/>
                        </a:rPr>
                        <a:t>现存最早</a:t>
                      </a:r>
                      <a:r>
                        <a:rPr lang="en-US" altLang="zh-CN" sz="2800" b="0" i="0">
                          <a:solidFill>
                            <a:srgbClr val="000000"/>
                          </a:solidFill>
                          <a:latin typeface="Times New Roman" pitchFamily="34" charset="0"/>
                          <a:ea typeface="SimSun" pitchFamily="34" charset="-122"/>
                          <a:cs typeface="Times New Roman" pitchFamily="34" charset="-120"/>
                        </a:rPr>
                        <a:t>的一部完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整的农书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数学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刘徽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三国曹</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提出具有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极限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思维的圆周率的正确计算方法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P_7_BD#76a277de9?colgroup=2,3,3,18&amp;vcp=1&amp;pid=73c114d01&amp;color=0,0,0&amp;vtp=1&amp;vaab=1&amp;bt=1&amp;bbb=1&amp;hb=1"/>
          <p:cNvGraphicFramePr>
            <a:graphicFrameLocks noGrp="1"/>
          </p:cNvGraphicFramePr>
          <p:nvPr>
            <p:extLst>
              <p:ext uri="{D42A27DB-BD31-4B8C-83A1-F6EECF244321}">
                <p14:modId xmlns:p14="http://schemas.microsoft.com/office/powerpoint/2010/main" val="3091531682"/>
              </p:ext>
            </p:extLst>
          </p:nvPr>
        </p:nvGraphicFramePr>
        <p:xfrm>
          <a:off x="539496" y="1815560"/>
          <a:ext cx="11055096" cy="3938016"/>
        </p:xfrm>
        <a:graphic>
          <a:graphicData uri="http://schemas.openxmlformats.org/drawingml/2006/table">
            <a:tbl>
              <a:tblPr/>
              <a:tblGrid>
                <a:gridCol w="978408">
                  <a:extLst>
                    <a:ext uri="{9D8B030D-6E8A-4147-A177-3AD203B41FA5}">
                      <a16:colId xmlns:a16="http://schemas.microsoft.com/office/drawing/2014/main" val="20000"/>
                    </a:ext>
                  </a:extLst>
                </a:gridCol>
                <a:gridCol w="1545336">
                  <a:extLst>
                    <a:ext uri="{9D8B030D-6E8A-4147-A177-3AD203B41FA5}">
                      <a16:colId xmlns:a16="http://schemas.microsoft.com/office/drawing/2014/main" val="20001"/>
                    </a:ext>
                  </a:extLst>
                </a:gridCol>
                <a:gridCol w="1545336">
                  <a:extLst>
                    <a:ext uri="{9D8B030D-6E8A-4147-A177-3AD203B41FA5}">
                      <a16:colId xmlns:a16="http://schemas.microsoft.com/office/drawing/2014/main" val="20002"/>
                    </a:ext>
                  </a:extLst>
                </a:gridCol>
                <a:gridCol w="3986784">
                  <a:extLst>
                    <a:ext uri="{9D8B030D-6E8A-4147-A177-3AD203B41FA5}">
                      <a16:colId xmlns:a16="http://schemas.microsoft.com/office/drawing/2014/main" val="20003"/>
                    </a:ext>
                  </a:extLst>
                </a:gridCol>
                <a:gridCol w="2999232">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39191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数学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祖冲之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著有</a:t>
                      </a:r>
                      <a:r>
                        <a:rPr lang="en-US" altLang="zh-CN" sz="2800" b="1" i="0" dirty="0">
                          <a:solidFill>
                            <a:srgbClr val="000000"/>
                          </a:solidFill>
                          <a:latin typeface="Times New Roman" pitchFamily="34" charset="0"/>
                          <a:ea typeface="SimSun" pitchFamily="34" charset="-122"/>
                          <a:cs typeface="Times New Roman" pitchFamily="34" charset="-120"/>
                        </a:rPr>
                        <a:t>《缀术</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把</a:t>
                      </a:r>
                      <a:r>
                        <a:rPr lang="en-US" altLang="zh-CN" sz="2800" b="1" i="0">
                          <a:solidFill>
                            <a:srgbClr val="000000"/>
                          </a:solidFill>
                          <a:latin typeface="Times New Roman" pitchFamily="34" charset="0"/>
                          <a:ea typeface="SimSun" pitchFamily="34" charset="-122"/>
                          <a:cs typeface="Times New Roman" pitchFamily="34" charset="-120"/>
                        </a:rPr>
                        <a:t>圆周</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率</a:t>
                      </a:r>
                      <a:r>
                        <a:rPr lang="en-US" altLang="zh-CN" sz="2800" b="0" i="0">
                          <a:solidFill>
                            <a:srgbClr val="000000"/>
                          </a:solidFill>
                          <a:latin typeface="Times New Roman" pitchFamily="34" charset="0"/>
                          <a:ea typeface="SimSun" pitchFamily="34" charset="-122"/>
                          <a:cs typeface="Times New Roman" pitchFamily="34" charset="-120"/>
                        </a:rPr>
                        <a:t>精确到小数点后的</a:t>
                      </a:r>
                      <a:r>
                        <a:rPr lang="en-US" altLang="zh-CN" sz="2800" b="1" i="0">
                          <a:solidFill>
                            <a:srgbClr val="000000"/>
                          </a:solidFill>
                          <a:latin typeface="Times New Roman" pitchFamily="34" charset="0"/>
                          <a:ea typeface="SimSun" pitchFamily="34" charset="-122"/>
                          <a:cs typeface="Times New Roman" pitchFamily="34" charset="-120"/>
                        </a:rPr>
                        <a:t>第</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七位数字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领先世界近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千年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创制</a:t>
                      </a:r>
                      <a:r>
                        <a:rPr lang="en-US" altLang="zh-CN" sz="2800" b="1" i="0">
                          <a:solidFill>
                            <a:srgbClr val="000000"/>
                          </a:solidFill>
                          <a:latin typeface="Times New Roman" pitchFamily="34" charset="0"/>
                          <a:ea typeface="SimSun" pitchFamily="34" charset="-122"/>
                          <a:cs typeface="Times New Roman" pitchFamily="34" charset="-120"/>
                        </a:rPr>
                        <a:t>《大明</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设计制造指南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水碓磨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千里船等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0"/>
                        </a:lnSpc>
                      </a:pPr>
                      <a:r>
                        <a:rPr lang="en-US" altLang="zh-CN" sz="11700" b="0" i="0" kern="0" spc="-99900" dirty="0">
                          <a:solidFill>
                            <a:srgbClr val="FFFFFF"/>
                          </a:solidFill>
                          <a:latin typeface="Times New Roman" pitchFamily="34" charset="0"/>
                          <a:ea typeface="SimSun" pitchFamily="34" charset="-122"/>
                          <a:cs typeface="Times New Roman" pitchFamily="34" charset="-120"/>
                        </a:rPr>
                        <a:t>  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P_7_BD#76a277de9.table_image?iti=7&amp;tii=2&amp;vcp=1&amp;pid=73c114d01&amp;color=0,0,0&amp;vtp=1&amp;vaab=1&amp;bbb=1"/>
          <p:cNvSpPr/>
          <p:nvPr/>
        </p:nvSpPr>
        <p:spPr>
          <a:xfrm>
            <a:off x="9373085" y="4727194"/>
            <a:ext cx="1749840"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祖冲之像</a:t>
            </a:r>
            <a:endParaRPr lang="en-US" altLang="zh-CN" sz="2800" dirty="0"/>
          </a:p>
        </p:txBody>
      </p:sp>
      <p:sp>
        <p:nvSpPr>
          <p:cNvPr id="2" name="P_7_BD#76a277de9?colgroup=2,3,3,18&amp;vcp=1&amp;pid=73c114d01&amp;color=0,0,0&amp;vtp=1&amp;vaab=1&amp;bt=1&amp;bbb=1">
            <a:extLst>
              <a:ext uri="{FF2B5EF4-FFF2-40B4-BE49-F238E27FC236}">
                <a16:creationId xmlns:a16="http://schemas.microsoft.com/office/drawing/2014/main" id="{08464ACC-6879-8FDC-1F4A-7CAA9C657D93}"/>
              </a:ext>
            </a:extLst>
          </p:cNvPr>
          <p:cNvSpPr txBox="1"/>
          <p:nvPr/>
        </p:nvSpPr>
        <p:spPr>
          <a:xfrm>
            <a:off x="10876447"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pic>
        <p:nvPicPr>
          <p:cNvPr id="6" name="图片 5" descr="祖冲之像.jpg"/>
          <p:cNvPicPr>
            <a:picLocks noChangeAspect="1"/>
          </p:cNvPicPr>
          <p:nvPr/>
        </p:nvPicPr>
        <p:blipFill>
          <a:blip r:embed="rId3"/>
          <a:stretch>
            <a:fillRect/>
          </a:stretch>
        </p:blipFill>
        <p:spPr>
          <a:xfrm>
            <a:off x="9584608" y="2995032"/>
            <a:ext cx="1262049" cy="1732162"/>
          </a:xfrm>
          <a:prstGeom prst="rect">
            <a:avLst/>
          </a:prstGeom>
        </p:spPr>
      </p:pic>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7_BD#76a277de9?colgroup=2,3,3,18&amp;vcp=1&amp;pid=73c114d01&amp;color=0,0,0&amp;mp=1&amp;vtp=1&amp;vaab=1&amp;bt=1&amp;bbb=1&amp;hb=1"/>
          <p:cNvGraphicFramePr>
            <a:graphicFrameLocks noGrp="1"/>
          </p:cNvGraphicFramePr>
          <p:nvPr>
            <p:extLst>
              <p:ext uri="{D42A27DB-BD31-4B8C-83A1-F6EECF244321}">
                <p14:modId xmlns:p14="http://schemas.microsoft.com/office/powerpoint/2010/main" val="3249056895"/>
              </p:ext>
            </p:extLst>
          </p:nvPr>
        </p:nvGraphicFramePr>
        <p:xfrm>
          <a:off x="539496" y="1829688"/>
          <a:ext cx="11112522" cy="3909760"/>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row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书法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锺繇</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胡昭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三国曹</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锺繇独创</a:t>
                      </a:r>
                      <a:r>
                        <a:rPr lang="en-US" altLang="zh-CN" sz="2800" b="1" i="0" dirty="0">
                          <a:solidFill>
                            <a:srgbClr val="000000"/>
                          </a:solidFill>
                          <a:latin typeface="Times New Roman" pitchFamily="34" charset="0"/>
                          <a:ea typeface="SimSun" pitchFamily="34" charset="-122"/>
                          <a:cs typeface="Times New Roman" pitchFamily="34" charset="-120"/>
                        </a:rPr>
                        <a:t>楷书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西晋设置书博士</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规定用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胡书法作为标准书体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王羲之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代表作</a:t>
                      </a:r>
                      <a:r>
                        <a:rPr lang="en-US" altLang="zh-CN" sz="2800" b="1" i="0" dirty="0">
                          <a:solidFill>
                            <a:srgbClr val="000000"/>
                          </a:solidFill>
                          <a:latin typeface="Times New Roman" pitchFamily="34" charset="0"/>
                          <a:ea typeface="SimSun" pitchFamily="34" charset="-122"/>
                          <a:cs typeface="Times New Roman" pitchFamily="34" charset="-120"/>
                        </a:rPr>
                        <a:t>《兰亭集序》</a:t>
                      </a:r>
                      <a:r>
                        <a:rPr lang="en-US" altLang="zh-CN" sz="2800" b="0" i="0" dirty="0">
                          <a:solidFill>
                            <a:srgbClr val="000000"/>
                          </a:solidFill>
                          <a:latin typeface="Times New Roman" pitchFamily="34" charset="0"/>
                          <a:ea typeface="SimSun" pitchFamily="34" charset="-122"/>
                          <a:cs typeface="Times New Roman" pitchFamily="34" charset="-120"/>
                        </a:rPr>
                        <a:t>被称为</a:t>
                      </a:r>
                      <a:r>
                        <a:rPr lang="en-US" altLang="zh-CN" sz="2800" b="1" i="0">
                          <a:solidFill>
                            <a:srgbClr val="000000"/>
                          </a:solidFill>
                          <a:latin typeface="Times New Roman" pitchFamily="34" charset="0"/>
                          <a:ea typeface="SimSun" pitchFamily="34" charset="-122"/>
                          <a:cs typeface="Times New Roman" pitchFamily="34" charset="-120"/>
                        </a:rPr>
                        <a:t>“天下第一行</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书</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他被后人誉为</a:t>
                      </a:r>
                      <a:r>
                        <a:rPr lang="en-US" altLang="zh-CN" sz="2800" b="1" i="0" dirty="0">
                          <a:solidFill>
                            <a:srgbClr val="000000"/>
                          </a:solidFill>
                          <a:latin typeface="Times New Roman" pitchFamily="34" charset="0"/>
                          <a:ea typeface="SimSun" pitchFamily="34" charset="-122"/>
                          <a:cs typeface="Times New Roman" pitchFamily="34" charset="-120"/>
                        </a:rPr>
                        <a:t>“书圣”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绘画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顾恺之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东晋最著名的画家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擅长人物画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作品</a:t>
                      </a:r>
                      <a:r>
                        <a:rPr lang="en-US" altLang="zh-CN" sz="2800" b="1" i="0">
                          <a:solidFill>
                            <a:srgbClr val="000000"/>
                          </a:solidFill>
                          <a:latin typeface="Times New Roman" pitchFamily="34" charset="0"/>
                          <a:ea typeface="SimSun" pitchFamily="34" charset="-122"/>
                          <a:cs typeface="Times New Roman" pitchFamily="34" charset="-120"/>
                        </a:rPr>
                        <a:t>《女</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史箴图</a:t>
                      </a:r>
                      <a:r>
                        <a:rPr lang="en-US" altLang="zh-CN" sz="2800" b="1" i="0" dirty="0">
                          <a:solidFill>
                            <a:srgbClr val="000000"/>
                          </a:solidFill>
                          <a:latin typeface="Times New Roman" pitchFamily="34" charset="0"/>
                          <a:ea typeface="SimSun" pitchFamily="34" charset="-122"/>
                          <a:cs typeface="Times New Roman" pitchFamily="34" charset="-120"/>
                        </a:rPr>
                        <a:t>》《洛神赋图》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7_BD#76a277de9?colgroup=2,3,3,18&amp;vcp=1&amp;pid=73c114d01&amp;color=0,0,0&amp;mp=1&amp;vtp=1&amp;vaab=1&amp;bt=1&amp;bbb=1">
            <a:extLst>
              <a:ext uri="{FF2B5EF4-FFF2-40B4-BE49-F238E27FC236}">
                <a16:creationId xmlns:a16="http://schemas.microsoft.com/office/drawing/2014/main" id="{2CACFD10-DC91-3685-5B76-05BCA77DB0FB}"/>
              </a:ext>
            </a:extLst>
          </p:cNvPr>
          <p:cNvSpPr txBox="1"/>
          <p:nvPr/>
        </p:nvSpPr>
        <p:spPr>
          <a:xfrm>
            <a:off x="10933872"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graphicFrame>
        <p:nvGraphicFramePr>
          <p:cNvPr id="34" name="P_7_BD#76a277de9?colgroup=2,3,3,18&amp;vcp=1&amp;pid=73c114d01&amp;color=0,0,0&amp;mp=1&amp;vtp=1&amp;vaab=1&amp;bt=1&amp;bbb=1&amp;hb=1"/>
          <p:cNvGraphicFramePr>
            <a:graphicFrameLocks noGrp="1"/>
          </p:cNvGraphicFramePr>
          <p:nvPr>
            <p:extLst>
              <p:ext uri="{D42A27DB-BD31-4B8C-83A1-F6EECF244321}">
                <p14:modId xmlns:p14="http://schemas.microsoft.com/office/powerpoint/2010/main" val="3050399360"/>
              </p:ext>
            </p:extLst>
          </p:nvPr>
        </p:nvGraphicFramePr>
        <p:xfrm>
          <a:off x="539496" y="2107056"/>
          <a:ext cx="11112522" cy="3355024"/>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石窟</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艺术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最著名的是山西大同的</a:t>
                      </a:r>
                      <a:r>
                        <a:rPr lang="en-US" altLang="zh-CN" sz="2800" b="1" i="0">
                          <a:solidFill>
                            <a:srgbClr val="000000"/>
                          </a:solidFill>
                          <a:latin typeface="Times New Roman" pitchFamily="34" charset="0"/>
                          <a:ea typeface="SimSun" pitchFamily="34" charset="-122"/>
                          <a:cs typeface="Times New Roman" pitchFamily="34" charset="-120"/>
                        </a:rPr>
                        <a:t>云冈石窟</a:t>
                      </a:r>
                      <a:r>
                        <a:rPr lang="en-US" altLang="zh-CN" sz="2800" b="0" i="0">
                          <a:solidFill>
                            <a:srgbClr val="000000"/>
                          </a:solidFill>
                          <a:latin typeface="Times New Roman" pitchFamily="34" charset="0"/>
                          <a:ea typeface="SimSun" pitchFamily="34" charset="-122"/>
                          <a:cs typeface="Times New Roman" pitchFamily="34" charset="-120"/>
                        </a:rPr>
                        <a:t>和河南洛阳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a:t>
                      </a:r>
                      <a:r>
                        <a:rPr lang="en-US" altLang="zh-CN" sz="2800" b="1" i="0">
                          <a:solidFill>
                            <a:srgbClr val="000000"/>
                          </a:solidFill>
                          <a:latin typeface="Times New Roman" pitchFamily="34" charset="0"/>
                          <a:ea typeface="SimSun" pitchFamily="34" charset="-122"/>
                          <a:cs typeface="Times New Roman" pitchFamily="34" charset="-120"/>
                        </a:rPr>
                        <a:t>龙门石窟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哲学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代表作《神灭论》系统地阐述了无神论思想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地理</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郦道元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北魏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代表作《水经注</a:t>
                      </a:r>
                      <a:r>
                        <a:rPr lang="en-US" altLang="zh-CN" sz="2800" b="0" i="0">
                          <a:solidFill>
                            <a:srgbClr val="000000"/>
                          </a:solidFill>
                          <a:latin typeface="Times New Roman" pitchFamily="34" charset="0"/>
                          <a:ea typeface="SimSun" pitchFamily="34" charset="-122"/>
                          <a:cs typeface="Times New Roman" pitchFamily="34" charset="-120"/>
                        </a:rPr>
                        <a:t>》是一部综合性的地理学著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7_BD#76a277de9?colgroup=2,3,3,18&amp;vcp=1&amp;pid=73c114d01&amp;color=0,0,0&amp;mp=1&amp;vtp=1&amp;vaab=1&amp;bt=1&amp;bbb=1">
            <a:extLst>
              <a:ext uri="{FF2B5EF4-FFF2-40B4-BE49-F238E27FC236}">
                <a16:creationId xmlns:a16="http://schemas.microsoft.com/office/drawing/2014/main" id="{80ABBC9E-CDD1-1DD6-1141-27214BD52BD0}"/>
              </a:ext>
            </a:extLst>
          </p:cNvPr>
          <p:cNvSpPr txBox="1"/>
          <p:nvPr/>
        </p:nvSpPr>
        <p:spPr>
          <a:xfrm>
            <a:off x="10933872" y="139865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C_6_BD#aab5ba6a8?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0b724e5b5?sp=1&amp;vcp=1&amp;pid=aab5ba6a8&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三国两晋南北朝时期科技与文化发展的特点及原因</a:t>
            </a:r>
            <a:endParaRPr lang="en-US" altLang="zh-CN" sz="2800" dirty="0"/>
          </a:p>
        </p:txBody>
      </p:sp>
      <p:graphicFrame>
        <p:nvGraphicFramePr>
          <p:cNvPr id="35" name="P_7_BD#0b724e5b5?colgroup=3,26&amp;vcp=1&amp;pid=aab5ba6a8&amp;color=0,0,0&amp;vtp=1&amp;vaab=1&amp;bbb=1&amp;hb=1"/>
          <p:cNvGraphicFramePr>
            <a:graphicFrameLocks noGrp="1"/>
          </p:cNvGraphicFramePr>
          <p:nvPr>
            <p:extLst>
              <p:ext uri="{D42A27DB-BD31-4B8C-83A1-F6EECF244321}">
                <p14:modId xmlns:p14="http://schemas.microsoft.com/office/powerpoint/2010/main" val="2207513163"/>
              </p:ext>
            </p:extLst>
          </p:nvPr>
        </p:nvGraphicFramePr>
        <p:xfrm>
          <a:off x="539496" y="1929556"/>
          <a:ext cx="11091672" cy="2809876"/>
        </p:xfrm>
        <a:graphic>
          <a:graphicData uri="http://schemas.openxmlformats.org/drawingml/2006/table">
            <a:tbl>
              <a:tblPr/>
              <a:tblGrid>
                <a:gridCol w="1371600">
                  <a:extLst>
                    <a:ext uri="{9D8B030D-6E8A-4147-A177-3AD203B41FA5}">
                      <a16:colId xmlns:a16="http://schemas.microsoft.com/office/drawing/2014/main" val="20000"/>
                    </a:ext>
                  </a:extLst>
                </a:gridCol>
                <a:gridCol w="9720072">
                  <a:extLst>
                    <a:ext uri="{9D8B030D-6E8A-4147-A177-3AD203B41FA5}">
                      <a16:colId xmlns:a16="http://schemas.microsoft.com/office/drawing/2014/main" val="20001"/>
                    </a:ext>
                  </a:extLst>
                </a:gridCol>
              </a:tblGrid>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带有分裂割据的时代烙印</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体现民族大交融的特色</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思想领</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域异常活跃</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科技成就突出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886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民族交融促进了经济</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文化等领域的交流</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丰富了中华</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民族的精神文化</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江南地区得到开发</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为文化发展奠定了经济基础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7_BD#0b724e5b5?colgroup=3,26&amp;vcp=1&amp;pid=aab5ba6a8&amp;color=0,0,0&amp;mp=1&amp;vtp=1&amp;vaab=1&amp;bt=1&amp;bbb=1&amp;hb=1"/>
          <p:cNvGraphicFramePr>
            <a:graphicFrameLocks noGrp="1"/>
          </p:cNvGraphicFramePr>
          <p:nvPr>
            <p:extLst>
              <p:ext uri="{D42A27DB-BD31-4B8C-83A1-F6EECF244321}">
                <p14:modId xmlns:p14="http://schemas.microsoft.com/office/powerpoint/2010/main" val="1173955410"/>
              </p:ext>
            </p:extLst>
          </p:nvPr>
        </p:nvGraphicFramePr>
        <p:xfrm>
          <a:off x="539496" y="2375884"/>
          <a:ext cx="11091672" cy="2810828"/>
        </p:xfrm>
        <a:graphic>
          <a:graphicData uri="http://schemas.openxmlformats.org/drawingml/2006/table">
            <a:tbl>
              <a:tblPr/>
              <a:tblGrid>
                <a:gridCol w="1371600">
                  <a:extLst>
                    <a:ext uri="{9D8B030D-6E8A-4147-A177-3AD203B41FA5}">
                      <a16:colId xmlns:a16="http://schemas.microsoft.com/office/drawing/2014/main" val="20000"/>
                    </a:ext>
                  </a:extLst>
                </a:gridCol>
                <a:gridCol w="9720072">
                  <a:extLst>
                    <a:ext uri="{9D8B030D-6E8A-4147-A177-3AD203B41FA5}">
                      <a16:colId xmlns:a16="http://schemas.microsoft.com/office/drawing/2014/main" val="20001"/>
                    </a:ext>
                  </a:extLst>
                </a:gridCol>
              </a:tblGrid>
              <a:tr h="28108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佛教的传入丰富了中华文化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对中国的建筑</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绘画</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文</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学等产生了重要影响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魏晋南北朝时期继承了秦汉杰出的文化成就</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并在此基</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础上进行了丰富和创新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劳动人民的智慧和创造力的推动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0b724e5b5?colgroup=3,26&amp;vcp=1&amp;pid=aab5ba6a8&amp;color=0,0,0&amp;mp=1&amp;vtp=1&amp;vaab=1&amp;bt=1&amp;bbb=1">
            <a:extLst>
              <a:ext uri="{FF2B5EF4-FFF2-40B4-BE49-F238E27FC236}">
                <a16:creationId xmlns:a16="http://schemas.microsoft.com/office/drawing/2014/main" id="{6AE40035-2D21-45CB-AD28-7BDA0615E666}"/>
              </a:ext>
            </a:extLst>
          </p:cNvPr>
          <p:cNvSpPr txBox="1"/>
          <p:nvPr/>
        </p:nvSpPr>
        <p:spPr>
          <a:xfrm>
            <a:off x="10913023" y="16674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6_BD#cca4d851b?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ce7733f89?iti=8&amp;htil=1&amp;vcp=1&amp;pid=cca4d851b&amp;color=0,0,0&amp;tib=255,255,255&amp;vtp=1&amp;vaab=1" descr="preencoded.png"/>
          <p:cNvPicPr>
            <a:picLocks noChangeAspect="1"/>
          </p:cNvPicPr>
          <p:nvPr/>
        </p:nvPicPr>
        <p:blipFill>
          <a:blip r:embed="rId3">
            <a:clrChange>
              <a:clrFrom>
                <a:srgbClr val="FFFFFF"/>
              </a:clrFrom>
              <a:clrTo>
                <a:srgbClr val="FFFFFF">
                  <a:alpha val="0"/>
                </a:srgbClr>
              </a:clrTo>
            </a:clrChange>
          </a:blip>
          <a:srcRect l="53833"/>
          <a:stretch>
            <a:fillRect/>
          </a:stretch>
        </p:blipFill>
        <p:spPr>
          <a:xfrm>
            <a:off x="3493827" y="1295191"/>
            <a:ext cx="2102301" cy="22585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ce7733f89?iti=9&amp;htil=1&amp;vcp=1&amp;pid=cca4d851b&amp;color=0,0,0&amp;tib=255,255,255&amp;vtp=1&amp;vaab=1" descr="preencoded.png"/>
          <p:cNvPicPr>
            <a:picLocks noChangeAspect="1"/>
          </p:cNvPicPr>
          <p:nvPr/>
        </p:nvPicPr>
        <p:blipFill>
          <a:blip r:embed="rId4">
            <a:clrChange>
              <a:clrFrom>
                <a:srgbClr val="FFFFFF"/>
              </a:clrFrom>
              <a:clrTo>
                <a:srgbClr val="FFFFFF">
                  <a:alpha val="0"/>
                </a:srgbClr>
              </a:clrTo>
            </a:clrChange>
          </a:blip>
          <a:srcRect l="49145"/>
          <a:stretch>
            <a:fillRect/>
          </a:stretch>
        </p:blipFill>
        <p:spPr>
          <a:xfrm>
            <a:off x="8830101" y="1450639"/>
            <a:ext cx="2353011"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ce7733f89?iti=8&amp;htil=1&amp;vcp=1&amp;pid=cca4d851b&amp;color=0,0,0&amp;vtp=1&amp;vaab=1&amp;bbb=1"/>
          <p:cNvSpPr/>
          <p:nvPr/>
        </p:nvSpPr>
        <p:spPr>
          <a:xfrm>
            <a:off x="1856391" y="3680759"/>
            <a:ext cx="29257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《齐民要术》书影</a:t>
            </a:r>
            <a:endParaRPr lang="en-US" altLang="zh-CN" sz="2800" dirty="0"/>
          </a:p>
        </p:txBody>
      </p:sp>
      <p:sp>
        <p:nvSpPr>
          <p:cNvPr id="6" name="P_7_BD#ce7733f89?iti=9&amp;htil=1&amp;vcp=1&amp;pid=cca4d851b&amp;color=0,0,0&amp;vtp=1&amp;vaab=1&amp;bbb=1"/>
          <p:cNvSpPr/>
          <p:nvPr/>
        </p:nvSpPr>
        <p:spPr>
          <a:xfrm>
            <a:off x="6636068" y="3680759"/>
            <a:ext cx="4467225"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《兰亭集序》（摹本·局部）</a:t>
            </a:r>
            <a:endParaRPr lang="en-US" altLang="zh-CN" sz="2800" dirty="0"/>
          </a:p>
        </p:txBody>
      </p:sp>
      <p:pic>
        <p:nvPicPr>
          <p:cNvPr id="7" name="图片 6" descr="《齐民要术》书影.jpg"/>
          <p:cNvPicPr>
            <a:picLocks noChangeAspect="1"/>
          </p:cNvPicPr>
          <p:nvPr/>
        </p:nvPicPr>
        <p:blipFill>
          <a:blip r:embed="rId5"/>
          <a:stretch>
            <a:fillRect/>
          </a:stretch>
        </p:blipFill>
        <p:spPr>
          <a:xfrm>
            <a:off x="1220638" y="1481953"/>
            <a:ext cx="2436962" cy="2071806"/>
          </a:xfrm>
          <a:prstGeom prst="rect">
            <a:avLst/>
          </a:prstGeom>
        </p:spPr>
      </p:pic>
      <p:pic>
        <p:nvPicPr>
          <p:cNvPr id="8" name="图片 7" descr="《兰亭集序》.jpg"/>
          <p:cNvPicPr>
            <a:picLocks noChangeAspect="1"/>
          </p:cNvPicPr>
          <p:nvPr/>
        </p:nvPicPr>
        <p:blipFill>
          <a:blip r:embed="rId6"/>
          <a:srcRect l="21617"/>
          <a:stretch>
            <a:fillRect/>
          </a:stretch>
        </p:blipFill>
        <p:spPr>
          <a:xfrm>
            <a:off x="6874174" y="1481953"/>
            <a:ext cx="1955927" cy="1829926"/>
          </a:xfrm>
          <a:prstGeom prst="rect">
            <a:avLst/>
          </a:prstGeom>
        </p:spPr>
      </p:pic>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4#88c7fa0da.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88c7fa0da.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5_BD.1_1#143e74d8b?vaa=1&amp;vcp=1&amp;vis=1&amp;pid=88c7fa0da&amp;color=0,0,0&amp;vtp=1&amp;vaab=1&amp;bt=1&amp;bbb=1&amp;hb=1"/>
          <p:cNvSpPr/>
          <p:nvPr/>
        </p:nvSpPr>
        <p:spPr>
          <a:xfrm>
            <a:off x="539496" y="92804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【民族团结教育】</a:t>
            </a:r>
            <a:r>
              <a:rPr lang="en-US" altLang="zh-CN" sz="2800" b="0" i="0" dirty="0">
                <a:solidFill>
                  <a:srgbClr val="000000"/>
                </a:solidFill>
                <a:latin typeface="Times New Roman" pitchFamily="34" charset="0"/>
                <a:ea typeface="SimSun" pitchFamily="34" charset="-122"/>
                <a:cs typeface="Times New Roman" pitchFamily="34" charset="-120"/>
              </a:rPr>
              <a:t>（2023·广西·中考，有改动）（10</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）铸牢中华民族</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共同体意识，既是历史的一脉相承，又是新时代的与时俱进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阅读材料</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回答问题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5_BD.1_2#143e74d8b?vaa=1&amp;vcp=1&amp;vis=1&amp;pid=88c7fa0da&amp;color=0,0,0&amp;mp=1&amp;vtp=1&amp;vaab=1&amp;bt=1&amp;bbb=1"/>
          <p:cNvSpPr/>
          <p:nvPr/>
        </p:nvSpPr>
        <p:spPr>
          <a:xfrm>
            <a:off x="703269" y="307074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见以下图文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5_BD.1_5#143e74d8b.table_image?iti=10&amp;tii=4&amp;vaa=1&amp;vcp=1&amp;vis=1&amp;pid=88c7fa0da&amp;color=0,0,0&amp;mp=1&amp;vtp=1&amp;vaab=1&amp;bbb=1"/>
          <p:cNvSpPr/>
          <p:nvPr/>
        </p:nvSpPr>
        <p:spPr>
          <a:xfrm>
            <a:off x="4093623" y="5047329"/>
            <a:ext cx="39925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西晋内迁少数民族分布图</a:t>
            </a:r>
            <a:endParaRPr lang="en-US" altLang="zh-CN" sz="2800" dirty="0"/>
          </a:p>
        </p:txBody>
      </p:sp>
      <p:sp>
        <p:nvSpPr>
          <p:cNvPr id="5" name="TextBox 4"/>
          <p:cNvSpPr txBox="1"/>
          <p:nvPr/>
        </p:nvSpPr>
        <p:spPr>
          <a:xfrm>
            <a:off x="4694829" y="4173912"/>
            <a:ext cx="2345514" cy="523220"/>
          </a:xfrm>
          <a:prstGeom prst="rect">
            <a:avLst/>
          </a:prstGeom>
          <a:noFill/>
        </p:spPr>
        <p:txBody>
          <a:bodyPr wrap="none" rtlCol="0">
            <a:spAutoFit/>
          </a:bodyPr>
          <a:lstStyle/>
          <a:p>
            <a:r>
              <a:rPr lang="zh-CN" altLang="en-US" sz="2800" dirty="0">
                <a:latin typeface="宋体" pitchFamily="2" charset="-122"/>
                <a:ea typeface="宋体" pitchFamily="2" charset="-122"/>
              </a:rPr>
              <a:t>地图见第</a:t>
            </a:r>
            <a:r>
              <a:rPr lang="en-US" altLang="zh-CN" sz="2800" dirty="0">
                <a:latin typeface="宋体" pitchFamily="2" charset="-122"/>
                <a:ea typeface="宋体" pitchFamily="2" charset="-122"/>
              </a:rPr>
              <a:t>27</a:t>
            </a:r>
            <a:r>
              <a:rPr lang="zh-CN" altLang="en-US" sz="2800" dirty="0">
                <a:latin typeface="宋体" pitchFamily="2" charset="-122"/>
                <a:ea typeface="宋体" pitchFamily="2" charset="-122"/>
              </a:rPr>
              <a:t>页</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QO_5_BD.1_6#143e74d8b?colgroup=30&amp;vaa=1&amp;vcp=1&amp;vis=1&amp;pid=88c7fa0da&amp;color=0,0,0&amp;mp=1&amp;vtp=1&amp;vaab=1&amp;bt=1&amp;bbb=1&amp;hb=1"/>
          <p:cNvGraphicFramePr>
            <a:graphicFrameLocks noGrp="1"/>
          </p:cNvGraphicFramePr>
          <p:nvPr>
            <p:extLst>
              <p:ext uri="{D42A27DB-BD31-4B8C-83A1-F6EECF244321}">
                <p14:modId xmlns:p14="http://schemas.microsoft.com/office/powerpoint/2010/main" val="2167210884"/>
              </p:ext>
            </p:extLst>
          </p:nvPr>
        </p:nvGraphicFramePr>
        <p:xfrm>
          <a:off x="539496" y="2224585"/>
          <a:ext cx="11100816" cy="2243392"/>
        </p:xfrm>
        <a:graphic>
          <a:graphicData uri="http://schemas.openxmlformats.org/drawingml/2006/table">
            <a:tbl>
              <a:tblPr/>
              <a:tblGrid>
                <a:gridCol w="11100816">
                  <a:extLst>
                    <a:ext uri="{9D8B030D-6E8A-4147-A177-3AD203B41FA5}">
                      <a16:colId xmlns:a16="http://schemas.microsoft.com/office/drawing/2014/main" val="20000"/>
                    </a:ext>
                  </a:extLst>
                </a:gridCol>
              </a:tblGrid>
              <a:tr h="2243392">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三国魏晋南北朝时期是各民族发生大规模迁徙和融合的时期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北</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方的匈奴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鲜卑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羌等族大规模进入中原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黄河流域汉族大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批南迁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与南方各族的交往十分频繁和密切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r" latinLnBrk="1" hangingPunct="0">
                        <a:lnSpc>
                          <a:spcPts val="42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摘编自邱树森等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新编中国通史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bf242f2f1?vcp=1&amp;pid=d65cd61a9&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d511e5fbd?vcp=1&amp;pid=bf242f2f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28895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B_6_BD.2_1#02764d7ec?vaa=1&amp;vcp=1&amp;vis=1&amp;pid=143e74d8b&amp;color=0,0,0&amp;vtp=1&amp;vaab=1&amp;bt=1&amp;bbb=1&amp;hb=1"/>
          <p:cNvSpPr/>
          <p:nvPr/>
        </p:nvSpPr>
        <p:spPr>
          <a:xfrm>
            <a:off x="539496" y="750627"/>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（1）材料一中的图片和文字信息共同反映的历史现象是</a:t>
            </a:r>
            <a:r>
              <a:rPr lang="en-US" altLang="zh-CN" sz="2800" i="0" dirty="0">
                <a:solidFill>
                  <a:srgbClr val="000000"/>
                </a:solidFill>
                <a:latin typeface="SimSun" pitchFamily="34" charset="0"/>
                <a:ea typeface="SimSun" pitchFamily="34" charset="-122"/>
                <a:cs typeface="SimSun" pitchFamily="34" charset="-120"/>
              </a:rPr>
              <a:t>_____________</a:t>
            </a:r>
          </a:p>
          <a:p>
            <a:pPr latinLnBrk="1">
              <a:lnSpc>
                <a:spcPts val="5100"/>
              </a:lnSpc>
            </a:pP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黄河流域汉族南迁</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楷体" pitchFamily="34" charset="-122"/>
                <a:cs typeface="Times New Roman" pitchFamily="34" charset="-120"/>
              </a:rPr>
              <a:t>北方游牧民族内迁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请将正确答案的序号填</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入空格内</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）请根据材料一，指出这一现象的特点。（1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4_1#02764d7ec.blank?vaa=1&amp;vcp=1&amp;vis=1&amp;pid=143e74d8b&amp;color=0,0,0&amp;vpa=1&amp;vtp=1&amp;vaab=1&amp;bbb=1&amp;hb=1"/>
          <p:cNvSpPr/>
          <p:nvPr/>
        </p:nvSpPr>
        <p:spPr>
          <a:xfrm>
            <a:off x="539496" y="4872251"/>
            <a:ext cx="11109960" cy="1207072"/>
          </a:xfrm>
          <a:prstGeom prst="rect">
            <a:avLst/>
          </a:prstGeom>
          <a:noFill/>
          <a:ln/>
        </p:spPr>
        <p:txBody>
          <a:bodyPr wrap="square" lIns="0" tIns="0" rIns="0" bIns="0" rtlCol="0" anchor="t"/>
          <a:lstStyle/>
          <a:p>
            <a:pPr latinLnBrk="1">
              <a:lnSpc>
                <a:spcPct val="150000"/>
              </a:lnSpc>
            </a:pPr>
            <a:r>
              <a:rPr lang="en-US" altLang="zh-CN" sz="2800" b="0" i="0" dirty="0" err="1">
                <a:solidFill>
                  <a:srgbClr val="FF0000"/>
                </a:solidFill>
                <a:latin typeface="楷体" pitchFamily="49" charset="-122"/>
                <a:ea typeface="楷体" pitchFamily="49" charset="-122"/>
                <a:cs typeface="Times New Roman" pitchFamily="34" charset="-120"/>
              </a:rPr>
              <a:t>历史现象</a:t>
            </a:r>
            <a:r>
              <a:rPr lang="en-US" altLang="zh-CN" sz="2800" b="0" i="0" dirty="0">
                <a:solidFill>
                  <a:srgbClr val="FF0000"/>
                </a:solidFill>
                <a:latin typeface="楷体" pitchFamily="49" charset="-122"/>
                <a:ea typeface="楷体" pitchFamily="49" charset="-122"/>
                <a:cs typeface="Times New Roman" pitchFamily="34" charset="-120"/>
              </a:rPr>
              <a:t>：②。（1分）特点：时间长，规模大，迁移民族多。（任答一点。1分）</a:t>
            </a:r>
            <a:endParaRPr lang="en-US" altLang="zh-CN" sz="2800" dirty="0">
              <a:latin typeface="楷体" pitchFamily="49" charset="-122"/>
              <a:ea typeface="楷体" pitchFamily="49" charset="-122"/>
            </a:endParaRPr>
          </a:p>
        </p:txBody>
      </p:sp>
      <p:sp>
        <p:nvSpPr>
          <p:cNvPr id="4" name="QB_6_AS.1_1#02764d7ec?vaa=1&amp;vcp=1&amp;vis=1&amp;pid=143e74d8b&amp;color=0,0,0&amp;vtp=1&amp;vaab=1&amp;bbb=1&amp;hb=1"/>
          <p:cNvSpPr/>
          <p:nvPr/>
        </p:nvSpPr>
        <p:spPr>
          <a:xfrm>
            <a:off x="539496" y="3480179"/>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分析图文信息可知其共同反映的是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北方游牧民族内迁</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的历</a:t>
            </a:r>
            <a:endParaRPr lang="en-US" altLang="zh-CN" sz="2800" b="0" i="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史现象</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分析材料一可知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民族迁移时间长</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规模大</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迁移民族多</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P_6_BD#f95cc8907?vcp=1&amp;vis=1&amp;pid=143e74d8b&amp;color=0,0,0&amp;vtp=1&amp;vaab=1&amp;bt=1&amp;bbb=1&amp;hb=1"/>
          <p:cNvSpPr/>
          <p:nvPr/>
        </p:nvSpPr>
        <p:spPr>
          <a:xfrm>
            <a:off x="539496" y="185899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隋唐王朝扩大了中原与边疆的联系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金时期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内</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地和边疆的开发与交流进一步发展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元朝时期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中原和边疆地区发生了</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长达百年富有特色的大交融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及至明清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消除边疆地区的割据势力和抵</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御外侮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成为这一时期边政的主要内容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摘编自马大正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中国边疆经略史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6_BD.6_1#27d3dd5d8?vaa=1&amp;vcp=1&amp;vis=1&amp;pid=143e74d8b&amp;color=0,0,0&amp;mp=1&amp;vtp=1&amp;vaab=1&amp;bt=1&amp;bbb=1&amp;hb=1"/>
          <p:cNvSpPr/>
          <p:nvPr/>
        </p:nvSpPr>
        <p:spPr>
          <a:xfrm>
            <a:off x="539496" y="1282890"/>
            <a:ext cx="11109960" cy="9886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（2）根据材料二，概括隋唐至明清时期统一多民族国家得以不断发展</a:t>
            </a:r>
          </a:p>
          <a:p>
            <a:pPr latinLnBrk="1">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的原因</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O_6_AS.1_1#27d3dd5d8?vaa=1&amp;vcp=1&amp;vis=1&amp;pid=143e74d8b&amp;color=0,0,0&amp;vtp=1&amp;vaab=1&amp;bbb=1&amp;hb=1"/>
          <p:cNvSpPr/>
          <p:nvPr/>
        </p:nvSpPr>
        <p:spPr>
          <a:xfrm>
            <a:off x="539496" y="2699593"/>
            <a:ext cx="11109960" cy="988632"/>
          </a:xfrm>
          <a:prstGeom prst="rect">
            <a:avLst/>
          </a:prstGeom>
          <a:noFill/>
          <a:ln/>
        </p:spPr>
        <p:txBody>
          <a:bodyPr wrap="none" lIns="0" tIns="0" rIns="0" bIns="0" rtlCol="0" anchor="t"/>
          <a:lstStyle/>
          <a:p>
            <a:pPr algn="l" latinLnBrk="1">
              <a:lnSpc>
                <a:spcPts val="4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为材料型解析题</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从材料二中找出关键信息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扩大了中原与边</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000"/>
              </a:lnSpc>
            </a:pPr>
            <a:r>
              <a:rPr lang="en-US" altLang="zh-CN" sz="2800" b="0" i="0" dirty="0" err="1">
                <a:solidFill>
                  <a:srgbClr val="FF0000"/>
                </a:solidFill>
                <a:latin typeface="Times New Roman" pitchFamily="34" charset="0"/>
                <a:ea typeface="楷体" pitchFamily="34" charset="-122"/>
                <a:cs typeface="Times New Roman" pitchFamily="34" charset="-120"/>
              </a:rPr>
              <a:t>疆的联系</a:t>
            </a:r>
            <a:r>
              <a:rPr lang="zh-CN" altLang="en-US" sz="280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内地和边疆的开发与交流</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等即可回答</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9" name="QO_6_AN.2_1#27d3dd5d8?vaa=1&amp;vcp=1&amp;vis=1&amp;pid=143e74d8b&amp;color=0,0,0&amp;vtp=1&amp;vaab=1&amp;bbb=1&amp;hb=1"/>
          <p:cNvSpPr/>
          <p:nvPr/>
        </p:nvSpPr>
        <p:spPr>
          <a:xfrm>
            <a:off x="539496" y="4230806"/>
            <a:ext cx="11109960" cy="988632"/>
          </a:xfrm>
          <a:prstGeom prst="rect">
            <a:avLst/>
          </a:prstGeom>
          <a:noFill/>
          <a:ln/>
        </p:spPr>
        <p:txBody>
          <a:bodyPr wrap="none" lIns="0" tIns="0" rIns="0" bIns="0" rtlCol="0" anchor="t"/>
          <a:lstStyle/>
          <a:p>
            <a:pPr algn="l" latinLnBrk="1">
              <a:lnSpc>
                <a:spcPts val="4100"/>
              </a:lnSpc>
            </a:pPr>
            <a:r>
              <a:rPr lang="en-US" altLang="zh-CN" sz="2800" b="0" i="0" dirty="0" err="1">
                <a:solidFill>
                  <a:srgbClr val="FF0000"/>
                </a:solidFill>
                <a:latin typeface="Times New Roman" pitchFamily="34" charset="0"/>
                <a:ea typeface="楷体" pitchFamily="34" charset="-122"/>
                <a:cs typeface="Times New Roman" pitchFamily="34" charset="-120"/>
              </a:rPr>
              <a:t>原因</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统一政权的建立</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民族交融的加强</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地区性政权的贡献</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边疆开</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000"/>
              </a:lnSpc>
            </a:pPr>
            <a:r>
              <a:rPr lang="en-US" altLang="zh-CN" sz="2800" b="0" i="0" dirty="0" err="1">
                <a:solidFill>
                  <a:srgbClr val="FF0000"/>
                </a:solidFill>
                <a:latin typeface="Times New Roman" pitchFamily="34" charset="0"/>
                <a:ea typeface="楷体" pitchFamily="34" charset="-122"/>
                <a:cs typeface="Times New Roman" pitchFamily="34" charset="-120"/>
              </a:rPr>
              <a:t>发与治理的深入</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意思相近即可</a:t>
            </a:r>
            <a:r>
              <a:rPr lang="en-US" altLang="zh-CN" sz="2800" b="0" i="0" dirty="0">
                <a:solidFill>
                  <a:srgbClr val="FF0000"/>
                </a:solidFill>
                <a:latin typeface="Times New Roman" pitchFamily="34" charset="0"/>
                <a:ea typeface="SimSun" pitchFamily="34" charset="-122"/>
                <a:cs typeface="Times New Roman" pitchFamily="34" charset="-120"/>
              </a:rPr>
              <a:t>。4</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9"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6_BD#dcb33f786?vcp=1&amp;vis=1&amp;pid=143e74d8b&amp;color=0,0,0&amp;vtp=1&amp;vaab=1&amp;bt=1&amp;bbb=1"/>
          <p:cNvSpPr/>
          <p:nvPr/>
        </p:nvSpPr>
        <p:spPr>
          <a:xfrm>
            <a:off x="539496" y="7126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见以下图文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45" name="P_6_BD#dcb33f786?colgroup=13,15&amp;vcp=1&amp;vis=1&amp;pid=143e74d8b&amp;color=0,0,0&amp;vtp=1&amp;vaab=1&amp;bbb=1&amp;hb=1"/>
          <p:cNvGraphicFramePr>
            <a:graphicFrameLocks noGrp="1"/>
          </p:cNvGraphicFramePr>
          <p:nvPr>
            <p:extLst>
              <p:ext uri="{D42A27DB-BD31-4B8C-83A1-F6EECF244321}">
                <p14:modId xmlns:p14="http://schemas.microsoft.com/office/powerpoint/2010/main" val="3371052443"/>
              </p:ext>
            </p:extLst>
          </p:nvPr>
        </p:nvGraphicFramePr>
        <p:xfrm>
          <a:off x="539496" y="1394301"/>
          <a:ext cx="11091672" cy="3391916"/>
        </p:xfrm>
        <a:graphic>
          <a:graphicData uri="http://schemas.openxmlformats.org/drawingml/2006/table">
            <a:tbl>
              <a:tblPr/>
              <a:tblGrid>
                <a:gridCol w="5202936">
                  <a:extLst>
                    <a:ext uri="{9D8B030D-6E8A-4147-A177-3AD203B41FA5}">
                      <a16:colId xmlns:a16="http://schemas.microsoft.com/office/drawing/2014/main" val="20000"/>
                    </a:ext>
                  </a:extLst>
                </a:gridCol>
                <a:gridCol w="5888736">
                  <a:extLst>
                    <a:ext uri="{9D8B030D-6E8A-4147-A177-3AD203B41FA5}">
                      <a16:colId xmlns:a16="http://schemas.microsoft.com/office/drawing/2014/main" val="20001"/>
                    </a:ext>
                  </a:extLst>
                </a:gridCol>
              </a:tblGrid>
              <a:tr h="339191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党的十八大以来</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通过产业</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扶持</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易地扶贫搬迁</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教育提升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等扶持政策</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民族地区整体面貌</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发生了翻天覆地的变化</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少数民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族和民族地区同全国一道如期打</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赢脱贫攻坚战</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9700"/>
                        </a:lnSpc>
                      </a:pPr>
                      <a:r>
                        <a:rPr lang="en-US" altLang="zh-CN" sz="10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4" name="P_6_BD#dcb33f786.table_image?iti=12&amp;tii=7&amp;vcp=1&amp;vis=1&amp;pid=143e74d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48856" y="1847151"/>
            <a:ext cx="3675888"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6_BD#dcb33f786.table_image?iti=12&amp;tii=8&amp;vcp=1&amp;vis=1&amp;pid=143e74d8b&amp;color=0,0,0&amp;vtp=1&amp;vaab=1&amp;bbb=1"/>
          <p:cNvSpPr/>
          <p:nvPr/>
        </p:nvSpPr>
        <p:spPr>
          <a:xfrm>
            <a:off x="5820156" y="3830383"/>
            <a:ext cx="5733288"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民族地区居民人均可支配收入变化图</a:t>
            </a:r>
            <a:endParaRPr lang="en-US" altLang="zh-CN" sz="2800" dirty="0"/>
          </a:p>
        </p:txBody>
      </p:sp>
      <p:sp>
        <p:nvSpPr>
          <p:cNvPr id="6" name="P_6_BD#dcb33f786?vcp=1&amp;vis=1&amp;pid=143e74d8b&amp;color=0,0,0&amp;vtp=1&amp;vaab=1&amp;bbb=1&amp;hb=1"/>
          <p:cNvSpPr/>
          <p:nvPr/>
        </p:nvSpPr>
        <p:spPr>
          <a:xfrm>
            <a:off x="539496" y="4924901"/>
            <a:ext cx="11109960" cy="1388872"/>
          </a:xfrm>
          <a:prstGeom prst="rect">
            <a:avLst/>
          </a:prstGeom>
          <a:noFill/>
          <a:ln/>
        </p:spPr>
        <p:txBody>
          <a:bodyPr wrap="none" lIns="0" tIns="0" rIns="0" bIns="0" rtlCol="0" anchor="t"/>
          <a:lstStyle/>
          <a:p>
            <a:pPr algn="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文字与图表均摘编自李波等</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这十年</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民族地区经济社会发展</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成就调查研究</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_1#db6349e49?vaa=1&amp;vcp=1&amp;vis=1&amp;pid=143e74d8b&amp;color=0,0,0&amp;vtp=1&amp;vaab=1&amp;bbb=1&amp;hb=1">
            <a:extLst>
              <a:ext uri="{FF2B5EF4-FFF2-40B4-BE49-F238E27FC236}">
                <a16:creationId xmlns:a16="http://schemas.microsoft.com/office/drawing/2014/main" id="{0F8340A8-361D-FE1F-A922-9DDE1CADEA1C}"/>
              </a:ext>
            </a:extLst>
          </p:cNvPr>
          <p:cNvSpPr/>
          <p:nvPr/>
        </p:nvSpPr>
        <p:spPr>
          <a:xfrm>
            <a:off x="539496" y="1091821"/>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（3）根据材料三，指出党和国家为发展民族地区实施的扶持政策，</a:t>
            </a: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）并根据材料中的图表信息说明其成效。（1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O_6_AS.1_1#db6349e49?vaa=1&amp;vcp=1&amp;vis=1&amp;pid=143e74d8b&amp;color=0,0,0&amp;vtp=1&amp;vaab=1&amp;bbb=1&amp;hb=1">
            <a:extLst>
              <a:ext uri="{FF2B5EF4-FFF2-40B4-BE49-F238E27FC236}">
                <a16:creationId xmlns:a16="http://schemas.microsoft.com/office/drawing/2014/main" id="{AEF65415-9D74-0ECF-1970-C52977082562}"/>
              </a:ext>
            </a:extLst>
          </p:cNvPr>
          <p:cNvSpPr/>
          <p:nvPr/>
        </p:nvSpPr>
        <p:spPr>
          <a:xfrm>
            <a:off x="539496" y="2626605"/>
            <a:ext cx="11109960" cy="12013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a:t>
            </a:r>
            <a:r>
              <a:rPr lang="en-US" altLang="zh-CN" sz="2800" b="1" i="0" spc="-100" dirty="0" err="1">
                <a:solidFill>
                  <a:srgbClr val="FF0000"/>
                </a:solidFill>
                <a:latin typeface="Times New Roman" pitchFamily="34" charset="0"/>
                <a:ea typeface="SimSun" pitchFamily="34" charset="-122"/>
                <a:cs typeface="Times New Roman" pitchFamily="34" charset="-120"/>
              </a:rPr>
              <a:t>解析】</a:t>
            </a:r>
            <a:r>
              <a:rPr lang="en-US" altLang="zh-CN" sz="2800" b="0" i="0" spc="-100" dirty="0" err="1">
                <a:solidFill>
                  <a:srgbClr val="FF0000"/>
                </a:solidFill>
                <a:latin typeface="Times New Roman" pitchFamily="34" charset="0"/>
                <a:ea typeface="楷体" pitchFamily="34" charset="-122"/>
                <a:cs typeface="Times New Roman" pitchFamily="34" charset="-120"/>
              </a:rPr>
              <a:t>分析材料三</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根据</a:t>
            </a:r>
            <a:r>
              <a:rPr lang="zh-CN" altLang="en-US" sz="2800" b="0" i="0" spc="-100" dirty="0">
                <a:solidFill>
                  <a:srgbClr val="FF0000"/>
                </a:solidFill>
                <a:latin typeface="Times New Roman" pitchFamily="34" charset="0"/>
                <a:ea typeface="楷体"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产业扶持</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易地扶贫搬迁</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教育提升</a:t>
            </a:r>
            <a:r>
              <a:rPr lang="zh-CN" altLang="en-US" sz="2800" b="0" i="0" spc="-100" dirty="0">
                <a:solidFill>
                  <a:srgbClr val="FF0000"/>
                </a:solidFill>
                <a:latin typeface="Times New Roman" pitchFamily="34" charset="0"/>
                <a:ea typeface="楷体"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回答</a:t>
            </a:r>
            <a:endParaRPr lang="en-US" altLang="zh-CN" sz="2800" b="0" i="0" spc="-10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spc="-100" dirty="0" err="1">
                <a:solidFill>
                  <a:srgbClr val="FF0000"/>
                </a:solidFill>
                <a:latin typeface="Times New Roman" pitchFamily="34" charset="0"/>
                <a:ea typeface="楷体" pitchFamily="34" charset="-122"/>
                <a:cs typeface="Times New Roman" pitchFamily="34" charset="-120"/>
              </a:rPr>
              <a:t>扶持政策</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分析图表可得出民族地区居民人均可支配收入大幅度提高的趋势</a:t>
            </a:r>
            <a:r>
              <a:rPr lang="en-US" altLang="zh-CN" sz="2800" b="0" i="0" spc="-100" dirty="0">
                <a:solidFill>
                  <a:srgbClr val="FF0000"/>
                </a:solidFill>
                <a:latin typeface="Times New Roman" pitchFamily="34" charset="0"/>
                <a:ea typeface="SimSun" pitchFamily="34" charset="-122"/>
                <a:cs typeface="Times New Roman" pitchFamily="34" charset="-120"/>
              </a:rPr>
              <a:t>。</a:t>
            </a:r>
            <a:endParaRPr lang="en-US" altLang="zh-CN" sz="2800" spc="-100" dirty="0"/>
          </a:p>
        </p:txBody>
      </p:sp>
      <p:sp>
        <p:nvSpPr>
          <p:cNvPr id="6" name="QO_6_AN.2_1#db6349e49?vaa=1&amp;vcp=1&amp;vis=1&amp;pid=143e74d8b&amp;color=0,0,0&amp;vtp=1&amp;vaab=1&amp;bbb=1&amp;hb=1">
            <a:extLst>
              <a:ext uri="{FF2B5EF4-FFF2-40B4-BE49-F238E27FC236}">
                <a16:creationId xmlns:a16="http://schemas.microsoft.com/office/drawing/2014/main" id="{5BD6BB05-C240-80DD-6A5F-38094737A68C}"/>
              </a:ext>
            </a:extLst>
          </p:cNvPr>
          <p:cNvSpPr/>
          <p:nvPr/>
        </p:nvSpPr>
        <p:spPr>
          <a:xfrm>
            <a:off x="539496" y="4230806"/>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楷体" pitchFamily="34" charset="-122"/>
                <a:cs typeface="Times New Roman" pitchFamily="34" charset="-120"/>
              </a:rPr>
              <a:t>扶持政策</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产业扶持</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易地扶贫搬迁</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教育提升等</a:t>
            </a:r>
            <a:r>
              <a:rPr lang="en-US" altLang="zh-CN" sz="2800" b="0"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成效</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民族地区居民人均可支配收入大幅度提高</a:t>
            </a:r>
            <a:r>
              <a:rPr lang="en-US" altLang="zh-CN" sz="2800" b="0"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3575324125"/>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5_BD#8cb92b1ae?vcp=1&amp;pid=88c7fa0d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方法点拨</a:t>
            </a:r>
            <a:endParaRPr lang="en-US" altLang="zh-CN" sz="3000" dirty="0"/>
          </a:p>
        </p:txBody>
      </p:sp>
      <p:sp>
        <p:nvSpPr>
          <p:cNvPr id="3" name="P_6_BD#e94f32fcf?vcp=1&amp;pid=8cb92b1ae&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广西是全国民族团结进步示范区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民族关系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民族交融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统一多民</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族国家的形成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巩固与发展是中考的重要考点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我们要加以重视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我们要铸牢中华民族共同体意识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自觉维护祖国统一与民族团结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P_6#e94f32fcf?vcp=1&amp;pid=8cb92b1ae&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请完成第234—235页［备考练习］习题</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C_4#19dbdc9ca.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4100"/>
              </a:lnSpc>
            </a:pPr>
            <a:r>
              <a:rPr lang="en-US" altLang="zh-CN" sz="3300" b="1" i="0" dirty="0">
                <a:solidFill>
                  <a:srgbClr val="000000"/>
                </a:solidFill>
                <a:latin typeface="微软雅黑" pitchFamily="34" charset="0"/>
                <a:ea typeface="微软雅黑" pitchFamily="34" charset="-122"/>
                <a:cs typeface="微软雅黑" pitchFamily="34" charset="-120"/>
              </a:rPr>
              <a:t>第4讲</a:t>
            </a:r>
            <a:r>
              <a:rPr lang="en-US" altLang="zh-CN" sz="3300" b="1" i="0" dirty="0">
                <a:solidFill>
                  <a:srgbClr val="000000"/>
                </a:solidFill>
                <a:latin typeface="SimSun" pitchFamily="34" charset="0"/>
                <a:ea typeface="SimSun" pitchFamily="34" charset="-122"/>
                <a:cs typeface="SimSun" pitchFamily="34" charset="-120"/>
              </a:rPr>
              <a:t> </a:t>
            </a:r>
            <a:r>
              <a:rPr lang="en-US" altLang="zh-CN" sz="33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3300" dirty="0"/>
          </a:p>
        </p:txBody>
      </p:sp>
      <p:sp>
        <p:nvSpPr>
          <p:cNvPr id="3" name="C_4_BD#19dbdc9ca.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4100"/>
              </a:lnSpc>
            </a:pPr>
            <a:r>
              <a:rPr lang="en-US" altLang="zh-CN" sz="3300" b="1" i="0" dirty="0">
                <a:solidFill>
                  <a:srgbClr val="56BA9D"/>
                </a:solidFill>
                <a:latin typeface="微软雅黑" pitchFamily="34" charset="0"/>
                <a:ea typeface="微软雅黑" pitchFamily="34" charset="-122"/>
                <a:cs typeface="微软雅黑" pitchFamily="34" charset="-120"/>
              </a:rPr>
              <a:t>备考练习</a:t>
            </a:r>
            <a:r>
              <a:rPr lang="en-US" altLang="zh-CN" sz="3300" b="1" i="0" dirty="0">
                <a:solidFill>
                  <a:srgbClr val="56BA9D"/>
                </a:solidFill>
                <a:latin typeface="SimSun" pitchFamily="34" charset="0"/>
                <a:ea typeface="SimSun" pitchFamily="34" charset="-122"/>
                <a:cs typeface="SimSun" pitchFamily="34" charset="-120"/>
              </a:rPr>
              <a:t> </a:t>
            </a:r>
            <a:r>
              <a:rPr lang="en-US" altLang="zh-CN" sz="3300" b="1" i="0" dirty="0">
                <a:solidFill>
                  <a:srgbClr val="56BA9D"/>
                </a:solidFill>
                <a:latin typeface="微软雅黑" pitchFamily="34" charset="0"/>
                <a:ea typeface="微软雅黑" pitchFamily="34" charset="-122"/>
                <a:cs typeface="微软雅黑" pitchFamily="34" charset="-120"/>
              </a:rPr>
              <a:t>第4讲</a:t>
            </a:r>
            <a:r>
              <a:rPr lang="en-US" altLang="zh-CN" sz="3300" b="1" i="0" dirty="0">
                <a:solidFill>
                  <a:srgbClr val="56BA9D"/>
                </a:solidFill>
                <a:latin typeface="SimSun" pitchFamily="34" charset="0"/>
                <a:ea typeface="SimSun" pitchFamily="34" charset="-122"/>
                <a:cs typeface="SimSun" pitchFamily="34" charset="-120"/>
              </a:rPr>
              <a:t> </a:t>
            </a:r>
            <a:r>
              <a:rPr lang="en-US" altLang="zh-CN" sz="3300" b="1" i="0" dirty="0">
                <a:solidFill>
                  <a:srgbClr val="56BA9D"/>
                </a:solidFill>
                <a:latin typeface="微软雅黑" pitchFamily="34" charset="0"/>
                <a:ea typeface="微软雅黑" pitchFamily="34" charset="-122"/>
                <a:cs typeface="微软雅黑" pitchFamily="34" charset="-120"/>
              </a:rPr>
              <a:t>三国两晋南北朝时期：政权分立与民族交融</a:t>
            </a:r>
            <a:endParaRPr lang="en-US" altLang="zh-CN" sz="3300" dirty="0"/>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C_5_BD#220445fc1?vcp=1&amp;pid=19dbdc9ca&amp;color=199,134,85&amp;vtp=1&amp;vaab=1&amp;bt=1&amp;bbb=1"/>
          <p:cNvSpPr/>
          <p:nvPr/>
        </p:nvSpPr>
        <p:spPr>
          <a:xfrm>
            <a:off x="539496" y="805218"/>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12_1#ade53095f?vaa=1&amp;vcp=1&amp;vis=1&amp;pid=220445fc1&amp;color=0,0,0&amp;vtp=1&amp;vaab=1&amp;bbb=1&amp;hb=1"/>
          <p:cNvSpPr/>
          <p:nvPr/>
        </p:nvSpPr>
        <p:spPr>
          <a:xfrm>
            <a:off x="539496" y="188319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1.（2023·湖南衡阳·中考）《</a:t>
            </a:r>
            <a:r>
              <a:rPr lang="en-US" altLang="zh-CN" sz="2800" b="0" i="0" dirty="0" err="1">
                <a:solidFill>
                  <a:srgbClr val="000000"/>
                </a:solidFill>
                <a:latin typeface="Times New Roman" pitchFamily="34" charset="0"/>
                <a:ea typeface="SimSun" pitchFamily="34" charset="-122"/>
                <a:cs typeface="Times New Roman" pitchFamily="34" charset="-120"/>
              </a:rPr>
              <a:t>三国演义》是我国古代四大名著之一，书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a:t>
            </a:r>
            <a:r>
              <a:rPr lang="en-US" altLang="zh-CN" sz="2800" b="0" i="0" dirty="0" err="1">
                <a:solidFill>
                  <a:srgbClr val="000000"/>
                </a:solidFill>
                <a:latin typeface="宋体" pitchFamily="2" charset="-122"/>
                <a:ea typeface="宋体" pitchFamily="2" charset="-122"/>
                <a:cs typeface="Times New Roman" pitchFamily="34" charset="-120"/>
              </a:rPr>
              <a:t>“草船借箭</a:t>
            </a:r>
            <a:r>
              <a:rPr lang="en-US" altLang="zh-CN" sz="2800" b="0" i="0" dirty="0">
                <a:solidFill>
                  <a:srgbClr val="000000"/>
                </a:solidFill>
                <a:latin typeface="宋体" pitchFamily="2" charset="-122"/>
                <a:ea typeface="宋体" pitchFamily="2" charset="-122"/>
                <a:cs typeface="Times New Roman" pitchFamily="34" charset="-120"/>
              </a:rPr>
              <a:t>”“苦肉计”“</a:t>
            </a:r>
            <a:r>
              <a:rPr lang="en-US" altLang="zh-CN" sz="2800" b="0" i="0" dirty="0" err="1">
                <a:solidFill>
                  <a:srgbClr val="000000"/>
                </a:solidFill>
                <a:latin typeface="宋体" pitchFamily="2" charset="-122"/>
                <a:ea typeface="宋体" pitchFamily="2" charset="-122"/>
                <a:cs typeface="Times New Roman" pitchFamily="34" charset="-120"/>
              </a:rPr>
              <a:t>借东风”</a:t>
            </a:r>
            <a:r>
              <a:rPr lang="en-US" altLang="zh-CN" sz="2800" b="0" i="0" dirty="0" err="1">
                <a:solidFill>
                  <a:srgbClr val="000000"/>
                </a:solidFill>
                <a:latin typeface="Times New Roman" pitchFamily="34" charset="0"/>
                <a:ea typeface="SimSun" pitchFamily="34" charset="-122"/>
                <a:cs typeface="Times New Roman" pitchFamily="34" charset="-120"/>
              </a:rPr>
              <a:t>等故事千百年来一直为人们津津</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乐道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这些故事都与哪一场著名战役有关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ade53095f.bracket?vaa=1&amp;vcp=1&amp;vis=1&amp;pid=220445fc1&amp;color=0,0,0&amp;vpa=2&amp;vtp=1&amp;vaab=1"/>
          <p:cNvSpPr/>
          <p:nvPr/>
        </p:nvSpPr>
        <p:spPr>
          <a:xfrm>
            <a:off x="7174742" y="316443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B</a:t>
            </a:r>
            <a:endParaRPr lang="en-US" altLang="zh-CN" sz="2800" dirty="0"/>
          </a:p>
        </p:txBody>
      </p:sp>
      <p:sp>
        <p:nvSpPr>
          <p:cNvPr id="5" name="QC_6_BD.12_2#ade53095f.choices?vaa=1&amp;vcp=1&amp;vis=1&amp;pid=220445fc1&amp;color=0,0,0&amp;vtp=1&amp;vaab=1&amp;bbb=1"/>
          <p:cNvSpPr/>
          <p:nvPr/>
        </p:nvSpPr>
        <p:spPr>
          <a:xfrm>
            <a:off x="539496" y="3905287"/>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A.官渡之战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B.赤壁之战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C.淝水之战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D.桂陵之战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14_1#5c38fd1b2?vaa=1&amp;vcp=1&amp;vis=1&amp;pid=220445fc1&amp;color=0,0,0&amp;vtp=1&amp;vaab=1&amp;bbb=1&amp;hb=1"/>
          <p:cNvSpPr/>
          <p:nvPr/>
        </p:nvSpPr>
        <p:spPr>
          <a:xfrm>
            <a:off x="539496" y="177420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2.（2024·广西·中考）锺繇的楷书刚柔兼备，王羲之的字</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飘若浮云，矫</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若惊龙</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，北魏的书法雄劲骏放、端庄古雅。</a:t>
            </a:r>
            <a:r>
              <a:rPr lang="en-US" altLang="zh-CN" sz="2800" b="0" i="0" dirty="0" err="1">
                <a:solidFill>
                  <a:srgbClr val="000000"/>
                </a:solidFill>
                <a:latin typeface="Times New Roman" pitchFamily="34" charset="0"/>
                <a:ea typeface="SimSun" pitchFamily="34" charset="-122"/>
                <a:cs typeface="Times New Roman" pitchFamily="34" charset="-120"/>
              </a:rPr>
              <a:t>这体现魏晋南北朝时期书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法艺术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15_1#5c38fd1b2.bracket?vaa=1&amp;vcp=1&amp;vis=1&amp;pid=220445fc1&amp;color=0,0,0&amp;vpa=3&amp;vtp=1&amp;vaab=1"/>
          <p:cNvSpPr/>
          <p:nvPr/>
        </p:nvSpPr>
        <p:spPr>
          <a:xfrm>
            <a:off x="1883314" y="3055449"/>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8" name="QC_6_BD.14_2#5c38fd1b2.choices?vaa=1&amp;vcp=1&amp;vis=1&amp;pid=220445fc1&amp;color=0,0,0&amp;vtp=1&amp;vaab=1&amp;bbb=1"/>
          <p:cNvSpPr/>
          <p:nvPr/>
        </p:nvSpPr>
        <p:spPr>
          <a:xfrm>
            <a:off x="539496" y="3835021"/>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A.风格多样</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B.交流频繁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C.立意高远</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D.题材广泛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2a16987f4?vcp=1&amp;pid=d65cd61a9&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014d0b049?colgroup=6,23&amp;vcp=1&amp;pid=2a16987f4&amp;color=0,0,0&amp;vtp=1&amp;vaab=1&amp;bbb=1&amp;hb=1"/>
          <p:cNvGraphicFramePr>
            <a:graphicFrameLocks noGrp="1"/>
          </p:cNvGraphicFramePr>
          <p:nvPr>
            <p:extLst>
              <p:ext uri="{D42A27DB-BD31-4B8C-83A1-F6EECF244321}">
                <p14:modId xmlns:p14="http://schemas.microsoft.com/office/powerpoint/2010/main" val="324818402"/>
              </p:ext>
            </p:extLst>
          </p:nvPr>
        </p:nvGraphicFramePr>
        <p:xfrm>
          <a:off x="539496" y="1295191"/>
          <a:ext cx="11082528" cy="2820672"/>
        </p:xfrm>
        <a:graphic>
          <a:graphicData uri="http://schemas.openxmlformats.org/drawingml/2006/table">
            <a:tbl>
              <a:tblPr/>
              <a:tblGrid>
                <a:gridCol w="2532888">
                  <a:extLst>
                    <a:ext uri="{9D8B030D-6E8A-4147-A177-3AD203B41FA5}">
                      <a16:colId xmlns:a16="http://schemas.microsoft.com/office/drawing/2014/main" val="20000"/>
                    </a:ext>
                  </a:extLst>
                </a:gridCol>
                <a:gridCol w="8549640">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国家分裂</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政权分立且更迭频繁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北方经济遭到破坏</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江南地区得到开发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思想文化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道教</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佛教迅速传播</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儒学吸收佛</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道思想有了新发</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展</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文人画形成</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汉字发展为书法艺术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民族关系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民族交往交流交融加强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5_BD#59d48aa61?vcp=1&amp;pid=19dbdc9ca&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6_1#933d4e29f?vaa=1&amp;vcp=1&amp;vis=1&amp;pid=59d48aa61&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3.（2024·江西·中考）不论以魏为正统，或以蜀为正统</a:t>
            </a:r>
            <a:r>
              <a:rPr lang="en-US" altLang="zh-CN" sz="2800" b="0" i="0">
                <a:solidFill>
                  <a:srgbClr val="000000"/>
                </a:solidFill>
                <a:latin typeface="Times New Roman" pitchFamily="34" charset="0"/>
                <a:ea typeface="SimSun" pitchFamily="34" charset="-122"/>
                <a:cs typeface="Times New Roman" pitchFamily="34" charset="-120"/>
              </a:rPr>
              <a:t>，从来没有人把</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另外两国排斥在中国之外</a:t>
            </a:r>
            <a:r>
              <a:rPr lang="en-US" altLang="zh-CN" sz="2800" b="0" i="0" dirty="0">
                <a:solidFill>
                  <a:srgbClr val="000000"/>
                </a:solidFill>
                <a:latin typeface="Times New Roman" pitchFamily="34" charset="0"/>
                <a:ea typeface="SimSun" pitchFamily="34" charset="-122"/>
                <a:cs typeface="Times New Roman" pitchFamily="34" charset="-120"/>
              </a:rPr>
              <a:t>；当宋、辽、西夏或宋、金、西夏并存时</a:t>
            </a:r>
            <a:r>
              <a:rPr lang="en-US" altLang="zh-CN" sz="2800" b="0" i="0">
                <a:solidFill>
                  <a:srgbClr val="000000"/>
                </a:solidFill>
                <a:latin typeface="Times New Roman" pitchFamily="34" charset="0"/>
                <a:ea typeface="SimSun" pitchFamily="34" charset="-122"/>
                <a:cs typeface="Times New Roman" pitchFamily="34" charset="-120"/>
              </a:rPr>
              <a:t>，虽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互为敌国</a:t>
            </a:r>
            <a:r>
              <a:rPr lang="en-US" altLang="zh-CN" sz="2800" b="0" i="0" dirty="0">
                <a:solidFill>
                  <a:srgbClr val="000000"/>
                </a:solidFill>
                <a:latin typeface="Times New Roman" pitchFamily="34" charset="0"/>
                <a:ea typeface="SimSun" pitchFamily="34" charset="-122"/>
                <a:cs typeface="Times New Roman" pitchFamily="34" charset="-120"/>
              </a:rPr>
              <a:t>，但并不把对方排除在中国之外。</a:t>
            </a:r>
            <a:r>
              <a:rPr lang="en-US" altLang="zh-CN" sz="2800" b="0" i="0">
                <a:solidFill>
                  <a:srgbClr val="000000"/>
                </a:solidFill>
                <a:latin typeface="Times New Roman" pitchFamily="34" charset="0"/>
                <a:ea typeface="SimSun" pitchFamily="34" charset="-122"/>
                <a:cs typeface="Times New Roman" pitchFamily="34" charset="-120"/>
              </a:rPr>
              <a:t>这一观点意在强调(</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7_1#933d4e29f.bracket?vaa=1&amp;vcp=1&amp;vis=1&amp;pid=59d48aa61&amp;color=0,0,0&amp;vpa=4&amp;vtp=1&amp;vaab=1"/>
          <p:cNvSpPr/>
          <p:nvPr/>
        </p:nvSpPr>
        <p:spPr>
          <a:xfrm>
            <a:off x="104177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16_2#933d4e29f.choices?vaa=1&amp;vcp=1&amp;vis=1&amp;pid=59d48aa61&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.中华民族的认同感</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.中央集权不断强化</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C.儒家思想的正统性</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.民族隔阁完全消失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18_1#d02d3755a?vaa=1&amp;vcp=1&amp;vis=1&amp;pid=59d48aa61&amp;color=0,0,0&amp;vtp=1&amp;vaab=1&amp;bt=1&amp;bbb=1&amp;hb=1"/>
          <p:cNvSpPr/>
          <p:nvPr/>
        </p:nvSpPr>
        <p:spPr>
          <a:xfrm>
            <a:off x="539496" y="1897039"/>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4.（2024·四川广安·中考）《</a:t>
            </a:r>
            <a:r>
              <a:rPr lang="en-US" altLang="zh-CN" sz="2800" b="0" i="0" dirty="0" err="1">
                <a:solidFill>
                  <a:srgbClr val="000000"/>
                </a:solidFill>
                <a:latin typeface="Times New Roman" pitchFamily="34" charset="0"/>
                <a:ea typeface="SimSun" pitchFamily="34" charset="-122"/>
                <a:cs typeface="Times New Roman" pitchFamily="34" charset="-120"/>
              </a:rPr>
              <a:t>晋书·食货志》记载东晋后期南方的情形是</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天下无事，时和年丰，百姓乐业，谷帛殷阜，几乎家给人足矣</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材</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料表明，当时南方社会经济发展的原因是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d02d3755a.bracket?vaa=1&amp;vcp=1&amp;vis=1&amp;pid=59d48aa61&amp;color=0,0,0&amp;vpa=5&amp;vtp=1&amp;vaab=1"/>
          <p:cNvSpPr/>
          <p:nvPr/>
        </p:nvSpPr>
        <p:spPr>
          <a:xfrm>
            <a:off x="7208695" y="3086204"/>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18_2#d02d3755a.choices?vaa=1&amp;vcp=1&amp;vis=1&amp;pid=59d48aa61&amp;color=0,0,0&amp;vtp=1&amp;vaab=1&amp;bbb=1"/>
          <p:cNvSpPr/>
          <p:nvPr/>
        </p:nvSpPr>
        <p:spPr>
          <a:xfrm>
            <a:off x="539496" y="3889612"/>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A.铁制农具和牛耕开始使用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B.曲辕犁的推广</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C.《农政全书》推广先进技术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D.社会比较安定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20_1#915607ead?vaa=1&amp;vcp=1&amp;vis=1&amp;pid=59d48aa61&amp;color=0,0,0&amp;vtp=1&amp;vaab=1&amp;bbb=1&amp;hb=1"/>
          <p:cNvSpPr/>
          <p:nvPr/>
        </p:nvSpPr>
        <p:spPr>
          <a:xfrm>
            <a:off x="539496" y="1783569"/>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5.（2024·黑龙江牡丹江·中考，有改动）东晋诗人谢灵运在其作品</a:t>
            </a:r>
            <a:r>
              <a:rPr lang="en-US" altLang="zh-CN" sz="2800" b="0" i="0">
                <a:solidFill>
                  <a:srgbClr val="000000"/>
                </a:solidFill>
                <a:latin typeface="Times New Roman" pitchFamily="34" charset="0"/>
                <a:ea typeface="SimSun" pitchFamily="34" charset="-122"/>
                <a:cs typeface="Times New Roman" pitchFamily="34" charset="-120"/>
              </a:rPr>
              <a:t>《山</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居赋</a:t>
            </a:r>
            <a:r>
              <a:rPr lang="en-US" altLang="zh-CN" sz="2800" b="0" i="0" dirty="0">
                <a:solidFill>
                  <a:srgbClr val="000000"/>
                </a:solidFill>
                <a:latin typeface="Times New Roman" pitchFamily="34" charset="0"/>
                <a:ea typeface="SimSun" pitchFamily="34" charset="-122"/>
                <a:cs typeface="Times New Roman" pitchFamily="34" charset="-120"/>
              </a:rPr>
              <a:t>》中提到了麻、粟、豆等农作物，以及梨树、枣树、</a:t>
            </a:r>
            <a:r>
              <a:rPr lang="en-US" altLang="zh-CN" sz="2800" b="0" i="0">
                <a:solidFill>
                  <a:srgbClr val="000000"/>
                </a:solidFill>
                <a:latin typeface="Times New Roman" pitchFamily="34" charset="0"/>
                <a:ea typeface="SimSun" pitchFamily="34" charset="-122"/>
                <a:cs typeface="Times New Roman" pitchFamily="34" charset="-120"/>
              </a:rPr>
              <a:t>杏树等果树。</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这些原来都是种植在北方的</a:t>
            </a:r>
            <a:r>
              <a:rPr lang="en-US" altLang="zh-CN" sz="2800" b="0" i="0" dirty="0">
                <a:solidFill>
                  <a:srgbClr val="000000"/>
                </a:solidFill>
                <a:latin typeface="Times New Roman" pitchFamily="34" charset="0"/>
                <a:ea typeface="SimSun" pitchFamily="34" charset="-122"/>
                <a:cs typeface="Times New Roman" pitchFamily="34" charset="-120"/>
              </a:rPr>
              <a:t>，而这时也在南方种植了。</a:t>
            </a:r>
            <a:r>
              <a:rPr lang="en-US" altLang="zh-CN" sz="2800" b="0" i="0">
                <a:solidFill>
                  <a:srgbClr val="000000"/>
                </a:solidFill>
                <a:latin typeface="Times New Roman" pitchFamily="34" charset="0"/>
                <a:ea typeface="SimSun" pitchFamily="34" charset="-122"/>
                <a:cs typeface="Times New Roman" pitchFamily="34" charset="-120"/>
              </a:rPr>
              <a:t>这表明(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21_1#915607ead.bracket?vaa=1&amp;vcp=1&amp;vis=1&amp;pid=59d48aa61&amp;color=0,0,0&amp;vpa=6&amp;vtp=1&amp;vaab=1"/>
          <p:cNvSpPr/>
          <p:nvPr/>
        </p:nvSpPr>
        <p:spPr>
          <a:xfrm>
            <a:off x="10417714" y="2972734"/>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7" name="QC_6_BD.20_2#915607ead.choices?vaa=1&amp;vcp=1&amp;vis=1&amp;pid=59d48aa61&amp;color=0,0,0&amp;vtp=1&amp;vaab=1&amp;bbb=1"/>
          <p:cNvSpPr/>
          <p:nvPr/>
        </p:nvSpPr>
        <p:spPr>
          <a:xfrm>
            <a:off x="539496" y="3657600"/>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A.人口迁徙促进物种交流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B.南方适合种植所有作物</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C.生产工具提高劳动效率</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D.先进技术推动农业发展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BD.22_1#930ad0ad2?vaa=1&amp;vcp=1&amp;vis=1&amp;pid=59d48aa61&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6.（2024·四川成都·中考）北魏时期，贾思勰编写的《齐民要术</a:t>
            </a:r>
            <a:r>
              <a:rPr lang="en-US" altLang="zh-CN" sz="2800" b="0" i="0">
                <a:solidFill>
                  <a:srgbClr val="000000"/>
                </a:solidFill>
                <a:latin typeface="Times New Roman" pitchFamily="34" charset="0"/>
                <a:ea typeface="SimSun" pitchFamily="34" charset="-122"/>
                <a:cs typeface="Times New Roman" pitchFamily="34" charset="-120"/>
              </a:rPr>
              <a:t>》不仅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系统总结了公元</a:t>
            </a:r>
            <a:r>
              <a:rPr lang="en-US" altLang="zh-CN" sz="2800" b="0" i="0" dirty="0">
                <a:solidFill>
                  <a:srgbClr val="000000"/>
                </a:solidFill>
                <a:latin typeface="Times New Roman" pitchFamily="34" charset="0"/>
                <a:ea typeface="SimSun" pitchFamily="34" charset="-122"/>
                <a:cs typeface="Times New Roman" pitchFamily="34" charset="-120"/>
              </a:rPr>
              <a:t>6世纪以前中国北方的传统农学成就</a:t>
            </a:r>
            <a:r>
              <a:rPr lang="en-US" altLang="zh-CN" sz="2800" b="0" i="0">
                <a:solidFill>
                  <a:srgbClr val="000000"/>
                </a:solidFill>
                <a:latin typeface="Times New Roman" pitchFamily="34" charset="0"/>
                <a:ea typeface="SimSun" pitchFamily="34" charset="-122"/>
                <a:cs typeface="Times New Roman" pitchFamily="34" charset="-120"/>
              </a:rPr>
              <a:t>，还总结了内迁少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数民族的医疗技术和畜牧业经验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这体现了当时(</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3_1#930ad0ad2.bracket?vaa=1&amp;vcp=1&amp;vis=1&amp;pid=59d48aa61&amp;color=0,0,0&amp;vpa=7&amp;vtp=1&amp;vaab=1"/>
          <p:cNvSpPr/>
          <p:nvPr/>
        </p:nvSpPr>
        <p:spPr>
          <a:xfrm>
            <a:off x="82841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22_2#930ad0ad2.choices?vaa=1&amp;vcp=1&amp;vis=1&amp;pid=59d48aa61&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.南北文化的交流</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.民族交融的趋势</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C.阶级矛盾的缓和</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.传统科技的转型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24_1#575a5e14c?sp=1&amp;vaa=1&amp;vcp=1&amp;vis=1&amp;pid=59d48aa61&amp;color=0,0,0&amp;vtp=1&amp;vaab=1&amp;bt=1&amp;bbb=1&amp;hb=1"/>
          <p:cNvSpPr/>
          <p:nvPr/>
        </p:nvSpPr>
        <p:spPr>
          <a:xfrm>
            <a:off x="539496" y="103654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7.（2023·广西·中考）在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5·18国际博物馆日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到来之际，志愿者小明参与</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了市博物馆一个展区的布展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根据下列图片推断这一展区的主题是</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3" name="QC_6_BD.24_2#575a5e14c?colgroup=10,8,10&amp;vaa=1&amp;vcp=1&amp;vis=1&amp;pid=59d48aa61&amp;color=0,0,0&amp;vtp=1&amp;vaab=1&amp;bbb=1"/>
          <p:cNvGraphicFramePr>
            <a:graphicFrameLocks noGrp="1"/>
          </p:cNvGraphicFramePr>
          <p:nvPr>
            <p:extLst>
              <p:ext uri="{D42A27DB-BD31-4B8C-83A1-F6EECF244321}">
                <p14:modId xmlns:p14="http://schemas.microsoft.com/office/powerpoint/2010/main" val="67489995"/>
              </p:ext>
            </p:extLst>
          </p:nvPr>
        </p:nvGraphicFramePr>
        <p:xfrm>
          <a:off x="539496" y="2373471"/>
          <a:ext cx="11082528" cy="2171700"/>
        </p:xfrm>
        <a:graphic>
          <a:graphicData uri="http://schemas.openxmlformats.org/drawingml/2006/table">
            <a:tbl>
              <a:tblPr/>
              <a:tblGrid>
                <a:gridCol w="3849624">
                  <a:extLst>
                    <a:ext uri="{9D8B030D-6E8A-4147-A177-3AD203B41FA5}">
                      <a16:colId xmlns:a16="http://schemas.microsoft.com/office/drawing/2014/main" val="20000"/>
                    </a:ext>
                  </a:extLst>
                </a:gridCol>
                <a:gridCol w="3392424">
                  <a:extLst>
                    <a:ext uri="{9D8B030D-6E8A-4147-A177-3AD203B41FA5}">
                      <a16:colId xmlns:a16="http://schemas.microsoft.com/office/drawing/2014/main" val="20001"/>
                    </a:ext>
                  </a:extLst>
                </a:gridCol>
                <a:gridCol w="3840480">
                  <a:extLst>
                    <a:ext uri="{9D8B030D-6E8A-4147-A177-3AD203B41FA5}">
                      <a16:colId xmlns:a16="http://schemas.microsoft.com/office/drawing/2014/main" val="20002"/>
                    </a:ext>
                  </a:extLst>
                </a:gridCol>
              </a:tblGrid>
              <a:tr h="2084324">
                <a:tc>
                  <a:txBody>
                    <a:bodyPr/>
                    <a:lstStyle/>
                    <a:p>
                      <a:pPr algn="ctr" latinLnBrk="1" hangingPunct="0">
                        <a:lnSpc>
                          <a:spcPts val="17100"/>
                        </a:lnSpc>
                      </a:pPr>
                      <a:r>
                        <a:rPr lang="en-US" altLang="zh-CN" sz="9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100"/>
                        </a:lnSpc>
                      </a:pPr>
                      <a:r>
                        <a:rPr lang="en-US" altLang="zh-CN" sz="9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100"/>
                        </a:lnSpc>
                      </a:pPr>
                      <a:r>
                        <a:rPr lang="en-US" altLang="zh-CN" sz="95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5" name="QC_6_BD.24_4#575a5e14c.table_image?iti=13&amp;tii=10&amp;vaa=1&amp;vcp=1&amp;vis=1&amp;pid=59d48aa61&amp;color=0,0,0&amp;vtp=1&amp;vaab=1&amp;bbb=1"/>
          <p:cNvSpPr/>
          <p:nvPr/>
        </p:nvSpPr>
        <p:spPr>
          <a:xfrm>
            <a:off x="1001427" y="3872293"/>
            <a:ext cx="29257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《齐民要术》书影</a:t>
            </a:r>
            <a:endParaRPr lang="en-US" altLang="zh-CN" sz="2800" dirty="0"/>
          </a:p>
        </p:txBody>
      </p:sp>
      <p:sp>
        <p:nvSpPr>
          <p:cNvPr id="7" name="QC_6_BD.24_6#575a5e14c.table_image?iti=14&amp;tii=12&amp;vaa=1&amp;vcp=1&amp;vis=1&amp;pid=59d48aa61&amp;color=0,0,0&amp;vtp=1&amp;vaab=1&amp;bbb=1"/>
          <p:cNvSpPr/>
          <p:nvPr/>
        </p:nvSpPr>
        <p:spPr>
          <a:xfrm>
            <a:off x="5333651" y="3872293"/>
            <a:ext cx="1503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泥活字版</a:t>
            </a:r>
            <a:endParaRPr lang="en-US" altLang="zh-CN" sz="2800" dirty="0"/>
          </a:p>
        </p:txBody>
      </p:sp>
      <p:sp>
        <p:nvSpPr>
          <p:cNvPr id="9" name="QC_6_BD.24_8#575a5e14c.table_image?iti=15&amp;tii=14&amp;vaa=1&amp;vcp=1&amp;vis=1&amp;pid=59d48aa61&amp;color=0,0,0&amp;vtp=1&amp;vaab=1&amp;bbb=1"/>
          <p:cNvSpPr/>
          <p:nvPr/>
        </p:nvSpPr>
        <p:spPr>
          <a:xfrm>
            <a:off x="8061103" y="3872293"/>
            <a:ext cx="3281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天工开物》插图</a:t>
            </a:r>
            <a:endParaRPr lang="en-US" altLang="zh-CN" sz="2800" dirty="0"/>
          </a:p>
        </p:txBody>
      </p:sp>
      <p:sp>
        <p:nvSpPr>
          <p:cNvPr id="10" name="QC_6_AN.25_1#575a5e14c.bracket?vaa=1&amp;vcp=1&amp;vis=1&amp;pid=59d48aa61&amp;color=0,0,0&amp;vpa=8&amp;vtp=1&amp;vaab=1"/>
          <p:cNvSpPr/>
          <p:nvPr/>
        </p:nvSpPr>
        <p:spPr>
          <a:xfrm>
            <a:off x="11217814" y="167090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11" name="QC_6_BD.24_9#575a5e14c.choices?vaa=1&amp;vcp=1&amp;vis=1&amp;pid=59d48aa61&amp;color=0,0,0&amp;vtp=1&amp;vaab=1&amp;bbb=1"/>
          <p:cNvSpPr/>
          <p:nvPr/>
        </p:nvSpPr>
        <p:spPr>
          <a:xfrm>
            <a:off x="539496" y="4595971"/>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A.泽被天下的农业</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B.灿若星辰的文坛</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C.四通八达的交通</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D.光耀千古的科技</a:t>
            </a:r>
            <a:endParaRPr lang="en-US" altLang="zh-CN" sz="2800" dirty="0"/>
          </a:p>
        </p:txBody>
      </p:sp>
      <p:pic>
        <p:nvPicPr>
          <p:cNvPr id="12" name="图片 11" descr="《齐民要术》书影.jpg"/>
          <p:cNvPicPr>
            <a:picLocks noChangeAspect="1"/>
          </p:cNvPicPr>
          <p:nvPr/>
        </p:nvPicPr>
        <p:blipFill>
          <a:blip r:embed="rId3"/>
          <a:stretch>
            <a:fillRect/>
          </a:stretch>
        </p:blipFill>
        <p:spPr>
          <a:xfrm>
            <a:off x="1708128" y="2455989"/>
            <a:ext cx="1727278" cy="1468462"/>
          </a:xfrm>
          <a:prstGeom prst="rect">
            <a:avLst/>
          </a:prstGeom>
        </p:spPr>
      </p:pic>
      <p:pic>
        <p:nvPicPr>
          <p:cNvPr id="13" name="/Upload/image/20230720/20230720222233_6482.png"/>
          <p:cNvPicPr/>
          <p:nvPr/>
        </p:nvPicPr>
        <p:blipFill>
          <a:blip r:embed="rId4" cstate="print"/>
          <a:srcRect/>
          <a:stretch>
            <a:fillRect/>
          </a:stretch>
        </p:blipFill>
        <p:spPr>
          <a:xfrm>
            <a:off x="5333651" y="2455989"/>
            <a:ext cx="1503362" cy="1289304"/>
          </a:xfrm>
          <a:prstGeom prst="rect">
            <a:avLst/>
          </a:prstGeom>
        </p:spPr>
      </p:pic>
      <p:pic>
        <p:nvPicPr>
          <p:cNvPr id="14" name="/Upload/image/2023/10/202310101448019560.png"/>
          <p:cNvPicPr/>
          <p:nvPr/>
        </p:nvPicPr>
        <p:blipFill>
          <a:blip r:embed="rId5" cstate="print"/>
          <a:srcRect/>
          <a:stretch>
            <a:fillRect/>
          </a:stretch>
        </p:blipFill>
        <p:spPr>
          <a:xfrm>
            <a:off x="9221724" y="2455990"/>
            <a:ext cx="960120" cy="1416304"/>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C_5_BD#60e2e76f5?vcp=1&amp;pid=19dbdc9ca&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6_1#ae31ae7f5?sp=1&amp;vaa=1&amp;vcp=1&amp;vis=1&amp;pid=60e2e76f5&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（2024·辽宁·中考，有改动）某班以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中华之美</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为主题制作展板，请</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你参与完成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4" name="QO_6_BD.26_2#ae31ae7f5?colgroup=30&amp;vaa=1&amp;vcp=1&amp;vis=1&amp;pid=60e2e76f5&amp;color=0,0,0&amp;vtp=1&amp;vaab=1&amp;bbb=1&amp;hb=1"/>
          <p:cNvGraphicFramePr>
            <a:graphicFrameLocks noGrp="1"/>
          </p:cNvGraphicFramePr>
          <p:nvPr>
            <p:extLst>
              <p:ext uri="{D42A27DB-BD31-4B8C-83A1-F6EECF244321}">
                <p14:modId xmlns:p14="http://schemas.microsoft.com/office/powerpoint/2010/main" val="2837851351"/>
              </p:ext>
            </p:extLst>
          </p:nvPr>
        </p:nvGraphicFramePr>
        <p:xfrm>
          <a:off x="539496" y="2604561"/>
          <a:ext cx="11064240" cy="3360484"/>
        </p:xfrm>
        <a:graphic>
          <a:graphicData uri="http://schemas.openxmlformats.org/drawingml/2006/table">
            <a:tbl>
              <a:tblPr/>
              <a:tblGrid>
                <a:gridCol w="2761488">
                  <a:extLst>
                    <a:ext uri="{9D8B030D-6E8A-4147-A177-3AD203B41FA5}">
                      <a16:colId xmlns:a16="http://schemas.microsoft.com/office/drawing/2014/main" val="20000"/>
                    </a:ext>
                  </a:extLst>
                </a:gridCol>
                <a:gridCol w="1901952">
                  <a:extLst>
                    <a:ext uri="{9D8B030D-6E8A-4147-A177-3AD203B41FA5}">
                      <a16:colId xmlns:a16="http://schemas.microsoft.com/office/drawing/2014/main" val="20001"/>
                    </a:ext>
                  </a:extLst>
                </a:gridCol>
                <a:gridCol w="2203704">
                  <a:extLst>
                    <a:ext uri="{9D8B030D-6E8A-4147-A177-3AD203B41FA5}">
                      <a16:colId xmlns:a16="http://schemas.microsoft.com/office/drawing/2014/main" val="20002"/>
                    </a:ext>
                  </a:extLst>
                </a:gridCol>
                <a:gridCol w="4197096">
                  <a:extLst>
                    <a:ext uri="{9D8B030D-6E8A-4147-A177-3AD203B41FA5}">
                      <a16:colId xmlns:a16="http://schemas.microsoft.com/office/drawing/2014/main" val="20003"/>
                    </a:ext>
                  </a:extLst>
                </a:gridCol>
              </a:tblGrid>
              <a:tr h="539560">
                <a:tc gridSpan="4">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中华之美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板块一文化之美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论语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楷体" pitchFamily="34" charset="-122"/>
                          <a:cs typeface="Times New Roman" pitchFamily="34" charset="-120"/>
                        </a:rPr>
                        <a:t>兰亭集序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楷体" pitchFamily="34" charset="-122"/>
                          <a:cs typeface="Times New Roman" pitchFamily="34" charset="-120"/>
                        </a:rPr>
                        <a:t>宋词</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楷体" pitchFamily="34" charset="-122"/>
                          <a:cs typeface="Times New Roman" pitchFamily="34" charset="-120"/>
                        </a:rPr>
                        <a:t>京剧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2139188">
                <a:tc>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板块</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二</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智慧之</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700"/>
                        </a:lnSpc>
                      </a:pPr>
                      <a:r>
                        <a:rPr lang="en-US" altLang="zh-CN" sz="98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700"/>
                        </a:lnSpc>
                      </a:pPr>
                      <a:r>
                        <a:rPr lang="en-US" altLang="zh-CN" sz="98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700"/>
                        </a:lnSpc>
                      </a:pPr>
                      <a:r>
                        <a:rPr lang="en-US" altLang="zh-CN" sz="87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QO_6_BD.26_4#ae31ae7f5.table_image?iti=16&amp;tii=16&amp;vaa=1&amp;vcp=1&amp;vis=1&amp;pid=60e2e76f5&amp;color=0,0,0&amp;vtp=1&amp;vaab=1&amp;bbb=1"/>
          <p:cNvSpPr/>
          <p:nvPr/>
        </p:nvSpPr>
        <p:spPr>
          <a:xfrm>
            <a:off x="3500279" y="5280484"/>
            <a:ext cx="1503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司母戊鼎</a:t>
            </a:r>
            <a:endParaRPr lang="en-US" altLang="zh-CN" sz="2800" dirty="0"/>
          </a:p>
        </p:txBody>
      </p:sp>
      <p:sp>
        <p:nvSpPr>
          <p:cNvPr id="8" name="QO_6_BD.26_6#ae31ae7f5.table_image?iti=17&amp;tii=18&amp;vaa=1&amp;vcp=1&amp;vis=1&amp;pid=60e2e76f5&amp;color=0,0,0&amp;vtp=1&amp;vaab=1&amp;bbb=1"/>
          <p:cNvSpPr/>
          <p:nvPr/>
        </p:nvSpPr>
        <p:spPr>
          <a:xfrm>
            <a:off x="5452205" y="5153484"/>
            <a:ext cx="11477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都江堰</a:t>
            </a:r>
            <a:endParaRPr lang="en-US" altLang="zh-CN" sz="2800" dirty="0"/>
          </a:p>
        </p:txBody>
      </p:sp>
      <p:sp>
        <p:nvSpPr>
          <p:cNvPr id="10" name="QO_6_BD.26_8#ae31ae7f5.table_image?iti=18&amp;tii=20&amp;vaa=1&amp;vcp=1&amp;vis=1&amp;pid=60e2e76f5&amp;color=0,0,0&amp;vtp=1&amp;vaab=1&amp;bbb=1"/>
          <p:cNvSpPr/>
          <p:nvPr/>
        </p:nvSpPr>
        <p:spPr>
          <a:xfrm>
            <a:off x="7508907" y="5280484"/>
            <a:ext cx="39925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造纸工艺流程图（部分）</a:t>
            </a:r>
            <a:endParaRPr lang="en-US" altLang="zh-CN" sz="2800" dirty="0"/>
          </a:p>
        </p:txBody>
      </p:sp>
      <p:pic>
        <p:nvPicPr>
          <p:cNvPr id="11" name="/Upload/image/20240808/20240808222121_4247.png"/>
          <p:cNvPicPr/>
          <p:nvPr/>
        </p:nvPicPr>
        <p:blipFill>
          <a:blip r:embed="rId3" cstate="print"/>
          <a:srcRect/>
          <a:stretch>
            <a:fillRect/>
          </a:stretch>
        </p:blipFill>
        <p:spPr>
          <a:xfrm>
            <a:off x="3500279" y="3800172"/>
            <a:ext cx="1382617" cy="1353312"/>
          </a:xfrm>
          <a:prstGeom prst="rect">
            <a:avLst/>
          </a:prstGeom>
        </p:spPr>
      </p:pic>
      <p:pic>
        <p:nvPicPr>
          <p:cNvPr id="12" name="图片 11" descr="都江堰1.jfif"/>
          <p:cNvPicPr/>
          <p:nvPr/>
        </p:nvPicPr>
        <p:blipFill>
          <a:blip r:embed="rId4" cstate="print"/>
          <a:stretch>
            <a:fillRect/>
          </a:stretch>
        </p:blipFill>
        <p:spPr>
          <a:xfrm>
            <a:off x="5452205" y="3800172"/>
            <a:ext cx="1426464" cy="1353312"/>
          </a:xfrm>
          <a:prstGeom prst="rect">
            <a:avLst/>
          </a:prstGeom>
        </p:spPr>
      </p:pic>
      <p:pic>
        <p:nvPicPr>
          <p:cNvPr id="13" name="/Upload/image/20240808/20240808222035_8305.jpg"/>
          <p:cNvPicPr/>
          <p:nvPr/>
        </p:nvPicPr>
        <p:blipFill>
          <a:blip r:embed="rId5" cstate="print"/>
          <a:srcRect/>
          <a:stretch>
            <a:fillRect/>
          </a:stretch>
        </p:blipFill>
        <p:spPr>
          <a:xfrm>
            <a:off x="8423307" y="3930073"/>
            <a:ext cx="2002536" cy="1350411"/>
          </a:xfrm>
          <a:prstGeom prst="rect">
            <a:avLst/>
          </a:prstGeom>
        </p:spPr>
      </p:pic>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graphicFrame>
        <p:nvGraphicFramePr>
          <p:cNvPr id="55" name="QO_6_BD.26_9#ae31ae7f5?colgroup=30&amp;vaa=1&amp;vcp=1&amp;vis=1&amp;pid=60e2e76f5&amp;color=0,0,0&amp;mp=1&amp;vtp=1&amp;vaab=1&amp;bt=1&amp;bbb=1&amp;hb=1"/>
          <p:cNvGraphicFramePr>
            <a:graphicFrameLocks noGrp="1"/>
          </p:cNvGraphicFramePr>
          <p:nvPr>
            <p:extLst>
              <p:ext uri="{D42A27DB-BD31-4B8C-83A1-F6EECF244321}">
                <p14:modId xmlns:p14="http://schemas.microsoft.com/office/powerpoint/2010/main" val="129742660"/>
              </p:ext>
            </p:extLst>
          </p:nvPr>
        </p:nvGraphicFramePr>
        <p:xfrm>
          <a:off x="539496" y="1437862"/>
          <a:ext cx="11112760" cy="3337688"/>
        </p:xfrm>
        <a:graphic>
          <a:graphicData uri="http://schemas.openxmlformats.org/drawingml/2006/table">
            <a:tbl>
              <a:tblPr/>
              <a:tblGrid>
                <a:gridCol w="916434">
                  <a:extLst>
                    <a:ext uri="{9D8B030D-6E8A-4147-A177-3AD203B41FA5}">
                      <a16:colId xmlns:a16="http://schemas.microsoft.com/office/drawing/2014/main" val="20000"/>
                    </a:ext>
                  </a:extLst>
                </a:gridCol>
                <a:gridCol w="4536804">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gridCol w="5562122">
                  <a:extLst>
                    <a:ext uri="{9D8B030D-6E8A-4147-A177-3AD203B41FA5}">
                      <a16:colId xmlns:a16="http://schemas.microsoft.com/office/drawing/2014/main" val="20003"/>
                    </a:ext>
                  </a:extLst>
                </a:gridCol>
              </a:tblGrid>
              <a:tr h="539560">
                <a:tc gridSpan="4">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中华之美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7981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板块</a:t>
                      </a:r>
                      <a:r>
                        <a:rPr lang="en-US" altLang="zh-CN" sz="2800" b="0" i="0">
                          <a:solidFill>
                            <a:srgbClr val="000000"/>
                          </a:solidFill>
                          <a:latin typeface="SimSun" pitchFamily="34" charset="0"/>
                          <a:ea typeface="SimSun" pitchFamily="34" charset="-122"/>
                          <a:cs typeface="SimSun" pitchFamily="34" charset="-120"/>
                        </a:rPr>
                        <a:t> </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三</a:t>
                      </a:r>
                      <a:r>
                        <a:rPr lang="en-US" altLang="zh-CN" sz="2800" b="0" i="0">
                          <a:solidFill>
                            <a:srgbClr val="000000"/>
                          </a:solidFill>
                          <a:latin typeface="SimSun" pitchFamily="34" charset="0"/>
                          <a:ea typeface="SimSun" pitchFamily="34" charset="-122"/>
                          <a:cs typeface="SimSun" pitchFamily="34" charset="-120"/>
                        </a:rPr>
                        <a:t> </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交融</a:t>
                      </a:r>
                      <a:r>
                        <a:rPr lang="en-US" altLang="zh-CN" sz="2800" b="0" i="0">
                          <a:solidFill>
                            <a:srgbClr val="000000"/>
                          </a:solidFill>
                          <a:latin typeface="SimSun" pitchFamily="34" charset="0"/>
                          <a:ea typeface="SimSun" pitchFamily="34" charset="-122"/>
                          <a:cs typeface="SimSun" pitchFamily="34" charset="-120"/>
                        </a:rPr>
                        <a:t> </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1"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他的迁都洛阳</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和改革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是北魏政治经济发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鲜卑族进一步封建化的</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必然结果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中国史纲要</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文成公主入藏时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带</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去了大批丝织品和典籍</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将中原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地区的先进文化和生产技术带进了</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青藏高原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国家宝藏</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QO_6_BD.26_9#ae31ae7f5?colgroup=30&amp;vaa=1&amp;vcp=1&amp;vis=1&amp;pid=60e2e76f5&amp;color=0,0,0&amp;mp=1&amp;vtp=1&amp;vaab=1&amp;bt=1&amp;bbb=1">
            <a:extLst>
              <a:ext uri="{FF2B5EF4-FFF2-40B4-BE49-F238E27FC236}">
                <a16:creationId xmlns:a16="http://schemas.microsoft.com/office/drawing/2014/main" id="{B4110953-EFE3-69D7-2B47-005063F5B851}"/>
              </a:ext>
            </a:extLst>
          </p:cNvPr>
          <p:cNvSpPr txBox="1"/>
          <p:nvPr/>
        </p:nvSpPr>
        <p:spPr>
          <a:xfrm>
            <a:off x="10934110" y="7294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
        <p:nvSpPr>
          <p:cNvPr id="3" name="QB_7_BD.27_1#68cfd59af?sp=1&amp;vaa=1&amp;vcp=1&amp;vis=1&amp;pid=ae31ae7f5&amp;color=0,0,0&amp;vtp=1&amp;vaab=1&amp;bt=1&amp;bbb=1">
            <a:extLst>
              <a:ext uri="{FF2B5EF4-FFF2-40B4-BE49-F238E27FC236}">
                <a16:creationId xmlns:a16="http://schemas.microsoft.com/office/drawing/2014/main" id="{A2A74553-F923-6743-46C6-6D55E6AF082E}"/>
              </a:ext>
            </a:extLst>
          </p:cNvPr>
          <p:cNvSpPr/>
          <p:nvPr/>
        </p:nvSpPr>
        <p:spPr>
          <a:xfrm>
            <a:off x="539496" y="4904962"/>
            <a:ext cx="11109960" cy="12013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（1）请将板块一中的内容进行归类。（</a:t>
            </a:r>
            <a:r>
              <a:rPr lang="en-US" altLang="zh-CN" sz="2800" b="0" i="0" spc="-50" dirty="0">
                <a:solidFill>
                  <a:srgbClr val="000000"/>
                </a:solidFill>
                <a:latin typeface="Times New Roman" pitchFamily="34" charset="0"/>
                <a:ea typeface="楷体" pitchFamily="34" charset="-122"/>
                <a:cs typeface="Times New Roman" pitchFamily="34" charset="-120"/>
              </a:rPr>
              <a:t>写出序号</a:t>
            </a:r>
            <a:r>
              <a:rPr lang="en-US" altLang="zh-CN" sz="2800" b="0" i="0" spc="-50" dirty="0">
                <a:solidFill>
                  <a:srgbClr val="000000"/>
                </a:solidFill>
                <a:latin typeface="Times New Roman" pitchFamily="34" charset="0"/>
                <a:ea typeface="SimSun" pitchFamily="34" charset="-122"/>
                <a:cs typeface="Times New Roman" pitchFamily="34" charset="-120"/>
              </a:rPr>
              <a:t>）【示例】书法类：②</a:t>
            </a:r>
            <a:endParaRPr lang="en-US" altLang="zh-CN" sz="2800" spc="-5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诗词类：</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戏曲类：</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思想类：</a:t>
            </a:r>
            <a:r>
              <a:rPr lang="en-US" altLang="zh-CN" sz="2800" i="0">
                <a:solidFill>
                  <a:srgbClr val="000000"/>
                </a:solidFill>
                <a:latin typeface="SimSun" pitchFamily="34" charset="0"/>
                <a:ea typeface="SimSun" pitchFamily="34" charset="-122"/>
                <a:cs typeface="SimSun" pitchFamily="34" charset="-120"/>
              </a:rPr>
              <a:t>____</a:t>
            </a:r>
            <a:endParaRPr lang="en-US" altLang="zh-CN" sz="2800" dirty="0"/>
          </a:p>
        </p:txBody>
      </p:sp>
      <p:sp>
        <p:nvSpPr>
          <p:cNvPr id="4" name="QB_7_AN.28_1#68cfd59af.blank?vaa=1&amp;vcp=1&amp;vis=1&amp;pid=ae31ae7f5&amp;color=0,0,0&amp;vpa=9&amp;vtp=1&amp;vaab=1">
            <a:extLst>
              <a:ext uri="{FF2B5EF4-FFF2-40B4-BE49-F238E27FC236}">
                <a16:creationId xmlns:a16="http://schemas.microsoft.com/office/drawing/2014/main" id="{715F56BC-F736-F7AC-695E-84A034882ABA}"/>
              </a:ext>
            </a:extLst>
          </p:cNvPr>
          <p:cNvSpPr/>
          <p:nvPr/>
        </p:nvSpPr>
        <p:spPr>
          <a:xfrm>
            <a:off x="2683414"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③</a:t>
            </a:r>
            <a:endParaRPr lang="en-US" altLang="zh-CN" sz="2800" dirty="0"/>
          </a:p>
        </p:txBody>
      </p:sp>
      <p:sp>
        <p:nvSpPr>
          <p:cNvPr id="5" name="QB_7_AN.29_1#68cfd59af.blank?vaa=1&amp;vcp=1&amp;vis=1&amp;pid=ae31ae7f5&amp;color=0,0,0&amp;vpa=10&amp;vtp=1&amp;vaab=1">
            <a:extLst>
              <a:ext uri="{FF2B5EF4-FFF2-40B4-BE49-F238E27FC236}">
                <a16:creationId xmlns:a16="http://schemas.microsoft.com/office/drawing/2014/main" id="{4AB416B3-AB38-CF3B-41B7-46B5EDD929E0}"/>
              </a:ext>
            </a:extLst>
          </p:cNvPr>
          <p:cNvSpPr/>
          <p:nvPr/>
        </p:nvSpPr>
        <p:spPr>
          <a:xfrm>
            <a:off x="4994815"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④</a:t>
            </a:r>
            <a:endParaRPr lang="en-US" altLang="zh-CN" sz="2800" dirty="0"/>
          </a:p>
        </p:txBody>
      </p:sp>
      <p:sp>
        <p:nvSpPr>
          <p:cNvPr id="6" name="QB_7_AN.30_1#68cfd59af.blank?vaa=1&amp;vcp=1&amp;vis=1&amp;pid=ae31ae7f5&amp;color=0,0,0&amp;vpa=11&amp;vtp=1&amp;vaab=1">
            <a:extLst>
              <a:ext uri="{FF2B5EF4-FFF2-40B4-BE49-F238E27FC236}">
                <a16:creationId xmlns:a16="http://schemas.microsoft.com/office/drawing/2014/main" id="{41AA304A-332C-A8DB-7F8B-28BB96C556A2}"/>
              </a:ext>
            </a:extLst>
          </p:cNvPr>
          <p:cNvSpPr/>
          <p:nvPr/>
        </p:nvSpPr>
        <p:spPr>
          <a:xfrm>
            <a:off x="7306214"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7_BD.31_1#d7e36dfed?vaa=1&amp;vcp=1&amp;vis=1&amp;pid=ae31ae7f5&amp;color=0,0,0&amp;mp=1&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（2）请从板块二中任选一项，说明其入选展板的理由</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从地位或影</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响方面作答</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d7e36dfed?vaa=1&amp;vcp=1&amp;vis=1&amp;pid=ae31ae7f5&amp;color=0,0,0&amp;vtp=1&amp;vaab=1&amp;bbb=1&amp;hb=1"/>
          <p:cNvSpPr/>
          <p:nvPr/>
        </p:nvSpPr>
        <p:spPr>
          <a:xfrm>
            <a:off x="539496" y="1837417"/>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【示例】①选择司母戊鼎。</a:t>
            </a:r>
            <a:r>
              <a:rPr lang="en-US" altLang="zh-CN" sz="2800" b="0" i="0" dirty="0" err="1">
                <a:solidFill>
                  <a:srgbClr val="FF0000"/>
                </a:solidFill>
                <a:latin typeface="Times New Roman" pitchFamily="34" charset="0"/>
                <a:ea typeface="SimSun" pitchFamily="34" charset="-122"/>
                <a:cs typeface="Times New Roman" pitchFamily="34" charset="-120"/>
              </a:rPr>
              <a:t>理由：司母戊鼎是商周时期青铜文化的代表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作，也是迄今世界上出土的最重的青铜器，有“镇国之宝”的美誉</a:t>
            </a:r>
            <a:r>
              <a:rPr lang="en-US" altLang="zh-CN" sz="2800" b="0" i="0" dirty="0">
                <a:solidFill>
                  <a:srgbClr val="FF0000"/>
                </a:solidFill>
                <a:latin typeface="Times New Roman" pitchFamily="34" charset="0"/>
                <a:ea typeface="SimSun" pitchFamily="34" charset="-122"/>
                <a:cs typeface="Times New Roman" pitchFamily="34" charset="-120"/>
              </a:rPr>
              <a:t>。②选</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择都江堰</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理由：都江堰是一座综合性的水利枢纽，使堤防、分洪、排</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沙、控流等功效合成为一个系统，发挥出防洪、灌溉、水运等方面的作</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用，建成之后，成都平原成为沃野，被称为</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天府之国</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200多年来，</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都江堰一直发挥着巨大的作用，这在世界水利史上绝无仅有，充分反映</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出我国人民的智慧</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7_BD.33_1#1e41fef44?vaa=1&amp;vcp=1&amp;vis=1&amp;pid=ae31ae7f5&amp;color=0,0,0&amp;vtp=1&amp;vaab=1&amp;bt=1&amp;bbb=1&amp;hb=1"/>
          <p:cNvSpPr/>
          <p:nvPr/>
        </p:nvSpPr>
        <p:spPr>
          <a:xfrm>
            <a:off x="539496" y="1665027"/>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（3）阅读板块三，材料一反映了哪一改革？</a:t>
            </a:r>
            <a:r>
              <a:rPr lang="en-US" altLang="zh-CN" sz="2800" b="0" i="0" dirty="0" err="1">
                <a:solidFill>
                  <a:srgbClr val="000000"/>
                </a:solidFill>
                <a:latin typeface="Times New Roman" pitchFamily="34" charset="0"/>
                <a:ea typeface="SimSun" pitchFamily="34" charset="-122"/>
                <a:cs typeface="Times New Roman" pitchFamily="34" charset="-120"/>
              </a:rPr>
              <a:t>材料二中的历史事件有何</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1e41fef44?vaa=1&amp;vcp=1&amp;vis=1&amp;pid=ae31ae7f5&amp;color=0,0,0&amp;vtp=1&amp;vaab=1&amp;bbb=1"/>
          <p:cNvSpPr/>
          <p:nvPr/>
        </p:nvSpPr>
        <p:spPr>
          <a:xfrm>
            <a:off x="642937" y="3226593"/>
            <a:ext cx="11549063"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改革：北魏孝文帝改革</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影响：唐蕃和亲促进了吐蕃经济和社会的发展</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99ca7805b.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99ca7805b.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1f826a480?vcp=1&amp;pid=99ca7805b&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三国鼎立</a:t>
            </a:r>
            <a:endParaRPr lang="en-US" altLang="zh-CN" sz="3200" dirty="0"/>
          </a:p>
        </p:txBody>
      </p:sp>
      <p:sp>
        <p:nvSpPr>
          <p:cNvPr id="3" name="C_6_BD#1c94e075a?vcp=1&amp;pid=1f826a480&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76dedcf4a?vcp=1&amp;pid=1c94e075a&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认识这一时期民族交往</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b47abfb93?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b6e76f9aa?colgroup=4,2,7,10,3&amp;vcp=1&amp;pid=b47abfb93&amp;color=0,0,0&amp;vtp=1&amp;vaab=1&amp;bbb=1&amp;hb=1"/>
          <p:cNvGraphicFramePr>
            <a:graphicFrameLocks noGrp="1"/>
          </p:cNvGraphicFramePr>
          <p:nvPr>
            <p:extLst>
              <p:ext uri="{D42A27DB-BD31-4B8C-83A1-F6EECF244321}">
                <p14:modId xmlns:p14="http://schemas.microsoft.com/office/powerpoint/2010/main" val="1723970638"/>
              </p:ext>
            </p:extLst>
          </p:nvPr>
        </p:nvGraphicFramePr>
        <p:xfrm>
          <a:off x="539496" y="1295191"/>
          <a:ext cx="11118531" cy="2788540"/>
        </p:xfrm>
        <a:graphic>
          <a:graphicData uri="http://schemas.openxmlformats.org/drawingml/2006/table">
            <a:tbl>
              <a:tblPr/>
              <a:tblGrid>
                <a:gridCol w="1618139">
                  <a:extLst>
                    <a:ext uri="{9D8B030D-6E8A-4147-A177-3AD203B41FA5}">
                      <a16:colId xmlns:a16="http://schemas.microsoft.com/office/drawing/2014/main" val="20000"/>
                    </a:ext>
                  </a:extLst>
                </a:gridCol>
                <a:gridCol w="97400">
                  <a:extLst>
                    <a:ext uri="{9D8B030D-6E8A-4147-A177-3AD203B41FA5}">
                      <a16:colId xmlns:a16="http://schemas.microsoft.com/office/drawing/2014/main" val="20001"/>
                    </a:ext>
                  </a:extLst>
                </a:gridCol>
                <a:gridCol w="1180079">
                  <a:extLst>
                    <a:ext uri="{9D8B030D-6E8A-4147-A177-3AD203B41FA5}">
                      <a16:colId xmlns:a16="http://schemas.microsoft.com/office/drawing/2014/main" val="20002"/>
                    </a:ext>
                  </a:extLst>
                </a:gridCol>
                <a:gridCol w="2699878">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gridCol w="3817376">
                  <a:extLst>
                    <a:ext uri="{9D8B030D-6E8A-4147-A177-3AD203B41FA5}">
                      <a16:colId xmlns:a16="http://schemas.microsoft.com/office/drawing/2014/main" val="20005"/>
                    </a:ext>
                  </a:extLst>
                </a:gridCol>
                <a:gridCol w="97400">
                  <a:extLst>
                    <a:ext uri="{9D8B030D-6E8A-4147-A177-3AD203B41FA5}">
                      <a16:colId xmlns:a16="http://schemas.microsoft.com/office/drawing/2014/main" val="20006"/>
                    </a:ext>
                  </a:extLst>
                </a:gridCol>
                <a:gridCol w="1510859">
                  <a:extLst>
                    <a:ext uri="{9D8B030D-6E8A-4147-A177-3AD203B41FA5}">
                      <a16:colId xmlns:a16="http://schemas.microsoft.com/office/drawing/2014/main" val="20007"/>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战役名称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交战双方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官渡之战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袁绍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曹操胜利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为以后</a:t>
                      </a:r>
                      <a:r>
                        <a:rPr lang="en-US" altLang="zh-CN" sz="2800" b="1" i="0">
                          <a:solidFill>
                            <a:srgbClr val="000000"/>
                          </a:solidFill>
                          <a:latin typeface="Times New Roman" pitchFamily="34" charset="0"/>
                          <a:ea typeface="SimSun" pitchFamily="34" charset="-122"/>
                          <a:cs typeface="Times New Roman" pitchFamily="34" charset="-120"/>
                        </a:rPr>
                        <a:t>统一</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北方</a:t>
                      </a:r>
                      <a:r>
                        <a:rPr lang="en-US" altLang="zh-CN" sz="2800" b="0" i="0">
                          <a:solidFill>
                            <a:srgbClr val="000000"/>
                          </a:solidFill>
                          <a:latin typeface="Times New Roman" pitchFamily="34" charset="0"/>
                          <a:ea typeface="SimSun" pitchFamily="34" charset="-122"/>
                          <a:cs typeface="Times New Roman" pitchFamily="34" charset="-120"/>
                        </a:rPr>
                        <a:t>打下基础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以少胜</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赤壁之战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208年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孙刘联军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曹军大溃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a:t>
                      </a:r>
                      <a:r>
                        <a:rPr lang="en-US" altLang="zh-CN" sz="2800" b="1" i="0">
                          <a:solidFill>
                            <a:srgbClr val="000000"/>
                          </a:solidFill>
                          <a:latin typeface="Times New Roman" pitchFamily="34" charset="0"/>
                          <a:ea typeface="SimSun" pitchFamily="34" charset="-122"/>
                          <a:cs typeface="Times New Roman" pitchFamily="34" charset="-120"/>
                        </a:rPr>
                        <a:t>三国鼎立</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局面的形成</a:t>
                      </a:r>
                      <a:r>
                        <a:rPr lang="en-US" altLang="zh-CN" sz="2800" b="0" i="0">
                          <a:solidFill>
                            <a:srgbClr val="000000"/>
                          </a:solidFill>
                          <a:latin typeface="Times New Roman" pitchFamily="34" charset="0"/>
                          <a:ea typeface="SimSun" pitchFamily="34" charset="-122"/>
                          <a:cs typeface="Times New Roman" pitchFamily="34" charset="-120"/>
                        </a:rPr>
                        <a:t>奠定了基础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v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b6e76f9aa?colgroup=2,2,3,3,3,6,6&amp;vcp=1&amp;pid=b47abfb93&amp;color=0,0,0&amp;mp=1&amp;vtp=1&amp;vaab=1&amp;bt=1&amp;bbb=1&amp;hb=1"/>
          <p:cNvGraphicFramePr>
            <a:graphicFrameLocks noGrp="1"/>
          </p:cNvGraphicFramePr>
          <p:nvPr>
            <p:extLst>
              <p:ext uri="{D42A27DB-BD31-4B8C-83A1-F6EECF244321}">
                <p14:modId xmlns:p14="http://schemas.microsoft.com/office/powerpoint/2010/main" val="4002956431"/>
              </p:ext>
            </p:extLst>
          </p:nvPr>
        </p:nvGraphicFramePr>
        <p:xfrm>
          <a:off x="539496" y="2112930"/>
          <a:ext cx="11112285" cy="3347340"/>
        </p:xfrm>
        <a:graphic>
          <a:graphicData uri="http://schemas.openxmlformats.org/drawingml/2006/table">
            <a:tbl>
              <a:tblPr/>
              <a:tblGrid>
                <a:gridCol w="1003011">
                  <a:extLst>
                    <a:ext uri="{9D8B030D-6E8A-4147-A177-3AD203B41FA5}">
                      <a16:colId xmlns:a16="http://schemas.microsoft.com/office/drawing/2014/main" val="20000"/>
                    </a:ext>
                  </a:extLst>
                </a:gridCol>
                <a:gridCol w="875355">
                  <a:extLst>
                    <a:ext uri="{9D8B030D-6E8A-4147-A177-3AD203B41FA5}">
                      <a16:colId xmlns:a16="http://schemas.microsoft.com/office/drawing/2014/main" val="20001"/>
                    </a:ext>
                  </a:extLst>
                </a:gridCol>
                <a:gridCol w="1385979">
                  <a:extLst>
                    <a:ext uri="{9D8B030D-6E8A-4147-A177-3AD203B41FA5}">
                      <a16:colId xmlns:a16="http://schemas.microsoft.com/office/drawing/2014/main" val="20002"/>
                    </a:ext>
                  </a:extLst>
                </a:gridCol>
                <a:gridCol w="1385979">
                  <a:extLst>
                    <a:ext uri="{9D8B030D-6E8A-4147-A177-3AD203B41FA5}">
                      <a16:colId xmlns:a16="http://schemas.microsoft.com/office/drawing/2014/main" val="20003"/>
                    </a:ext>
                  </a:extLst>
                </a:gridCol>
                <a:gridCol w="1276559">
                  <a:extLst>
                    <a:ext uri="{9D8B030D-6E8A-4147-A177-3AD203B41FA5}">
                      <a16:colId xmlns:a16="http://schemas.microsoft.com/office/drawing/2014/main" val="20004"/>
                    </a:ext>
                  </a:extLst>
                </a:gridCol>
                <a:gridCol w="2671657">
                  <a:extLst>
                    <a:ext uri="{9D8B030D-6E8A-4147-A177-3AD203B41FA5}">
                      <a16:colId xmlns:a16="http://schemas.microsoft.com/office/drawing/2014/main" val="20005"/>
                    </a:ext>
                  </a:extLst>
                </a:gridCol>
                <a:gridCol w="2416345">
                  <a:extLst>
                    <a:ext uri="{9D8B030D-6E8A-4147-A177-3AD203B41FA5}">
                      <a16:colId xmlns:a16="http://schemas.microsoft.com/office/drawing/2014/main" val="20006"/>
                    </a:ext>
                  </a:extLst>
                </a:gridCol>
                <a:gridCol w="97400">
                  <a:extLst>
                    <a:ext uri="{9D8B030D-6E8A-4147-A177-3AD203B41FA5}">
                      <a16:colId xmlns:a16="http://schemas.microsoft.com/office/drawing/2014/main" val="20007"/>
                    </a:ext>
                  </a:extLst>
                </a:gridCol>
              </a:tblGrid>
              <a:tr h="1094296">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建立时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都城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三国</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鼎立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洛阳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重视农业生产</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大力兴修水利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使北方生产基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本恢复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221年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刘备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成都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发展经济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改善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民族关系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加速了西南地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区的开发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b6e76f9aa?colgroup=2,2,3,3,3,6,6&amp;vcp=1&amp;pid=b47abfb93&amp;color=0,0,0&amp;mp=1&amp;vtp=1&amp;vaab=1&amp;bt=1&amp;bbb=1">
            <a:extLst>
              <a:ext uri="{FF2B5EF4-FFF2-40B4-BE49-F238E27FC236}">
                <a16:creationId xmlns:a16="http://schemas.microsoft.com/office/drawing/2014/main" id="{591E187D-0416-2ED0-BE2F-46CF4CEC462E}"/>
              </a:ext>
            </a:extLst>
          </p:cNvPr>
          <p:cNvSpPr txBox="1"/>
          <p:nvPr/>
        </p:nvSpPr>
        <p:spPr>
          <a:xfrm>
            <a:off x="10933636"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38</TotalTime>
  <Words>1793</Words>
  <Application>Microsoft Office PowerPoint</Application>
  <PresentationFormat>宽屏</PresentationFormat>
  <Paragraphs>534</Paragraphs>
  <Slides>58</Slides>
  <Notes>57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58</vt:i4>
      </vt:variant>
    </vt:vector>
  </HeadingPairs>
  <TitlesOfParts>
    <vt:vector size="69" baseType="lpstr">
      <vt:lpstr>Arial (正文)</vt:lpstr>
      <vt:lpstr>等线</vt:lpstr>
      <vt:lpstr>华文隶书</vt:lpstr>
      <vt:lpstr>楷体</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ssm</cp:lastModifiedBy>
  <cp:revision>12</cp:revision>
  <dcterms:created xsi:type="dcterms:W3CDTF">2024-11-29T08:59:23Z</dcterms:created>
  <dcterms:modified xsi:type="dcterms:W3CDTF">2025-07-28T01:02:15Z</dcterms:modified>
  <cp:category/>
  <cp:contentStatus/>
</cp:coreProperties>
</file>