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3"/>
  </p:notesMasterIdLst>
  <p:sldIdLst>
    <p:sldId id="256" r:id="rId2"/>
    <p:sldId id="257" r:id="rId3"/>
    <p:sldId id="269" r:id="rId4"/>
    <p:sldId id="270" r:id="rId5"/>
    <p:sldId id="271" r:id="rId6"/>
    <p:sldId id="272" r:id="rId7"/>
    <p:sldId id="273" r:id="rId8"/>
    <p:sldId id="274" r:id="rId9"/>
    <p:sldId id="275" r:id="rId10"/>
    <p:sldId id="276" r:id="rId11"/>
    <p:sldId id="277" r:id="rId12"/>
    <p:sldId id="278"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10" r:id="rId43"/>
    <p:sldId id="311" r:id="rId44"/>
    <p:sldId id="312" r:id="rId45"/>
    <p:sldId id="313" r:id="rId46"/>
    <p:sldId id="314" r:id="rId47"/>
    <p:sldId id="315" r:id="rId48"/>
    <p:sldId id="316" r:id="rId49"/>
    <p:sldId id="318" r:id="rId50"/>
    <p:sldId id="319" r:id="rId51"/>
    <p:sldId id="320" r:id="rId52"/>
    <p:sldId id="321" r:id="rId53"/>
    <p:sldId id="322" r:id="rId54"/>
    <p:sldId id="323" r:id="rId55"/>
    <p:sldId id="324" r:id="rId56"/>
    <p:sldId id="325" r:id="rId57"/>
    <p:sldId id="333" r:id="rId58"/>
    <p:sldId id="326" r:id="rId59"/>
    <p:sldId id="327" r:id="rId60"/>
    <p:sldId id="328" r:id="rId61"/>
    <p:sldId id="329" r:id="rId62"/>
  </p:sldIdLst>
  <p:sldSz cx="12192000" cy="6858000"/>
  <p:notesSz cx="6858000" cy="12192000"/>
  <p:custDataLst>
    <p:tags r:id="rId6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8" d="100"/>
          <a:sy n="68" d="100"/>
        </p:scale>
        <p:origin x="48" y="180"/>
      </p:cViewPr>
      <p:guideLst/>
    </p:cSldViewPr>
  </p:slideViewPr>
  <p:notesTextViewPr>
    <p:cViewPr>
      <p:scale>
        <a:sx n="1" d="1"/>
        <a:sy n="1" d="1"/>
      </p:scale>
      <p:origin x="0" y="0"/>
    </p:cViewPr>
  </p:notesTextViewPr>
  <p:sorterViewPr>
    <p:cViewPr>
      <p:scale>
        <a:sx n="100" d="100"/>
        <a:sy n="100" d="100"/>
      </p:scale>
      <p:origin x="0" y="-466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3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2afa301f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11803983-157B-4D64-B155-F4B40EF47B3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 习 讲 练</a:t>
            </a:r>
            <a:endParaRPr lang="en-US" sz="2400" dirty="0"/>
          </a:p>
        </p:txBody>
      </p:sp>
      <p:sp>
        <p:nvSpPr>
          <p:cNvPr id="5" name="MasterShapeName"/>
          <p:cNvSpPr/>
          <p:nvPr/>
        </p:nvSpPr>
        <p:spPr>
          <a:xfrm>
            <a:off x="164592" y="0"/>
            <a:ext cx="1298448"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第9讲</a:t>
            </a:r>
            <a:endParaRPr lang="en-US" sz="2400" dirty="0"/>
          </a:p>
        </p:txBody>
      </p:sp>
      <p:sp>
        <p:nvSpPr>
          <p:cNvPr id="6" name="MasterShapeName"/>
          <p:cNvSpPr/>
          <p:nvPr/>
        </p:nvSpPr>
        <p:spPr>
          <a:xfrm>
            <a:off x="1536192" y="0"/>
            <a:ext cx="8284464" cy="374904"/>
          </a:xfrm>
          <a:prstGeom prst="rect">
            <a:avLst/>
          </a:prstGeom>
          <a:noFill/>
        </p:spPr>
        <p:txBody>
          <a:bodyPr wrap="square" lIns="0" tIns="0" rIns="0" bIns="0" rtlCol="0" anchor="t"/>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中国的疆域与人口</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2afa301f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0DE17E7A-8472-48E7-9324-7901CDB1D09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0062582c"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dec73dd5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c77c82650"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5274801b6"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60062582c&amp;color=RGB(64,64,64)">
            <a:hlinkClick r:id="rId3" action="ppaction://hlinksldjump"/>
          </p:cNvPr>
          <p:cNvSpPr/>
          <p:nvPr/>
        </p:nvSpPr>
        <p:spPr>
          <a:xfrm>
            <a:off x="33009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dec73dd57&amp;color=RGB(64,64,64)">
            <a:hlinkClick r:id="rId5" action="ppaction://hlinksldjump"/>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要点梳理</a:t>
            </a:r>
            <a:endParaRPr lang="en-US" sz="1800" dirty="0"/>
          </a:p>
        </p:txBody>
      </p:sp>
      <p:sp>
        <p:nvSpPr>
          <p:cNvPr id="10" name="MasterShapeName?linknodeid=c77c82650&amp;color=RGB(64,64,64)">
            <a:hlinkClick r:id="rId6" action="ppaction://hlinksldjump"/>
          </p:cNvPr>
          <p:cNvSpPr/>
          <p:nvPr/>
        </p:nvSpPr>
        <p:spPr>
          <a:xfrm>
            <a:off x="619963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5274801b6&amp;color=RGB(64,64,64)">
            <a:hlinkClick r:id="rId7" action="ppaction://hlinksldjump"/>
          </p:cNvPr>
          <p:cNvSpPr/>
          <p:nvPr/>
        </p:nvSpPr>
        <p:spPr>
          <a:xfrm>
            <a:off x="7626096"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备考演练</a:t>
            </a:r>
            <a:endParaRPr lang="en-US" sz="1800" dirty="0"/>
          </a:p>
        </p:txBody>
      </p:sp>
      <p:sp>
        <p:nvSpPr>
          <p:cNvPr id="12" name="MasterShapeName"/>
          <p:cNvSpPr/>
          <p:nvPr/>
        </p:nvSpPr>
        <p:spPr>
          <a:xfrm>
            <a:off x="10268712" y="0"/>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 习 讲 练</a:t>
            </a:r>
            <a:endParaRPr lang="en-US" sz="2400" dirty="0"/>
          </a:p>
        </p:txBody>
      </p:sp>
      <p:sp>
        <p:nvSpPr>
          <p:cNvPr id="13" name="MasterShapeName"/>
          <p:cNvSpPr/>
          <p:nvPr/>
        </p:nvSpPr>
        <p:spPr>
          <a:xfrm>
            <a:off x="164592" y="0"/>
            <a:ext cx="1298448"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第9讲</a:t>
            </a:r>
            <a:endParaRPr lang="en-US" sz="2400" dirty="0"/>
          </a:p>
        </p:txBody>
      </p:sp>
      <p:sp>
        <p:nvSpPr>
          <p:cNvPr id="14" name="MasterShapeName"/>
          <p:cNvSpPr/>
          <p:nvPr/>
        </p:nvSpPr>
        <p:spPr>
          <a:xfrm>
            <a:off x="1536192" y="0"/>
            <a:ext cx="8284464"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中国的疆域与人口</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731da461f6855087e737648#tid=674173a6ff3330000905b2b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EFEC941-D4F6-5ED4-289A-1822D11F3BE4}"/>
              </a:ext>
            </a:extLst>
          </p:cNvPr>
          <p:cNvPicPr>
            <a:picLocks/>
          </p:cNvPicPr>
          <p:nvPr userDrawn="1"/>
        </p:nvPicPr>
        <p:blipFill>
          <a:blip r:embed="rId2"/>
          <a:stretch>
            <a:fillRect/>
          </a:stretch>
        </p:blipFill>
        <p:spPr>
          <a:xfrm>
            <a:off x="0" y="-25400"/>
            <a:ext cx="12217400" cy="6883400"/>
          </a:xfrm>
          <a:prstGeom prst="rect">
            <a:avLst/>
          </a:prstGeom>
        </p:spPr>
      </p:pic>
      <p:pic>
        <p:nvPicPr>
          <p:cNvPr id="3" name="图片 2">
            <a:extLst>
              <a:ext uri="{FF2B5EF4-FFF2-40B4-BE49-F238E27FC236}">
                <a16:creationId xmlns:a16="http://schemas.microsoft.com/office/drawing/2014/main" id="{268C84C6-0E4B-45A7-B8EA-E28DAF881388}"/>
              </a:ext>
            </a:extLst>
          </p:cNvPr>
          <p:cNvPicPr>
            <a:picLocks/>
          </p:cNvPicPr>
          <p:nvPr userDrawn="1"/>
        </p:nvPicPr>
        <p:blipFill>
          <a:blip r:embed="rId3"/>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0558F4D0-8FC9-4738-B9A5-6B1B202D34D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 习 讲 练</a:t>
            </a:r>
            <a:endParaRPr lang="en-US" sz="2400" dirty="0"/>
          </a:p>
        </p:txBody>
      </p:sp>
      <p:sp>
        <p:nvSpPr>
          <p:cNvPr id="5" name="MasterShapeName"/>
          <p:cNvSpPr/>
          <p:nvPr/>
        </p:nvSpPr>
        <p:spPr>
          <a:xfrm>
            <a:off x="164592" y="0"/>
            <a:ext cx="1298448" cy="374904"/>
          </a:xfrm>
          <a:prstGeom prst="rect">
            <a:avLst/>
          </a:prstGeom>
          <a:noFill/>
        </p:spPr>
        <p:txBody>
          <a:bodyPr/>
          <a:lstStyle/>
          <a:p>
            <a:endParaRPr lang="zh-CN" altLang="en-US"/>
          </a:p>
        </p:txBody>
      </p:sp>
      <p:sp>
        <p:nvSpPr>
          <p:cNvPr id="6" name="MasterShapeName"/>
          <p:cNvSpPr/>
          <p:nvPr/>
        </p:nvSpPr>
        <p:spPr>
          <a:xfrm>
            <a:off x="1536192" y="0"/>
            <a:ext cx="8284464"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19937497-E1F6-482B-B6DB-39A28F75711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60062582c"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dec73dd5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c77c82650"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5274801b6"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60062582c&amp;color=RGB(64,64,64)">
            <a:hlinkClick r:id="rId3" action="ppaction://hlinksldjump"/>
          </p:cNvPr>
          <p:cNvSpPr/>
          <p:nvPr/>
        </p:nvSpPr>
        <p:spPr>
          <a:xfrm>
            <a:off x="33009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知识建构</a:t>
            </a:r>
            <a:endParaRPr lang="en-US" sz="1800" dirty="0"/>
          </a:p>
        </p:txBody>
      </p:sp>
      <p:sp>
        <p:nvSpPr>
          <p:cNvPr id="9" name="MasterShapeName?linknodeid=dec73dd57&amp;color=RGB(64,64,64)">
            <a:hlinkClick r:id="rId5" action="ppaction://hlinksldjump"/>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要点梳理</a:t>
            </a:r>
            <a:endParaRPr lang="en-US" sz="1800" dirty="0"/>
          </a:p>
        </p:txBody>
      </p:sp>
      <p:sp>
        <p:nvSpPr>
          <p:cNvPr id="10" name="MasterShapeName?linknodeid=c77c82650&amp;color=RGB(64,64,64)">
            <a:hlinkClick r:id="rId6" action="ppaction://hlinksldjump"/>
          </p:cNvPr>
          <p:cNvSpPr/>
          <p:nvPr/>
        </p:nvSpPr>
        <p:spPr>
          <a:xfrm>
            <a:off x="619963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典题精析</a:t>
            </a:r>
            <a:endParaRPr lang="en-US" sz="1800" dirty="0"/>
          </a:p>
        </p:txBody>
      </p:sp>
      <p:sp>
        <p:nvSpPr>
          <p:cNvPr id="11" name="MasterShapeName?linknodeid=5274801b6&amp;color=RGB(64,64,64)">
            <a:hlinkClick r:id="rId7" action="ppaction://hlinksldjump"/>
          </p:cNvPr>
          <p:cNvSpPr/>
          <p:nvPr/>
        </p:nvSpPr>
        <p:spPr>
          <a:xfrm>
            <a:off x="7626096"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anose="02010800040101010101" pitchFamily="34" charset="-122"/>
                <a:ea typeface="华文隶书" panose="02010800040101010101" pitchFamily="34" charset="-122"/>
                <a:cs typeface="华文隶书" panose="02010800040101010101" pitchFamily="34" charset="-120"/>
              </a:rPr>
              <a:t>备考演练</a:t>
            </a:r>
            <a:endParaRPr lang="en-US" sz="1800" dirty="0"/>
          </a:p>
        </p:txBody>
      </p:sp>
      <p:sp>
        <p:nvSpPr>
          <p:cNvPr id="12" name="MasterShapeName"/>
          <p:cNvSpPr/>
          <p:nvPr/>
        </p:nvSpPr>
        <p:spPr>
          <a:xfrm>
            <a:off x="10268712" y="0"/>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 习 讲 练</a:t>
            </a:r>
            <a:endParaRPr lang="en-US" sz="2400" dirty="0"/>
          </a:p>
        </p:txBody>
      </p:sp>
      <p:sp>
        <p:nvSpPr>
          <p:cNvPr id="13" name="MasterShapeName"/>
          <p:cNvSpPr/>
          <p:nvPr/>
        </p:nvSpPr>
        <p:spPr>
          <a:xfrm>
            <a:off x="164592" y="0"/>
            <a:ext cx="1298448" cy="374904"/>
          </a:xfrm>
          <a:prstGeom prst="rect">
            <a:avLst/>
          </a:prstGeom>
          <a:noFill/>
        </p:spPr>
        <p:txBody>
          <a:bodyPr/>
          <a:lstStyle/>
          <a:p>
            <a:endParaRPr lang="zh-CN" altLang="en-US"/>
          </a:p>
        </p:txBody>
      </p:sp>
      <p:sp>
        <p:nvSpPr>
          <p:cNvPr id="14" name="MasterShapeName"/>
          <p:cNvSpPr/>
          <p:nvPr/>
        </p:nvSpPr>
        <p:spPr>
          <a:xfrm>
            <a:off x="1536192" y="0"/>
            <a:ext cx="8284464"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2.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3.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5.xml"/><Relationship Id="rId1" Type="http://schemas.openxmlformats.org/officeDocument/2006/relationships/slideLayout" Target="../slideLayouts/slideLayout11.xml"/><Relationship Id="rId4" Type="http://schemas.openxmlformats.org/officeDocument/2006/relationships/image" Target="../media/image28.jpeg"/></Relationships>
</file>

<file path=ppt/slides/_rels/slide5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9.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E673BC4-0942-F0A8-F347-519F0B19799C}"/>
              </a:ext>
            </a:extLst>
          </p:cNvPr>
          <p:cNvSpPr txBox="1"/>
          <p:nvPr/>
        </p:nvSpPr>
        <p:spPr>
          <a:xfrm>
            <a:off x="7270247" y="6202170"/>
            <a:ext cx="4144083" cy="523220"/>
          </a:xfrm>
          <a:prstGeom prst="rect">
            <a:avLst/>
          </a:prstGeom>
          <a:noFill/>
        </p:spPr>
        <p:txBody>
          <a:bodyPr wrap="none" rtlCol="0">
            <a:spAutoFit/>
          </a:bodyPr>
          <a:lstStyle/>
          <a:p>
            <a:r>
              <a:rPr lang="zh-CN" altLang="en-US" sz="2800" b="1" dirty="0">
                <a:solidFill>
                  <a:srgbClr val="FF0000"/>
                </a:solidFill>
                <a:latin typeface="Times New Roman" panose="02020603050405020304" pitchFamily="18" charset="0"/>
                <a:ea typeface="宋体" panose="02010600030101010101" pitchFamily="2" charset="-122"/>
              </a:rPr>
              <a:t>审图号：</a:t>
            </a:r>
            <a:r>
              <a:rPr lang="en-US" altLang="zh-CN" sz="2800" b="1" dirty="0">
                <a:solidFill>
                  <a:srgbClr val="FF0000"/>
                </a:solidFill>
                <a:latin typeface="Times New Roman" panose="02020603050405020304" pitchFamily="18" charset="0"/>
                <a:ea typeface="宋体" panose="02010600030101010101" pitchFamily="2" charset="-122"/>
              </a:rPr>
              <a:t>GS(2025)0884</a:t>
            </a:r>
            <a:r>
              <a:rPr lang="zh-CN" altLang="en-US" sz="2800" b="1" dirty="0">
                <a:solidFill>
                  <a:srgbClr val="FF0000"/>
                </a:solidFill>
                <a:latin typeface="Times New Roman" panose="02020603050405020304" pitchFamily="18" charset="0"/>
                <a:ea typeface="宋体" panose="02010600030101010101" pitchFamily="2" charset="-122"/>
              </a:rPr>
              <a:t>号</a:t>
            </a:r>
          </a:p>
        </p:txBody>
      </p:sp>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5_1#30a807fb0?vaa=1&amp;vcp=1&amp;vis=1&amp;pid=7d8f077ef&amp;color=0,0,0&amp;vtp=1&amp;vaab=1&amp;bt=1&amp;bbb=1"/>
          <p:cNvSpPr/>
          <p:nvPr/>
        </p:nvSpPr>
        <p:spPr>
          <a:xfrm>
            <a:off x="539496" y="111769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2.辽阔的疆域和众多的邻国</a:t>
            </a:r>
            <a:endParaRPr lang="en-US" altLang="zh-CN" sz="2800" dirty="0"/>
          </a:p>
        </p:txBody>
      </p:sp>
      <mc:AlternateContent xmlns:mc="http://schemas.openxmlformats.org/markup-compatibility/2006" xmlns:a14="http://schemas.microsoft.com/office/drawing/2010/main">
        <mc:Choice Requires="a14">
          <p:graphicFrame>
            <p:nvGraphicFramePr>
              <p:cNvPr id="22" name="QB_7_BD.15_2#30a807fb0?colgroup=2,3,23&amp;vaa=1&amp;vcp=1&amp;vis=1&amp;pid=7d8f077ef&amp;color=0,0,0&amp;vtp=1&amp;vaab=1&amp;bbb=1&amp;hb=1"/>
              <p:cNvGraphicFramePr>
                <a:graphicFrameLocks noGrp="1"/>
              </p:cNvGraphicFramePr>
              <p:nvPr/>
            </p:nvGraphicFramePr>
            <p:xfrm>
              <a:off x="539496" y="1799303"/>
              <a:ext cx="11082528" cy="3927668"/>
            </p:xfrm>
            <a:graphic>
              <a:graphicData uri="http://schemas.openxmlformats.org/drawingml/2006/table">
                <a:tbl>
                  <a:tblPr/>
                  <a:tblGrid>
                    <a:gridCol w="950976">
                      <a:extLst>
                        <a:ext uri="{9D8B030D-6E8A-4147-A177-3AD203B41FA5}">
                          <a16:colId xmlns:a16="http://schemas.microsoft.com/office/drawing/2014/main" val="20000"/>
                        </a:ext>
                      </a:extLst>
                    </a:gridCol>
                    <a:gridCol w="1508760">
                      <a:extLst>
                        <a:ext uri="{9D8B030D-6E8A-4147-A177-3AD203B41FA5}">
                          <a16:colId xmlns:a16="http://schemas.microsoft.com/office/drawing/2014/main" val="20001"/>
                        </a:ext>
                      </a:extLst>
                    </a:gridCol>
                    <a:gridCol w="8622792">
                      <a:extLst>
                        <a:ext uri="{9D8B030D-6E8A-4147-A177-3AD203B41FA5}">
                          <a16:colId xmlns:a16="http://schemas.microsoft.com/office/drawing/2014/main" val="20002"/>
                        </a:ext>
                      </a:extLst>
                    </a:gridCol>
                  </a:tblGrid>
                  <a:tr h="566484">
                    <a:tc rowSpan="4">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领土</a:t>
                          </a: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最北端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黑龙江省漠河市北端的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主航道中心线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最南端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海南省南沙群岛</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339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最东端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主航道中心线的汇合处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最西端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新疆维吾尔自治区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9429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陆地</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约960万千米</a:t>
                          </a: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仅次于俄罗斯和加拿大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居世界第</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4"/>
                      </a:ext>
                    </a:extLst>
                  </a:tr>
                </a:tbl>
              </a:graphicData>
            </a:graphic>
          </p:graphicFrame>
        </mc:Choice>
        <mc:Fallback xmlns="">
          <p:graphicFrame>
            <p:nvGraphicFramePr>
              <p:cNvPr id="22" name="QB_7_BD.15_2#30a807fb0?colgroup=2,3,23&amp;vaa=1&amp;vcp=1&amp;vis=1&amp;pid=7d8f077ef&amp;color=0,0,0&amp;vtp=1&amp;vaab=1&amp;bbb=1&amp;hb=1"/>
              <p:cNvGraphicFramePr>
                <a:graphicFrameLocks noGrp="1"/>
              </p:cNvGraphicFramePr>
              <p:nvPr/>
            </p:nvGraphicFramePr>
            <p:xfrm>
              <a:off x="539496" y="1799303"/>
              <a:ext cx="11082528" cy="3927668"/>
            </p:xfrm>
            <a:graphic>
              <a:graphicData uri="http://schemas.openxmlformats.org/drawingml/2006/table">
                <a:tbl>
                  <a:tblPr/>
                  <a:tblGrid>
                    <a:gridCol w="950976"/>
                    <a:gridCol w="1508760"/>
                    <a:gridCol w="8622792"/>
                  </a:tblGrid>
                  <a:tr h="566484">
                    <a:tc rowSpan="4">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领土</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最北端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黑龙江省漠河市北端的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主航道中心线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66484">
                    <a:tc vMerge="1">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最南端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海南省南沙群岛</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33920">
                    <a:tc vMerge="1">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最东端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主航道中心线的汇合处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66484">
                    <a:tc vMerge="1">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最西端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新疆维吾尔自治区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1049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陆地</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hMerge="1">
                      <a:tcPr/>
                    </a:tc>
                  </a:tr>
                </a:tbl>
              </a:graphicData>
            </a:graphic>
          </p:graphicFrame>
        </mc:Fallback>
      </mc:AlternateContent>
      <p:sp>
        <p:nvSpPr>
          <p:cNvPr id="4" name="QB_7_AN.16_1#30a807fb0.blank?vaa=1&amp;vcp=1&amp;vis=1&amp;pid=7d8f077ef&amp;color=0,0,0&amp;vpa=8&amp;vtp=1&amp;vaab=1&amp;bbb=1"/>
          <p:cNvSpPr/>
          <p:nvPr/>
        </p:nvSpPr>
        <p:spPr>
          <a:xfrm>
            <a:off x="6637551" y="1784952"/>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黑龙江</a:t>
            </a:r>
            <a:endParaRPr lang="en-US" altLang="zh-CN" sz="2800" dirty="0"/>
          </a:p>
        </p:txBody>
      </p:sp>
      <p:sp>
        <p:nvSpPr>
          <p:cNvPr id="5" name="QB_7_AN.17_1#30a807fb0.blank?vaa=1&amp;vcp=1&amp;vis=1&amp;pid=7d8f077ef&amp;color=0,0,0&amp;vpa=9&amp;vtp=1&amp;vaab=1&amp;bbb=1"/>
          <p:cNvSpPr/>
          <p:nvPr/>
        </p:nvSpPr>
        <p:spPr>
          <a:xfrm>
            <a:off x="5570750" y="2351436"/>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曾母暗沙</a:t>
            </a:r>
            <a:endParaRPr lang="en-US" altLang="zh-CN" sz="2800" dirty="0"/>
          </a:p>
        </p:txBody>
      </p:sp>
      <p:sp>
        <p:nvSpPr>
          <p:cNvPr id="6" name="QB_7_AN.18_1#30a807fb0.blank?vaa=1&amp;vcp=1&amp;vis=1&amp;pid=7d8f077ef&amp;color=0,0,0&amp;vpa=10&amp;vtp=1&amp;vaab=1&amp;bbb=1"/>
          <p:cNvSpPr/>
          <p:nvPr/>
        </p:nvSpPr>
        <p:spPr>
          <a:xfrm>
            <a:off x="4503950" y="2942304"/>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黑龙江</a:t>
            </a:r>
            <a:endParaRPr lang="en-US" altLang="zh-CN" sz="2800" dirty="0"/>
          </a:p>
        </p:txBody>
      </p:sp>
      <p:sp>
        <p:nvSpPr>
          <p:cNvPr id="7" name="QB_7_AN.19_1#30a807fb0.blank?vaa=1&amp;vcp=1&amp;vis=1&amp;pid=7d8f077ef&amp;color=0,0,0&amp;vpa=11&amp;vtp=1&amp;vaab=1&amp;bbb=1"/>
          <p:cNvSpPr/>
          <p:nvPr/>
        </p:nvSpPr>
        <p:spPr>
          <a:xfrm>
            <a:off x="6281950" y="2942304"/>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乌苏里江</a:t>
            </a:r>
            <a:endParaRPr lang="en-US" altLang="zh-CN" sz="2800" dirty="0"/>
          </a:p>
        </p:txBody>
      </p:sp>
      <p:sp>
        <p:nvSpPr>
          <p:cNvPr id="8" name="QB_7_AN.20_1#30a807fb0.blank?vaa=1&amp;vcp=1&amp;vis=1&amp;pid=7d8f077ef&amp;color=0,0,0&amp;vpa=12&amp;vtp=1&amp;vaab=1&amp;bbb=1"/>
          <p:cNvSpPr/>
          <p:nvPr/>
        </p:nvSpPr>
        <p:spPr>
          <a:xfrm>
            <a:off x="5926350" y="4051840"/>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帕米尔</a:t>
            </a:r>
            <a:endParaRPr lang="en-US" altLang="zh-CN" sz="2800" dirty="0"/>
          </a:p>
        </p:txBody>
      </p:sp>
      <p:sp>
        <p:nvSpPr>
          <p:cNvPr id="9" name="QB_7_AN.21_1#30a807fb0.blank?vaa=1&amp;vcp=1&amp;vis=1&amp;pid=7d8f077ef&amp;color=0,0,0&amp;vpa=13&amp;vtp=1&amp;vaab=1"/>
          <p:cNvSpPr/>
          <p:nvPr/>
        </p:nvSpPr>
        <p:spPr>
          <a:xfrm>
            <a:off x="9349064" y="4882230"/>
            <a:ext cx="4365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QB_7_BD.22_1#30a807fb0?colgroup=2,27&amp;vaa=1&amp;vcp=1&amp;vis=1&amp;pid=7d8f077ef&amp;color=0,0,0&amp;mp=1&amp;vtp=1&amp;vaab=1&amp;bt=1&amp;bbb=1&amp;hb=1"/>
          <p:cNvGraphicFramePr>
            <a:graphicFrameLocks noGrp="1"/>
          </p:cNvGraphicFramePr>
          <p:nvPr/>
        </p:nvGraphicFramePr>
        <p:xfrm>
          <a:off x="539496" y="1273238"/>
          <a:ext cx="11112681" cy="5016120"/>
        </p:xfrm>
        <a:graphic>
          <a:graphicData uri="http://schemas.openxmlformats.org/drawingml/2006/table">
            <a:tbl>
              <a:tblPr/>
              <a:tblGrid>
                <a:gridCol w="953507">
                  <a:extLst>
                    <a:ext uri="{9D8B030D-6E8A-4147-A177-3AD203B41FA5}">
                      <a16:colId xmlns:a16="http://schemas.microsoft.com/office/drawing/2014/main" val="20000"/>
                    </a:ext>
                  </a:extLst>
                </a:gridCol>
                <a:gridCol w="10159174">
                  <a:extLst>
                    <a:ext uri="{9D8B030D-6E8A-4147-A177-3AD203B41FA5}">
                      <a16:colId xmlns:a16="http://schemas.microsoft.com/office/drawing/2014/main" val="20001"/>
                    </a:ext>
                  </a:extLst>
                </a:gridCol>
              </a:tblGrid>
              <a:tr h="223069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辽阔</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的海</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大陆海岸线长达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万多千米</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从北到南依次濒临</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它们都是太平洋的边缘部分</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台湾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岛东海岸直接面临</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洋</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我国岛屿较多</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面积较大的岛屿有</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台湾岛</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海南岛等</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我国的领海宽度为</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众多</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邻国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我国陆地国界线达</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万多千米</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个陆上邻国（朝鲜</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俄</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罗斯</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蒙古</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哈萨克斯坦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吉尔吉斯斯坦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塔吉克斯坦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阿富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汗</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巴基斯坦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印度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尼泊尔</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不丹</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缅甸</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老挝</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越南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中与朝鲜</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越南两个国家海岸相邻</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还与韩国</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日本</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菲律宾</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马来西亚</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文莱</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印度尼西亚等国家隔海相望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7_AN.23_1#30a807fb0.blank?vaa=1&amp;vcp=1&amp;vis=1&amp;pid=7d8f077ef&amp;color=0,0,0&amp;mp=1&amp;vpa=14&amp;vtp=1&amp;vaab=1&amp;bbb=1"/>
          <p:cNvSpPr/>
          <p:nvPr/>
        </p:nvSpPr>
        <p:spPr>
          <a:xfrm>
            <a:off x="4026421" y="1272857"/>
            <a:ext cx="7032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2800" dirty="0"/>
          </a:p>
        </p:txBody>
      </p:sp>
      <p:sp>
        <p:nvSpPr>
          <p:cNvPr id="4" name="QB_7_AN.24_1#30a807fb0.blank?vaa=1&amp;vcp=1&amp;vis=1&amp;pid=7d8f077ef&amp;color=0,0,0&amp;mp=1&amp;vpa=15&amp;vtp=1&amp;vaab=1&amp;bbb=1"/>
          <p:cNvSpPr/>
          <p:nvPr/>
        </p:nvSpPr>
        <p:spPr>
          <a:xfrm>
            <a:off x="9385822" y="127285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渤海</a:t>
            </a:r>
            <a:endParaRPr lang="en-US" altLang="zh-CN" sz="2800" dirty="0"/>
          </a:p>
        </p:txBody>
      </p:sp>
      <p:sp>
        <p:nvSpPr>
          <p:cNvPr id="5" name="QB_7_AN.25_1#30a807fb0.blank?vaa=1&amp;vcp=1&amp;vis=1&amp;pid=7d8f077ef&amp;color=0,0,0&amp;mp=1&amp;vpa=16&amp;vtp=1&amp;vaab=1&amp;bbb=1"/>
          <p:cNvSpPr/>
          <p:nvPr/>
        </p:nvSpPr>
        <p:spPr>
          <a:xfrm>
            <a:off x="1664221" y="1831657"/>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黄海</a:t>
            </a:r>
            <a:endParaRPr lang="en-US" altLang="zh-CN" sz="2800" dirty="0"/>
          </a:p>
        </p:txBody>
      </p:sp>
      <p:sp>
        <p:nvSpPr>
          <p:cNvPr id="6" name="QB_7_AN.26_1#30a807fb0.blank?vaa=1&amp;vcp=1&amp;vis=1&amp;pid=7d8f077ef&amp;color=0,0,0&amp;mp=1&amp;vpa=17&amp;vtp=1&amp;vaab=1&amp;bbb=1"/>
          <p:cNvSpPr/>
          <p:nvPr/>
        </p:nvSpPr>
        <p:spPr>
          <a:xfrm>
            <a:off x="3162821" y="183165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东海</a:t>
            </a:r>
            <a:endParaRPr lang="en-US" altLang="zh-CN" sz="2800" dirty="0"/>
          </a:p>
        </p:txBody>
      </p:sp>
      <p:sp>
        <p:nvSpPr>
          <p:cNvPr id="7" name="QB_7_AN.27_1#30a807fb0.blank?vaa=1&amp;vcp=1&amp;vis=1&amp;pid=7d8f077ef&amp;color=0,0,0&amp;mp=1&amp;vpa=18&amp;vtp=1&amp;vaab=1&amp;bbb=1"/>
          <p:cNvSpPr/>
          <p:nvPr/>
        </p:nvSpPr>
        <p:spPr>
          <a:xfrm>
            <a:off x="4572521" y="183165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南海</a:t>
            </a:r>
            <a:endParaRPr lang="en-US" altLang="zh-CN" sz="2800" dirty="0"/>
          </a:p>
        </p:txBody>
      </p:sp>
      <p:sp>
        <p:nvSpPr>
          <p:cNvPr id="8" name="QB_7_AN.28_1#30a807fb0.blank?vaa=1&amp;vcp=1&amp;vis=1&amp;pid=7d8f077ef&amp;color=0,0,0&amp;mp=1&amp;vpa=19&amp;vtp=1&amp;vaab=1&amp;bbb=1"/>
          <p:cNvSpPr/>
          <p:nvPr/>
        </p:nvSpPr>
        <p:spPr>
          <a:xfrm>
            <a:off x="4420121" y="2390457"/>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太平</a:t>
            </a:r>
            <a:endParaRPr lang="en-US" altLang="zh-CN" sz="2800" dirty="0"/>
          </a:p>
        </p:txBody>
      </p:sp>
      <p:sp>
        <p:nvSpPr>
          <p:cNvPr id="9" name="QB_7_AN.29_1#30a807fb0.blank?vaa=1&amp;vcp=1&amp;vis=1&amp;pid=7d8f077ef&amp;color=0,0,0&amp;mp=1&amp;vpa=20&amp;vtp=1&amp;vaab=1&amp;bbb=1"/>
          <p:cNvSpPr/>
          <p:nvPr/>
        </p:nvSpPr>
        <p:spPr>
          <a:xfrm>
            <a:off x="7595122" y="2929191"/>
            <a:ext cx="6143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2800" dirty="0"/>
          </a:p>
        </p:txBody>
      </p:sp>
      <p:sp>
        <p:nvSpPr>
          <p:cNvPr id="10" name="QB_7_AN.30_1#30a807fb0.blank?vaa=1&amp;vcp=1&amp;vis=1&amp;pid=7d8f077ef&amp;color=0,0,0&amp;mp=1&amp;vpa=21&amp;vtp=1&amp;vaab=1&amp;bbb=1"/>
          <p:cNvSpPr/>
          <p:nvPr/>
        </p:nvSpPr>
        <p:spPr>
          <a:xfrm>
            <a:off x="4382021" y="3501517"/>
            <a:ext cx="7032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2.2</a:t>
            </a:r>
            <a:endParaRPr lang="en-US" altLang="zh-CN" sz="2800" dirty="0"/>
          </a:p>
        </p:txBody>
      </p:sp>
      <p:sp>
        <p:nvSpPr>
          <p:cNvPr id="11" name="QB_7_AN.31_1#30a807fb0.blank?vaa=1&amp;vcp=1&amp;vis=1&amp;pid=7d8f077ef&amp;color=0,0,0&amp;mp=1&amp;vpa=22&amp;vtp=1&amp;vaab=1&amp;bbb=1"/>
          <p:cNvSpPr/>
          <p:nvPr/>
        </p:nvSpPr>
        <p:spPr>
          <a:xfrm>
            <a:off x="7252222" y="3501517"/>
            <a:ext cx="6143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2800" dirty="0"/>
          </a:p>
        </p:txBody>
      </p:sp>
      <p:sp>
        <p:nvSpPr>
          <p:cNvPr id="2" name="QB_7_BD.22_1#30a807fb0?colgroup=2,27&amp;vaa=1&amp;vcp=1&amp;vis=1&amp;pid=7d8f077ef&amp;color=0,0,0&amp;mp=1&amp;vtp=1&amp;vaab=1&amp;bt=1&amp;bbb=1"/>
          <p:cNvSpPr txBox="1"/>
          <p:nvPr/>
        </p:nvSpPr>
        <p:spPr>
          <a:xfrm>
            <a:off x="10934032" y="56483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8">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9">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0">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1">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9" grpId="0" build="p" animBg="1"/>
      <p:bldP spid="10" grpId="0" build="p" animBg="1"/>
      <p:bldP spid="11"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ca890892?vcp=1&amp;pid=dec73dd5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要点2</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中国的行政区划</a:t>
            </a:r>
            <a:endParaRPr lang="en-US" altLang="zh-CN" sz="3000" dirty="0"/>
          </a:p>
        </p:txBody>
      </p:sp>
      <p:sp>
        <p:nvSpPr>
          <p:cNvPr id="3" name="QB_7_BD.32_1#14e6bc136?sp=1&amp;vaa=1&amp;vcp=1&amp;vis=1&amp;pid=9ca890892&amp;color=0,0,0&amp;vtp=1&amp;vaab=1&amp;bbb=1"/>
          <p:cNvSpPr/>
          <p:nvPr/>
        </p:nvSpPr>
        <p:spPr>
          <a:xfrm>
            <a:off x="539496" y="121124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.三级行政区划</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（1）省（自治区、直辖市、特别行政区）：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个省、</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个自治区、</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个直辖市、</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个特别行政区。</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（2）县（自治县、县级市）。</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charset="-122"/>
              <a:cs typeface="+mn-cs"/>
            </a:endParaRP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（3）镇（乡）。</a:t>
            </a:r>
            <a:endParaRPr lang="en-US" altLang="zh-CN" sz="2800" dirty="0"/>
          </a:p>
        </p:txBody>
      </p:sp>
      <p:sp>
        <p:nvSpPr>
          <p:cNvPr id="7" name="QB_7_AN.33_1#14e6bc136.blank?vaa=1&amp;vcp=1&amp;vis=1&amp;pid=9ca890892&amp;color=0,0,0&amp;vpa=23&amp;vtp=1&amp;vaab=1&amp;bbb=1"/>
          <p:cNvSpPr/>
          <p:nvPr/>
        </p:nvSpPr>
        <p:spPr>
          <a:xfrm>
            <a:off x="7484014" y="1828464"/>
            <a:ext cx="6143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23</a:t>
            </a:r>
            <a:endParaRPr lang="en-US" altLang="zh-CN" sz="2800" dirty="0"/>
          </a:p>
        </p:txBody>
      </p:sp>
      <p:sp>
        <p:nvSpPr>
          <p:cNvPr id="8" name="QB_7_AN.34_1#14e6bc136.blank?vaa=1&amp;vcp=1&amp;vis=1&amp;pid=9ca890892&amp;color=0,0,0&amp;vpa=24&amp;vtp=1&amp;vaab=1"/>
          <p:cNvSpPr/>
          <p:nvPr/>
        </p:nvSpPr>
        <p:spPr>
          <a:xfrm>
            <a:off x="9262014" y="1828464"/>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2800" dirty="0"/>
          </a:p>
        </p:txBody>
      </p:sp>
      <p:sp>
        <p:nvSpPr>
          <p:cNvPr id="9" name="QB_7_AN.35_1#14e6bc136.blank?vaa=1&amp;vcp=1&amp;vis=1&amp;pid=9ca890892&amp;color=0,0,0&amp;vpa=25&amp;vtp=1&amp;vaab=1"/>
          <p:cNvSpPr/>
          <p:nvPr/>
        </p:nvSpPr>
        <p:spPr>
          <a:xfrm>
            <a:off x="549815" y="2476164"/>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2800" dirty="0"/>
          </a:p>
        </p:txBody>
      </p:sp>
      <p:sp>
        <p:nvSpPr>
          <p:cNvPr id="10" name="QB_7_AN.36_1#14e6bc136.blank?vaa=1&amp;vcp=1&amp;vis=1&amp;pid=9ca890892&amp;color=0,0,0&amp;vpa=26&amp;vtp=1&amp;vaab=1"/>
          <p:cNvSpPr/>
          <p:nvPr/>
        </p:nvSpPr>
        <p:spPr>
          <a:xfrm>
            <a:off x="2861214" y="2476164"/>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9" grpId="0" build="p" animBg="1"/>
      <p:bldP spid="10"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37f699f95?sp=1&amp;vcp=1&amp;pid=9ca890892&amp;color=0,0,0&amp;vtp=1&amp;vaab=1&amp;bt=1&amp;bbb=1"/>
          <p:cNvSpPr/>
          <p:nvPr/>
        </p:nvSpPr>
        <p:spPr>
          <a:xfrm>
            <a:off x="539496" y="55440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2.省级行政区</a:t>
            </a:r>
            <a:endParaRPr lang="en-US" altLang="zh-CN" sz="2800" dirty="0"/>
          </a:p>
          <a:p>
            <a:pPr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识记我国省级行政区域单位的名称、简称和行政中心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P_7_BD#37f699f95?vcp=1&amp;pid=9ca89089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78117" y="1840174"/>
            <a:ext cx="5832717" cy="43875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50a86d656?vcp=1&amp;pid=dec73dd5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要点3</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中国的人口</a:t>
            </a:r>
            <a:endParaRPr lang="en-US" altLang="zh-CN" sz="3000" dirty="0"/>
          </a:p>
        </p:txBody>
      </p:sp>
      <p:sp>
        <p:nvSpPr>
          <p:cNvPr id="3" name="QB_7_BD.37_1#51bfd2c1a?sp=1&amp;vaa=1&amp;vcp=1&amp;vis=1&amp;pid=50a86d656&amp;color=0,0,0&amp;vtp=1&amp;vaab=1&amp;bbb=1"/>
          <p:cNvSpPr/>
          <p:nvPr/>
        </p:nvSpPr>
        <p:spPr>
          <a:xfrm>
            <a:off x="539496" y="121591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1.人口特点</a:t>
            </a:r>
            <a:endParaRPr lang="en-US" altLang="zh-CN" sz="2800" dirty="0"/>
          </a:p>
        </p:txBody>
      </p:sp>
      <p:graphicFrame>
        <p:nvGraphicFramePr>
          <p:cNvPr id="27" name="QB_7_BD.37_2#51bfd2c1a?colgroup=4,25&amp;vaa=1&amp;vcp=1&amp;vis=1&amp;pid=50a86d656&amp;color=0,0,0&amp;vtp=1&amp;vaab=1&amp;bbb=1&amp;hb=1"/>
          <p:cNvGraphicFramePr>
            <a:graphicFrameLocks noGrp="1"/>
          </p:cNvGraphicFramePr>
          <p:nvPr/>
        </p:nvGraphicFramePr>
        <p:xfrm>
          <a:off x="539496" y="1907331"/>
          <a:ext cx="11082528" cy="3918396"/>
        </p:xfrm>
        <a:graphic>
          <a:graphicData uri="http://schemas.openxmlformats.org/drawingml/2006/table">
            <a:tbl>
              <a:tblPr/>
              <a:tblGrid>
                <a:gridCol w="1645920">
                  <a:extLst>
                    <a:ext uri="{9D8B030D-6E8A-4147-A177-3AD203B41FA5}">
                      <a16:colId xmlns:a16="http://schemas.microsoft.com/office/drawing/2014/main" val="20000"/>
                    </a:ext>
                  </a:extLst>
                </a:gridCol>
                <a:gridCol w="9436608">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人口数量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总人口为14.4亿（2020年）</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约占世界人口总数的18.57%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人口增长</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速度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中华人民共和国成立后</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由于人民生活水平的提高和医疗卫</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生条件的改善</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人口死亡率大幅度下降</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人口迅速增长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据</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全国第七次人口普查结果</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我国人口近十年来保持低速增长</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态势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人口分布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人口分布疏密不均</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东</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线为</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该线东南部人口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西北部人口</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QB_7_AN.38_1#51bfd2c1a.blank?vaa=1&amp;vcp=1&amp;vis=1&amp;pid=50a86d656&amp;color=0,0,0&amp;vpa=27&amp;vtp=1&amp;vaab=1"/>
          <p:cNvSpPr/>
          <p:nvPr/>
        </p:nvSpPr>
        <p:spPr>
          <a:xfrm>
            <a:off x="5811035" y="4708190"/>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多</a:t>
            </a:r>
            <a:endParaRPr lang="en-US" altLang="zh-CN" sz="2800" dirty="0"/>
          </a:p>
        </p:txBody>
      </p:sp>
      <p:sp>
        <p:nvSpPr>
          <p:cNvPr id="6" name="QB_7_AN.39_1#51bfd2c1a.blank?vaa=1&amp;vcp=1&amp;vis=1&amp;pid=50a86d656&amp;color=0,0,0&amp;vpa=28&amp;vtp=1&amp;vaab=1"/>
          <p:cNvSpPr/>
          <p:nvPr/>
        </p:nvSpPr>
        <p:spPr>
          <a:xfrm>
            <a:off x="6877834" y="4708190"/>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少</a:t>
            </a:r>
            <a:endParaRPr lang="en-US" altLang="zh-CN" sz="2800" dirty="0"/>
          </a:p>
        </p:txBody>
      </p:sp>
      <p:sp>
        <p:nvSpPr>
          <p:cNvPr id="7" name="QB_7_AN.40_1#51bfd2c1a.blank?vaa=1&amp;vcp=1&amp;vis=1&amp;pid=50a86d656&amp;color=0,0,0&amp;vpa=29&amp;vtp=1&amp;vaab=1&amp;bbb=1"/>
          <p:cNvSpPr/>
          <p:nvPr/>
        </p:nvSpPr>
        <p:spPr>
          <a:xfrm>
            <a:off x="8287534" y="470819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黑河</a:t>
            </a:r>
            <a:endParaRPr lang="en-US" altLang="zh-CN" sz="2800" dirty="0"/>
          </a:p>
        </p:txBody>
      </p:sp>
      <p:sp>
        <p:nvSpPr>
          <p:cNvPr id="8" name="QB_7_AN.41_1#51bfd2c1a.blank?vaa=1&amp;vcp=1&amp;vis=1&amp;pid=50a86d656&amp;color=0,0,0&amp;vpa=30&amp;vtp=1&amp;vaab=1&amp;bbb=1"/>
          <p:cNvSpPr/>
          <p:nvPr/>
        </p:nvSpPr>
        <p:spPr>
          <a:xfrm>
            <a:off x="9709934" y="470819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腾冲</a:t>
            </a:r>
            <a:endParaRPr lang="en-US" altLang="zh-CN" sz="2800" dirty="0"/>
          </a:p>
        </p:txBody>
      </p:sp>
      <p:sp>
        <p:nvSpPr>
          <p:cNvPr id="9" name="QB_7_AN.42_1#51bfd2c1a.blank?vaa=1&amp;vcp=1&amp;vis=1&amp;pid=50a86d656&amp;color=0,0,0&amp;vpa=31&amp;vtp=1&amp;vaab=1&amp;bbb=1"/>
          <p:cNvSpPr/>
          <p:nvPr/>
        </p:nvSpPr>
        <p:spPr>
          <a:xfrm>
            <a:off x="5455435" y="524692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稠密</a:t>
            </a:r>
            <a:endParaRPr lang="en-US" altLang="zh-CN" sz="2800" dirty="0"/>
          </a:p>
        </p:txBody>
      </p:sp>
      <p:sp>
        <p:nvSpPr>
          <p:cNvPr id="10" name="QB_7_AN.43_1#51bfd2c1a.blank?vaa=1&amp;vcp=1&amp;vis=1&amp;pid=50a86d656&amp;color=0,0,0&amp;vpa=32&amp;vtp=1&amp;vaab=1&amp;bbb=1"/>
          <p:cNvSpPr/>
          <p:nvPr/>
        </p:nvSpPr>
        <p:spPr>
          <a:xfrm>
            <a:off x="8643134" y="524692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稀疏</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44_1#5602e04ce?vaa=1&amp;vcp=1&amp;vis=1&amp;pid=50a86d656&amp;color=0,0,0&amp;vtp=1&amp;vaab=1&amp;bt=1&amp;bbb=1"/>
          <p:cNvSpPr/>
          <p:nvPr/>
        </p:nvSpPr>
        <p:spPr>
          <a:xfrm>
            <a:off x="539496" y="858424"/>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2.人口问题、影响及应对措施</a:t>
            </a:r>
            <a:endParaRPr lang="en-US" altLang="zh-CN" sz="2800" dirty="0"/>
          </a:p>
        </p:txBody>
      </p:sp>
      <p:graphicFrame>
        <p:nvGraphicFramePr>
          <p:cNvPr id="28" name="QB_7_BD.44_2#5602e04ce?colgroup=6,9,13&amp;vaa=1&amp;vcp=1&amp;vis=1&amp;pid=50a86d656&amp;color=0,0,0&amp;vtp=1&amp;vaab=1&amp;bbb=1&amp;hb=1"/>
          <p:cNvGraphicFramePr>
            <a:graphicFrameLocks noGrp="1"/>
          </p:cNvGraphicFramePr>
          <p:nvPr/>
        </p:nvGraphicFramePr>
        <p:xfrm>
          <a:off x="539496" y="1540033"/>
          <a:ext cx="11082528" cy="4446208"/>
        </p:xfrm>
        <a:graphic>
          <a:graphicData uri="http://schemas.openxmlformats.org/drawingml/2006/table">
            <a:tbl>
              <a:tblPr/>
              <a:tblGrid>
                <a:gridCol w="2532888">
                  <a:extLst>
                    <a:ext uri="{9D8B030D-6E8A-4147-A177-3AD203B41FA5}">
                      <a16:colId xmlns:a16="http://schemas.microsoft.com/office/drawing/2014/main" val="20000"/>
                    </a:ext>
                  </a:extLst>
                </a:gridCol>
                <a:gridCol w="3547872">
                  <a:extLst>
                    <a:ext uri="{9D8B030D-6E8A-4147-A177-3AD203B41FA5}">
                      <a16:colId xmlns:a16="http://schemas.microsoft.com/office/drawing/2014/main" val="20001"/>
                    </a:ext>
                  </a:extLst>
                </a:gridCol>
                <a:gridCol w="5001768">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带来的影响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（中华人民共</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和国成立后）</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人口增长过快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资源短缺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就业困</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难</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生态环境遭受破</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住房拥挤</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交通</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堵塞</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政策</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控制人</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口数量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提高人口质量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（近年来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口老龄化程度</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国防兵源不足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劳动</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力资源短缺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完善计划生育政策</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陆续推行</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双独二孩”“单独二孩</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”“全面二</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孩</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”“三孩政策”等政策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B_7_AN.45_1#5602e04ce.blank?vaa=1&amp;vcp=1&amp;vis=1&amp;pid=50a86d656&amp;color=0,0,0&amp;vpa=33&amp;vtp=1&amp;vaab=1&amp;bbb=1"/>
          <p:cNvSpPr/>
          <p:nvPr/>
        </p:nvSpPr>
        <p:spPr>
          <a:xfrm>
            <a:off x="7413774" y="2638012"/>
            <a:ext cx="16811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计划生育</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53ec1561b?vcp=1&amp;pid=dec73dd5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要点4</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中国的民族</a:t>
            </a:r>
            <a:endParaRPr lang="en-US" altLang="zh-CN" sz="3000" dirty="0"/>
          </a:p>
        </p:txBody>
      </p:sp>
      <p:sp>
        <p:nvSpPr>
          <p:cNvPr id="3" name="QB_7_BD.46_1#632e71442?sp=1&amp;vaa=1&amp;vcp=1&amp;vis=1&amp;pid=53ec1561b&amp;color=0,0,0&amp;vtp=1&amp;vaab=1&amp;bbb=1"/>
          <p:cNvSpPr/>
          <p:nvPr/>
        </p:nvSpPr>
        <p:spPr>
          <a:xfrm>
            <a:off x="539496" y="121591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1.民族构成与分布</a:t>
            </a:r>
            <a:endParaRPr lang="en-US" altLang="zh-CN" sz="2800" dirty="0"/>
          </a:p>
        </p:txBody>
      </p:sp>
      <p:graphicFrame>
        <p:nvGraphicFramePr>
          <p:cNvPr id="29" name="QB_7_BD.46_2#632e71442?colgroup=2,26&amp;vaa=1&amp;vcp=1&amp;vis=1&amp;pid=53ec1561b&amp;color=0,0,0&amp;vtp=1&amp;vaab=1&amp;bbb=1&amp;hb=1"/>
          <p:cNvGraphicFramePr>
            <a:graphicFrameLocks noGrp="1"/>
          </p:cNvGraphicFramePr>
          <p:nvPr/>
        </p:nvGraphicFramePr>
        <p:xfrm>
          <a:off x="539496" y="1907331"/>
          <a:ext cx="11082528" cy="3930144"/>
        </p:xfrm>
        <a:graphic>
          <a:graphicData uri="http://schemas.openxmlformats.org/drawingml/2006/table">
            <a:tbl>
              <a:tblPr/>
              <a:tblGrid>
                <a:gridCol w="1197864">
                  <a:extLst>
                    <a:ext uri="{9D8B030D-6E8A-4147-A177-3AD203B41FA5}">
                      <a16:colId xmlns:a16="http://schemas.microsoft.com/office/drawing/2014/main" val="20000"/>
                    </a:ext>
                  </a:extLst>
                </a:gridCol>
                <a:gridCol w="9884664">
                  <a:extLst>
                    <a:ext uri="{9D8B030D-6E8A-4147-A177-3AD203B41FA5}">
                      <a16:colId xmlns:a16="http://schemas.microsoft.com/office/drawing/2014/main" val="20001"/>
                    </a:ext>
                  </a:extLst>
                </a:gridCol>
              </a:tblGrid>
              <a:tr h="1121220">
                <a:tc rowSpan="2">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a:t>
                      </a: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中国是一个团结统一的多民族大家庭</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有汉</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壮</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蒙古</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维吾尔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苗等</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个民族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各民族中</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族人数最多</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约占全国人口总数的91.11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他民族为少数民族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约占全国人口总数的8.89%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rowSpan="2">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a:t>
                      </a: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大散居</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小聚居</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交错杂居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族分布最广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主要集中在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部地区</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少数民族</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QB_7_AN.47_1#632e71442.blank?vaa=1&amp;vcp=1&amp;vis=1&amp;pid=53ec1561b&amp;color=0,0,0&amp;vpa=34&amp;vtp=1&amp;vaab=1&amp;bbb=1"/>
          <p:cNvSpPr/>
          <p:nvPr/>
        </p:nvSpPr>
        <p:spPr>
          <a:xfrm>
            <a:off x="4639079" y="2449748"/>
            <a:ext cx="614363"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56</a:t>
            </a:r>
            <a:endParaRPr lang="en-US" altLang="zh-CN" sz="2800" dirty="0"/>
          </a:p>
        </p:txBody>
      </p:sp>
      <p:sp>
        <p:nvSpPr>
          <p:cNvPr id="6" name="QB_7_AN.48_1#632e71442.blank?vaa=1&amp;vcp=1&amp;vis=1&amp;pid=53ec1561b&amp;color=0,0,0&amp;vpa=35&amp;vtp=1&amp;vaab=1"/>
          <p:cNvSpPr/>
          <p:nvPr/>
        </p:nvSpPr>
        <p:spPr>
          <a:xfrm>
            <a:off x="3584979" y="3032234"/>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汉</a:t>
            </a:r>
            <a:endParaRPr lang="en-US" altLang="zh-CN" sz="2800" dirty="0"/>
          </a:p>
        </p:txBody>
      </p:sp>
      <p:sp>
        <p:nvSpPr>
          <p:cNvPr id="7" name="QB_7_AN.49_1#632e71442.blank?vaa=1&amp;vcp=1&amp;vis=1&amp;pid=53ec1561b&amp;color=0,0,0&amp;vpa=36&amp;vtp=1&amp;vaab=1"/>
          <p:cNvSpPr/>
          <p:nvPr/>
        </p:nvSpPr>
        <p:spPr>
          <a:xfrm>
            <a:off x="1819678" y="4719938"/>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汉</a:t>
            </a:r>
            <a:endParaRPr lang="en-US" altLang="zh-CN" sz="2800" dirty="0"/>
          </a:p>
        </p:txBody>
      </p:sp>
      <p:sp>
        <p:nvSpPr>
          <p:cNvPr id="8" name="QB_7_AN.50_1#632e71442.blank?vaa=1&amp;vcp=1&amp;vis=1&amp;pid=53ec1561b&amp;color=0,0,0&amp;vpa=37&amp;vtp=1&amp;vaab=1"/>
          <p:cNvSpPr/>
          <p:nvPr/>
        </p:nvSpPr>
        <p:spPr>
          <a:xfrm>
            <a:off x="6429779" y="4719938"/>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a:t>
            </a:r>
            <a:endParaRPr lang="en-US" altLang="zh-CN" sz="2800" dirty="0"/>
          </a:p>
        </p:txBody>
      </p:sp>
      <p:sp>
        <p:nvSpPr>
          <p:cNvPr id="9" name="QB_7_AN.51_1#632e71442.blank?vaa=1&amp;vcp=1&amp;vis=1&amp;pid=53ec1561b&amp;color=0,0,0&amp;vpa=38&amp;vtp=1&amp;vaab=1"/>
          <p:cNvSpPr/>
          <p:nvPr/>
        </p:nvSpPr>
        <p:spPr>
          <a:xfrm>
            <a:off x="7852179" y="4719938"/>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a:t>
            </a:r>
            <a:endParaRPr lang="en-US" altLang="zh-CN" sz="2800" dirty="0"/>
          </a:p>
        </p:txBody>
      </p:sp>
      <p:sp>
        <p:nvSpPr>
          <p:cNvPr id="10" name="QB_7_AN.52_1#632e71442.blank?vaa=1&amp;vcp=1&amp;vis=1&amp;pid=53ec1561b&amp;color=0,0,0&amp;vpa=39&amp;vtp=1&amp;vaab=1&amp;bbb=1"/>
          <p:cNvSpPr/>
          <p:nvPr/>
        </p:nvSpPr>
        <p:spPr>
          <a:xfrm>
            <a:off x="3597679" y="525867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西南</a:t>
            </a:r>
            <a:endParaRPr lang="en-US" altLang="zh-CN" sz="2800" dirty="0"/>
          </a:p>
        </p:txBody>
      </p:sp>
      <p:sp>
        <p:nvSpPr>
          <p:cNvPr id="11" name="QB_7_AN.53_1#632e71442.blank?vaa=1&amp;vcp=1&amp;vis=1&amp;pid=53ec1561b&amp;color=0,0,0&amp;vpa=40&amp;vtp=1&amp;vaab=1&amp;bbb=1"/>
          <p:cNvSpPr/>
          <p:nvPr/>
        </p:nvSpPr>
        <p:spPr>
          <a:xfrm>
            <a:off x="5007379" y="525867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西北</a:t>
            </a:r>
            <a:endParaRPr lang="en-US" altLang="zh-CN" sz="2800" dirty="0"/>
          </a:p>
        </p:txBody>
      </p:sp>
      <p:sp>
        <p:nvSpPr>
          <p:cNvPr id="12" name="QB_7_AN.54_1#632e71442.blank?vaa=1&amp;vcp=1&amp;vis=1&amp;pid=53ec1561b&amp;color=0,0,0&amp;vpa=41&amp;vtp=1&amp;vaab=1&amp;bbb=1"/>
          <p:cNvSpPr/>
          <p:nvPr/>
        </p:nvSpPr>
        <p:spPr>
          <a:xfrm>
            <a:off x="6429779" y="525867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1">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2">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55_1#ec6fd2c05?vaa=1&amp;vcp=1&amp;vis=1&amp;pid=53ec1561b&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2.主要少数民族的分布</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graphicFrame>
        <p:nvGraphicFramePr>
          <p:cNvPr id="30" name="QB_7_BD.55_2#ec6fd2c05?colgroup=7,22&amp;vaa=1&amp;vcp=1&amp;vis=1&amp;pid=53ec1561b&amp;color=0,0,0&amp;vtp=1&amp;vaab=1&amp;bbb=1&amp;hb=1"/>
          <p:cNvGraphicFramePr>
            <a:graphicFrameLocks noGrp="1"/>
          </p:cNvGraphicFramePr>
          <p:nvPr/>
        </p:nvGraphicFramePr>
        <p:xfrm>
          <a:off x="539496" y="1236009"/>
          <a:ext cx="11082528" cy="5074860"/>
        </p:xfrm>
        <a:graphic>
          <a:graphicData uri="http://schemas.openxmlformats.org/drawingml/2006/table">
            <a:tbl>
              <a:tblPr/>
              <a:tblGrid>
                <a:gridCol w="2761488">
                  <a:extLst>
                    <a:ext uri="{9D8B030D-6E8A-4147-A177-3AD203B41FA5}">
                      <a16:colId xmlns:a16="http://schemas.microsoft.com/office/drawing/2014/main" val="20000"/>
                    </a:ext>
                  </a:extLst>
                </a:gridCol>
                <a:gridCol w="8321040">
                  <a:extLst>
                    <a:ext uri="{9D8B030D-6E8A-4147-A177-3AD203B41FA5}">
                      <a16:colId xmlns:a16="http://schemas.microsoft.com/office/drawing/2014/main" val="20001"/>
                    </a:ext>
                  </a:extLst>
                </a:gridCol>
              </a:tblGrid>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壮族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壮族是我国人口最多的少数民族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省级行政区）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蒙古族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省级行政区）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回族是我国分布最广泛的少数民族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p>
                    <a:p>
                      <a:pPr marL="0" lvl="0" indent="0" algn="l" latinLnBrk="1" hangingPunct="0">
                        <a:lnSpc>
                          <a:spcPts val="42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和新疆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藏族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青海和四川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维吾尔族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省级行政区）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满族</a:t>
                      </a:r>
                      <a:r>
                        <a:rPr lang="en-US" altLang="zh-CN" sz="2800" b="1"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朝鲜族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傣族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主要分布在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西双版纳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 name="QB_7_AN.56_1#ec6fd2c05.blank?vaa=1&amp;vcp=1&amp;vis=1&amp;pid=53ec1561b&amp;color=0,0,0&amp;vpa=42&amp;vtp=1&amp;vaab=1&amp;bbb=1"/>
          <p:cNvSpPr/>
          <p:nvPr/>
        </p:nvSpPr>
        <p:spPr>
          <a:xfrm>
            <a:off x="3383302" y="1778426"/>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广西</a:t>
            </a:r>
            <a:endParaRPr lang="en-US" altLang="zh-CN" sz="2800" dirty="0"/>
          </a:p>
        </p:txBody>
      </p:sp>
      <p:sp>
        <p:nvSpPr>
          <p:cNvPr id="5" name="QB_7_AN.57_1#ec6fd2c05.blank?vaa=1&amp;vcp=1&amp;vis=1&amp;pid=53ec1561b&amp;color=0,0,0&amp;vpa=43&amp;vtp=1&amp;vaab=1&amp;bbb=1"/>
          <p:cNvSpPr/>
          <p:nvPr/>
        </p:nvSpPr>
        <p:spPr>
          <a:xfrm>
            <a:off x="5161302" y="2342878"/>
            <a:ext cx="13255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内蒙古</a:t>
            </a:r>
            <a:endParaRPr lang="en-US" altLang="zh-CN" sz="2800" dirty="0"/>
          </a:p>
        </p:txBody>
      </p:sp>
      <p:sp>
        <p:nvSpPr>
          <p:cNvPr id="6" name="QB_7_AN.58_1#ec6fd2c05.blank?vaa=1&amp;vcp=1&amp;vis=1&amp;pid=53ec1561b&amp;color=0,0,0&amp;vpa=44&amp;vtp=1&amp;vaab=1&amp;bbb=1"/>
          <p:cNvSpPr/>
          <p:nvPr/>
        </p:nvSpPr>
        <p:spPr>
          <a:xfrm>
            <a:off x="3472202" y="3466130"/>
            <a:ext cx="9699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宁夏</a:t>
            </a:r>
            <a:endParaRPr lang="en-US" altLang="zh-CN" sz="2800" dirty="0"/>
          </a:p>
        </p:txBody>
      </p:sp>
      <p:sp>
        <p:nvSpPr>
          <p:cNvPr id="7" name="QB_7_AN.59_1#ec6fd2c05.blank?vaa=1&amp;vcp=1&amp;vis=1&amp;pid=53ec1561b&amp;color=0,0,0&amp;vpa=45&amp;vtp=1&amp;vaab=1&amp;bbb=1"/>
          <p:cNvSpPr/>
          <p:nvPr/>
        </p:nvSpPr>
        <p:spPr>
          <a:xfrm>
            <a:off x="5161302" y="4030582"/>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西藏</a:t>
            </a:r>
            <a:endParaRPr lang="en-US" altLang="zh-CN" sz="2800" dirty="0"/>
          </a:p>
        </p:txBody>
      </p:sp>
      <p:sp>
        <p:nvSpPr>
          <p:cNvPr id="8" name="QB_7_AN.60_1#ec6fd2c05.blank?vaa=1&amp;vcp=1&amp;vis=1&amp;pid=53ec1561b&amp;color=0,0,0&amp;vpa=46&amp;vtp=1&amp;vaab=1&amp;bbb=1"/>
          <p:cNvSpPr/>
          <p:nvPr/>
        </p:nvSpPr>
        <p:spPr>
          <a:xfrm>
            <a:off x="5161302" y="4597066"/>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新疆</a:t>
            </a:r>
            <a:endParaRPr lang="en-US" altLang="zh-CN" sz="2800" dirty="0"/>
          </a:p>
        </p:txBody>
      </p:sp>
      <p:sp>
        <p:nvSpPr>
          <p:cNvPr id="9" name="QB_7_AN.61_1#ec6fd2c05.blank?vaa=1&amp;vcp=1&amp;vis=1&amp;pid=53ec1561b&amp;color=0,0,0&amp;vpa=47&amp;vtp=1&amp;vaab=1&amp;bbb=1"/>
          <p:cNvSpPr/>
          <p:nvPr/>
        </p:nvSpPr>
        <p:spPr>
          <a:xfrm>
            <a:off x="5161302" y="5163550"/>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东北</a:t>
            </a:r>
            <a:endParaRPr lang="en-US" altLang="zh-CN" sz="2800" dirty="0"/>
          </a:p>
        </p:txBody>
      </p:sp>
      <p:sp>
        <p:nvSpPr>
          <p:cNvPr id="10" name="QB_7_AN.62_1#ec6fd2c05.blank?vaa=1&amp;vcp=1&amp;vis=1&amp;pid=53ec1561b&amp;color=0,0,0&amp;vpa=48&amp;vtp=1&amp;vaab=1&amp;bbb=1"/>
          <p:cNvSpPr/>
          <p:nvPr/>
        </p:nvSpPr>
        <p:spPr>
          <a:xfrm>
            <a:off x="5161302" y="5730034"/>
            <a:ext cx="9699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云南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0">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55c9ed3a4?vcp=1&amp;pid=53ec1561b&amp;color=0,0,0&amp;vtp=1&amp;vaab=1&amp;bt=1&amp;bbb=1"/>
          <p:cNvSpPr/>
          <p:nvPr/>
        </p:nvSpPr>
        <p:spPr>
          <a:xfrm>
            <a:off x="539496" y="167878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独特的民族风情</a:t>
            </a:r>
            <a:endParaRPr lang="en-US" altLang="zh-CN" sz="2800" dirty="0"/>
          </a:p>
        </p:txBody>
      </p:sp>
      <p:graphicFrame>
        <p:nvGraphicFramePr>
          <p:cNvPr id="31" name="P_7_BD#55c9ed3a4?colgroup=5,9,5,7&amp;vcp=1&amp;pid=53ec1561b&amp;color=0,0,0&amp;vtp=1&amp;vaab=1&amp;bbb=1"/>
          <p:cNvGraphicFramePr>
            <a:graphicFrameLocks noGrp="1"/>
          </p:cNvGraphicFramePr>
          <p:nvPr/>
        </p:nvGraphicFramePr>
        <p:xfrm>
          <a:off x="539496" y="2360389"/>
          <a:ext cx="11073384" cy="2805496"/>
        </p:xfrm>
        <a:graphic>
          <a:graphicData uri="http://schemas.openxmlformats.org/drawingml/2006/table">
            <a:tbl>
              <a:tblPr/>
              <a:tblGrid>
                <a:gridCol w="2203704">
                  <a:extLst>
                    <a:ext uri="{9D8B030D-6E8A-4147-A177-3AD203B41FA5}">
                      <a16:colId xmlns:a16="http://schemas.microsoft.com/office/drawing/2014/main" val="20000"/>
                    </a:ext>
                  </a:extLst>
                </a:gridCol>
                <a:gridCol w="3666744">
                  <a:extLst>
                    <a:ext uri="{9D8B030D-6E8A-4147-A177-3AD203B41FA5}">
                      <a16:colId xmlns:a16="http://schemas.microsoft.com/office/drawing/2014/main" val="20001"/>
                    </a:ext>
                  </a:extLst>
                </a:gridCol>
                <a:gridCol w="2212848">
                  <a:extLst>
                    <a:ext uri="{9D8B030D-6E8A-4147-A177-3AD203B41FA5}">
                      <a16:colId xmlns:a16="http://schemas.microsoft.com/office/drawing/2014/main" val="20002"/>
                    </a:ext>
                  </a:extLst>
                </a:gridCol>
                <a:gridCol w="299008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民族风情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民族风情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彝族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火把节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朝鲜族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跳板</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长鼓舞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蒙古族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那达慕大会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回族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开斋节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傣族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泼水节</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孔雀舞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壮族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“三月三”歌节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藏族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晒佛节</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锅庄舞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汉族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端午节</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赛龙舟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c77c82650.fixed?vcp=1&amp;pid=2afa301f7&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第9讲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中国的疆域与人口</a:t>
            </a:r>
            <a:endParaRPr lang="en-US" altLang="zh-CN" sz="4000" dirty="0"/>
          </a:p>
        </p:txBody>
      </p:sp>
      <p:sp>
        <p:nvSpPr>
          <p:cNvPr id="3" name="C_5_BD#c77c82650.fixed?vcp=1&amp;pid=2afa301f7&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267a6caf8.fixed?vcp=1&amp;pid=7b7c8a560&amp;color=197,144,191&amp;vtp=1&amp;vaab=1&amp;bbb=1"/>
          <p:cNvSpPr/>
          <p:nvPr/>
        </p:nvSpPr>
        <p:spPr>
          <a:xfrm>
            <a:off x="265176" y="1170432"/>
            <a:ext cx="11585448" cy="832104"/>
          </a:xfrm>
          <a:prstGeom prst="rect">
            <a:avLst/>
          </a:prstGeom>
          <a:noFill/>
        </p:spPr>
        <p:txBody>
          <a:bodyPr wrap="none" lIns="0" tIns="0" rIns="0" bIns="0" rtlCol="0" anchor="ctr"/>
          <a:lstStyle/>
          <a:p>
            <a:pPr algn="ctr" latinLnBrk="1">
              <a:lnSpc>
                <a:spcPts val="6300"/>
              </a:lnSpc>
            </a:pPr>
            <a:r>
              <a:rPr lang="en-US" altLang="zh-CN" sz="5000" b="1" i="0" dirty="0">
                <a:solidFill>
                  <a:srgbClr val="C590BF"/>
                </a:solidFill>
                <a:latin typeface="微软雅黑" panose="020B0503020204020204" pitchFamily="34" charset="-122"/>
                <a:ea typeface="微软雅黑" panose="020B0503020204020204" pitchFamily="34" charset="-122"/>
                <a:cs typeface="微软雅黑" panose="020B0503020204020204" pitchFamily="34" charset="-120"/>
              </a:rPr>
              <a:t>复</a:t>
            </a:r>
            <a:r>
              <a:rPr lang="en-US" altLang="zh-CN" sz="5000" b="1" i="0" dirty="0">
                <a:solidFill>
                  <a:srgbClr val="C590BF"/>
                </a:solidFill>
                <a:latin typeface="宋体" panose="02010600030101010101" pitchFamily="2" charset="-122"/>
                <a:ea typeface="宋体" panose="02010600030101010101" pitchFamily="2" charset="-122"/>
                <a:cs typeface="宋体" panose="02010600030101010101" pitchFamily="34" charset="-120"/>
              </a:rPr>
              <a:t> </a:t>
            </a:r>
            <a:r>
              <a:rPr lang="en-US" altLang="zh-CN" sz="5000" b="1" i="0" dirty="0">
                <a:solidFill>
                  <a:srgbClr val="C590BF"/>
                </a:solidFill>
                <a:latin typeface="微软雅黑" panose="020B0503020204020204" pitchFamily="34" charset="-122"/>
                <a:ea typeface="微软雅黑" panose="020B0503020204020204" pitchFamily="34" charset="-122"/>
                <a:cs typeface="微软雅黑" panose="020B0503020204020204" pitchFamily="34" charset="-120"/>
              </a:rPr>
              <a:t>习</a:t>
            </a:r>
            <a:r>
              <a:rPr lang="en-US" altLang="zh-CN" sz="5000" b="1" i="0" dirty="0">
                <a:solidFill>
                  <a:srgbClr val="C590BF"/>
                </a:solidFill>
                <a:latin typeface="宋体" panose="02010600030101010101" pitchFamily="2" charset="-122"/>
                <a:ea typeface="宋体" panose="02010600030101010101" pitchFamily="2" charset="-122"/>
                <a:cs typeface="宋体" panose="02010600030101010101" pitchFamily="34" charset="-120"/>
              </a:rPr>
              <a:t> </a:t>
            </a:r>
            <a:r>
              <a:rPr lang="en-US" altLang="zh-CN" sz="5000" b="1" i="0" dirty="0">
                <a:solidFill>
                  <a:srgbClr val="C590BF"/>
                </a:solidFill>
                <a:latin typeface="微软雅黑" panose="020B0503020204020204" pitchFamily="34" charset="-122"/>
                <a:ea typeface="微软雅黑" panose="020B0503020204020204" pitchFamily="34" charset="-122"/>
                <a:cs typeface="微软雅黑" panose="020B0503020204020204" pitchFamily="34" charset="-120"/>
              </a:rPr>
              <a:t>讲</a:t>
            </a:r>
            <a:r>
              <a:rPr lang="en-US" altLang="zh-CN" sz="5000" b="1" i="0" dirty="0">
                <a:solidFill>
                  <a:srgbClr val="C590BF"/>
                </a:solidFill>
                <a:latin typeface="宋体" panose="02010600030101010101" pitchFamily="2" charset="-122"/>
                <a:ea typeface="宋体" panose="02010600030101010101" pitchFamily="2" charset="-122"/>
                <a:cs typeface="宋体" panose="02010600030101010101" pitchFamily="34" charset="-120"/>
              </a:rPr>
              <a:t> </a:t>
            </a:r>
            <a:r>
              <a:rPr lang="en-US" altLang="zh-CN" sz="5000" b="1" i="0" dirty="0">
                <a:solidFill>
                  <a:srgbClr val="C590BF"/>
                </a:solidFill>
                <a:latin typeface="微软雅黑" panose="020B0503020204020204" pitchFamily="34" charset="-122"/>
                <a:ea typeface="微软雅黑" panose="020B0503020204020204" pitchFamily="34" charset="-122"/>
                <a:cs typeface="微软雅黑" panose="020B0503020204020204" pitchFamily="34" charset="-120"/>
              </a:rPr>
              <a:t>练</a:t>
            </a:r>
            <a:endParaRPr lang="en-US" altLang="zh-CN" sz="5000" dirty="0"/>
          </a:p>
        </p:txBody>
      </p:sp>
      <p:sp>
        <p:nvSpPr>
          <p:cNvPr id="3" name="C_3#267a6caf8.fixed?vcp=1&amp;pid=7b7c8a560&amp;color=86,186,157&amp;vtp=1&amp;vaab=1&amp;bbb=1"/>
          <p:cNvSpPr/>
          <p:nvPr/>
        </p:nvSpPr>
        <p:spPr>
          <a:xfrm>
            <a:off x="265176" y="2423160"/>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分册复习</a:t>
            </a:r>
            <a:endParaRPr lang="en-US" altLang="zh-CN" sz="4800" dirty="0"/>
          </a:p>
        </p:txBody>
      </p:sp>
      <p:sp>
        <p:nvSpPr>
          <p:cNvPr id="4" name="C_3_BD#267a6caf8.fixed?vcp=1&amp;pid=7b7c8a560&amp;color=0,0,0&amp;vtp=1&amp;vaab=1&amp;bbb=1"/>
          <p:cNvSpPr/>
          <p:nvPr/>
        </p:nvSpPr>
        <p:spPr>
          <a:xfrm>
            <a:off x="265176" y="367588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八年级上册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72f5ccfcd?vcp=1&amp;pid=c77c82650&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要点1</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中国的疆域</a:t>
            </a:r>
            <a:endParaRPr lang="en-US" altLang="zh-CN" sz="3000" dirty="0"/>
          </a:p>
        </p:txBody>
      </p:sp>
      <p:pic>
        <p:nvPicPr>
          <p:cNvPr id="3" name="QO_7_BD.63_1#20af33f0e?htil=1&amp;vaa=1&amp;vcp=1&amp;vis=1&amp;pid=72f5ccfc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50024" y="1229532"/>
            <a:ext cx="4581144" cy="4471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3_2#20af33f0e?htil=1&amp;sp=1&amp;vaa=1&amp;vcp=1&amp;vis=1&amp;pid=72f5ccfcd&amp;color=0,0,0&amp;vtp=1&amp;vaab=1&amp;bbb=1&amp;hb=1"/>
          <p:cNvSpPr/>
          <p:nvPr/>
        </p:nvSpPr>
        <p:spPr>
          <a:xfrm>
            <a:off x="539496" y="1211244"/>
            <a:ext cx="6391656"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中国既是陆地大国，也是海洋大国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是一个海陆兼备的国家。读中国疆域图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完成下列各题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64_1#c311cf1fc?htil=2&amp;vaa=1&amp;vcp=1&amp;vis=1&amp;pid=20af33f0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64304" y="1018032"/>
            <a:ext cx="4581144" cy="4471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64_2#c311cf1fc?htil=2&amp;vaa=1&amp;vcp=1&amp;vis=1&amp;pid=20af33f0e&amp;color=0,0,0&amp;vtp=1&amp;vaab=1&amp;bt=1&amp;bbb=1"/>
          <p:cNvSpPr/>
          <p:nvPr/>
        </p:nvSpPr>
        <p:spPr>
          <a:xfrm>
            <a:off x="539496" y="880872"/>
            <a:ext cx="639165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（1）有关我国的说法，</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BD.64_3#c311cf1fc.choices?htil=2&amp;vaa=1&amp;vcp=1&amp;vis=1&amp;pid=20af33f0e&amp;color=0,0,0&amp;vtp=1&amp;vaab=1&amp;bbb=1"/>
          <p:cNvSpPr/>
          <p:nvPr/>
        </p:nvSpPr>
        <p:spPr>
          <a:xfrm>
            <a:off x="539496" y="1513141"/>
            <a:ext cx="639165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A.位于亚欧大陆西部、太平洋东岸</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.与我国陆上相邻的国家有6个</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.我国领土最南端位于曾母暗沙</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.我国陆地面积居世界第1位</a:t>
            </a:r>
            <a:endParaRPr lang="en-US" altLang="zh-CN" sz="2800" dirty="0"/>
          </a:p>
        </p:txBody>
      </p:sp>
      <p:sp>
        <p:nvSpPr>
          <p:cNvPr id="5" name="QC_8_AN.66_1#c311cf1fc.bracket?vaa=1&amp;vcp=1&amp;vis=1&amp;pid=20af33f0e&amp;color=0,0,0&amp;vpa=49&amp;vtp=1&amp;vaab=1"/>
          <p:cNvSpPr/>
          <p:nvPr/>
        </p:nvSpPr>
        <p:spPr>
          <a:xfrm>
            <a:off x="5972715" y="867537"/>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6" name="QC_8_AS.1_1#c311cf1fc?htil=2&amp;vaa=1&amp;vcp=1&amp;vis=1&amp;pid=20af33f0e&amp;color=0,0,0&amp;vtp=1&amp;vaab=1&amp;bbb=1&amp;hb=1"/>
          <p:cNvSpPr/>
          <p:nvPr/>
        </p:nvSpPr>
        <p:spPr>
          <a:xfrm>
            <a:off x="539496" y="4078541"/>
            <a:ext cx="6391656"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我国位于亚欧大陆</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东部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太平洋西岸</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个陆上邻</a:t>
            </a:r>
          </a:p>
          <a:p>
            <a:pPr latinLnBrk="1">
              <a:lnSpc>
                <a:spcPts val="49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国</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我国陆地面积居世界第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68_1#f3f0a39c8?htil=3&amp;vaa=1&amp;vcp=1&amp;vis=1&amp;pid=20af33f0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50024" y="880807"/>
            <a:ext cx="4534628" cy="442601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68_2#f3f0a39c8?htil=3&amp;vaa=1&amp;vcp=1&amp;vis=1&amp;pid=20af33f0e&amp;color=0,0,0&amp;vtp=1&amp;vaab=1&amp;bt=1&amp;bbb=1&amp;hb=1&amp;hs=1"/>
          <p:cNvSpPr/>
          <p:nvPr/>
        </p:nvSpPr>
        <p:spPr>
          <a:xfrm>
            <a:off x="539496" y="893507"/>
            <a:ext cx="639165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有关我国地理位置优越性的叙述，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70_1#f3f0a39c8.bracket?vaa=1&amp;vcp=1&amp;vis=1&amp;pid=20af33f0e&amp;color=0,0,0&amp;vpa=50&amp;vtp=1&amp;vaab=1"/>
          <p:cNvSpPr/>
          <p:nvPr/>
        </p:nvSpPr>
        <p:spPr>
          <a:xfrm>
            <a:off x="2238914" y="1527872"/>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8_BD.68_3#f3f0a39c8.choices?htil=3&amp;vaa=1&amp;vcp=1&amp;vis=1&amp;pid=20af33f0e&amp;color=0,0,0&amp;vtp=1&amp;vaab=1&amp;bbb=1&amp;hs=1"/>
          <p:cNvSpPr/>
          <p:nvPr/>
        </p:nvSpPr>
        <p:spPr>
          <a:xfrm>
            <a:off x="539496" y="2176524"/>
            <a:ext cx="639165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A.南北气候差异大，利于发展多种农业</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.西部降水丰沛，利于发展种植业</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.海陆兼备，发展空间大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.海岸线长，利于发展海洋事业</a:t>
            </a:r>
            <a:endParaRPr lang="en-US" altLang="zh-CN" sz="2800" dirty="0"/>
          </a:p>
        </p:txBody>
      </p:sp>
      <p:sp>
        <p:nvSpPr>
          <p:cNvPr id="6" name="QC_8_AS.1_1#f3f0a39c8?htil=3&amp;vaa=1&amp;vcp=1&amp;vis=1&amp;pid=20af33f0e&amp;color=0,0,0&amp;vtp=1&amp;vaab=1&amp;bbb=1&amp;hb=1&amp;hs=1"/>
          <p:cNvSpPr/>
          <p:nvPr/>
        </p:nvSpPr>
        <p:spPr>
          <a:xfrm>
            <a:off x="539496" y="4734115"/>
            <a:ext cx="6391656"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我国西部深居内陆</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C_8_AS.1_1#f3f0a39c8?htil=3&amp;vaa=1&amp;vcp=1&amp;vis=1&amp;pid=20af33f0e&amp;color=0,0,0&amp;vtp=1&amp;vaab=1&amp;bbb=1&amp;hb=1&amp;hs=1"/>
          <p:cNvSpPr/>
          <p:nvPr/>
        </p:nvSpPr>
        <p:spPr>
          <a:xfrm>
            <a:off x="539995" y="5353050"/>
            <a:ext cx="11112011" cy="553657"/>
          </a:xfrm>
          <a:prstGeom prst="rect">
            <a:avLst/>
          </a:prstGeom>
          <a:noFill/>
        </p:spPr>
        <p:txBody>
          <a:bodyPr wrap="none" lIns="0" tIns="0" rIns="0" bIns="0" rtlCol="0" anchor="t"/>
          <a:lstStyle/>
          <a:p>
            <a:pPr latinLnBrk="1">
              <a:lnSpc>
                <a:spcPts val="49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远离海洋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降水稀少</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不利于种植业的发展</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ecaa564f3?vcp=1&amp;pid=72f5ccfcd&amp;color=0,0,0&amp;vtp=1&amp;vaab=1&amp;bt=1&amp;bbb=1"/>
          <p:cNvSpPr/>
          <p:nvPr/>
        </p:nvSpPr>
        <p:spPr>
          <a:xfrm>
            <a:off x="539496" y="317809"/>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同类变式</a:t>
            </a:r>
            <a:endParaRPr lang="en-US" altLang="zh-CN" sz="3000" dirty="0"/>
          </a:p>
        </p:txBody>
      </p:sp>
      <p:sp>
        <p:nvSpPr>
          <p:cNvPr id="3" name="QM_8_BD.72_1#24d090770?vaa=1&amp;vcp=1&amp;vis=1&amp;pid=ecaa564f3&amp;color=0,0,0&amp;vtp=1&amp;vaab=1&amp;bbb=1&amp;hb=1"/>
          <p:cNvSpPr/>
          <p:nvPr/>
        </p:nvSpPr>
        <p:spPr>
          <a:xfrm>
            <a:off x="539496" y="99687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（2023·内蒙古通辽·中考）下图为我国部分省级行政区略图。读图，</a:t>
            </a:r>
          </a:p>
          <a:p>
            <a:pPr algn="l"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完成1~2题。</a:t>
            </a:r>
            <a:endParaRPr lang="en-US" altLang="zh-CN" sz="2800" dirty="0"/>
          </a:p>
        </p:txBody>
      </p:sp>
      <p:pic>
        <p:nvPicPr>
          <p:cNvPr id="4" name="QM_8_BD.72_2#24d090770?vaa=1&amp;vcp=1&amp;vis=1&amp;pid=ecaa564f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44404" y="2120818"/>
            <a:ext cx="7019747" cy="26103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9_BD.73_1#5a276d463?vaa=1&amp;vcp=1&amp;vis=1&amp;pid=24d090770&amp;color=0,0,0&amp;vtp=1&amp;vaab=1&amp;bbb=1&amp;hb=1"/>
          <p:cNvSpPr/>
          <p:nvPr/>
        </p:nvSpPr>
        <p:spPr>
          <a:xfrm>
            <a:off x="539496" y="4731176"/>
            <a:ext cx="11109960" cy="553657"/>
          </a:xfrm>
          <a:prstGeom prst="rect">
            <a:avLst/>
          </a:prstGeom>
          <a:noFill/>
        </p:spPr>
        <p:txBody>
          <a:bodyPr wrap="none" lIns="0" tIns="0" rIns="0" bIns="0" rtlCol="0" anchor="t"/>
          <a:lstStyle/>
          <a:p>
            <a:pP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当A地洒满阳光时，B地还是满天星斗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，产生该现象的原因是我国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9_AN.74_1#5a276d463.bracket?vaa=1&amp;vcp=1&amp;vis=1&amp;pid=24d090770&amp;color=0,0,0&amp;vpa=51&amp;vtp=1&amp;vaab=1"/>
          <p:cNvSpPr/>
          <p:nvPr/>
        </p:nvSpPr>
        <p:spPr>
          <a:xfrm>
            <a:off x="11267028" y="4717841"/>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9_BD.73_2#5a276d463.choices?vaa=1&amp;vcp=1&amp;vis=1&amp;pid=24d090770&amp;color=0,0,0&amp;vtp=1&amp;vaab=1&amp;bbb=1"/>
          <p:cNvSpPr/>
          <p:nvPr/>
        </p:nvSpPr>
        <p:spPr>
          <a:xfrm>
            <a:off x="539496" y="5354619"/>
            <a:ext cx="11109960" cy="553657"/>
          </a:xfrm>
          <a:prstGeom prst="rect">
            <a:avLst/>
          </a:prstGeom>
          <a:noFill/>
        </p:spPr>
        <p:txBody>
          <a:bodyPr wrap="none" lIns="0" tIns="0" rIns="0" bIns="0" rtlCol="0" anchor="t"/>
          <a:lstStyle/>
          <a:p>
            <a:pPr latinLnBrk="1">
              <a:lnSpc>
                <a:spcPts val="4900"/>
              </a:lnSpc>
              <a:tabLst>
                <a:tab pos="32061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.地形复杂多样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B.海陆兼备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C.纬度跨度大</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.经度跨度大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8_BD.75_1#dd92ac330?htil=4&amp;vaa=1&amp;vcp=1&amp;vis=1&amp;pid=24d09077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231352" y="1927283"/>
            <a:ext cx="6417903" cy="240265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9_BD.75_2#dd92ac330?htil=4&amp;vaa=1&amp;vcp=1&amp;vis=1&amp;pid=24d090770&amp;color=0,0,0&amp;vtp=1&amp;vaab=1&amp;bt=1&amp;bbb=1&amp;hs=1"/>
          <p:cNvSpPr/>
          <p:nvPr/>
        </p:nvSpPr>
        <p:spPr>
          <a:xfrm>
            <a:off x="539496" y="1200912"/>
            <a:ext cx="5559552"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图中C地所在的省级行政区(</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9_AN.77_1#dd92ac330.bracket?vaa=1&amp;vcp=1&amp;vis=1&amp;pid=24d090770&amp;color=0,0,0&amp;vpa=52&amp;vtp=1&amp;vaab=1"/>
          <p:cNvSpPr/>
          <p:nvPr/>
        </p:nvSpPr>
        <p:spPr>
          <a:xfrm>
            <a:off x="5231352" y="118757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9_BD.75_3#dd92ac330.choices?htil=4&amp;vaa=1&amp;vcp=1&amp;vis=1&amp;pid=24d090770&amp;color=0,0,0&amp;vtp=1&amp;vaab=1&amp;bbb=1&amp;hs=1"/>
          <p:cNvSpPr/>
          <p:nvPr/>
        </p:nvSpPr>
        <p:spPr>
          <a:xfrm>
            <a:off x="539496" y="1833181"/>
            <a:ext cx="555955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A.是沿海省级行政区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.与朝鲜接壤</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.与3个国家相邻</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.行政中心是呼和浩特</a:t>
            </a:r>
            <a:endParaRPr lang="en-US" altLang="zh-CN" sz="2800" dirty="0"/>
          </a:p>
        </p:txBody>
      </p:sp>
      <p:sp>
        <p:nvSpPr>
          <p:cNvPr id="6" name="QC_9_AS.1_1#dd92ac330?vaa=1&amp;vcp=1&amp;vis=1&amp;pid=24d090770&amp;color=0,0,0&amp;vtp=1&amp;vaab=1&amp;bbb=1&amp;hb=1&amp;hs=1"/>
          <p:cNvSpPr/>
          <p:nvPr/>
        </p:nvSpPr>
        <p:spPr>
          <a:xfrm>
            <a:off x="539496" y="4398581"/>
            <a:ext cx="11109960" cy="1201357"/>
          </a:xfrm>
          <a:prstGeom prst="rect">
            <a:avLst/>
          </a:prstGeom>
          <a:noFill/>
        </p:spPr>
        <p:txBody>
          <a:bodyPr wrap="none" lIns="0" tIns="0" rIns="0" bIns="0" rtlCol="0" anchor="t"/>
          <a:lstStyle/>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提示：据图可知，C地位于内蒙古，该省级行政区位于内陆地区，与俄</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罗斯、蒙古两国相邻，其行政中心是呼和浩特</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25752845a?vcp=1&amp;pid=c77c82650&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要点2</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中国的行政区划</a:t>
            </a:r>
            <a:endParaRPr lang="en-US" altLang="zh-CN" sz="3000" dirty="0"/>
          </a:p>
        </p:txBody>
      </p:sp>
      <p:sp>
        <p:nvSpPr>
          <p:cNvPr id="3" name="QO_7_BD.79_1#f639293a6?sp=1&amp;vaa=1&amp;vcp=1&amp;vis=1&amp;pid=25752845a&amp;color=0,0,0&amp;vtp=1&amp;vaab=1&amp;bbb=1&amp;hb=1"/>
          <p:cNvSpPr/>
          <p:nvPr/>
        </p:nvSpPr>
        <p:spPr>
          <a:xfrm>
            <a:off x="539496" y="121124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（2024·新疆·中考）“小舞台，大智慧”，中国戏曲源远流长，种类</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繁多，百花齐放。读我国部分地方戏曲分布图，完成下列各题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O_7_BD.79_2#f639293a6?vaa=1&amp;vcp=1&amp;vis=1&amp;pid=25752845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21024" y="2549951"/>
            <a:ext cx="4956048"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80_1#ea9296d3b?htil=5&amp;vaa=1&amp;vcp=1&amp;vis=1&amp;pid=f639293a6&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03064" y="1231646"/>
            <a:ext cx="4919472"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80_2#ea9296d3b?htil=5&amp;vaa=1&amp;vcp=1&amp;vis=1&amp;pid=f639293a6&amp;color=0,0,0&amp;vtp=1&amp;vaab=1&amp;bt=1&amp;bbb=1&amp;hb=1"/>
          <p:cNvSpPr/>
          <p:nvPr/>
        </p:nvSpPr>
        <p:spPr>
          <a:xfrm>
            <a:off x="539496" y="1213358"/>
            <a:ext cx="606247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）下列地方戏曲与其主要分布的省</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级行政区对应正确的是(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BD.80_3#ea9296d3b.choices?htil=5&amp;vaa=1&amp;vcp=1&amp;vis=1&amp;pid=f639293a6&amp;color=0,0,0&amp;vtp=1&amp;vaab=1&amp;bbb=1"/>
          <p:cNvSpPr/>
          <p:nvPr/>
        </p:nvSpPr>
        <p:spPr>
          <a:xfrm>
            <a:off x="539496" y="2496375"/>
            <a:ext cx="6062472" cy="1201357"/>
          </a:xfrm>
          <a:prstGeom prst="rect">
            <a:avLst/>
          </a:prstGeom>
          <a:noFill/>
        </p:spPr>
        <p:txBody>
          <a:bodyPr wrap="none" lIns="0" tIns="0" rIns="0" bIns="0" rtlCol="0" anchor="t"/>
          <a:lstStyle/>
          <a:p>
            <a:pPr latinLnBrk="1">
              <a:lnSpc>
                <a:spcPts val="5100"/>
              </a:lnSpc>
              <a:tabLst>
                <a:tab pos="313880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A.湘剧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——湖北</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.豫剧——河南</a:t>
            </a:r>
            <a:endParaRPr lang="en-US" altLang="zh-CN" sz="2800" dirty="0"/>
          </a:p>
          <a:p>
            <a:pPr latinLnBrk="1">
              <a:lnSpc>
                <a:spcPts val="4900"/>
              </a:lnSpc>
              <a:tabLst>
                <a:tab pos="313880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.粤剧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.晋剧——山东</a:t>
            </a:r>
            <a:endParaRPr lang="en-US" altLang="zh-CN" sz="2800" dirty="0"/>
          </a:p>
        </p:txBody>
      </p:sp>
      <p:sp>
        <p:nvSpPr>
          <p:cNvPr id="5" name="QC_8_AN.82_1#ea9296d3b.bracket?vaa=1&amp;vcp=1&amp;vis=1&amp;pid=f639293a6&amp;color=0,0,0&amp;vpa=53&amp;vtp=1&amp;vaab=1"/>
          <p:cNvSpPr/>
          <p:nvPr/>
        </p:nvSpPr>
        <p:spPr>
          <a:xfrm>
            <a:off x="4372515" y="184772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6" name="QC_8_AS.1_1#ea9296d3b?htil=5&amp;vaa=1&amp;vcp=1&amp;vis=1&amp;pid=f639293a6&amp;color=0,0,0&amp;vtp=1&amp;vaab=1&amp;bbb=1&amp;hb=1"/>
          <p:cNvSpPr/>
          <p:nvPr/>
        </p:nvSpPr>
        <p:spPr>
          <a:xfrm>
            <a:off x="539496" y="3773360"/>
            <a:ext cx="6062472"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湘剧源自湖南</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豫剧源自河南</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粤剧源自广东</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晋剧源</a:t>
            </a:r>
          </a:p>
          <a:p>
            <a:pPr latinLnBrk="1">
              <a:lnSpc>
                <a:spcPts val="49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自山西</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项符合题意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84_1#300f1b099?htil=6&amp;vaa=1&amp;vcp=1&amp;vis=1&amp;pid=f639293a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20840" y="1577340"/>
            <a:ext cx="4919472"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84_2#300f1b099?htil=6&amp;vaa=1&amp;vcp=1&amp;vis=1&amp;pid=f639293a6&amp;color=0,0,0&amp;vtp=1&amp;vaab=1&amp;bt=1&amp;bbb=1&amp;hb=1"/>
          <p:cNvSpPr/>
          <p:nvPr/>
        </p:nvSpPr>
        <p:spPr>
          <a:xfrm>
            <a:off x="539496" y="1559052"/>
            <a:ext cx="606247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）川剧所在省级行政区的行政中心</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86_1#300f1b099.bracket?vaa=1&amp;vcp=1&amp;vis=1&amp;pid=f639293a6&amp;color=0,0,0&amp;vpa=54&amp;vtp=1&amp;vaab=1"/>
          <p:cNvSpPr/>
          <p:nvPr/>
        </p:nvSpPr>
        <p:spPr>
          <a:xfrm>
            <a:off x="1172115" y="219341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8_BD.84_3#300f1b099.choices?htil=6&amp;vaa=1&amp;vcp=1&amp;vis=1&amp;pid=f639293a6&amp;color=0,0,0&amp;vtp=1&amp;vaab=1&amp;bbb=1"/>
          <p:cNvSpPr/>
          <p:nvPr/>
        </p:nvSpPr>
        <p:spPr>
          <a:xfrm>
            <a:off x="539496" y="2834259"/>
            <a:ext cx="6062472" cy="553657"/>
          </a:xfrm>
          <a:prstGeom prst="rect">
            <a:avLst/>
          </a:prstGeom>
          <a:noFill/>
        </p:spPr>
        <p:txBody>
          <a:bodyPr wrap="none" lIns="0" tIns="0" rIns="0" bIns="0" rtlCol="0" anchor="t"/>
          <a:lstStyle/>
          <a:p>
            <a:pPr latinLnBrk="1">
              <a:lnSpc>
                <a:spcPts val="4900"/>
              </a:lnSpc>
              <a:tabLst>
                <a:tab pos="1588135" algn="l"/>
                <a:tab pos="3138805" algn="l"/>
                <a:tab pos="468947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.成都</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B.拉萨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C.重庆</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.太原</a:t>
            </a:r>
            <a:endParaRPr lang="en-US" altLang="zh-CN" sz="2800" dirty="0"/>
          </a:p>
        </p:txBody>
      </p:sp>
      <p:sp>
        <p:nvSpPr>
          <p:cNvPr id="6" name="QC_8_AS.1_1#300f1b099?htil=6&amp;vaa=1&amp;vcp=1&amp;vis=1&amp;pid=f639293a6&amp;color=0,0,0&amp;vtp=1&amp;vaab=1&amp;bbb=1&amp;hb=1"/>
          <p:cNvSpPr/>
          <p:nvPr/>
        </p:nvSpPr>
        <p:spPr>
          <a:xfrm>
            <a:off x="539496" y="3463734"/>
            <a:ext cx="6062472"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川是四川的简称</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川剧源自四川</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四川的行政中心是成都</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3d4ba6201?vcp=1&amp;pid=25752845a&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同类变式</a:t>
            </a:r>
            <a:endParaRPr lang="en-US" altLang="zh-CN" sz="3000" dirty="0"/>
          </a:p>
        </p:txBody>
      </p:sp>
      <p:sp>
        <p:nvSpPr>
          <p:cNvPr id="3" name="QC_8_BD.88_1#d2578bde7?vaa=1&amp;vcp=1&amp;vis=1&amp;pid=3d4ba6201&amp;color=0,0,0&amp;vtp=1&amp;vaab=1&amp;bbb=1&amp;hb=1"/>
          <p:cNvSpPr/>
          <p:nvPr/>
        </p:nvSpPr>
        <p:spPr>
          <a:xfrm>
            <a:off x="539496" y="1233469"/>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（2023·山东滨州·中考）2023年，山东淄博因烧烤火爆“出圈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”，五一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期间接待游客</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800多万人次。“有朋自远方来，不亦乐乎”，下列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“进淄赶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烤</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车辆所属省级行政区距离山东最远的是(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89_1#d2578bde7.bracket?vaa=1&amp;vcp=1&amp;vis=1&amp;pid=3d4ba6201&amp;color=0,0,0&amp;vpa=55&amp;vtp=1&amp;vaab=1"/>
          <p:cNvSpPr/>
          <p:nvPr/>
        </p:nvSpPr>
        <p:spPr>
          <a:xfrm>
            <a:off x="7374478" y="251553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grpSp>
        <p:nvGrpSpPr>
          <p:cNvPr id="10" name="组合 9"/>
          <p:cNvGrpSpPr/>
          <p:nvPr/>
        </p:nvGrpSpPr>
        <p:grpSpPr>
          <a:xfrm>
            <a:off x="539496" y="3296907"/>
            <a:ext cx="11109960" cy="1574673"/>
            <a:chOff x="539496" y="3085891"/>
            <a:chExt cx="11109960" cy="1574673"/>
          </a:xfrm>
        </p:grpSpPr>
        <p:sp>
          <p:nvSpPr>
            <p:cNvPr id="5" name="QC_8_BD.88_2#d2578bde7.choices?vaa=1&amp;vcp=1&amp;vis=1&amp;pid=3d4ba6201&amp;color=0,0,0&amp;vtp=1&amp;vaab=1&amp;bbb=1"/>
            <p:cNvSpPr/>
            <p:nvPr/>
          </p:nvSpPr>
          <p:spPr>
            <a:xfrm>
              <a:off x="539496" y="3085891"/>
              <a:ext cx="11109960" cy="1560703"/>
            </a:xfrm>
            <a:prstGeom prst="rect">
              <a:avLst/>
            </a:prstGeom>
            <a:noFill/>
          </p:spPr>
          <p:txBody>
            <a:bodyPr wrap="none" lIns="0" tIns="0" rIns="0" bIns="0" rtlCol="0" anchor="t"/>
            <a:lstStyle/>
            <a:p>
              <a:pPr latinLnBrk="1">
                <a:lnSpc>
                  <a:spcPts val="62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34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34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a:p>
              <a:pPr latinLnBrk="1">
                <a:lnSpc>
                  <a:spcPts val="69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39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dirty="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6" name="QC_8_BD.88_2#d2578bde7.choice_image?vaa=1&amp;vcp=1&amp;vis=1&amp;pid=3d4ba6201&amp;color=0,0,0&amp;tib=255,255,255&amp;iip=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4747" y="3085891"/>
              <a:ext cx="2267712" cy="7772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88_2#d2578bde7.choice_image?vaa=1&amp;vcp=1&amp;vis=1&amp;pid=3d4ba6201&amp;color=0,0,0&amp;tib=255,255,255&amp;iip=2&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527896" y="3085891"/>
              <a:ext cx="2286000" cy="7772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88_2#d2578bde7.choice_image?vaa=1&amp;vcp=1&amp;vis=1&amp;pid=3d4ba6201&amp;color=0,0,0&amp;tib=255,255,255&amp;iip=3&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74110" y="3874180"/>
              <a:ext cx="2267712" cy="7863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8_BD.88_2#d2578bde7.choice_image?vaa=1&amp;vcp=1&amp;vis=1&amp;pid=3d4ba6201&amp;color=0,0,0&amp;tib=255,255,255&amp;iip=4&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548533" y="3879577"/>
              <a:ext cx="2286000" cy="777240"/>
            </a:xfrm>
            <a:prstGeom prst="rect">
              <a:avLst/>
            </a:prstGeom>
            <a:noFill/>
            <a:extLst>
              <a:ext uri="{909E8E84-426E-40DD-AFC4-6F175D3DCCD1}">
                <a14:hiddenFill xmlns:a14="http://schemas.microsoft.com/office/drawing/2010/main">
                  <a:solidFill>
                    <a:schemeClr val="accent1">
                      <a:alpha val="0"/>
                    </a:schemeClr>
                  </a:solidFill>
                </a14:hiddenFill>
              </a:ext>
            </a:extLst>
          </p:spPr>
        </p:pic>
      </p:gr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fc13da074?vcp=1&amp;pid=c77c82650&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要点3</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中国的人口</a:t>
            </a:r>
            <a:endParaRPr lang="en-US" altLang="zh-CN" sz="3000" dirty="0"/>
          </a:p>
        </p:txBody>
      </p:sp>
      <p:sp>
        <p:nvSpPr>
          <p:cNvPr id="3" name="QO_7_BD.90_1#2e21a1b5a?sp=1&amp;vaa=1&amp;vcp=1&amp;vis=1&amp;pid=fc13da074&amp;color=0,0,0&amp;vtp=1&amp;vaab=1&amp;bbb=1&amp;hb=1"/>
          <p:cNvSpPr/>
          <p:nvPr/>
        </p:nvSpPr>
        <p:spPr>
          <a:xfrm>
            <a:off x="539496" y="121124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读我国第六、第七次人口普查人口数量与年龄结构示意图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（不包含港澳台地区人口数），完成下列各题。</a:t>
            </a:r>
            <a:endParaRPr lang="en-US" altLang="zh-CN" sz="2800" dirty="0"/>
          </a:p>
        </p:txBody>
      </p:sp>
      <p:pic>
        <p:nvPicPr>
          <p:cNvPr id="4" name="QO_7_BD.90_2#2e21a1b5a?vaa=1&amp;vcp=1&amp;vis=1&amp;pid=fc13da07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01428" y="2412601"/>
            <a:ext cx="5589144" cy="3818877"/>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60062582c.fixed?vcp=1&amp;pid=2afa301f7&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第9讲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中国的疆域与人口</a:t>
            </a:r>
            <a:endParaRPr lang="en-US" altLang="zh-CN" sz="4000" dirty="0"/>
          </a:p>
        </p:txBody>
      </p:sp>
      <p:sp>
        <p:nvSpPr>
          <p:cNvPr id="3" name="C_5_BD#60062582c.fixed?vcp=1&amp;pid=2afa301f7&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91_1#4b9ba7d4d?htil=7&amp;vaa=1&amp;vcp=1&amp;vis=1&amp;pid=2e21a1b5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63744" y="1560004"/>
            <a:ext cx="4553712" cy="3136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91_2#4b9ba7d4d?htil=7&amp;vaa=1&amp;vcp=1&amp;vis=1&amp;pid=2e21a1b5a&amp;color=0,0,0&amp;vtp=1&amp;vaab=1&amp;bt=1&amp;bbb=1&amp;hb=1"/>
          <p:cNvSpPr/>
          <p:nvPr/>
        </p:nvSpPr>
        <p:spPr>
          <a:xfrm>
            <a:off x="539496" y="1204468"/>
            <a:ext cx="6428232"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（1）从图中可知，与第六次人口普查数</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据相比，第七次人口普查数据反映出我国</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BD.91_3#4b9ba7d4d.choices?htil=7&amp;vaa=1&amp;vcp=1&amp;vis=1&amp;pid=2e21a1b5a&amp;color=0,0,0&amp;vtp=1&amp;vaab=1&amp;bbb=1"/>
          <p:cNvSpPr/>
          <p:nvPr/>
        </p:nvSpPr>
        <p:spPr>
          <a:xfrm>
            <a:off x="539496" y="3128200"/>
            <a:ext cx="642823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A.人口数量快速增长</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.14岁以下人口比例下降</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.人口老龄化现象加剧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.劳动力人口比例上升</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AS.1_1#4b9ba7d4d?htil=8&amp;vaa=1&amp;vcp=1&amp;vis=1&amp;pid=2e21a1b5a&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63744" y="1247457"/>
            <a:ext cx="4553712" cy="31363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AS.1_1#4b9ba7d4d?htil=8&amp;vaa=1&amp;vcp=1&amp;vis=1&amp;pid=2e21a1b5a&amp;color=0,0,0&amp;vtp=1&amp;vaab=1&amp;bt=1&amp;bbb=1&amp;hb=1&amp;hs=1"/>
          <p:cNvSpPr/>
          <p:nvPr/>
        </p:nvSpPr>
        <p:spPr>
          <a:xfrm>
            <a:off x="539496" y="1229169"/>
            <a:ext cx="6428232"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读图可知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我国人</a:t>
            </a:r>
          </a:p>
          <a:p>
            <a:pPr latinLnBrk="1">
              <a:lnSpc>
                <a:spcPts val="51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口总数在增长</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但增长速度有所放缓</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国</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岁以下人口比例略有上升</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；60</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岁及以</a:t>
            </a:r>
          </a:p>
          <a:p>
            <a:pPr latinLnBrk="1">
              <a:lnSpc>
                <a:spcPts val="51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上人口比例增加</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说明我国人口老龄化现</a:t>
            </a:r>
            <a:endPar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象加剧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15～59</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岁人口比例下降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说</a:t>
            </a:r>
          </a:p>
          <a:p>
            <a:pPr latinLnBrk="1">
              <a:lnSpc>
                <a:spcPts val="49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明我国劳动力人口比例下降</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2_1#4b9ba7d4d?vaa=1&amp;vcp=1&amp;vis=1&amp;pid=2e21a1b5a&amp;color=0,0,0&amp;vtp=1&amp;vaab=1&amp;bbb=1&amp;hs=1"/>
          <p:cNvSpPr/>
          <p:nvPr/>
        </p:nvSpPr>
        <p:spPr>
          <a:xfrm>
            <a:off x="539496" y="506183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4">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95_1#84ba52f57?htil=9&amp;vaa=1&amp;vcp=1&amp;vis=1&amp;pid=2e21a1b5a&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13156" y="757428"/>
            <a:ext cx="4631615" cy="3190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95_2#84ba52f57?htil=9&amp;vaa=1&amp;vcp=1&amp;vis=1&amp;pid=2e21a1b5a&amp;color=0,0,0&amp;vtp=1&amp;vaab=1&amp;bt=1&amp;bbb=1&amp;hb=1&amp;hs=1"/>
          <p:cNvSpPr/>
          <p:nvPr/>
        </p:nvSpPr>
        <p:spPr>
          <a:xfrm>
            <a:off x="539496" y="757428"/>
            <a:ext cx="6428232" cy="1010857"/>
          </a:xfrm>
          <a:prstGeom prst="rect">
            <a:avLst/>
          </a:prstGeom>
          <a:noFill/>
        </p:spPr>
        <p:txBody>
          <a:bodyPr wrap="none" lIns="0" tIns="0" rIns="0" bIns="0" rtlCol="0" anchor="t"/>
          <a:lstStyle/>
          <a:p>
            <a:pPr algn="l"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（2）下列措施中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，能缓解我国目前人口</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年龄结构不尽合理状况的是(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97_1#84ba52f57.bracket?vaa=1&amp;vcp=1&amp;vis=1&amp;pid=2e21a1b5a&amp;color=0,0,0&amp;vpa=57&amp;vtp=1&amp;vaab=1"/>
          <p:cNvSpPr/>
          <p:nvPr/>
        </p:nvSpPr>
        <p:spPr>
          <a:xfrm>
            <a:off x="5083715" y="1281303"/>
            <a:ext cx="495300" cy="482092"/>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8_BD.95_3#84ba52f57.choices?htil=9&amp;vaa=1&amp;vcp=1&amp;vis=1&amp;pid=2e21a1b5a&amp;color=0,0,0&amp;vtp=1&amp;vaab=1&amp;bbb=1&amp;hs=1"/>
          <p:cNvSpPr/>
          <p:nvPr/>
        </p:nvSpPr>
        <p:spPr>
          <a:xfrm>
            <a:off x="539496" y="1819465"/>
            <a:ext cx="6428232" cy="2103057"/>
          </a:xfrm>
          <a:prstGeom prst="rect">
            <a:avLst/>
          </a:prstGeom>
          <a:noFill/>
        </p:spPr>
        <p:txBody>
          <a:bodyPr wrap="none" lIns="0" tIns="0" rIns="0" bIns="0" rtlCol="0" anchor="t"/>
          <a:lstStyle/>
          <a:p>
            <a:pPr algn="l"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A.严禁向国外移民</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.实行“三孩政策”</a:t>
            </a:r>
            <a:endParaRPr lang="en-US" altLang="zh-CN" sz="2800" dirty="0"/>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.适当提前退休年龄</a:t>
            </a:r>
            <a:endParaRPr lang="en-US" altLang="zh-CN" sz="2800" dirty="0"/>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.取消计划生育政策</a:t>
            </a:r>
            <a:endParaRPr lang="en-US" altLang="zh-CN" sz="2800" dirty="0"/>
          </a:p>
        </p:txBody>
      </p:sp>
      <p:sp>
        <p:nvSpPr>
          <p:cNvPr id="6" name="QC_8_AS.1_1#84ba52f57?vaa=1&amp;vcp=1&amp;vis=1&amp;pid=2e21a1b5a&amp;color=0,0,0&amp;vtp=1&amp;vaab=1&amp;bbb=1&amp;hb=1&amp;hs=1"/>
          <p:cNvSpPr/>
          <p:nvPr/>
        </p:nvSpPr>
        <p:spPr>
          <a:xfrm>
            <a:off x="539496" y="3965765"/>
            <a:ext cx="11109960" cy="2077657"/>
          </a:xfrm>
          <a:prstGeom prst="rect">
            <a:avLst/>
          </a:prstGeom>
          <a:noFill/>
        </p:spPr>
        <p:txBody>
          <a:bodyPr wrap="none" lIns="0" tIns="0" rIns="0" bIns="0" rtlCol="0" anchor="t"/>
          <a:lstStyle/>
          <a:p>
            <a:pPr algn="l" latinLnBrk="1">
              <a:lnSpc>
                <a:spcPts val="42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我国人口老龄化加剧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缓解我国目前人口年龄结</a:t>
            </a:r>
          </a:p>
          <a:p>
            <a:pPr latinLnBrk="1">
              <a:lnSpc>
                <a:spcPts val="42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构不尽合理状况的措施主要是实行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三孩政策</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适当延迟退休年龄等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2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计划生育政策是我国一项长期的基本国策</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严禁向国外移民的政策过于</a:t>
            </a:r>
          </a:p>
          <a:p>
            <a:pPr latinLnBrk="1">
              <a:lnSpc>
                <a:spcPts val="4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武断</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不符合实际</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96e2a0a0c?vcp=1&amp;pid=fc13da074&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同类变式</a:t>
            </a:r>
            <a:endParaRPr lang="en-US" altLang="zh-CN" sz="3000" dirty="0"/>
          </a:p>
        </p:txBody>
      </p:sp>
      <p:pic>
        <p:nvPicPr>
          <p:cNvPr id="3" name="QM_8_BD.99_1#5e4f100d2?htil=10&amp;vaa=1&amp;vcp=1&amp;vis=1&amp;pid=96e2a0a0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14095" y="1251757"/>
            <a:ext cx="4800600" cy="3246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8_BD.99_2#5e4f100d2?htil=10&amp;vaa=1&amp;vcp=1&amp;vis=1&amp;pid=96e2a0a0c&amp;color=0,0,0&amp;vtp=1&amp;vaab=1&amp;bbb=1&amp;hb=1"/>
          <p:cNvSpPr/>
          <p:nvPr/>
        </p:nvSpPr>
        <p:spPr>
          <a:xfrm>
            <a:off x="539496" y="1233469"/>
            <a:ext cx="618134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（2023·四川凉山·中考）</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r>
              <a:rPr lang="en-US" altLang="zh-CN" sz="2800" b="0" i="0" dirty="0" err="1">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图示意</a:t>
            </a:r>
            <a:endPar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2017~2022年我国净增人口变化折线。</a:t>
            </a:r>
          </a:p>
          <a:p>
            <a:pP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读图，完成4~5题。</a:t>
            </a:r>
            <a:endParaRPr lang="en-US" altLang="zh-CN" sz="2800" dirty="0"/>
          </a:p>
        </p:txBody>
      </p:sp>
      <p:sp>
        <p:nvSpPr>
          <p:cNvPr id="5" name="QC_9_BD.100_1#1d20d93ba?htil=10&amp;vaa=1&amp;vcp=1&amp;vis=1&amp;pid=5e4f100d2&amp;color=0,0,0&amp;vtp=1&amp;vaab=1&amp;bbb=1&amp;hb=1"/>
          <p:cNvSpPr/>
          <p:nvPr/>
        </p:nvSpPr>
        <p:spPr>
          <a:xfrm>
            <a:off x="539496" y="3158979"/>
            <a:ext cx="618134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据图得出，2017~2022年我国人口总数</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9_BD.100_2#1d20d93ba.choices?htil=10&amp;vaa=1&amp;vcp=1&amp;vis=1&amp;pid=5e4f100d2&amp;color=0,0,0&amp;vtp=1&amp;vaab=1&amp;bbb=1"/>
          <p:cNvSpPr/>
          <p:nvPr/>
        </p:nvSpPr>
        <p:spPr>
          <a:xfrm>
            <a:off x="539496" y="4435964"/>
            <a:ext cx="6181344" cy="1201357"/>
          </a:xfrm>
          <a:prstGeom prst="rect">
            <a:avLst/>
          </a:prstGeom>
          <a:noFill/>
        </p:spPr>
        <p:txBody>
          <a:bodyPr wrap="none" lIns="0" tIns="0" rIns="0" bIns="0" rtlCol="0" anchor="t"/>
          <a:lstStyle/>
          <a:p>
            <a:pPr latinLnBrk="1">
              <a:lnSpc>
                <a:spcPts val="5100"/>
              </a:lnSpc>
              <a:tabLst>
                <a:tab pos="31984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.一直在上升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.一直在下降</a:t>
            </a:r>
            <a:endParaRPr lang="en-US" altLang="zh-CN" sz="2800" dirty="0"/>
          </a:p>
          <a:p>
            <a:pPr latinLnBrk="1">
              <a:lnSpc>
                <a:spcPts val="4900"/>
              </a:lnSpc>
              <a:tabLst>
                <a:tab pos="319849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C.先上升后下降</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.先下降后上升</a:t>
            </a:r>
            <a:endParaRPr lang="en-US" altLang="zh-CN" sz="2800" dirty="0"/>
          </a:p>
        </p:txBody>
      </p:sp>
      <p:sp>
        <p:nvSpPr>
          <p:cNvPr id="7" name="QC_9_AN.101_1#1d20d93ba.bracket?vaa=1&amp;vcp=1&amp;vis=1&amp;pid=5e4f100d2&amp;color=0,0,0&amp;vpa=58&amp;vtp=1&amp;vaab=1"/>
          <p:cNvSpPr/>
          <p:nvPr/>
        </p:nvSpPr>
        <p:spPr>
          <a:xfrm>
            <a:off x="816515" y="379334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8_BD.102_1#3b82a4db3?htil=11&amp;vaa=1&amp;vcp=1&amp;vis=1&amp;pid=5e4f100d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62500" y="1551686"/>
            <a:ext cx="4800600" cy="3246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9_BD.102_2#3b82a4db3?htil=11&amp;sp=1&amp;vaa=1&amp;vcp=1&amp;vis=1&amp;pid=5e4f100d2&amp;color=0,0,0&amp;vtp=1&amp;vaab=1&amp;bt=1&amp;bbb=1&amp;hb=1"/>
          <p:cNvSpPr/>
          <p:nvPr/>
        </p:nvSpPr>
        <p:spPr>
          <a:xfrm>
            <a:off x="539496" y="1533398"/>
            <a:ext cx="618134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按照当前我国人口变化的趋势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，将带</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来的社会问题主要包括(</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9_AN.103_1#3b82a4db3.bracket?vaa=1&amp;vcp=1&amp;vis=1&amp;pid=5e4f100d2&amp;color=0,0,0&amp;vpa=59&amp;vtp=1&amp;vaab=1"/>
          <p:cNvSpPr/>
          <p:nvPr/>
        </p:nvSpPr>
        <p:spPr>
          <a:xfrm>
            <a:off x="4372515" y="216776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9_BD.102_3#3b82a4db3?htil=11&amp;vaa=1&amp;vcp=1&amp;vis=1&amp;pid=5e4f100d2&amp;color=0,0,0&amp;vtp=1&amp;vaab=1&amp;bbb=1&amp;hb=1"/>
          <p:cNvSpPr/>
          <p:nvPr/>
        </p:nvSpPr>
        <p:spPr>
          <a:xfrm>
            <a:off x="539496" y="2816415"/>
            <a:ext cx="6181344"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①国防兵力不足</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②就业困难</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③社会养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老负担加重</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④劳动力短缺</a:t>
            </a:r>
            <a:endParaRPr lang="en-US" altLang="zh-CN" sz="2800" dirty="0"/>
          </a:p>
        </p:txBody>
      </p:sp>
      <p:sp>
        <p:nvSpPr>
          <p:cNvPr id="6" name="QC_9_BD.102_4#3b82a4db3.choices?htil=11&amp;vaa=1&amp;vcp=1&amp;vis=1&amp;pid=5e4f100d2&amp;color=0,0,0&amp;vtp=1&amp;vaab=1&amp;bbb=1"/>
          <p:cNvSpPr/>
          <p:nvPr/>
        </p:nvSpPr>
        <p:spPr>
          <a:xfrm>
            <a:off x="539496" y="4093400"/>
            <a:ext cx="6181344" cy="1201357"/>
          </a:xfrm>
          <a:prstGeom prst="rect">
            <a:avLst/>
          </a:prstGeom>
          <a:noFill/>
        </p:spPr>
        <p:txBody>
          <a:bodyPr wrap="none" lIns="0" tIns="0" rIns="0" bIns="0" rtlCol="0" anchor="t"/>
          <a:lstStyle/>
          <a:p>
            <a:pPr latinLnBrk="1">
              <a:lnSpc>
                <a:spcPts val="5100"/>
              </a:lnSpc>
              <a:tabLst>
                <a:tab pos="319849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.①③④</a:t>
            </a:r>
            <a:endParaRPr lang="en-US" altLang="zh-CN" sz="2800" dirty="0"/>
          </a:p>
          <a:p>
            <a:pPr latinLnBrk="1">
              <a:lnSpc>
                <a:spcPts val="4900"/>
              </a:lnSpc>
              <a:tabLst>
                <a:tab pos="319849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C.①②④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7ad5481dd?vcp=1&amp;pid=c77c82650&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要点4</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中国的民族</a:t>
            </a:r>
            <a:endParaRPr lang="en-US" altLang="zh-CN" sz="3000" dirty="0"/>
          </a:p>
        </p:txBody>
      </p:sp>
      <p:pic>
        <p:nvPicPr>
          <p:cNvPr id="3" name="QO_7_BD.104_1#1125628b5?htil=12&amp;vaa=1&amp;vcp=1&amp;vis=1&amp;pid=7ad5481d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4" y="1229531"/>
            <a:ext cx="5745199" cy="120135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04_2#1125628b5?htil=12&amp;sp=1&amp;vaa=1&amp;vcp=1&amp;vis=1&amp;pid=7ad5481dd&amp;color=0,0,0&amp;vtp=1&amp;vaab=1&amp;bbb=1&amp;hb=1&amp;hs=1"/>
          <p:cNvSpPr/>
          <p:nvPr/>
        </p:nvSpPr>
        <p:spPr>
          <a:xfrm>
            <a:off x="539496" y="1211244"/>
            <a:ext cx="555955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（2023·四川雅安·中考）读我</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国四个省级行政区轮廓图，完成下</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列各题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BD.105_1#36f77f566?vaa=1&amp;vcp=1&amp;vis=1&amp;pid=1125628b5&amp;color=0,0,0&amp;vtp=1&amp;vaab=1&amp;bbb=1&amp;hs=1"/>
          <p:cNvSpPr/>
          <p:nvPr/>
        </p:nvSpPr>
        <p:spPr>
          <a:xfrm>
            <a:off x="539496" y="312894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（1）四个省级行政区中，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属于自治区的是(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8_AN.107_1#36f77f566.bracket?vaa=1&amp;vcp=1&amp;vis=1&amp;pid=1125628b5&amp;color=0,0,0&amp;vpa=60&amp;vtp=1&amp;vaab=1"/>
          <p:cNvSpPr/>
          <p:nvPr/>
        </p:nvSpPr>
        <p:spPr>
          <a:xfrm>
            <a:off x="7395114" y="311560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7" name="QC_8_BD.105_2#36f77f566.choices?vaa=1&amp;vcp=1&amp;vis=1&amp;pid=1125628b5&amp;color=0,0,0&amp;vtp=1&amp;vaab=1&amp;bbb=1&amp;hs=1"/>
          <p:cNvSpPr/>
          <p:nvPr/>
        </p:nvSpPr>
        <p:spPr>
          <a:xfrm>
            <a:off x="539496" y="3750609"/>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.乙、丁</a:t>
            </a:r>
            <a:endParaRPr lang="en-US" altLang="zh-CN" sz="2800" dirty="0"/>
          </a:p>
        </p:txBody>
      </p:sp>
      <p:sp>
        <p:nvSpPr>
          <p:cNvPr id="8" name="QC_8_AS.1_1#36f77f566?vaa=1&amp;vcp=1&amp;vis=1&amp;pid=1125628b5&amp;color=0,0,0&amp;vtp=1&amp;vaab=1&amp;bbb=1&amp;hb=1&amp;hs=1"/>
          <p:cNvSpPr/>
          <p:nvPr/>
        </p:nvSpPr>
        <p:spPr>
          <a:xfrm>
            <a:off x="539496" y="4380084"/>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根据图示信息可知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甲为青海</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乙为新疆</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丙为</a:t>
            </a:r>
          </a:p>
          <a:p>
            <a:pPr latinLnBrk="1">
              <a:lnSpc>
                <a:spcPts val="4900"/>
              </a:lnSpc>
            </a:pP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吉林</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丁为内蒙古</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乙</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丁属于自治区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09_1#102ecc639?htil=13&amp;vaa=1&amp;vcp=1&amp;vis=1&amp;pid=1125628b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4905" y="1888331"/>
            <a:ext cx="5422392" cy="1133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09_2#102ecc639?htil=13&amp;vaa=1&amp;vcp=1&amp;vis=1&amp;pid=1125628b5&amp;color=0,0,0&amp;vtp=1&amp;vaab=1&amp;bt=1&amp;bbb=1&amp;hb=1&amp;hs=1"/>
          <p:cNvSpPr/>
          <p:nvPr/>
        </p:nvSpPr>
        <p:spPr>
          <a:xfrm>
            <a:off x="539496" y="1870043"/>
            <a:ext cx="555955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（2）每年农历六月初</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，蒙古族同胞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们便聚集在一起举行赛马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摔跤、</a:t>
            </a:r>
            <a:endParaRPr lang="en-US" altLang="zh-CN" sz="2800" dirty="0"/>
          </a:p>
        </p:txBody>
      </p:sp>
      <p:sp>
        <p:nvSpPr>
          <p:cNvPr id="4" name="QC_8_AN.111_1#102ecc639.bracket?vaa=1&amp;vcp=1&amp;vis=1&amp;pid=1125628b5&amp;color=0,0,0&amp;vpa=61&amp;vtp=1&amp;vaab=1"/>
          <p:cNvSpPr/>
          <p:nvPr/>
        </p:nvSpPr>
        <p:spPr>
          <a:xfrm>
            <a:off x="8995814" y="313013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8_BD.109_3#102ecc639.choices?vaa=1&amp;vcp=1&amp;vis=1&amp;pid=1125628b5&amp;color=0,0,0&amp;vtp=1&amp;vaab=1&amp;bbb=1&amp;hs=1"/>
          <p:cNvSpPr/>
          <p:nvPr/>
        </p:nvSpPr>
        <p:spPr>
          <a:xfrm>
            <a:off x="539496" y="3766915"/>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a:t>
            </a:r>
            <a:endParaRPr lang="en-US" altLang="zh-CN" sz="2800" dirty="0"/>
          </a:p>
        </p:txBody>
      </p:sp>
      <p:sp>
        <p:nvSpPr>
          <p:cNvPr id="6" name="QC_8_AS.1_1#102ecc639?vaa=1&amp;vcp=1&amp;vis=1&amp;pid=1125628b5&amp;color=0,0,0&amp;vtp=1&amp;vaab=1&amp;bbb=1&amp;hs=1"/>
          <p:cNvSpPr/>
          <p:nvPr/>
        </p:nvSpPr>
        <p:spPr>
          <a:xfrm>
            <a:off x="539496" y="438858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蒙古族主要聚居在内蒙古</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即省级行政区丁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C_8_BD.109_2#102ecc639?htil=13&amp;vaa=1&amp;vcp=1&amp;vis=1&amp;pid=1125628b5&amp;color=0,0,0&amp;vtp=1&amp;vaab=1&amp;bt=1&amp;bbb=1&amp;hb=1&amp;hs=1"/>
          <p:cNvSpPr/>
          <p:nvPr/>
        </p:nvSpPr>
        <p:spPr>
          <a:xfrm>
            <a:off x="539995" y="3143472"/>
            <a:ext cx="11112011" cy="5536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射箭等传统体育活动。该民族主要聚居在省级行政区(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356feee84?vcp=1&amp;pid=7ad5481dd&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3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同类变式</a:t>
            </a:r>
            <a:endParaRPr lang="en-US" altLang="zh-CN" sz="3000" dirty="0"/>
          </a:p>
        </p:txBody>
      </p:sp>
      <p:sp>
        <p:nvSpPr>
          <p:cNvPr id="3" name="QC_8_BD.113_1#ed6648286?vaa=1&amp;vcp=1&amp;vis=1&amp;pid=356feee84&amp;color=0,0,0&amp;vtp=1&amp;vaab=1&amp;bbb=1"/>
          <p:cNvSpPr/>
          <p:nvPr/>
        </p:nvSpPr>
        <p:spPr>
          <a:xfrm>
            <a:off x="539496" y="123874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下列关于我国民族的说法,</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14_1#ed6648286.bracket?vaa=1&amp;vcp=1&amp;vis=1&amp;pid=356feee84&amp;color=0,0,0&amp;vpa=62&amp;vtp=1&amp;vaab=1"/>
          <p:cNvSpPr/>
          <p:nvPr/>
        </p:nvSpPr>
        <p:spPr>
          <a:xfrm>
            <a:off x="6506114" y="12254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8_BD.113_2#ed6648286.choices?vaa=1&amp;vcp=1&amp;vis=1&amp;pid=356feee84&amp;color=0,0,0&amp;vtp=1&amp;vaab=1&amp;bbb=1"/>
          <p:cNvSpPr/>
          <p:nvPr/>
        </p:nvSpPr>
        <p:spPr>
          <a:xfrm>
            <a:off x="539496" y="1875644"/>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A.我国是一个统一的多民族国家</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.我国人口最多的少数民族是壮族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.泼水节是侗族的传统节日</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.汉族主要分布在我国的中部和东部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5274801b6.fixed?vcp=1&amp;pid=2afa301f7&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第9讲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中国的疆域与人口</a:t>
            </a:r>
            <a:endParaRPr lang="en-US" altLang="zh-CN" sz="4000" dirty="0"/>
          </a:p>
        </p:txBody>
      </p:sp>
      <p:sp>
        <p:nvSpPr>
          <p:cNvPr id="3" name="C_5_BD#5274801b6.fixed?vcp=1&amp;pid=2afa301f7&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备考演练</a:t>
            </a:r>
            <a:endParaRPr lang="en-US" altLang="zh-CN" sz="4000" dirty="0"/>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665f68001?vcp=1&amp;pid=5274801b6&amp;color=197,144,19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C590BF"/>
                </a:solidFill>
                <a:latin typeface="Times New Roman" panose="02020603050405020304" pitchFamily="34" charset="0"/>
                <a:ea typeface="微软雅黑" panose="020B0503020204020204" pitchFamily="34" charset="-122"/>
                <a:cs typeface="Times New Roman" panose="02020603050405020304" pitchFamily="34" charset="-120"/>
              </a:rPr>
              <a:t>基础练</a:t>
            </a:r>
            <a:endParaRPr lang="en-US" altLang="zh-CN" sz="3200" dirty="0"/>
          </a:p>
        </p:txBody>
      </p:sp>
      <p:sp>
        <p:nvSpPr>
          <p:cNvPr id="3" name="QM_7_BD.115_1#ffa7c42a5?vaa=1&amp;vcp=1&amp;vis=1&amp;pid=665f68001&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读我国的疆域及邻国示意图，完成1~2题。</a:t>
            </a:r>
            <a:endParaRPr lang="en-US" altLang="zh-CN" sz="2800" dirty="0"/>
          </a:p>
        </p:txBody>
      </p:sp>
      <p:pic>
        <p:nvPicPr>
          <p:cNvPr id="4" name="QM_7_BD.115_2#ffa7c42a5?htil=14&amp;vaa=1&amp;vcp=1&amp;vis=1&amp;pid=665f680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61511" y="1900219"/>
            <a:ext cx="3569843" cy="391451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116_1#45b0f0eed?htil=14&amp;vaa=1&amp;vcp=1&amp;vis=1&amp;pid=ffa7c42a5&amp;color=0,0,0&amp;vtp=1&amp;vaab=1&amp;bbb=1"/>
          <p:cNvSpPr/>
          <p:nvPr/>
        </p:nvSpPr>
        <p:spPr>
          <a:xfrm>
            <a:off x="539496" y="1900219"/>
            <a:ext cx="8330184"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有关我国的叙述，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8_BD.116_2#45b0f0eed.choices?htil=14&amp;vaa=1&amp;vcp=1&amp;vis=1&amp;pid=ffa7c42a5&amp;color=0,0,0&amp;vtp=1&amp;vaab=1&amp;bbb=1"/>
          <p:cNvSpPr/>
          <p:nvPr/>
        </p:nvSpPr>
        <p:spPr>
          <a:xfrm>
            <a:off x="539496" y="2529694"/>
            <a:ext cx="8330184"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A.全部位于北半球、北温带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.地跨寒、温、热三带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.与朝鲜、越南海岸相邻</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.海岸线漫长，达2.2万多千米</a:t>
            </a:r>
            <a:endParaRPr lang="en-US" altLang="zh-CN" sz="2800" dirty="0"/>
          </a:p>
        </p:txBody>
      </p:sp>
      <p:sp>
        <p:nvSpPr>
          <p:cNvPr id="7" name="QC_8_AN.1_1#45b0f0eed.bracket?vaa=1&amp;vcp=1&amp;vis=1&amp;pid=ffa7c42a5&amp;color=0,0,0&amp;vpa=63&amp;vtp=1&amp;vaab=1"/>
          <p:cNvSpPr/>
          <p:nvPr/>
        </p:nvSpPr>
        <p:spPr>
          <a:xfrm>
            <a:off x="5350415" y="1886884"/>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P_6_BD#581307fe3?colgroup=13,15&amp;vcp=1&amp;pid=60062582c&amp;color=0,0,0&amp;vtp=1&amp;vaab=1&amp;bt=1&amp;bbb=1&amp;hb=1"/>
          <p:cNvGraphicFramePr>
            <a:graphicFrameLocks noGrp="1"/>
          </p:cNvGraphicFramePr>
          <p:nvPr/>
        </p:nvGraphicFramePr>
        <p:xfrm>
          <a:off x="539496" y="1179449"/>
          <a:ext cx="11091672" cy="4499102"/>
        </p:xfrm>
        <a:graphic>
          <a:graphicData uri="http://schemas.openxmlformats.org/drawingml/2006/table">
            <a:tbl>
              <a:tblPr/>
              <a:tblGrid>
                <a:gridCol w="5202936">
                  <a:extLst>
                    <a:ext uri="{9D8B030D-6E8A-4147-A177-3AD203B41FA5}">
                      <a16:colId xmlns:a16="http://schemas.microsoft.com/office/drawing/2014/main" val="20000"/>
                    </a:ext>
                  </a:extLst>
                </a:gridCol>
                <a:gridCol w="5888736">
                  <a:extLst>
                    <a:ext uri="{9D8B030D-6E8A-4147-A177-3AD203B41FA5}">
                      <a16:colId xmlns:a16="http://schemas.microsoft.com/office/drawing/2014/main" val="20001"/>
                    </a:ext>
                  </a:extLst>
                </a:gridCol>
              </a:tblGrid>
              <a:tr h="558546">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课程标准·素养目标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核心主线·思维导图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运用地图</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描述中国的地</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理位置与疆域特征</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说明南海诸</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岛是中国领土的重要组成部分</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钓鱼岛及其附属岛屿是中国的固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有领土</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增强国家版图意识与海</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洋权益意识</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区域认知</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综合</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思维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800"/>
                        </a:lnSpc>
                      </a:pPr>
                      <a:r>
                        <a:rPr lang="en-US" altLang="zh-CN" sz="160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P_6_BD#581307fe3.table_image?tii=1&amp;vcp=1&amp;pid=60062582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916168" y="2094357"/>
            <a:ext cx="5541264" cy="32278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18_1#2871b94e7?htil=15&amp;vaa=1&amp;vcp=1&amp;vis=1&amp;pid=ffa7c42a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21594" y="1501112"/>
            <a:ext cx="4227536" cy="46357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18_2#2871b94e7?htil=15&amp;vaa=1&amp;vcp=1&amp;vis=1&amp;pid=ffa7c42a5&amp;color=0,0,0&amp;vtp=1&amp;vaab=1&amp;bt=1&amp;bbb=1"/>
          <p:cNvSpPr/>
          <p:nvPr/>
        </p:nvSpPr>
        <p:spPr>
          <a:xfrm>
            <a:off x="539496" y="1843532"/>
            <a:ext cx="8330184"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有关</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图的叙述，说法错误的是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19_1#2871b94e7.bracket?vaa=1&amp;vcp=1&amp;vis=1&amp;pid=ffa7c42a5&amp;color=0,0,0&amp;vpa=64&amp;vtp=1&amp;vaab=1"/>
          <p:cNvSpPr/>
          <p:nvPr/>
        </p:nvSpPr>
        <p:spPr>
          <a:xfrm>
            <a:off x="6061615" y="183019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8_BD.118_3#2871b94e7.choices?htil=15&amp;vaa=1&amp;vcp=1&amp;vis=1&amp;pid=ffa7c42a5&amp;color=0,0,0&amp;vtp=1&amp;vaab=1&amp;bbb=1"/>
          <p:cNvSpPr/>
          <p:nvPr/>
        </p:nvSpPr>
        <p:spPr>
          <a:xfrm>
            <a:off x="539496" y="2475801"/>
            <a:ext cx="8330184" cy="2496757"/>
          </a:xfrm>
          <a:prstGeom prst="rect">
            <a:avLst/>
          </a:prstGeom>
          <a:noFill/>
        </p:spPr>
        <p:txBody>
          <a:bodyPr wrap="none" lIns="0" tIns="0" rIns="0" bIns="0" rtlCol="0" anchor="t"/>
          <a:lstStyle/>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A.与①国相比，我国气候较温暖</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B.与②国相比，我国有丰富的海洋资源</a:t>
            </a:r>
            <a:endParaRPr lang="en-US" altLang="zh-CN" sz="2800" dirty="0"/>
          </a:p>
          <a:p>
            <a:pPr latinLnBrk="1">
              <a:lnSpc>
                <a:spcPts val="5100"/>
              </a:lnSpc>
            </a:pP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C.与③国相比，我国陆上疆界长，有利于</a:t>
            </a:r>
            <a:endPar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indent="313055" latinLnBrk="1">
              <a:lnSpc>
                <a:spcPts val="5100"/>
              </a:lnSpc>
            </a:pP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发展对外贸易</a:t>
            </a:r>
            <a:endPar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D.我国的国土面积较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①②③</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国的大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20_1#f6bfa6094?vaa=1&amp;vcp=1&amp;vis=1&amp;pid=665f68001&amp;color=0,0,0&amp;vtp=1&amp;vaab=1&amp;bt=1&amp;bbb=1"/>
          <p:cNvSpPr/>
          <p:nvPr/>
        </p:nvSpPr>
        <p:spPr>
          <a:xfrm>
            <a:off x="539496" y="54472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读我国疆域及各省级行政区图，完成3～6题。</a:t>
            </a:r>
            <a:endParaRPr lang="en-US" altLang="zh-CN" sz="2800" dirty="0"/>
          </a:p>
        </p:txBody>
      </p:sp>
      <p:pic>
        <p:nvPicPr>
          <p:cNvPr id="4" name="QM_7_BD.121_1#61fe28b73?htil=16&amp;vaa=1&amp;vcp=1&amp;vis=1&amp;pid=f6bfa6094&amp;color=0,0,0&amp;tib=255,255,255&amp;vtp=1&amp;vaab=1"/>
          <p:cNvPicPr>
            <a:picLocks noChangeAspect="1"/>
          </p:cNvPicPr>
          <p:nvPr/>
        </p:nvPicPr>
        <p:blipFill>
          <a:blip r:embed="rId3"/>
          <a:srcRect/>
          <a:stretch/>
        </p:blipFill>
        <p:spPr>
          <a:xfrm>
            <a:off x="7325110" y="1345207"/>
            <a:ext cx="4297680" cy="418587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121_2#61fe28b73?htil=16&amp;vaa=1&amp;vcp=1&amp;vis=1&amp;pid=f6bfa6094&amp;color=0,0,0&amp;vtp=1&amp;vaab=1&amp;bt=1&amp;bbb=1&amp;hb=1"/>
          <p:cNvSpPr/>
          <p:nvPr/>
        </p:nvSpPr>
        <p:spPr>
          <a:xfrm>
            <a:off x="539496" y="1289304"/>
            <a:ext cx="668426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下列关于我国领土四至点的说法</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，错误的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8_AN.122_1#61fe28b73.bracket?vaa=1&amp;vcp=1&amp;vis=1&amp;pid=f6bfa6094&amp;color=0,0,0&amp;vpa=65&amp;vtp=1&amp;vaab=1"/>
          <p:cNvSpPr/>
          <p:nvPr/>
        </p:nvSpPr>
        <p:spPr>
          <a:xfrm>
            <a:off x="1172115" y="1923669"/>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8_BD.121_3#61fe28b73.choices?htil=16&amp;vaa=1&amp;vcp=1&amp;vis=1&amp;pid=f6bfa6094&amp;color=0,0,0&amp;vtp=1&amp;vaab=1&amp;bbb=1"/>
          <p:cNvSpPr/>
          <p:nvPr/>
        </p:nvSpPr>
        <p:spPr>
          <a:xfrm>
            <a:off x="539496" y="2572321"/>
            <a:ext cx="6684264"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A.最东端位于台湾省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.最西端位于新疆维吾尔自治区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.最北端位于黑龙江省</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.最南端位于海南省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23_1#92d0a842a?htil=17&amp;vaa=1&amp;vcp=1&amp;vis=1&amp;pid=f6bfa6094&amp;color=0,0,0&amp;tib=255,255,255&amp;vtp=1&amp;vaab=1"/>
          <p:cNvPicPr>
            <a:picLocks noChangeAspect="1"/>
          </p:cNvPicPr>
          <p:nvPr/>
        </p:nvPicPr>
        <p:blipFill>
          <a:blip r:embed="rId3"/>
          <a:srcRect/>
          <a:stretch/>
        </p:blipFill>
        <p:spPr>
          <a:xfrm>
            <a:off x="7352543" y="1371925"/>
            <a:ext cx="4242816" cy="413243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23_2#92d0a842a?htil=17&amp;vaa=1&amp;vcp=1&amp;vis=1&amp;pid=f6bfa6094&amp;color=0,0,0&amp;vtp=1&amp;vaab=1&amp;bt=1&amp;bbb=1&amp;hb=1"/>
          <p:cNvSpPr/>
          <p:nvPr/>
        </p:nvSpPr>
        <p:spPr>
          <a:xfrm>
            <a:off x="539496" y="1316736"/>
            <a:ext cx="6739128"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下列国家中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，既与我国陆上相邻又位于东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南亚的是(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24_1#92d0a842a.bracket?vaa=1&amp;vcp=1&amp;vis=1&amp;pid=f6bfa6094&amp;color=0,0,0&amp;vpa=66&amp;vtp=1&amp;vaab=1"/>
          <p:cNvSpPr/>
          <p:nvPr/>
        </p:nvSpPr>
        <p:spPr>
          <a:xfrm>
            <a:off x="2238914" y="195110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8_BD.123_3#92d0a842a.choices?htil=17&amp;vaa=1&amp;vcp=1&amp;vis=1&amp;pid=f6bfa6094&amp;color=0,0,0&amp;vtp=1&amp;vaab=1&amp;bbb=1"/>
          <p:cNvSpPr/>
          <p:nvPr/>
        </p:nvSpPr>
        <p:spPr>
          <a:xfrm>
            <a:off x="539496" y="2599753"/>
            <a:ext cx="6739128"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A.印度</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.韩国</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.缅甸</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.日本</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25_1#13697b84b?htil=18&amp;vaa=1&amp;vcp=1&amp;vis=1&amp;pid=f6bfa6094&amp;color=0,0,0&amp;tib=255,255,255&amp;vtp=1&amp;vaab=1&amp;hs=1"/>
          <p:cNvPicPr>
            <a:picLocks noChangeAspect="1"/>
          </p:cNvPicPr>
          <p:nvPr/>
        </p:nvPicPr>
        <p:blipFill>
          <a:blip r:embed="rId3"/>
          <a:srcRect/>
          <a:stretch/>
        </p:blipFill>
        <p:spPr>
          <a:xfrm>
            <a:off x="7474717" y="932515"/>
            <a:ext cx="4087368" cy="398103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25_2#13697b84b?htil=18&amp;vaa=1&amp;vcp=1&amp;vis=1&amp;pid=f6bfa6094&amp;color=0,0,0&amp;vtp=1&amp;vaab=1&amp;bt=1&amp;bbb=1&amp;hb=1"/>
          <p:cNvSpPr/>
          <p:nvPr/>
        </p:nvSpPr>
        <p:spPr>
          <a:xfrm>
            <a:off x="539496" y="879348"/>
            <a:ext cx="6894576"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北回归线自西向东依次穿过我国的省级行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政区有(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27_1#13697b84b.bracket?vaa=1&amp;vcp=1&amp;vis=1&amp;pid=f6bfa6094&amp;color=0,0,0&amp;vpa=67&amp;vtp=1&amp;vaab=1"/>
          <p:cNvSpPr/>
          <p:nvPr/>
        </p:nvSpPr>
        <p:spPr>
          <a:xfrm>
            <a:off x="1883314" y="151371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8_BD.125_3#13697b84b.choices?htil=18&amp;vaa=1&amp;vcp=1&amp;vis=1&amp;pid=f6bfa6094&amp;color=0,0,0&amp;vtp=1&amp;vaab=1&amp;bbb=1"/>
          <p:cNvSpPr/>
          <p:nvPr/>
        </p:nvSpPr>
        <p:spPr>
          <a:xfrm>
            <a:off x="539496" y="2162365"/>
            <a:ext cx="6894576"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A.滇、贵、粤、台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.云、桂、粤、台</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.滇、贵、闽、台</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.云、桂、闽、台</a:t>
            </a:r>
            <a:endParaRPr lang="en-US" altLang="zh-CN" sz="2800" dirty="0"/>
          </a:p>
        </p:txBody>
      </p:sp>
      <p:sp>
        <p:nvSpPr>
          <p:cNvPr id="6" name="QC_8_AS.1_1#13697b84b?htil=18&amp;vaa=1&amp;vcp=1&amp;vis=1&amp;pid=f6bfa6094&amp;color=0,0,0&amp;vtp=1&amp;vaab=1&amp;bbb=1&amp;hb=1"/>
          <p:cNvSpPr/>
          <p:nvPr/>
        </p:nvSpPr>
        <p:spPr>
          <a:xfrm>
            <a:off x="539496" y="4727765"/>
            <a:ext cx="6894576" cy="12013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提示：</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解答本题时要注意云南有两个简称，</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即云和滇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29_1#8fe38ef81?htil=19&amp;vaa=1&amp;vcp=1&amp;vis=1&amp;pid=f6bfa6094&amp;color=0,0,0&amp;tib=255,255,255&amp;vtp=1&amp;vaab=1"/>
          <p:cNvPicPr>
            <a:picLocks noChangeAspect="1"/>
          </p:cNvPicPr>
          <p:nvPr/>
        </p:nvPicPr>
        <p:blipFill>
          <a:blip r:embed="rId3"/>
          <a:srcRect/>
          <a:stretch/>
        </p:blipFill>
        <p:spPr>
          <a:xfrm>
            <a:off x="7601462" y="1527782"/>
            <a:ext cx="3922776" cy="38207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29_2#8fe38ef81?htil=19&amp;vaa=1&amp;vcp=1&amp;vis=1&amp;pid=f6bfa6094&amp;color=0,0,0&amp;vtp=1&amp;vaab=1&amp;bt=1&amp;bbb=1&amp;hb=1"/>
          <p:cNvSpPr/>
          <p:nvPr/>
        </p:nvSpPr>
        <p:spPr>
          <a:xfrm>
            <a:off x="539496" y="1472184"/>
            <a:ext cx="7050024"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1月，西沙群岛绿意盎然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，黑龙江沿岸却冰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天雪地。造成这种景观差异的主要原因是我</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30_1#8fe38ef81.bracket?vaa=1&amp;vcp=1&amp;vis=1&amp;pid=f6bfa6094&amp;color=0,0,0&amp;vpa=68&amp;vtp=1&amp;vaab=1"/>
          <p:cNvSpPr/>
          <p:nvPr/>
        </p:nvSpPr>
        <p:spPr>
          <a:xfrm>
            <a:off x="1172115" y="275424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8_BD.129_3#8fe38ef81.choices?htil=19&amp;vaa=1&amp;vcp=1&amp;vis=1&amp;pid=f6bfa6094&amp;color=0,0,0&amp;vtp=1&amp;vaab=1&amp;bbb=1"/>
          <p:cNvSpPr/>
          <p:nvPr/>
        </p:nvSpPr>
        <p:spPr>
          <a:xfrm>
            <a:off x="539496" y="3395916"/>
            <a:ext cx="7050024" cy="1201357"/>
          </a:xfrm>
          <a:prstGeom prst="rect">
            <a:avLst/>
          </a:prstGeom>
          <a:noFill/>
        </p:spPr>
        <p:txBody>
          <a:bodyPr wrap="none" lIns="0" tIns="0" rIns="0" bIns="0" rtlCol="0" anchor="t"/>
          <a:lstStyle/>
          <a:p>
            <a:pPr latinLnBrk="1">
              <a:lnSpc>
                <a:spcPts val="5100"/>
              </a:lnSpc>
              <a:tabLst>
                <a:tab pos="363283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.跨经度广</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.跨纬度广</a:t>
            </a:r>
            <a:endParaRPr lang="en-US" altLang="zh-CN" sz="2800" dirty="0"/>
          </a:p>
          <a:p>
            <a:pPr latinLnBrk="1">
              <a:lnSpc>
                <a:spcPts val="4900"/>
              </a:lnSpc>
              <a:tabLst>
                <a:tab pos="363283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C.地形复杂多样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.地势西高东低</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31_1#cfe8a370e?vaa=1&amp;vcp=1&amp;vis=1&amp;pid=665f68001&amp;color=0,0,0&amp;vtp=1&amp;vaab=1&amp;bt=1&amp;bbb=1"/>
          <p:cNvSpPr/>
          <p:nvPr/>
        </p:nvSpPr>
        <p:spPr>
          <a:xfrm>
            <a:off x="539496" y="1550257"/>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读我国四个省级行政区轮廓图，根据所学知识，完成7～8题。</a:t>
            </a:r>
            <a:endParaRPr lang="en-US" altLang="zh-CN" sz="2800" dirty="0"/>
          </a:p>
        </p:txBody>
      </p:sp>
      <p:pic>
        <p:nvPicPr>
          <p:cNvPr id="3" name="QM_7_BD.131_2#cfe8a370e?htil=20&amp;vaa=1&amp;vcp=1&amp;vis=1&amp;pid=665f68001&amp;color=0,0,0&amp;tib=255,255,255&amp;vtp=1&amp;vaab=1&amp;hs=1"/>
          <p:cNvPicPr>
            <a:picLocks noChangeAspect="1"/>
          </p:cNvPicPr>
          <p:nvPr/>
        </p:nvPicPr>
        <p:blipFill>
          <a:blip r:embed="rId3"/>
          <a:srcRect/>
          <a:stretch/>
        </p:blipFill>
        <p:spPr>
          <a:xfrm>
            <a:off x="6259214" y="2537819"/>
            <a:ext cx="5390242" cy="117327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32_1#ef0a4622b?htil=20&amp;vaa=1&amp;vcp=1&amp;vis=1&amp;pid=cfe8a370e&amp;color=0,0,0&amp;vtp=1&amp;vaab=1&amp;bbb=1&amp;hb=1&amp;hs=1"/>
          <p:cNvSpPr/>
          <p:nvPr/>
        </p:nvSpPr>
        <p:spPr>
          <a:xfrm>
            <a:off x="539496" y="2182526"/>
            <a:ext cx="555955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与其他国家陆上相邻的省级行政</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BD.132_2#ef0a4622b.choices?htil=20&amp;vaa=1&amp;vcp=1&amp;vis=1&amp;pid=cfe8a370e&amp;color=0,0,0&amp;vtp=1&amp;vaab=1&amp;bbb=1"/>
          <p:cNvSpPr/>
          <p:nvPr/>
        </p:nvSpPr>
        <p:spPr>
          <a:xfrm>
            <a:off x="539496" y="3451701"/>
            <a:ext cx="5559552" cy="553657"/>
          </a:xfrm>
          <a:prstGeom prst="rect">
            <a:avLst/>
          </a:prstGeom>
          <a:noFill/>
        </p:spPr>
        <p:txBody>
          <a:bodyPr wrap="none" lIns="0" tIns="0" rIns="0" bIns="0" rtlCol="0" anchor="t"/>
          <a:lstStyle/>
          <a:p>
            <a:pPr latinLnBrk="1">
              <a:lnSpc>
                <a:spcPts val="4900"/>
              </a:lnSpc>
              <a:tabLst>
                <a:tab pos="1462405" algn="l"/>
                <a:tab pos="2887345" algn="l"/>
                <a:tab pos="431228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.③④</a:t>
            </a:r>
            <a:endParaRPr lang="en-US" altLang="zh-CN" sz="2800" dirty="0"/>
          </a:p>
        </p:txBody>
      </p:sp>
      <p:sp>
        <p:nvSpPr>
          <p:cNvPr id="6" name="QC_8_AN.1_1#ef0a4622b.bracket?vaa=1&amp;vcp=1&amp;vis=1&amp;pid=cfe8a370e&amp;color=0,0,0&amp;vpa=69&amp;vtp=1&amp;vaab=1"/>
          <p:cNvSpPr/>
          <p:nvPr/>
        </p:nvSpPr>
        <p:spPr>
          <a:xfrm>
            <a:off x="1527714" y="281689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8_BD.134_1#394a5a605?vaa=1&amp;vcp=1&amp;vis=1&amp;pid=cfe8a370e&amp;color=0,0,0&amp;vtp=1&amp;vaab=1&amp;bbb=1&amp;hs=1"/>
          <p:cNvSpPr/>
          <p:nvPr/>
        </p:nvSpPr>
        <p:spPr>
          <a:xfrm>
            <a:off x="539496" y="407336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目前，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我国人口最多的省级行政区是(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C_8_AN.135_1#394a5a605.bracket?vaa=1&amp;vcp=1&amp;vis=1&amp;pid=cfe8a370e&amp;color=0,0,0&amp;vpa=70&amp;vtp=1&amp;vaab=1"/>
          <p:cNvSpPr/>
          <p:nvPr/>
        </p:nvSpPr>
        <p:spPr>
          <a:xfrm>
            <a:off x="6772814" y="406003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9" name="QC_8_BD.134_2#394a5a605.choices?vaa=1&amp;vcp=1&amp;vis=1&amp;pid=cfe8a370e&amp;color=0,0,0&amp;vtp=1&amp;vaab=1&amp;bbb=1&amp;hs=1"/>
          <p:cNvSpPr/>
          <p:nvPr/>
        </p:nvSpPr>
        <p:spPr>
          <a:xfrm>
            <a:off x="539496" y="4695031"/>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B.②</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36_1#b31712e32?vaa=1&amp;vcp=1&amp;vis=1&amp;pid=665f68001&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读我国四个省级行政区轮廓图，完成9～11题。</a:t>
            </a:r>
            <a:endParaRPr lang="en-US" altLang="zh-CN" sz="2800" dirty="0"/>
          </a:p>
        </p:txBody>
      </p:sp>
      <p:pic>
        <p:nvPicPr>
          <p:cNvPr id="3" name="QM_7_BD.136_2#b31712e32?vaa=1&amp;vcp=1&amp;vis=1&amp;pid=665f680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06624" y="1240581"/>
            <a:ext cx="6784848" cy="18653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37_1#dd27a619c?vaa=1&amp;vcp=1&amp;vis=1&amp;pid=b31712e32&amp;color=0,0,0&amp;vtp=1&amp;vaab=1&amp;bbb=1"/>
          <p:cNvSpPr/>
          <p:nvPr/>
        </p:nvSpPr>
        <p:spPr>
          <a:xfrm>
            <a:off x="539496" y="3234481"/>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图示四个省级行政区的名称，对应正确的是(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AN.1_1#dd27a619c.bracket?vaa=1&amp;vcp=1&amp;vis=1&amp;pid=b31712e32&amp;color=0,0,0&amp;vpa=71&amp;vtp=1&amp;vaab=1"/>
          <p:cNvSpPr/>
          <p:nvPr/>
        </p:nvSpPr>
        <p:spPr>
          <a:xfrm>
            <a:off x="7839614" y="3221146"/>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6" name="QC_8_BD.137_2#dd27a619c.choices?vaa=1&amp;vcp=1&amp;vis=1&amp;pid=b31712e32&amp;color=0,0,0&amp;vtp=1&amp;vaab=1&amp;bbb=1"/>
          <p:cNvSpPr/>
          <p:nvPr/>
        </p:nvSpPr>
        <p:spPr>
          <a:xfrm>
            <a:off x="539496" y="3857924"/>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——西藏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——台湾</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.丁——陕西</a:t>
            </a:r>
            <a:endParaRPr lang="en-US" altLang="zh-CN" sz="2800" dirty="0"/>
          </a:p>
        </p:txBody>
      </p:sp>
      <p:sp>
        <p:nvSpPr>
          <p:cNvPr id="7" name="QC_8_BD.139_1#2660690eb?vaa=1&amp;vcp=1&amp;vis=1&amp;pid=b31712e32&amp;color=0,0,0&amp;vtp=1&amp;vaab=1&amp;bbb=1"/>
          <p:cNvSpPr/>
          <p:nvPr/>
        </p:nvSpPr>
        <p:spPr>
          <a:xfrm>
            <a:off x="539496" y="4479589"/>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下列关于图示省级行政区的叙述，正确的是(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C_8_AN.140_1#2660690eb.bracket?vaa=1&amp;vcp=1&amp;vis=1&amp;pid=b31712e32&amp;color=0,0,0&amp;vpa=72&amp;vtp=1&amp;vaab=1"/>
          <p:cNvSpPr/>
          <p:nvPr/>
        </p:nvSpPr>
        <p:spPr>
          <a:xfrm>
            <a:off x="8017414" y="4466254"/>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9" name="QC_8_BD.139_2#2660690eb.choices?vaa=1&amp;vcp=1&amp;vis=1&amp;pid=b31712e32&amp;color=0,0,0&amp;vtp=1&amp;vaab=1&amp;bbb=1"/>
          <p:cNvSpPr/>
          <p:nvPr/>
        </p:nvSpPr>
        <p:spPr>
          <a:xfrm>
            <a:off x="539496" y="510906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A.甲</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——国家的政治中心</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.乙——“鱼米之乡”</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世界屋脊”</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.丁——“天府之国”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8"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41_1#89325f6ab?htil=21&amp;vaa=1&amp;vcp=1&amp;vis=1&amp;pid=b31712e3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92814" y="2584638"/>
            <a:ext cx="5422392" cy="1499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41_2#89325f6ab?htil=21&amp;vaa=1&amp;vcp=1&amp;vis=1&amp;pid=b31712e32&amp;color=0,0,0&amp;vtp=1&amp;vaab=1&amp;bt=1&amp;bbb=1&amp;hb=1"/>
          <p:cNvSpPr/>
          <p:nvPr/>
        </p:nvSpPr>
        <p:spPr>
          <a:xfrm>
            <a:off x="539496" y="2505043"/>
            <a:ext cx="5559552"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以生产长绒棉而著称的省级行政</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42_1#89325f6ab.bracket?vaa=1&amp;vcp=1&amp;vis=1&amp;pid=b31712e32&amp;color=0,0,0&amp;vpa=73&amp;vtp=1&amp;vaab=1"/>
          <p:cNvSpPr/>
          <p:nvPr/>
        </p:nvSpPr>
        <p:spPr>
          <a:xfrm>
            <a:off x="1527714" y="313940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5" name="QC_8_BD.141_3#89325f6ab.choices?htil=21&amp;vaa=1&amp;vcp=1&amp;vis=1&amp;pid=b31712e32&amp;color=0,0,0&amp;vtp=1&amp;vaab=1&amp;bbb=1"/>
          <p:cNvSpPr/>
          <p:nvPr/>
        </p:nvSpPr>
        <p:spPr>
          <a:xfrm>
            <a:off x="539496" y="3780250"/>
            <a:ext cx="5559552" cy="553657"/>
          </a:xfrm>
          <a:prstGeom prst="rect">
            <a:avLst/>
          </a:prstGeom>
          <a:noFill/>
        </p:spPr>
        <p:txBody>
          <a:bodyPr wrap="none" lIns="0" tIns="0" rIns="0" bIns="0" rtlCol="0" anchor="t"/>
          <a:lstStyle/>
          <a:p>
            <a:pPr latinLnBrk="1">
              <a:lnSpc>
                <a:spcPts val="4900"/>
              </a:lnSpc>
              <a:tabLst>
                <a:tab pos="1462405" algn="l"/>
                <a:tab pos="2887345" algn="l"/>
                <a:tab pos="431228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43_1#4373965e8?vaa=1&amp;vcp=1&amp;vis=1&amp;pid=665f68001&amp;color=0,0,0&amp;vtp=1&amp;vaab=1&amp;bt=1&amp;bbb=1&amp;hb=1"/>
          <p:cNvSpPr/>
          <p:nvPr/>
        </p:nvSpPr>
        <p:spPr>
          <a:xfrm>
            <a:off x="539496" y="378225"/>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当一个国家或地区60岁及以上人口占总人口的10%时，即意味着这</a:t>
            </a:r>
          </a:p>
          <a:p>
            <a:pPr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个国家或地区进入老龄化社会。读我国2000年、2010年、2020年60岁及</a:t>
            </a:r>
          </a:p>
          <a:p>
            <a:pP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以上人口比重图，完成12～13题。</a:t>
            </a:r>
            <a:endParaRPr lang="en-US" altLang="zh-CN" sz="2800" dirty="0"/>
          </a:p>
        </p:txBody>
      </p:sp>
      <p:pic>
        <p:nvPicPr>
          <p:cNvPr id="3" name="QM_7_BD.143_2#4373965e8?vaa=1&amp;vcp=1&amp;vis=1&amp;pid=665f680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36570" y="1659964"/>
            <a:ext cx="3721608" cy="31729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44_2#79cbdb380?htil=22&amp;vaa=1&amp;vcp=1&amp;vis=1&amp;pid=4373965e8&amp;color=0,0,0&amp;vtp=1&amp;vaab=1&amp;bt=1&amp;bbb=1&amp;hb=1&amp;hs=1"/>
          <p:cNvSpPr/>
          <p:nvPr/>
        </p:nvSpPr>
        <p:spPr>
          <a:xfrm>
            <a:off x="577862" y="2238006"/>
            <a:ext cx="7443216"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图中2000年、2010年、2020年60岁及以上人</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口所占比重的变化说明我国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BD.144_3#79cbdb380.choices?htil=22&amp;vaa=1&amp;vcp=1&amp;vis=1&amp;pid=4373965e8&amp;color=0,0,0&amp;vtp=1&amp;vaab=1&amp;bbb=1&amp;hs=1"/>
          <p:cNvSpPr/>
          <p:nvPr/>
        </p:nvSpPr>
        <p:spPr>
          <a:xfrm>
            <a:off x="577862" y="3521023"/>
            <a:ext cx="7443216" cy="1201357"/>
          </a:xfrm>
          <a:prstGeom prst="rect">
            <a:avLst/>
          </a:prstGeom>
          <a:noFill/>
        </p:spPr>
        <p:txBody>
          <a:bodyPr wrap="none" lIns="0" tIns="0" rIns="0" bIns="0" rtlCol="0" anchor="t"/>
          <a:lstStyle/>
          <a:p>
            <a:pPr latinLnBrk="1">
              <a:lnSpc>
                <a:spcPts val="5100"/>
              </a:lnSpc>
              <a:tabLst>
                <a:tab pos="382905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.人口素质提高</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.人口老龄化加剧</a:t>
            </a:r>
            <a:endParaRPr lang="en-US" altLang="zh-CN" sz="2800" dirty="0"/>
          </a:p>
          <a:p>
            <a:pPr latinLnBrk="1">
              <a:lnSpc>
                <a:spcPts val="4900"/>
              </a:lnSpc>
              <a:tabLst>
                <a:tab pos="382905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C.人口增长过快</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.青壮年人口增加</a:t>
            </a:r>
            <a:endParaRPr lang="en-US" altLang="zh-CN" sz="2800" dirty="0"/>
          </a:p>
        </p:txBody>
      </p:sp>
      <p:sp>
        <p:nvSpPr>
          <p:cNvPr id="6" name="QC_8_AN.146_1#79cbdb380.bracket?vaa=1&amp;vcp=1&amp;vis=1&amp;pid=4373965e8&amp;color=0,0,0&amp;vpa=74&amp;vtp=1&amp;vaab=1"/>
          <p:cNvSpPr/>
          <p:nvPr/>
        </p:nvSpPr>
        <p:spPr>
          <a:xfrm>
            <a:off x="5122081" y="287237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7" name="QC_8_AS.1_1#79cbdb380?vaa=1&amp;vcp=1&amp;vis=1&amp;pid=4373965e8&amp;color=0,0,0&amp;vtp=1&amp;vaab=1&amp;bbb=1&amp;hb=1&amp;hs=1"/>
          <p:cNvSpPr/>
          <p:nvPr/>
        </p:nvSpPr>
        <p:spPr>
          <a:xfrm>
            <a:off x="577862" y="4795468"/>
            <a:ext cx="11109960" cy="1201357"/>
          </a:xfrm>
          <a:prstGeom prst="rect">
            <a:avLst/>
          </a:prstGeom>
          <a:noFill/>
        </p:spPr>
        <p:txBody>
          <a:bodyPr wrap="none" lIns="0" tIns="0" rIns="0" bIns="0" rtlCol="0" anchor="t"/>
          <a:lstStyle/>
          <a:p>
            <a:pPr algn="l" latinLnBrk="1">
              <a:lnSpc>
                <a:spcPts val="51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（提示:2000年、2010年、2020年我国60岁及以上人口所占比重不断增大，</a:t>
            </a:r>
          </a:p>
          <a:p>
            <a:pPr latinLnBrk="1">
              <a:lnSpc>
                <a:spcPts val="4900"/>
              </a:lnSpc>
            </a:pPr>
            <a:r>
              <a:rPr lang="en-US" altLang="zh-CN" sz="2800" b="0" i="0" spc="-5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说明我国人口老龄化不断加剧，从图中无法得出B、C、D三项的结论</a:t>
            </a: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48_1#29d7007bf?htil=23&amp;vaa=1&amp;vcp=1&amp;vis=1&amp;pid=4373965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67631" y="1527048"/>
            <a:ext cx="4434840" cy="38221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48_2#29d7007bf?htil=23&amp;vaa=1&amp;vcp=1&amp;vis=1&amp;pid=4373965e8&amp;color=0,0,0&amp;vtp=1&amp;vaab=1&amp;bt=1&amp;bbb=1&amp;hb=1"/>
          <p:cNvSpPr/>
          <p:nvPr/>
        </p:nvSpPr>
        <p:spPr>
          <a:xfrm>
            <a:off x="539496" y="1508760"/>
            <a:ext cx="6537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针对图示问题，我国调整了计划生育政</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策，从2021年开始全面实施(</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49_1#29d7007bf.bracket?vaa=1&amp;vcp=1&amp;vis=1&amp;pid=4373965e8&amp;color=0,0,0&amp;vpa=75&amp;vtp=1&amp;vaab=1"/>
          <p:cNvSpPr/>
          <p:nvPr/>
        </p:nvSpPr>
        <p:spPr>
          <a:xfrm>
            <a:off x="5083715" y="214312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8_BD.148_3#29d7007bf.choices?htil=23&amp;vaa=1&amp;vcp=1&amp;vis=1&amp;pid=4373965e8&amp;color=0,0,0&amp;vtp=1&amp;vaab=1&amp;bbb=1"/>
          <p:cNvSpPr/>
          <p:nvPr/>
        </p:nvSpPr>
        <p:spPr>
          <a:xfrm>
            <a:off x="539496" y="2791777"/>
            <a:ext cx="6537960" cy="1201357"/>
          </a:xfrm>
          <a:prstGeom prst="rect">
            <a:avLst/>
          </a:prstGeom>
          <a:noFill/>
        </p:spPr>
        <p:txBody>
          <a:bodyPr wrap="none" lIns="0" tIns="0" rIns="0" bIns="0" rtlCol="0" anchor="t"/>
          <a:lstStyle/>
          <a:p>
            <a:pPr latinLnBrk="1">
              <a:lnSpc>
                <a:spcPts val="5100"/>
              </a:lnSpc>
              <a:tabLst>
                <a:tab pos="3376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一孩政策”</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.“二孩政策”</a:t>
            </a:r>
            <a:endParaRPr lang="en-US" altLang="zh-CN" sz="2800" dirty="0"/>
          </a:p>
          <a:p>
            <a:pPr latinLnBrk="1">
              <a:lnSpc>
                <a:spcPts val="4900"/>
              </a:lnSpc>
              <a:tabLst>
                <a:tab pos="3376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三孩政策”</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.“四孩政策”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P_6_BD#581307fe3?colgroup=13,15&amp;vcp=1&amp;pid=60062582c&amp;color=0,0,0&amp;mp=1&amp;vtp=1&amp;vaab=1&amp;bt=1&amp;bbb=1&amp;hb=1"/>
          <p:cNvGraphicFramePr>
            <a:graphicFrameLocks noGrp="1"/>
          </p:cNvGraphicFramePr>
          <p:nvPr/>
        </p:nvGraphicFramePr>
        <p:xfrm>
          <a:off x="539496" y="1531747"/>
          <a:ext cx="11091672" cy="4499102"/>
        </p:xfrm>
        <a:graphic>
          <a:graphicData uri="http://schemas.openxmlformats.org/drawingml/2006/table">
            <a:tbl>
              <a:tblPr/>
              <a:tblGrid>
                <a:gridCol w="5202936">
                  <a:extLst>
                    <a:ext uri="{9D8B030D-6E8A-4147-A177-3AD203B41FA5}">
                      <a16:colId xmlns:a16="http://schemas.microsoft.com/office/drawing/2014/main" val="20000"/>
                    </a:ext>
                  </a:extLst>
                </a:gridCol>
                <a:gridCol w="5888736">
                  <a:extLst>
                    <a:ext uri="{9D8B030D-6E8A-4147-A177-3AD203B41FA5}">
                      <a16:colId xmlns:a16="http://schemas.microsoft.com/office/drawing/2014/main" val="20001"/>
                    </a:ext>
                  </a:extLst>
                </a:gridCol>
              </a:tblGrid>
              <a:tr h="558546">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课程标准·素养目标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核心主线·思维导图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运用中国行政区划图</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识</a:t>
                      </a:r>
                    </a:p>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别34个省级行政区</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记住它们的</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简称和行政中心</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（综合思维）</a:t>
                      </a:r>
                      <a:endParaRPr lang="en-US" altLang="zh-CN" sz="1200" dirty="0"/>
                    </a:p>
                    <a:p>
                      <a:pPr marL="0" indent="0" algn="l" latinLnBrk="1" hangingPunct="0">
                        <a:lnSpc>
                          <a:spcPts val="4400"/>
                        </a:lnSpc>
                      </a:pPr>
                      <a:r>
                        <a:rPr lang="en-US" altLang="zh-CN" sz="2800" b="1" i="0" u="none"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运用地图和相关资料</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描</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述中国人口的变化趋势</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理解我</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国的人口政策</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综合思维</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地协调观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800"/>
                        </a:lnSpc>
                      </a:pPr>
                      <a:r>
                        <a:rPr lang="en-US" altLang="zh-CN" sz="160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P_6_BD#581307fe3.table_image?tii=2&amp;vcp=1&amp;pid=60062582c&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916168" y="2446655"/>
            <a:ext cx="5541264" cy="3227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P_6_BD#581307fe3?colgroup=13,15&amp;vcp=1&amp;pid=60062582c&amp;color=0,0,0&amp;mp=1&amp;vtp=1&amp;vaab=1&amp;bt=1&amp;bbb=1"/>
          <p:cNvSpPr txBox="1"/>
          <p:nvPr/>
        </p:nvSpPr>
        <p:spPr>
          <a:xfrm>
            <a:off x="10913023" y="82334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50_1#a3116f27c?vaa=1&amp;vcp=1&amp;vis=1&amp;pid=665f68001&amp;color=0,0,0&amp;vtp=1&amp;vaab=1&amp;bt=1&amp;bbb=1"/>
          <p:cNvSpPr/>
          <p:nvPr/>
        </p:nvSpPr>
        <p:spPr>
          <a:xfrm>
            <a:off x="539496" y="88214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读我国人口密度分布图，完成14～15题。</a:t>
            </a:r>
            <a:endParaRPr lang="en-US" altLang="zh-CN" sz="2800" dirty="0"/>
          </a:p>
        </p:txBody>
      </p:sp>
      <p:pic>
        <p:nvPicPr>
          <p:cNvPr id="3" name="QM_7_BD.150_2#a3116f27c?htil=24&amp;vaa=1&amp;vcp=1&amp;vis=1&amp;pid=665f680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67631" y="1568323"/>
            <a:ext cx="4434840" cy="3511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51_1#6bd73560d?htil=24&amp;vaa=1&amp;vcp=1&amp;vis=1&amp;pid=a3116f27c&amp;color=0,0,0&amp;vtp=1&amp;vaab=1&amp;bbb=1&amp;hb=1"/>
          <p:cNvSpPr/>
          <p:nvPr/>
        </p:nvSpPr>
        <p:spPr>
          <a:xfrm>
            <a:off x="539496" y="1514411"/>
            <a:ext cx="6537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下列关于我国人口分布的叙述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BD.151_2#6bd73560d.choices?htil=24&amp;vaa=1&amp;vcp=1&amp;vis=1&amp;pid=a3116f27c&amp;color=0,0,0&amp;vtp=1&amp;vaab=1&amp;bbb=1&amp;hb=1"/>
          <p:cNvSpPr/>
          <p:nvPr/>
        </p:nvSpPr>
        <p:spPr>
          <a:xfrm>
            <a:off x="539496" y="2791396"/>
            <a:ext cx="6537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A.人口东密西疏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.漠河—腾冲线是我国的人口地理界线</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.我国西部地区资源丰富，人口密集</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D.可以采用人口迁移的方法缓解西藏人口</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少的问题</a:t>
            </a:r>
            <a:endParaRPr lang="en-US" altLang="zh-CN" sz="2800" dirty="0"/>
          </a:p>
        </p:txBody>
      </p:sp>
      <p:sp>
        <p:nvSpPr>
          <p:cNvPr id="6" name="QC_8_AN.152_1#6bd73560d.bracket?vaa=1&amp;vcp=1&amp;vis=1&amp;pid=a3116f27c&amp;color=0,0,0&amp;vpa=76&amp;vtp=1&amp;vaab=1"/>
          <p:cNvSpPr/>
          <p:nvPr/>
        </p:nvSpPr>
        <p:spPr>
          <a:xfrm>
            <a:off x="1172115" y="214877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153_1#a1c19f3d5?htil=25&amp;vaa=1&amp;vcp=1&amp;vis=1&amp;pid=a3116f27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14055" y="1883664"/>
            <a:ext cx="4069080" cy="3227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53_2#a1c19f3d5?htil=25&amp;vaa=1&amp;vcp=1&amp;vis=1&amp;pid=a3116f27c&amp;color=0,0,0&amp;vtp=1&amp;vaab=1&amp;bt=1&amp;bbb=1"/>
          <p:cNvSpPr/>
          <p:nvPr/>
        </p:nvSpPr>
        <p:spPr>
          <a:xfrm>
            <a:off x="539496" y="1746504"/>
            <a:ext cx="6912864"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下列地形区中，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人口密度最大的是(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54_1#a1c19f3d5.bracket?vaa=1&amp;vcp=1&amp;vis=1&amp;pid=a3116f27c&amp;color=0,0,0&amp;vpa=77&amp;vtp=1&amp;vaab=1"/>
          <p:cNvSpPr/>
          <p:nvPr/>
        </p:nvSpPr>
        <p:spPr>
          <a:xfrm>
            <a:off x="6595014" y="1733169"/>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5" name="QC_8_BD.153_3#a1c19f3d5.choices?htil=25&amp;vaa=1&amp;vcp=1&amp;vis=1&amp;pid=a3116f27c&amp;color=0,0,0&amp;vtp=1&amp;vaab=1&amp;bbb=1"/>
          <p:cNvSpPr/>
          <p:nvPr/>
        </p:nvSpPr>
        <p:spPr>
          <a:xfrm>
            <a:off x="539496" y="2378773"/>
            <a:ext cx="6912864" cy="1201357"/>
          </a:xfrm>
          <a:prstGeom prst="rect">
            <a:avLst/>
          </a:prstGeom>
          <a:noFill/>
        </p:spPr>
        <p:txBody>
          <a:bodyPr wrap="none" lIns="0" tIns="0" rIns="0" bIns="0" rtlCol="0" anchor="t"/>
          <a:lstStyle/>
          <a:p>
            <a:pPr latinLnBrk="1">
              <a:lnSpc>
                <a:spcPts val="5100"/>
              </a:lnSpc>
              <a:tabLst>
                <a:tab pos="356425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.东北平原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.云贵高原</a:t>
            </a:r>
            <a:endParaRPr lang="en-US" altLang="zh-CN" sz="2800" dirty="0"/>
          </a:p>
          <a:p>
            <a:pPr latinLnBrk="1">
              <a:lnSpc>
                <a:spcPts val="4900"/>
              </a:lnSpc>
              <a:tabLst>
                <a:tab pos="356425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C.华北平原</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.柴达木盆地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155_1#f64613fe8?vaa=1&amp;vcp=1&amp;vis=1&amp;pid=665f68001&amp;color=0,0,0&amp;vtp=1&amp;vaab=1&amp;bt=1&amp;bbb=1&amp;hb=1"/>
          <p:cNvSpPr/>
          <p:nvPr/>
        </p:nvSpPr>
        <p:spPr>
          <a:xfrm>
            <a:off x="539496" y="616426"/>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（2024·四川泸州·中考）我国地域辽阔，传统文化呈现诸多不同。</a:t>
            </a:r>
          </a:p>
          <a:p>
            <a:pPr latinLnBrk="1">
              <a:lnSpc>
                <a:spcPts val="51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图1为我国行政区划简图，图2为我国四地传统民居示意图。据此完成</a:t>
            </a:r>
          </a:p>
          <a:p>
            <a:pP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16～18题。</a:t>
            </a:r>
            <a:endParaRPr lang="en-US" altLang="zh-CN" sz="2800" dirty="0"/>
          </a:p>
        </p:txBody>
      </p:sp>
      <p:pic>
        <p:nvPicPr>
          <p:cNvPr id="3" name="QM_7_BD.155_3#f64613fe8?iti=1&amp;htil=1&amp;vaa=1&amp;vcp=1&amp;vis=1&amp;pid=665f680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362456" y="2594070"/>
            <a:ext cx="3913632" cy="29535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7_BD.155_4#f64613fe8?iti=2&amp;htil=1&amp;vaa=1&amp;vcp=1&amp;vis=1&amp;pid=665f6800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18517" y="3996503"/>
            <a:ext cx="6130706" cy="139761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7_BD.155_5#f64613fe8?iti=1&amp;htil=1&amp;vaa=1&amp;vcp=1&amp;vis=1&amp;pid=665f68001&amp;color=0,0,0&amp;vtp=1&amp;vaab=1&amp;bbb=1"/>
          <p:cNvSpPr/>
          <p:nvPr/>
        </p:nvSpPr>
        <p:spPr>
          <a:xfrm>
            <a:off x="3012091" y="5674582"/>
            <a:ext cx="614362" cy="6558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图1</a:t>
            </a:r>
            <a:endParaRPr lang="en-US" altLang="zh-CN" sz="2800" dirty="0"/>
          </a:p>
        </p:txBody>
      </p:sp>
      <p:sp>
        <p:nvSpPr>
          <p:cNvPr id="6" name="QM_7_BD.155_6#f64613fe8?iti=2&amp;htil=1&amp;vaa=1&amp;vcp=1&amp;vis=1&amp;pid=665f68001&amp;color=0,0,0&amp;vtp=1&amp;vaab=1&amp;bbb=1"/>
          <p:cNvSpPr/>
          <p:nvPr/>
        </p:nvSpPr>
        <p:spPr>
          <a:xfrm>
            <a:off x="8571643" y="567458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图2</a:t>
            </a:r>
            <a:endParaRPr lang="en-US" altLang="zh-CN" sz="2800" dirty="0"/>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156_1#de6fa278e?vaa=1&amp;vcp=1&amp;vis=1&amp;pid=f64613fe8&amp;color=0,0,0&amp;vtp=1&amp;vaab=1&amp;bt=1&amp;bbb=1&amp;hb=1"/>
          <p:cNvSpPr/>
          <p:nvPr/>
        </p:nvSpPr>
        <p:spPr>
          <a:xfrm>
            <a:off x="539496" y="69529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图1的Ⅰ、Ⅱ、Ⅲ、Ⅳ四个省级行政区在图2中找不到对应传统民居的是</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157_1#de6fa278e.bracket?vaa=1&amp;vcp=1&amp;vis=1&amp;pid=f64613fe8&amp;color=0,0,0&amp;vpa=78&amp;vtp=1&amp;vaab=1"/>
          <p:cNvSpPr/>
          <p:nvPr/>
        </p:nvSpPr>
        <p:spPr>
          <a:xfrm>
            <a:off x="816515" y="132965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M_7_BD.156_3#de6fa278e?iti=3&amp;htil=1&amp;vaa=1&amp;vcp=1&amp;vis=1&amp;pid=f64613f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72184" y="2032222"/>
            <a:ext cx="3694176" cy="27889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M_7_BD.156_5#de6fa278e?iti=3&amp;htil=1&amp;vaa=1&amp;vcp=1&amp;vis=1&amp;pid=f64613fe8&amp;color=0,0,0&amp;vtp=1&amp;vaab=1&amp;bbb=1"/>
          <p:cNvSpPr/>
          <p:nvPr/>
        </p:nvSpPr>
        <p:spPr>
          <a:xfrm>
            <a:off x="3012091" y="494814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图1</a:t>
            </a:r>
            <a:endParaRPr lang="en-US" altLang="zh-CN" sz="2800" dirty="0"/>
          </a:p>
        </p:txBody>
      </p:sp>
      <p:sp>
        <p:nvSpPr>
          <p:cNvPr id="7" name="QM_7_BD.156_6#de6fa278e?iti=4&amp;htil=1&amp;vaa=1&amp;vcp=1&amp;vis=1&amp;pid=f64613fe8&amp;color=0,0,0&amp;vtp=1&amp;vaab=1&amp;bbb=1"/>
          <p:cNvSpPr/>
          <p:nvPr/>
        </p:nvSpPr>
        <p:spPr>
          <a:xfrm>
            <a:off x="8571643" y="494814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图2</a:t>
            </a:r>
            <a:endParaRPr lang="en-US" altLang="zh-CN" sz="2800" dirty="0"/>
          </a:p>
        </p:txBody>
      </p:sp>
      <p:sp>
        <p:nvSpPr>
          <p:cNvPr id="8" name="QC_8_BD.156_7#de6fa278e.choices?vaa=1&amp;vcp=1&amp;vis=1&amp;pid=f64613fe8&amp;color=0,0,0&amp;vtp=1&amp;vaab=1&amp;bbb=1"/>
          <p:cNvSpPr/>
          <p:nvPr/>
        </p:nvSpPr>
        <p:spPr>
          <a:xfrm>
            <a:off x="539496" y="5590000"/>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.I</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B.Ⅱ</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.Ⅳ</a:t>
            </a:r>
            <a:endParaRPr lang="en-US" altLang="zh-CN" sz="2800" dirty="0"/>
          </a:p>
        </p:txBody>
      </p:sp>
      <p:pic>
        <p:nvPicPr>
          <p:cNvPr id="9" name="QM_7_BD.155_4#f64613fe8?iti=2&amp;htil=1&amp;vaa=1&amp;vcp=1&amp;vis=1&amp;pid=665f6800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18517" y="3426682"/>
            <a:ext cx="6130706" cy="1397613"/>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158_1#3f79925b5?vaa=1&amp;vcp=1&amp;vis=1&amp;pid=f64613fe8&amp;color=0,0,0&amp;vtp=1&amp;vaab=1&amp;bt=1&amp;bbb=1&amp;hb=1"/>
          <p:cNvSpPr/>
          <p:nvPr/>
        </p:nvSpPr>
        <p:spPr>
          <a:xfrm>
            <a:off x="539496" y="67624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图2中甲传统民居被称为“地下的家”，下列说法与其实际情况相符的</a:t>
            </a: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159_1#3f79925b5.bracket?vaa=1&amp;vcp=1&amp;vis=1&amp;pid=f64613fe8&amp;color=0,0,0&amp;vpa=79&amp;vtp=1&amp;vaab=1"/>
          <p:cNvSpPr/>
          <p:nvPr/>
        </p:nvSpPr>
        <p:spPr>
          <a:xfrm>
            <a:off x="1172115" y="131060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M_7_BD.158_3#3f79925b5?iti=5&amp;htil=1&amp;vaa=1&amp;vcp=1&amp;vis=1&amp;pid=f64613f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35608" y="2013172"/>
            <a:ext cx="3758184" cy="28346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M_7_BD.158_5#3f79925b5?iti=5&amp;htil=1&amp;vaa=1&amp;vcp=1&amp;vis=1&amp;pid=f64613fe8&amp;color=0,0,0&amp;vtp=1&amp;vaab=1&amp;bbb=1"/>
          <p:cNvSpPr/>
          <p:nvPr/>
        </p:nvSpPr>
        <p:spPr>
          <a:xfrm>
            <a:off x="3007519" y="497481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图1</a:t>
            </a:r>
            <a:endParaRPr lang="en-US" altLang="zh-CN" sz="2800" dirty="0"/>
          </a:p>
        </p:txBody>
      </p:sp>
      <p:sp>
        <p:nvSpPr>
          <p:cNvPr id="7" name="QM_7_BD.158_6#3f79925b5?iti=6&amp;htil=1&amp;vaa=1&amp;vcp=1&amp;vis=1&amp;pid=f64613fe8&amp;color=0,0,0&amp;vtp=1&amp;vaab=1&amp;bbb=1"/>
          <p:cNvSpPr/>
          <p:nvPr/>
        </p:nvSpPr>
        <p:spPr>
          <a:xfrm>
            <a:off x="8571643" y="4974812"/>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图2</a:t>
            </a:r>
            <a:endParaRPr lang="en-US" altLang="zh-CN" sz="2800" dirty="0"/>
          </a:p>
        </p:txBody>
      </p:sp>
      <p:sp>
        <p:nvSpPr>
          <p:cNvPr id="8" name="QC_8_BD.158_7#3f79925b5.choices?vaa=1&amp;vcp=1&amp;vis=1&amp;pid=f64613fe8&amp;color=0,0,0&amp;vtp=1&amp;vaab=1&amp;bbb=1"/>
          <p:cNvSpPr/>
          <p:nvPr/>
        </p:nvSpPr>
        <p:spPr>
          <a:xfrm>
            <a:off x="539496" y="5609050"/>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.夏季炎热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B.冬季寒冷</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C.房屋漏雨</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.光照不足</a:t>
            </a:r>
            <a:endParaRPr lang="en-US" altLang="zh-CN" sz="2800" dirty="0"/>
          </a:p>
        </p:txBody>
      </p:sp>
      <p:pic>
        <p:nvPicPr>
          <p:cNvPr id="9" name="QM_7_BD.155_4#f64613fe8?iti=2&amp;htil=1&amp;vaa=1&amp;vcp=1&amp;vis=1&amp;pid=665f6800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18517" y="3542502"/>
            <a:ext cx="6130706" cy="1397613"/>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160_1#2e5a587b0?sp=1&amp;vaa=1&amp;vcp=1&amp;vis=1&amp;pid=f64613fe8&amp;color=0,0,0&amp;vtp=1&amp;vaab=1&amp;bt=1&amp;bbb=1"/>
          <p:cNvSpPr/>
          <p:nvPr/>
        </p:nvSpPr>
        <p:spPr>
          <a:xfrm>
            <a:off x="539496" y="6803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图1中Ⅰ省级行政区的传统体育项目主要有(</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161_1#2e5a587b0.bracket?vaa=1&amp;vcp=1&amp;vis=1&amp;pid=f64613fe8&amp;color=0,0,0&amp;vpa=80&amp;vtp=1&amp;vaab=1"/>
          <p:cNvSpPr/>
          <p:nvPr/>
        </p:nvSpPr>
        <p:spPr>
          <a:xfrm>
            <a:off x="7603078" y="666972"/>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4" name="QM_7_BD.160_3#2e5a587b0?iti=7&amp;htil=1&amp;vaa=1&amp;vcp=1&amp;vis=1&amp;pid=f64613f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44752" y="1366488"/>
            <a:ext cx="3739896" cy="2825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M_7_BD.160_5#2e5a587b0?iti=7&amp;htil=1&amp;vaa=1&amp;vcp=1&amp;vis=1&amp;pid=f64613fe8&amp;color=0,0,0&amp;vtp=1&amp;vaab=1&amp;bbb=1"/>
          <p:cNvSpPr/>
          <p:nvPr/>
        </p:nvSpPr>
        <p:spPr>
          <a:xfrm>
            <a:off x="3007519" y="431898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图1</a:t>
            </a:r>
            <a:endParaRPr lang="en-US" altLang="zh-CN" sz="2800" dirty="0"/>
          </a:p>
        </p:txBody>
      </p:sp>
      <p:sp>
        <p:nvSpPr>
          <p:cNvPr id="7" name="QM_7_BD.160_6#2e5a587b0?iti=8&amp;htil=1&amp;vaa=1&amp;vcp=1&amp;vis=1&amp;pid=f64613fe8&amp;color=0,0,0&amp;vtp=1&amp;vaab=1&amp;bbb=1"/>
          <p:cNvSpPr/>
          <p:nvPr/>
        </p:nvSpPr>
        <p:spPr>
          <a:xfrm>
            <a:off x="8571643" y="4318984"/>
            <a:ext cx="614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图2</a:t>
            </a:r>
            <a:endParaRPr lang="en-US" altLang="zh-CN" sz="2800" dirty="0"/>
          </a:p>
        </p:txBody>
      </p:sp>
      <p:sp>
        <p:nvSpPr>
          <p:cNvPr id="8" name="QC_8_BD.160_7#2e5a587b0?vaa=1&amp;vcp=1&amp;vis=1&amp;pid=f64613fe8&amp;color=0,0,0&amp;vtp=1&amp;vaab=1&amp;bbb=1"/>
          <p:cNvSpPr/>
          <p:nvPr/>
        </p:nvSpPr>
        <p:spPr>
          <a:xfrm>
            <a:off x="539496" y="496236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①摔跤</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②滑雪</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③赛马</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④赛龙舟</a:t>
            </a:r>
            <a:endParaRPr lang="en-US" altLang="zh-CN" sz="2800" dirty="0"/>
          </a:p>
        </p:txBody>
      </p:sp>
      <p:sp>
        <p:nvSpPr>
          <p:cNvPr id="9" name="QC_8_BD.160_8#2e5a587b0.choices?vaa=1&amp;vcp=1&amp;vis=1&amp;pid=f64613fe8&amp;color=0,0,0&amp;vtp=1&amp;vaab=1&amp;bbb=1"/>
          <p:cNvSpPr/>
          <p:nvPr/>
        </p:nvSpPr>
        <p:spPr>
          <a:xfrm>
            <a:off x="539496" y="5584031"/>
            <a:ext cx="11109960" cy="553657"/>
          </a:xfrm>
          <a:prstGeom prst="rect">
            <a:avLst/>
          </a:prstGeom>
          <a:noFill/>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B.①④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C.②③</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.②④</a:t>
            </a:r>
            <a:endParaRPr lang="en-US" altLang="zh-CN" sz="2800" dirty="0"/>
          </a:p>
        </p:txBody>
      </p:sp>
      <p:pic>
        <p:nvPicPr>
          <p:cNvPr id="10" name="QM_7_BD.155_4#f64613fe8?iti=2&amp;htil=1&amp;vaa=1&amp;vcp=1&amp;vis=1&amp;pid=665f68001&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18517" y="2915851"/>
            <a:ext cx="6130706" cy="1397613"/>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324a8e213?vcp=1&amp;pid=5274801b6&amp;color=197,144,191&amp;vtp=1&amp;vaab=1&amp;bt=1&amp;bbb=1"/>
          <p:cNvSpPr/>
          <p:nvPr/>
        </p:nvSpPr>
        <p:spPr>
          <a:xfrm>
            <a:off x="539496" y="554400"/>
            <a:ext cx="11109960" cy="653669"/>
          </a:xfrm>
          <a:prstGeom prst="rect">
            <a:avLst/>
          </a:prstGeom>
          <a:noFill/>
        </p:spPr>
        <p:txBody>
          <a:bodyPr wrap="none" lIns="0" tIns="0" rIns="0" bIns="0" rtlCol="0" anchor="t"/>
          <a:lstStyle/>
          <a:p>
            <a:pPr algn="ctr" latinLnBrk="1">
              <a:lnSpc>
                <a:spcPts val="5600"/>
              </a:lnSpc>
            </a:pPr>
            <a:r>
              <a:rPr lang="en-US" altLang="zh-CN" sz="3200" b="1" i="0" dirty="0">
                <a:solidFill>
                  <a:srgbClr val="C590BF"/>
                </a:solidFill>
                <a:latin typeface="Times New Roman" panose="02020603050405020304" pitchFamily="34" charset="0"/>
                <a:ea typeface="微软雅黑" panose="020B0503020204020204" pitchFamily="34" charset="-122"/>
                <a:cs typeface="Times New Roman" panose="02020603050405020304" pitchFamily="34" charset="-120"/>
              </a:rPr>
              <a:t>提升练</a:t>
            </a:r>
            <a:endParaRPr lang="en-US" altLang="zh-CN" sz="3200" dirty="0"/>
          </a:p>
        </p:txBody>
      </p:sp>
      <p:pic>
        <p:nvPicPr>
          <p:cNvPr id="3" name="QC_7_BD.162_1#039de8edf?htil=30&amp;vaa=1&amp;vcp=1&amp;vis=1&amp;pid=324a8e21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47868" y="1285528"/>
            <a:ext cx="3941064" cy="2990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162_2#039de8edf?htil=30&amp;sp=1&amp;vaa=1&amp;vcp=1&amp;vis=1&amp;pid=324a8e213&amp;color=0,0,0&amp;vtp=1&amp;vaab=1&amp;bbb=1&amp;hb=1"/>
          <p:cNvSpPr/>
          <p:nvPr/>
        </p:nvSpPr>
        <p:spPr>
          <a:xfrm>
            <a:off x="539496" y="1267240"/>
            <a:ext cx="7031736"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（2024·北京·模拟）电视台的台标能反映</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地方文化特色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右</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图示意我国四个省级行政</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区位置及其电视台的台标。四幅台标的寓意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与其省级行政区的全称、简称对应正确的是</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62_3#039de8edf.choices?vaa=1&amp;vcp=1&amp;vis=1&amp;pid=324a8e213&amp;color=0,0,0&amp;vtp=1&amp;vaab=1&amp;bbb=1&amp;htil=1"/>
          <p:cNvSpPr/>
          <p:nvPr/>
        </p:nvSpPr>
        <p:spPr>
          <a:xfrm>
            <a:off x="539496" y="1559080"/>
            <a:ext cx="7023608" cy="2496757"/>
          </a:xfrm>
          <a:prstGeom prst="rect">
            <a:avLst/>
          </a:prstGeom>
          <a:noFill/>
        </p:spPr>
        <p:txBody>
          <a:bodyPr wrap="squar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A.甲—“歌舞之乡”—新疆维吾尔自治区—疆</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—“大象故乡”—河南省—皖</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—“牦牛之乡”—西藏自治区—藏</a:t>
            </a:r>
            <a:endParaRPr lang="en-US" altLang="zh-CN" sz="2800" dirty="0"/>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—“椰岛”—湖南省—湘</a:t>
            </a:r>
            <a:endParaRPr lang="en-US" altLang="zh-CN" sz="2800" dirty="0"/>
          </a:p>
        </p:txBody>
      </p:sp>
      <p:pic>
        <p:nvPicPr>
          <p:cNvPr id="3" name="QC_7_BD.162_1#039de8edf?htil=30&amp;vaa=1&amp;vcp=1&amp;vis=1&amp;pid=324a8e213&amp;color=0,0,0&amp;tib=255,255,255&amp;vtp=1&amp;vaab=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18500" y="1430556"/>
            <a:ext cx="3941064" cy="2990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AN.163_1#039de8edf.bracket?vaa=1&amp;vcp=1&amp;vis=1&amp;pid=324a8e213&amp;color=0,0,0&amp;vpa=81&amp;vtp=1&amp;vaab=1&amp;answeroption=C"/>
          <p:cNvSpPr txBox="1"/>
          <p:nvPr/>
        </p:nvSpPr>
        <p:spPr>
          <a:xfrm>
            <a:off x="412496" y="2925600"/>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64_1#74b29e2ab?htil=31&amp;vaa=1&amp;vcp=1&amp;vis=1&amp;pid=324a8e21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13908" y="572688"/>
            <a:ext cx="3986784" cy="3995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64_2#74b29e2ab?htil=31&amp;sp=1&amp;vaa=1&amp;vcp=1&amp;vis=1&amp;pid=324a8e213&amp;color=0,0,0&amp;vtp=1&amp;vaab=1&amp;bt=1&amp;bbb=1&amp;hb=1&amp;hs=1"/>
          <p:cNvSpPr/>
          <p:nvPr/>
        </p:nvSpPr>
        <p:spPr>
          <a:xfrm>
            <a:off x="539496" y="554400"/>
            <a:ext cx="6986016"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（2024·黑龙江绥化·中考）某地理兴趣小</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组开展了以“我国辽阔的疆域”为主题的学习</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活动。右图为我国的省级行政区图，据此完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成下列各题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O_7_BD.164_3#74b29e2ab?htil=31&amp;sp=1&amp;vaa=1&amp;vcp=1&amp;vis=1&amp;pid=324a8e213&amp;color=0,0,0&amp;vtp=1&amp;vaab=1&amp;bbb=1&amp;hs=1"/>
          <p:cNvSpPr/>
          <p:nvPr/>
        </p:nvSpPr>
        <p:spPr>
          <a:xfrm>
            <a:off x="539496" y="3118022"/>
            <a:ext cx="698601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主题一：优越的地理位置</a:t>
            </a:r>
            <a:endParaRPr lang="en-US" altLang="zh-CN" sz="2800" dirty="0"/>
          </a:p>
        </p:txBody>
      </p:sp>
      <p:sp>
        <p:nvSpPr>
          <p:cNvPr id="5" name="QB_8_BD.165_1#c27ff4c05?htil=31&amp;vaa=1&amp;vcp=1&amp;vis=1&amp;pid=74b29e2ab&amp;color=0,0,0&amp;vtp=1&amp;vaab=1&amp;bbb=1&amp;hb=1&amp;hs=1"/>
          <p:cNvSpPr/>
          <p:nvPr/>
        </p:nvSpPr>
        <p:spPr>
          <a:xfrm>
            <a:off x="539496" y="3747497"/>
            <a:ext cx="6986016"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（1）从东、西半球看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，我国位于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半球。</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、北半球看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，我国位于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8_AN.1_1#c27ff4c05.blank?vaa=1&amp;vcp=1&amp;vis=1&amp;pid=74b29e2ab&amp;color=0,0,0&amp;vpa=82&amp;vtp=1&amp;vaab=1"/>
          <p:cNvSpPr/>
          <p:nvPr/>
        </p:nvSpPr>
        <p:spPr>
          <a:xfrm>
            <a:off x="5706015" y="371701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a:t>
            </a:r>
            <a:endParaRPr lang="en-US" altLang="zh-CN" sz="2800" dirty="0"/>
          </a:p>
        </p:txBody>
      </p:sp>
      <p:sp>
        <p:nvSpPr>
          <p:cNvPr id="7" name="QB_8_AN.2_1#c27ff4c05.blank?vaa=1&amp;vcp=1&amp;vis=1&amp;pid=74b29e2ab&amp;color=0,0,0&amp;vpa=83&amp;vtp=1&amp;vaab=1"/>
          <p:cNvSpPr/>
          <p:nvPr/>
        </p:nvSpPr>
        <p:spPr>
          <a:xfrm>
            <a:off x="4817015" y="434376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北</a:t>
            </a:r>
            <a:endParaRPr lang="en-US" altLang="zh-CN" sz="2800" dirty="0"/>
          </a:p>
        </p:txBody>
      </p:sp>
      <p:sp>
        <p:nvSpPr>
          <p:cNvPr id="8" name="QB_8_BD.168_1#c8b0cc269?vaa=1&amp;vcp=1&amp;vis=1&amp;pid=74b29e2ab&amp;color=0,0,0&amp;vtp=1&amp;vaab=1&amp;bbb=1&amp;hb=1&amp;hs=1"/>
          <p:cNvSpPr/>
          <p:nvPr/>
        </p:nvSpPr>
        <p:spPr>
          <a:xfrm>
            <a:off x="539496" y="502448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（2）从纬度位置看，我国大部分地区位于北温带</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，南部部分地区位于</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，没有地区位于寒带，光热条件好。</a:t>
            </a:r>
            <a:endParaRPr lang="en-US" altLang="zh-CN" sz="2800" dirty="0"/>
          </a:p>
        </p:txBody>
      </p:sp>
      <p:sp>
        <p:nvSpPr>
          <p:cNvPr id="9" name="QB_8_AN.169_1#c8b0cc269.blank?vaa=1&amp;vcp=1&amp;vis=1&amp;pid=74b29e2ab&amp;color=0,0,0&amp;vpa=84&amp;vtp=1&amp;vaab=1"/>
          <p:cNvSpPr/>
          <p:nvPr/>
        </p:nvSpPr>
        <p:spPr>
          <a:xfrm>
            <a:off x="549815" y="5620747"/>
            <a:ext cx="614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70_1#efb1281cf?htil=32&amp;vaa=1&amp;vcp=1&amp;vis=1&amp;pid=74b29e2a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26253" y="1563624"/>
            <a:ext cx="3739896" cy="3749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8_BD.170_2#efb1281cf?htil=32&amp;vaa=1&amp;vcp=1&amp;vis=1&amp;pid=74b29e2ab&amp;color=0,0,0&amp;vtp=1&amp;vaab=1&amp;bt=1&amp;bbb=1&amp;hb=1"/>
          <p:cNvSpPr/>
          <p:nvPr/>
        </p:nvSpPr>
        <p:spPr>
          <a:xfrm>
            <a:off x="539496" y="1545336"/>
            <a:ext cx="7232904"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（3）从海陆位置看，我国位于世界最大的大</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陆——</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大陆的东部、世界最大的大洋</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洋的西岸</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8_AN.171_1#efb1281cf.blank?vaa=1&amp;vcp=1&amp;vis=1&amp;pid=74b29e2ab&amp;color=0,0,0&amp;vpa=85&amp;vtp=1&amp;vaab=1&amp;bbb=1"/>
          <p:cNvSpPr/>
          <p:nvPr/>
        </p:nvSpPr>
        <p:spPr>
          <a:xfrm>
            <a:off x="1616614" y="216255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亚欧</a:t>
            </a:r>
            <a:endParaRPr lang="en-US" altLang="zh-CN" sz="2800" dirty="0"/>
          </a:p>
        </p:txBody>
      </p:sp>
      <p:sp>
        <p:nvSpPr>
          <p:cNvPr id="5" name="QB_8_AN.172_1#efb1281cf.blank?vaa=1&amp;vcp=1&amp;vis=1&amp;pid=74b29e2ab&amp;color=0,0,0&amp;vpa=86&amp;vtp=1&amp;vaab=1&amp;bbb=1"/>
          <p:cNvSpPr/>
          <p:nvPr/>
        </p:nvSpPr>
        <p:spPr>
          <a:xfrm>
            <a:off x="1326453" y="284073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太平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P_6_BD#581307fe3?colgroup=13,15&amp;vcp=1&amp;pid=60062582c&amp;color=0,0,0&amp;mp=1&amp;vtp=1&amp;vaab=1&amp;bt=1&amp;bbb=1&amp;hb=1"/>
          <p:cNvGraphicFramePr>
            <a:graphicFrameLocks noGrp="1"/>
          </p:cNvGraphicFramePr>
          <p:nvPr/>
        </p:nvGraphicFramePr>
        <p:xfrm>
          <a:off x="539496" y="1531747"/>
          <a:ext cx="11091672" cy="4499102"/>
        </p:xfrm>
        <a:graphic>
          <a:graphicData uri="http://schemas.openxmlformats.org/drawingml/2006/table">
            <a:tbl>
              <a:tblPr/>
              <a:tblGrid>
                <a:gridCol w="5202936">
                  <a:extLst>
                    <a:ext uri="{9D8B030D-6E8A-4147-A177-3AD203B41FA5}">
                      <a16:colId xmlns:a16="http://schemas.microsoft.com/office/drawing/2014/main" val="20000"/>
                    </a:ext>
                  </a:extLst>
                </a:gridCol>
                <a:gridCol w="5888736">
                  <a:extLst>
                    <a:ext uri="{9D8B030D-6E8A-4147-A177-3AD203B41FA5}">
                      <a16:colId xmlns:a16="http://schemas.microsoft.com/office/drawing/2014/main" val="20001"/>
                    </a:ext>
                  </a:extLst>
                </a:gridCol>
              </a:tblGrid>
              <a:tr h="558546">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课程标准·素养目标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核心主线·思维导图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运用中国人口分布图</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描</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述中国人口的分布特点</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（区域认知）</a:t>
                      </a:r>
                      <a:endParaRPr lang="en-US" altLang="zh-CN" sz="1200" dirty="0"/>
                    </a:p>
                    <a:p>
                      <a:pPr marL="0" indent="0" algn="l" latinLnBrk="1" hangingPunct="0">
                        <a:lnSpc>
                          <a:spcPts val="4400"/>
                        </a:lnSpc>
                      </a:pPr>
                      <a:r>
                        <a:rPr lang="en-US" altLang="zh-CN" sz="2800" b="1" i="0" u="none" dirty="0">
                          <a:solidFill>
                            <a:srgbClr val="00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运用地图和相关资料</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a:t>
                      </a: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要归纳中国的民族分布特点</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树</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立中华民族共同体意识</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（综合思维）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800"/>
                        </a:lnSpc>
                      </a:pPr>
                      <a:r>
                        <a:rPr lang="en-US" altLang="zh-CN" sz="160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P_6_BD#581307fe3.table_image?tii=3&amp;vcp=1&amp;pid=60062582c&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916168" y="2446655"/>
            <a:ext cx="5541264" cy="3227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P_6_BD#581307fe3?colgroup=13,15&amp;vcp=1&amp;pid=60062582c&amp;color=0,0,0&amp;mp=1&amp;vtp=1&amp;vaab=1&amp;bt=1&amp;bbb=1"/>
          <p:cNvSpPr txBox="1"/>
          <p:nvPr/>
        </p:nvSpPr>
        <p:spPr>
          <a:xfrm>
            <a:off x="10913023" y="82334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8#e3c8f489c?sp=1&amp;vcp=1&amp;vis=1&amp;pid=74b29e2ab&amp;color=0,0,0&amp;vtp=1&amp;vaab=1&amp;bt=1&amp;bbb=1"/>
          <p:cNvSpPr/>
          <p:nvPr/>
        </p:nvSpPr>
        <p:spPr>
          <a:xfrm>
            <a:off x="539496" y="118367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主题二：海陆兼备的大国</a:t>
            </a:r>
            <a:endParaRPr lang="en-US" altLang="zh-CN" sz="2800" dirty="0"/>
          </a:p>
        </p:txBody>
      </p:sp>
      <p:pic>
        <p:nvPicPr>
          <p:cNvPr id="3" name="QO_7_BD.173_1#b2538f6d8?htil=33&amp;vaa=1&amp;vcp=1&amp;vis=1&amp;pid=74b29e2a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86239" y="1957673"/>
            <a:ext cx="3694176" cy="37033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B_8_BD.173_2#b2538f6d8?htil=33&amp;vaa=1&amp;vcp=1&amp;vis=1&amp;pid=74b29e2ab&amp;color=0,0,0&amp;vtp=1&amp;vaab=1&amp;bbb=1&amp;hb=1"/>
              <p:cNvSpPr/>
              <p:nvPr/>
            </p:nvSpPr>
            <p:spPr>
              <a:xfrm>
                <a:off x="539495" y="1811369"/>
                <a:ext cx="7862753"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（4）我国幅员辽阔，陆地总面积约</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万千米</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8_BD.173_2#b2538f6d8?htil=33&amp;vaa=1&amp;vcp=1&amp;vis=1&amp;pid=74b29e2ab&amp;color=0,0,0&amp;vtp=1&amp;vaab=1&amp;bbb=1&amp;hb=1"/>
              <p:cNvSpPr>
                <a:spLocks noRot="1" noChangeAspect="1" noMove="1" noResize="1" noEditPoints="1" noAdjustHandles="1" noChangeArrowheads="1" noChangeShapeType="1" noTextEdit="1"/>
              </p:cNvSpPr>
              <p:nvPr/>
            </p:nvSpPr>
            <p:spPr>
              <a:xfrm>
                <a:off x="539495" y="1811369"/>
                <a:ext cx="7862753" cy="1201357"/>
              </a:xfrm>
              <a:prstGeom prst="rect">
                <a:avLst/>
              </a:prstGeom>
              <a:blipFill rotWithShape="1">
                <a:blip r:embed="rId4"/>
                <a:stretch>
                  <a:fillRect l="-5" t="-29" r="-2577" b="24"/>
                </a:stretch>
              </a:blipFill>
            </p:spPr>
            <p:txBody>
              <a:bodyPr/>
              <a:lstStyle/>
              <a:p>
                <a:r>
                  <a:rPr lang="zh-CN" altLang="en-US">
                    <a:noFill/>
                  </a:rPr>
                  <a:t> </a:t>
                </a:r>
              </a:p>
            </p:txBody>
          </p:sp>
        </mc:Fallback>
      </mc:AlternateContent>
      <p:sp>
        <p:nvSpPr>
          <p:cNvPr id="5" name="QB_8_AN.1_1#b2538f6d8.blank?vaa=1&amp;vcp=1&amp;vis=1&amp;pid=74b29e2ab&amp;color=0,0,0&amp;vpa=87&amp;vtp=1&amp;vaab=1&amp;bbb=1"/>
          <p:cNvSpPr/>
          <p:nvPr/>
        </p:nvSpPr>
        <p:spPr>
          <a:xfrm>
            <a:off x="6061615" y="1780889"/>
            <a:ext cx="7921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960</a:t>
            </a:r>
            <a:endParaRPr lang="en-US" altLang="zh-CN" sz="2800" dirty="0"/>
          </a:p>
        </p:txBody>
      </p:sp>
      <p:sp>
        <p:nvSpPr>
          <p:cNvPr id="6" name="QB_8_BD.175_1#f378a803b?htil=33&amp;vaa=1&amp;vcp=1&amp;vis=1&amp;pid=74b29e2ab&amp;color=0,0,0&amp;vtp=1&amp;vaab=1&amp;bbb=1&amp;hb=1"/>
          <p:cNvSpPr/>
          <p:nvPr/>
        </p:nvSpPr>
        <p:spPr>
          <a:xfrm>
            <a:off x="539496" y="2542081"/>
            <a:ext cx="7278624"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（5）我国是世界上重要的海洋大国，我国大</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陆南部濒临的海洋①是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a:t>
            </a:r>
            <a:endParaRPr lang="en-US" altLang="zh-CN" sz="2800" dirty="0"/>
          </a:p>
        </p:txBody>
      </p:sp>
      <p:sp>
        <p:nvSpPr>
          <p:cNvPr id="7" name="QB_8_AN.2_1#f378a803b.blank?vaa=1&amp;vcp=1&amp;vis=1&amp;pid=74b29e2ab&amp;color=0,0,0&amp;vpa=88&amp;vtp=1&amp;vaab=1"/>
          <p:cNvSpPr/>
          <p:nvPr/>
        </p:nvSpPr>
        <p:spPr>
          <a:xfrm>
            <a:off x="4105815" y="313834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南</a:t>
            </a:r>
            <a:endParaRPr lang="en-US" altLang="zh-CN" sz="2800" dirty="0"/>
          </a:p>
        </p:txBody>
      </p:sp>
      <p:sp>
        <p:nvSpPr>
          <p:cNvPr id="8" name="QB_8_BD.177_1#ed050e6f9?htil=33&amp;vaa=1&amp;vcp=1&amp;vis=1&amp;pid=74b29e2ab&amp;color=0,0,0&amp;vtp=1&amp;vaab=1&amp;bbb=1&amp;hb=1"/>
          <p:cNvSpPr/>
          <p:nvPr/>
        </p:nvSpPr>
        <p:spPr>
          <a:xfrm>
            <a:off x="539496" y="3828654"/>
            <a:ext cx="7278624"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（6）我国的领海范围从领海基线起算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，向海</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上延伸到</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9" name="QB_8_AN.178_1#ed050e6f9.blank?vaa=1&amp;vcp=1&amp;vis=1&amp;pid=74b29e2ab&amp;color=0,0,0&amp;vpa=89&amp;vtp=1&amp;vaab=1&amp;bbb=1"/>
          <p:cNvSpPr/>
          <p:nvPr/>
        </p:nvSpPr>
        <p:spPr>
          <a:xfrm>
            <a:off x="1972214" y="4424919"/>
            <a:ext cx="6143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8#0fec14559?sp=1&amp;vcp=1&amp;vis=1&amp;pid=74b29e2ab&amp;color=0,0,0&amp;vtp=1&amp;vaab=1&amp;bt=1&amp;bbb=1"/>
          <p:cNvSpPr/>
          <p:nvPr/>
        </p:nvSpPr>
        <p:spPr>
          <a:xfrm>
            <a:off x="539496" y="115100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主题三：行政区划</a:t>
            </a:r>
            <a:endParaRPr lang="en-US" altLang="zh-CN" sz="2800" dirty="0"/>
          </a:p>
        </p:txBody>
      </p:sp>
      <p:pic>
        <p:nvPicPr>
          <p:cNvPr id="3" name="QO_7_BD.179_1#3ad24644e?htil=34&amp;vaa=1&amp;vcp=1&amp;vis=1&amp;pid=74b29e2a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63840" y="1917192"/>
            <a:ext cx="3767328" cy="37764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BD.179_2#3ad24644e?htil=34&amp;vaa=1&amp;vcp=1&amp;vis=1&amp;pid=74b29e2ab&amp;color=0,0,0&amp;vtp=1&amp;vaab=1&amp;bbb=1"/>
          <p:cNvSpPr/>
          <p:nvPr/>
        </p:nvSpPr>
        <p:spPr>
          <a:xfrm>
            <a:off x="539496" y="1770888"/>
            <a:ext cx="7205472"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7）图中②省级行政区的行政中心是</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p:sp>
        <p:nvSpPr>
          <p:cNvPr id="5" name="QB_8_AN.1_1#3ad24644e.blank?vaa=1&amp;vcp=1&amp;vis=1&amp;pid=74b29e2ab&amp;color=0,0,0&amp;vpa=90&amp;vtp=1&amp;vaab=1&amp;bbb=1"/>
          <p:cNvSpPr/>
          <p:nvPr/>
        </p:nvSpPr>
        <p:spPr>
          <a:xfrm>
            <a:off x="6306090" y="1719453"/>
            <a:ext cx="1300163" cy="553657"/>
          </a:xfrm>
          <a:prstGeom prst="rect">
            <a:avLst/>
          </a:prstGeom>
          <a:noFill/>
        </p:spPr>
        <p:txBody>
          <a:bodyPr wrap="none" lIns="0" tIns="0" rIns="0" bIns="0" rtlCol="0" anchor="t"/>
          <a:lstStyle/>
          <a:p>
            <a:pPr algn="ctr" latinLnBrk="1">
              <a:lnSpc>
                <a:spcPts val="4900"/>
              </a:lnSpc>
            </a:pPr>
            <a:r>
              <a:rPr lang="en-US" altLang="zh-CN" sz="2800" b="0" i="0" spc="-5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哈尔滨</a:t>
            </a:r>
            <a:endParaRPr lang="en-US" altLang="zh-CN" sz="2800" spc="-50" dirty="0"/>
          </a:p>
        </p:txBody>
      </p:sp>
      <p:sp>
        <p:nvSpPr>
          <p:cNvPr id="6" name="QB_8_BD.181_1#9ce2e971a?htil=34&amp;vaa=1&amp;vcp=1&amp;vis=1&amp;pid=74b29e2ab&amp;color=0,0,0&amp;vtp=1&amp;vaab=1&amp;bbb=1&amp;hb=1"/>
          <p:cNvSpPr/>
          <p:nvPr/>
        </p:nvSpPr>
        <p:spPr>
          <a:xfrm>
            <a:off x="539496" y="2400363"/>
            <a:ext cx="720547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（8）图中④省级行政区的全称是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p>
          <a:p>
            <a:pPr latinLnBrk="1">
              <a:lnSpc>
                <a:spcPts val="49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简称是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8_AN.182_1#9ce2e971a.blank?vaa=1&amp;vcp=1&amp;vis=1&amp;pid=74b29e2ab&amp;color=0,0,0&amp;vpa=91&amp;vtp=1&amp;vaab=1&amp;bbb=1&amp;hb=1"/>
          <p:cNvSpPr/>
          <p:nvPr/>
        </p:nvSpPr>
        <p:spPr>
          <a:xfrm>
            <a:off x="539496" y="2369883"/>
            <a:ext cx="7205472"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广西壮族自治区</a:t>
            </a:r>
            <a:endParaRPr lang="en-US" altLang="zh-CN" sz="2800" dirty="0"/>
          </a:p>
        </p:txBody>
      </p:sp>
      <p:sp>
        <p:nvSpPr>
          <p:cNvPr id="8" name="QB_8_AN.183_1#9ce2e971a.blank?vaa=1&amp;vcp=1&amp;vis=1&amp;pid=74b29e2ab&amp;color=0,0,0&amp;vpa=92&amp;vtp=1&amp;vaab=1"/>
          <p:cNvSpPr/>
          <p:nvPr/>
        </p:nvSpPr>
        <p:spPr>
          <a:xfrm>
            <a:off x="2861214" y="299662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桂</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dec73dd57.fixed?vcp=1&amp;pid=2afa301f7&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第9讲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中国的疆域与人口</a:t>
            </a:r>
            <a:endParaRPr lang="en-US" altLang="zh-CN" sz="4000" dirty="0"/>
          </a:p>
        </p:txBody>
      </p:sp>
      <p:sp>
        <p:nvSpPr>
          <p:cNvPr id="3" name="C_5_BD#dec73dd57.fixed?vcp=1&amp;pid=2afa301f7&amp;color=86,186,157&amp;vtp=1&amp;vaab=1&amp;bbb=1"/>
          <p:cNvSpPr/>
          <p:nvPr/>
        </p:nvSpPr>
        <p:spPr>
          <a:xfrm>
            <a:off x="2267712" y="3419856"/>
            <a:ext cx="7644384"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要点梳理</a:t>
            </a:r>
            <a:endParaRPr lang="en-US" altLang="zh-CN" sz="40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7d8f077ef?vcp=1&amp;pid=dec73dd57&amp;color=0,0,0&amp;vtp=1&amp;vaab=1&amp;bt=1&amp;bbb=1"/>
          <p:cNvSpPr/>
          <p:nvPr/>
        </p:nvSpPr>
        <p:spPr>
          <a:xfrm>
            <a:off x="539496" y="554400"/>
            <a:ext cx="11109960" cy="1041400"/>
          </a:xfrm>
          <a:prstGeom prst="rect">
            <a:avLst/>
          </a:prstGeom>
          <a:noFill/>
        </p:spPr>
        <p:txBody>
          <a:bodyPr wrap="none" lIns="0" tIns="0" rIns="0" bIns="0" rtlCol="0" anchor="t"/>
          <a:lstStyle/>
          <a:p>
            <a:pPr algn="l" latinLnBrk="1">
              <a:lnSpc>
                <a:spcPts val="5200"/>
              </a:lnSpc>
            </a:pP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要点1</a:t>
            </a:r>
            <a:r>
              <a:rPr lang="en-US" altLang="zh-CN" sz="3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30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中国的疆域</a:t>
            </a:r>
            <a:endParaRPr lang="en-US" altLang="zh-CN" sz="3000" dirty="0"/>
          </a:p>
        </p:txBody>
      </p:sp>
      <p:sp>
        <p:nvSpPr>
          <p:cNvPr id="3" name="QB_7_BD.6_1#a44cd94c6?sp=1&amp;vaa=1&amp;vcp=1&amp;vis=1&amp;pid=7d8f077ef&amp;color=0,0,0&amp;vtp=1&amp;vaab=1&amp;bbb=1"/>
          <p:cNvSpPr/>
          <p:nvPr/>
        </p:nvSpPr>
        <p:spPr>
          <a:xfrm>
            <a:off x="539496" y="121591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1.地理位置</a:t>
            </a:r>
            <a:endParaRPr lang="en-US" altLang="zh-CN" sz="2800" dirty="0"/>
          </a:p>
        </p:txBody>
      </p:sp>
      <p:graphicFrame>
        <p:nvGraphicFramePr>
          <p:cNvPr id="20" name="QB_7_BD.6_2#a44cd94c6?colgroup=2,5,21&amp;vaa=1&amp;vcp=1&amp;vis=1&amp;pid=7d8f077ef&amp;color=0,0,0&amp;vtp=1&amp;vaab=1&amp;bbb=1&amp;hb=1"/>
          <p:cNvGraphicFramePr>
            <a:graphicFrameLocks noGrp="1"/>
          </p:cNvGraphicFramePr>
          <p:nvPr/>
        </p:nvGraphicFramePr>
        <p:xfrm>
          <a:off x="539496" y="1907331"/>
          <a:ext cx="11082528" cy="2215516"/>
        </p:xfrm>
        <a:graphic>
          <a:graphicData uri="http://schemas.openxmlformats.org/drawingml/2006/table">
            <a:tbl>
              <a:tblPr/>
              <a:tblGrid>
                <a:gridCol w="969264">
                  <a:extLst>
                    <a:ext uri="{9D8B030D-6E8A-4147-A177-3AD203B41FA5}">
                      <a16:colId xmlns:a16="http://schemas.microsoft.com/office/drawing/2014/main" val="20000"/>
                    </a:ext>
                  </a:extLst>
                </a:gridCol>
                <a:gridCol w="2212848">
                  <a:extLst>
                    <a:ext uri="{9D8B030D-6E8A-4147-A177-3AD203B41FA5}">
                      <a16:colId xmlns:a16="http://schemas.microsoft.com/office/drawing/2014/main" val="20001"/>
                    </a:ext>
                  </a:extLst>
                </a:gridCol>
                <a:gridCol w="7900416">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地理</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具体位置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优越性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半球</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半球</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世界上大多数国家与我国处于同一个半球</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有利</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于国际交往与合作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QB_7_AN.7_1#a44cd94c6.blank?vaa=1&amp;vcp=1&amp;vis=1&amp;pid=7d8f077ef&amp;color=0,0,0&amp;vpa=1&amp;vtp=1&amp;vaab=1"/>
          <p:cNvSpPr/>
          <p:nvPr/>
        </p:nvSpPr>
        <p:spPr>
          <a:xfrm>
            <a:off x="1591078" y="3005310"/>
            <a:ext cx="614363" cy="486982"/>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a:t>
            </a:r>
            <a:endParaRPr lang="en-US" altLang="zh-CN" sz="2800" dirty="0"/>
          </a:p>
        </p:txBody>
      </p:sp>
      <p:sp>
        <p:nvSpPr>
          <p:cNvPr id="6" name="QB_7_AN.8_1#a44cd94c6.blank?vaa=1&amp;vcp=1&amp;vis=1&amp;pid=7d8f077ef&amp;color=0,0,0&amp;vpa=2&amp;vtp=1&amp;vaab=1"/>
          <p:cNvSpPr/>
          <p:nvPr/>
        </p:nvSpPr>
        <p:spPr>
          <a:xfrm>
            <a:off x="1591078" y="3544044"/>
            <a:ext cx="614363" cy="486982"/>
          </a:xfrm>
          <a:prstGeom prst="rect">
            <a:avLst/>
          </a:prstGeom>
          <a:noFill/>
        </p:spPr>
        <p:txBody>
          <a:bodyPr wrap="none" lIns="0" tIns="0" rIns="0" bIns="0" rtlCol="0" anchor="t"/>
          <a:lstStyle/>
          <a:p>
            <a:pPr algn="ctr" latinLnBrk="1">
              <a:lnSpc>
                <a:spcPts val="42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QB_7_BD.9_1#a44cd94c6?colgroup=2,5,21&amp;vaa=1&amp;vcp=1&amp;vis=1&amp;pid=7d8f077ef&amp;color=0,0,0&amp;mp=1&amp;vtp=1&amp;vaab=1&amp;bt=1&amp;bbb=1&amp;hb=1"/>
          <p:cNvGraphicFramePr>
            <a:graphicFrameLocks noGrp="1"/>
          </p:cNvGraphicFramePr>
          <p:nvPr/>
        </p:nvGraphicFramePr>
        <p:xfrm>
          <a:off x="539496" y="959324"/>
          <a:ext cx="11082528" cy="5319015"/>
        </p:xfrm>
        <a:graphic>
          <a:graphicData uri="http://schemas.openxmlformats.org/drawingml/2006/table">
            <a:tbl>
              <a:tblPr/>
              <a:tblGrid>
                <a:gridCol w="969264">
                  <a:extLst>
                    <a:ext uri="{9D8B030D-6E8A-4147-A177-3AD203B41FA5}">
                      <a16:colId xmlns:a16="http://schemas.microsoft.com/office/drawing/2014/main" val="20000"/>
                    </a:ext>
                  </a:extLst>
                </a:gridCol>
                <a:gridCol w="3171945">
                  <a:extLst>
                    <a:ext uri="{9D8B030D-6E8A-4147-A177-3AD203B41FA5}">
                      <a16:colId xmlns:a16="http://schemas.microsoft.com/office/drawing/2014/main" val="20001"/>
                    </a:ext>
                  </a:extLst>
                </a:gridCol>
                <a:gridCol w="6941319">
                  <a:extLst>
                    <a:ext uri="{9D8B030D-6E8A-4147-A177-3AD203B41FA5}">
                      <a16:colId xmlns:a16="http://schemas.microsoft.com/office/drawing/2014/main" val="20002"/>
                    </a:ext>
                  </a:extLst>
                </a:gridCol>
              </a:tblGrid>
              <a:tr h="1049528">
                <a:tc>
                  <a:txBody>
                    <a:bodyPr/>
                    <a:lstStyle/>
                    <a:p>
                      <a:pPr mar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地理</a:t>
                      </a:r>
                    </a:p>
                    <a:p>
                      <a:pPr marL="0" lvl="0" indent="0"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具体位置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优越性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63889">
                <a:tc>
                  <a:txBody>
                    <a:bodyPr/>
                    <a:lstStyle/>
                    <a:p>
                      <a:pPr mar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海陆</a:t>
                      </a:r>
                    </a:p>
                    <a:p>
                      <a:pPr marL="0" lvl="0" indent="0"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位于亚洲</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部</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太平洋</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岸</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海陆兼备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在陆地上能与亚欧大陆上的许多国家直接往来</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有利于发展国际贸易</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广阔的海域有利于发展海洋事业以及加强与海外各国的经济贸易和文化交流</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海陆兼备</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疆域辽阔</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为经济发展提供广阔的空间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05598">
                <a:tc>
                  <a:txBody>
                    <a:bodyPr/>
                    <a:lstStyle/>
                    <a:p>
                      <a:pPr mar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纬度</a:t>
                      </a:r>
                    </a:p>
                    <a:p>
                      <a:pPr marL="0" lvl="0" indent="0" algn="ctr" latinLnBrk="1" hangingPunct="0">
                        <a:lnSpc>
                          <a:spcPts val="40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4°N～53°N</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南北跨纬度近49°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大部分地区位于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小部分地区位于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没有地区位于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光热条件较好</a:t>
                      </a:r>
                      <a:r>
                        <a:rPr lang="en-US" altLang="zh-CN" sz="2800" b="0" i="0" spc="-10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为我国农业发展提供了有利条件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QB_7_AN.10_1#a44cd94c6.blank?vaa=1&amp;vcp=1&amp;vis=1&amp;pid=7d8f077ef&amp;color=0,0,0&amp;mp=1&amp;vpa=3&amp;vtp=1&amp;vaab=1"/>
          <p:cNvSpPr/>
          <p:nvPr/>
        </p:nvSpPr>
        <p:spPr>
          <a:xfrm>
            <a:off x="3049002" y="2534823"/>
            <a:ext cx="614363" cy="477457"/>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东</a:t>
            </a:r>
            <a:endParaRPr lang="en-US" altLang="zh-CN" sz="2800" dirty="0"/>
          </a:p>
        </p:txBody>
      </p:sp>
      <p:sp>
        <p:nvSpPr>
          <p:cNvPr id="4" name="QB_7_AN.11_1#a44cd94c6.blank?vaa=1&amp;vcp=1&amp;vis=1&amp;pid=7d8f077ef&amp;color=0,0,0&amp;mp=1&amp;vpa=4&amp;vtp=1&amp;vaab=1"/>
          <p:cNvSpPr/>
          <p:nvPr/>
        </p:nvSpPr>
        <p:spPr>
          <a:xfrm>
            <a:off x="2741820" y="3086313"/>
            <a:ext cx="614363" cy="477457"/>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西</a:t>
            </a:r>
            <a:endParaRPr lang="en-US" altLang="zh-CN" sz="2800" dirty="0"/>
          </a:p>
        </p:txBody>
      </p:sp>
      <p:sp>
        <p:nvSpPr>
          <p:cNvPr id="5" name="QB_7_AN.12_1#a44cd94c6.blank?vaa=1&amp;vcp=1&amp;vis=1&amp;pid=7d8f077ef&amp;color=0,0,0&amp;mp=1&amp;vpa=5&amp;vtp=1&amp;vaab=1&amp;bbb=1"/>
          <p:cNvSpPr/>
          <p:nvPr/>
        </p:nvSpPr>
        <p:spPr>
          <a:xfrm>
            <a:off x="7250390" y="4669565"/>
            <a:ext cx="969963" cy="477457"/>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北温</a:t>
            </a:r>
            <a:endParaRPr lang="en-US" altLang="zh-CN" sz="2800" dirty="0"/>
          </a:p>
        </p:txBody>
      </p:sp>
      <p:sp>
        <p:nvSpPr>
          <p:cNvPr id="6" name="QB_7_AN.13_1#a44cd94c6.blank?vaa=1&amp;vcp=1&amp;vis=1&amp;pid=7d8f077ef&amp;color=0,0,0&amp;mp=1&amp;vpa=6&amp;vtp=1&amp;vaab=1"/>
          <p:cNvSpPr/>
          <p:nvPr/>
        </p:nvSpPr>
        <p:spPr>
          <a:xfrm>
            <a:off x="4773479" y="5204615"/>
            <a:ext cx="614363" cy="477457"/>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热</a:t>
            </a:r>
            <a:endParaRPr lang="en-US" altLang="zh-CN" sz="2800" dirty="0"/>
          </a:p>
        </p:txBody>
      </p:sp>
      <p:sp>
        <p:nvSpPr>
          <p:cNvPr id="7" name="QB_7_AN.14_1#a44cd94c6.blank?vaa=1&amp;vcp=1&amp;vis=1&amp;pid=7d8f077ef&amp;color=0,0,0&amp;mp=1&amp;vpa=7&amp;vtp=1&amp;vaab=1"/>
          <p:cNvSpPr/>
          <p:nvPr/>
        </p:nvSpPr>
        <p:spPr>
          <a:xfrm>
            <a:off x="8317755" y="5202535"/>
            <a:ext cx="614363" cy="477457"/>
          </a:xfrm>
          <a:prstGeom prst="rect">
            <a:avLst/>
          </a:prstGeom>
          <a:noFill/>
        </p:spPr>
        <p:txBody>
          <a:bodyPr wrap="none" lIns="0" tIns="0" rIns="0" bIns="0" rtlCol="0" anchor="t"/>
          <a:lstStyle/>
          <a:p>
            <a:pPr algn="ctr"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寒</a:t>
            </a:r>
            <a:endParaRPr lang="en-US" altLang="zh-CN" sz="2800" dirty="0"/>
          </a:p>
        </p:txBody>
      </p:sp>
      <p:sp>
        <p:nvSpPr>
          <p:cNvPr id="2" name="QB_7_BD.9_1#a44cd94c6?colgroup=2,5,21&amp;vaa=1&amp;vcp=1&amp;vis=1&amp;pid=7d8f077ef&amp;color=0,0,0&amp;mp=1&amp;vtp=1&amp;vaab=1&amp;bt=1&amp;bbb=1"/>
          <p:cNvSpPr txBox="1"/>
          <p:nvPr/>
        </p:nvSpPr>
        <p:spPr>
          <a:xfrm>
            <a:off x="10903879" y="351885"/>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34"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jUwNTliYzEyZDM2ODgwMWQzM2IxMjdhMDQyMTNlODYifQ=="/>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2297</Words>
  <Application>Microsoft Office PowerPoint</Application>
  <PresentationFormat>宽屏</PresentationFormat>
  <Paragraphs>587</Paragraphs>
  <Slides>61</Slides>
  <Notes>60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61</vt:i4>
      </vt:variant>
    </vt:vector>
  </HeadingPairs>
  <TitlesOfParts>
    <vt:vector size="72" baseType="lpstr">
      <vt:lpstr>Arial (正文)</vt:lpstr>
      <vt:lpstr>等线</vt:lpstr>
      <vt:lpstr>华文隶书</vt:lpstr>
      <vt:lpstr>华文细黑</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ssm</cp:lastModifiedBy>
  <cp:revision>14</cp:revision>
  <dcterms:created xsi:type="dcterms:W3CDTF">2024-11-23T11:46:00Z</dcterms:created>
  <dcterms:modified xsi:type="dcterms:W3CDTF">2025-07-28T01:00:40Z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B7E192DA4C3D496284B1F5BE6FB9BE23_12</vt:lpwstr>
  </property>
  <property fmtid="{D5CDD505-2E9C-101B-9397-08002B2CF9AE}" pid="3" name="KSOProductBuildVer">
    <vt:lpwstr>2052-12.1.0.17147</vt:lpwstr>
  </property>
</Properties>
</file>