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451" r:id="rId13"/>
    <p:sldId id="269" r:id="rId14"/>
    <p:sldId id="270" r:id="rId15"/>
    <p:sldId id="271" r:id="rId16"/>
    <p:sldId id="452" r:id="rId17"/>
    <p:sldId id="274" r:id="rId18"/>
    <p:sldId id="275" r:id="rId19"/>
    <p:sldId id="276" r:id="rId20"/>
    <p:sldId id="278" r:id="rId21"/>
    <p:sldId id="279" r:id="rId22"/>
    <p:sldId id="281" r:id="rId23"/>
    <p:sldId id="277" r:id="rId24"/>
    <p:sldId id="454" r:id="rId25"/>
    <p:sldId id="283" r:id="rId26"/>
    <p:sldId id="284" r:id="rId27"/>
    <p:sldId id="285" r:id="rId28"/>
    <p:sldId id="455" r:id="rId29"/>
    <p:sldId id="456" r:id="rId30"/>
    <p:sldId id="290" r:id="rId31"/>
    <p:sldId id="291" r:id="rId32"/>
    <p:sldId id="292" r:id="rId33"/>
    <p:sldId id="294" r:id="rId34"/>
    <p:sldId id="296" r:id="rId35"/>
    <p:sldId id="298" r:id="rId36"/>
    <p:sldId id="457" r:id="rId37"/>
    <p:sldId id="459" r:id="rId38"/>
    <p:sldId id="303" r:id="rId39"/>
    <p:sldId id="304" r:id="rId40"/>
    <p:sldId id="305" r:id="rId41"/>
    <p:sldId id="306" r:id="rId42"/>
    <p:sldId id="307" r:id="rId43"/>
    <p:sldId id="308" r:id="rId44"/>
    <p:sldId id="309" r:id="rId45"/>
    <p:sldId id="310" r:id="rId46"/>
    <p:sldId id="312" r:id="rId47"/>
    <p:sldId id="460" r:id="rId48"/>
    <p:sldId id="428" r:id="rId49"/>
    <p:sldId id="315" r:id="rId50"/>
    <p:sldId id="317" r:id="rId51"/>
    <p:sldId id="318" r:id="rId52"/>
    <p:sldId id="461" r:id="rId53"/>
    <p:sldId id="320" r:id="rId54"/>
    <p:sldId id="321" r:id="rId55"/>
    <p:sldId id="322" r:id="rId56"/>
    <p:sldId id="323" r:id="rId57"/>
    <p:sldId id="324" r:id="rId58"/>
    <p:sldId id="325" r:id="rId59"/>
    <p:sldId id="326" r:id="rId60"/>
    <p:sldId id="462" r:id="rId61"/>
    <p:sldId id="429" r:id="rId62"/>
    <p:sldId id="328" r:id="rId63"/>
    <p:sldId id="329" r:id="rId64"/>
    <p:sldId id="331" r:id="rId65"/>
    <p:sldId id="332" r:id="rId66"/>
    <p:sldId id="463" r:id="rId67"/>
    <p:sldId id="334" r:id="rId68"/>
    <p:sldId id="335" r:id="rId69"/>
    <p:sldId id="336" r:id="rId70"/>
    <p:sldId id="337" r:id="rId71"/>
    <p:sldId id="338" r:id="rId72"/>
    <p:sldId id="464" r:id="rId73"/>
    <p:sldId id="465" r:id="rId74"/>
    <p:sldId id="340" r:id="rId75"/>
    <p:sldId id="341" r:id="rId76"/>
    <p:sldId id="342" r:id="rId77"/>
    <p:sldId id="343" r:id="rId78"/>
    <p:sldId id="466" r:id="rId79"/>
    <p:sldId id="346" r:id="rId80"/>
    <p:sldId id="347" r:id="rId81"/>
    <p:sldId id="348" r:id="rId82"/>
    <p:sldId id="350" r:id="rId83"/>
    <p:sldId id="351" r:id="rId84"/>
    <p:sldId id="432" r:id="rId85"/>
    <p:sldId id="352" r:id="rId86"/>
    <p:sldId id="354" r:id="rId87"/>
    <p:sldId id="433" r:id="rId88"/>
    <p:sldId id="355" r:id="rId89"/>
    <p:sldId id="357" r:id="rId90"/>
    <p:sldId id="434" r:id="rId91"/>
    <p:sldId id="358" r:id="rId92"/>
    <p:sldId id="359" r:id="rId93"/>
    <p:sldId id="361" r:id="rId94"/>
    <p:sldId id="435" r:id="rId95"/>
    <p:sldId id="362" r:id="rId96"/>
    <p:sldId id="363" r:id="rId97"/>
    <p:sldId id="436" r:id="rId98"/>
    <p:sldId id="364" r:id="rId99"/>
    <p:sldId id="365" r:id="rId100"/>
    <p:sldId id="366" r:id="rId101"/>
    <p:sldId id="367" r:id="rId102"/>
    <p:sldId id="368" r:id="rId103"/>
    <p:sldId id="369" r:id="rId104"/>
    <p:sldId id="370" r:id="rId105"/>
    <p:sldId id="371" r:id="rId106"/>
    <p:sldId id="372" r:id="rId107"/>
    <p:sldId id="373" r:id="rId108"/>
    <p:sldId id="437" r:id="rId109"/>
    <p:sldId id="374" r:id="rId110"/>
    <p:sldId id="375" r:id="rId111"/>
    <p:sldId id="376" r:id="rId112"/>
    <p:sldId id="438" r:id="rId113"/>
    <p:sldId id="377" r:id="rId114"/>
    <p:sldId id="378" r:id="rId115"/>
    <p:sldId id="379" r:id="rId116"/>
    <p:sldId id="380" r:id="rId117"/>
    <p:sldId id="381" r:id="rId118"/>
    <p:sldId id="382" r:id="rId119"/>
    <p:sldId id="383" r:id="rId120"/>
    <p:sldId id="384" r:id="rId121"/>
    <p:sldId id="385" r:id="rId122"/>
    <p:sldId id="440" r:id="rId123"/>
    <p:sldId id="386" r:id="rId124"/>
    <p:sldId id="387" r:id="rId125"/>
    <p:sldId id="389" r:id="rId126"/>
    <p:sldId id="390" r:id="rId127"/>
    <p:sldId id="391" r:id="rId128"/>
    <p:sldId id="441" r:id="rId129"/>
    <p:sldId id="392" r:id="rId130"/>
    <p:sldId id="393" r:id="rId131"/>
    <p:sldId id="395" r:id="rId132"/>
    <p:sldId id="442" r:id="rId133"/>
    <p:sldId id="396" r:id="rId134"/>
    <p:sldId id="397" r:id="rId135"/>
    <p:sldId id="398" r:id="rId136"/>
    <p:sldId id="443" r:id="rId137"/>
    <p:sldId id="399" r:id="rId138"/>
    <p:sldId id="402" r:id="rId139"/>
    <p:sldId id="403" r:id="rId140"/>
    <p:sldId id="444" r:id="rId14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72" autoAdjust="0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52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5699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CFD243-5FAA-4C60-CFE1-D4BB58BD5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59288F-DF08-E5E9-6599-0A907248C8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FC749F-5728-4E17-4657-1E3B13DD0E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B9E51A-F4A0-2A27-108B-BE194ED659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615991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79A512-734B-8E61-013E-437818ADB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9F0B81-740A-6E54-1AC5-C55062514D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64B48D-4656-5FC0-5D18-A0FB831E3A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EF7861-A56E-4CFC-E845-E1FCA6C3CF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3750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A6E6C-5E47-6E95-22F4-E0BA879AF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470388-FD34-A8C7-DF4F-79B89E480D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CEDC27-59E8-4A74-F45C-7AE1717B58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8A9D55-919F-F55A-A645-13D9E82E23E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1919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F942C3-1AB6-4A7D-3353-D491E37205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23B3AC-BA5B-888A-0D8D-2D7BD6BBFC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DFFCCB-C5C6-0367-50C8-6F50872272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F959E3-190A-B456-5E15-7637B7B742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4442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0BB22-25CD-9E5F-4135-DD6F2ED718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F7B2EC-27BB-5CD3-F355-0966A9857F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6A8EF7-6640-1FB0-9E8A-DD5BBE3D8A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1BD745-940E-8B83-7FCA-E7223D4AE1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296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43F81E-D769-F358-153C-03EDEA8857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10D940-0BC2-375F-A927-0821075621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1E7217-D2D5-9924-629D-AD2378EC0F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D0A0A8-DFBA-596C-157E-559C11DDE6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807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2B3BB3-2809-97A0-4CAB-2BF3074CA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D50F87-6161-E215-13FC-2E88AF869C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B096B8-AB7F-C223-B9F3-E25AE08785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F8DE31-3472-7413-94F6-DCF58F3368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66957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FBC8D-FC5A-D39A-F46E-0074F06DD4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97F7EC-F611-ACB3-4705-E68ADB914D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11C187-4D8E-70D0-4E2A-F9A11601C4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249C80-ABEF-51DE-C44B-D8EDD4D216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17141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7D58A-7182-2297-E53D-5C19B67995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33A74F-C203-2007-C45F-9335BB2D36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7905A6-1C96-96AF-6231-909A0108F8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8FB6B8-C9F7-2D08-37BF-E487686A440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2556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C5863-FC41-F41A-AFBE-E5969851F7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144B19-37E2-B421-91A1-6C84920D46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C2961C-37A9-9583-82A2-DBECF666BA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26B39-5E14-0A85-B240-717CEBFA59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99863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BDD32-C363-EB98-5792-EC2D84AAC8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1BB8E3-724F-52A5-B620-20A8E6B14C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BD7039-F3EC-9C8F-C24F-CF2900B268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6BF392-829E-18CE-922B-5F6A93FA25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142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D00CE-EE68-674E-8181-AE68DB1EB1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753C84-BEE7-D0E1-E353-D067B2F50A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487F8A-B69A-608C-182E-3265EED132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187929-A111-823D-27BF-F8189385F0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20507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a8ea49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BDE18C8-C2E1-4E1B-98F2-00BD14A2794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书面表达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a8ea49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C0C7D68-AC56-41C1-8E8F-7E8ECF9B358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daff10b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0006a21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5d4ce7e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daff10b3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90006a212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25d4ce7ee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第43讲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书面表达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a8ea49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0C1079A-8FCC-419C-876E-66E1DC783E2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daff10b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0006a21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5d4ce7e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daff10b3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90006a212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25d4ce7ee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第43讲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书面表达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762550100098fdc9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68BDA6-077E-57A2-9975-BC3CC889B9B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D1E2137-13D6-4B1A-9338-49F1998EF9A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74CDA49-C75F-44E6-BF60-B6DFBBEF601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daff10b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0006a21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5d4ce7e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daff10b3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90006a212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25d4ce7ee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5C2F161-DE1A-4AC6-816B-2AE33DC023F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daff10b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0006a21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5d4ce7e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daff10b3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90006a212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25d4ce7ee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3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3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3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3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3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3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3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3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3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3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3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3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3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3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3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3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3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3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3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3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3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3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3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3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3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3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3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3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3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_4#a8291193a?vaa=1&amp;vcp=1&amp;pid=128162061&amp;color=0,0,0&amp;mp=1&amp;vtp=1&amp;vaab=1&amp;bt=1&amp;bbb=1&amp;hb=1&amp;hltap=1"/>
          <p:cNvSpPr/>
          <p:nvPr/>
        </p:nvSpPr>
        <p:spPr>
          <a:xfrm>
            <a:off x="539496" y="903446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i="0" dirty="0">
              <a:solidFill>
                <a:srgbClr val="000000"/>
              </a:solidFill>
              <a:latin typeface="SimSun" panose="02010600030101010101" pitchFamily="2" charset="-122"/>
              <a:ea typeface="SimSun" pitchFamily="34" charset="-122"/>
              <a:cs typeface="SimSun" pitchFamily="34" charset="-120"/>
            </a:endParaRPr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1&amp;si=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9_4#ff319492e?sp=1&amp;vaa=1&amp;vcp=1&amp;pid=3ce87312a&amp;color=0,0,0&amp;mp=1&amp;vtp=1&amp;vaab=1&amp;bt=1&amp;bbb=1&amp;hb=1&amp;hltap=1"/>
          <p:cNvSpPr/>
          <p:nvPr/>
        </p:nvSpPr>
        <p:spPr>
          <a:xfrm>
            <a:off x="539496" y="452091"/>
            <a:ext cx="11109960" cy="5860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junior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39_4#ff319492e?sp=1&amp;vaa=1&amp;vcp=1&amp;pid=3ce87312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9C3B697C-AA2D-82C7-8E2A-5FAB6C89205E}"/>
              </a:ext>
            </a:extLst>
          </p:cNvPr>
          <p:cNvSpPr/>
          <p:nvPr/>
        </p:nvSpPr>
        <p:spPr>
          <a:xfrm>
            <a:off x="539496" y="1435272"/>
            <a:ext cx="11109960" cy="42685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plenty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entertainment.</a:t>
            </a:r>
            <a:endParaRPr lang="en-US" altLang="zh-CN" sz="2800" dirty="0"/>
          </a:p>
        </p:txBody>
      </p:sp>
      <p:sp>
        <p:nvSpPr>
          <p:cNvPr id="4" name="QB_7_BD.39_1#ff319492e?sp=1&amp;vaa=1&amp;vcp=1&amp;pid=3ce87312a&amp;color=0,0,0&amp;vtp=1&amp;vaab=1&amp;bt=1&amp;bbb=1&amp;hb=1">
            <a:extLst>
              <a:ext uri="{FF2B5EF4-FFF2-40B4-BE49-F238E27FC236}">
                <a16:creationId xmlns:a16="http://schemas.microsoft.com/office/drawing/2014/main" id="{B743C60F-6A41-B5A0-0A93-050EEFE80CE4}"/>
              </a:ext>
            </a:extLst>
          </p:cNvPr>
          <p:cNvSpPr/>
          <p:nvPr/>
        </p:nvSpPr>
        <p:spPr>
          <a:xfrm>
            <a:off x="539496" y="5682847"/>
            <a:ext cx="11109960" cy="6299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2&amp;si=1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0_1#384879f83?sp=1&amp;vaa=1&amp;vcp=1&amp;pid=3ce87312a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子主题内容：丰富、充实、积极向上的生活。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时光飞逝，难忘的初中生活即将结束，你们将迎来一个轻松、愉快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的假期。如何能让你的假期更加丰富多彩？请根据下面表格的内容，以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Vacation”为题目写一篇短文，合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理规划一下你的假期生活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3&amp;si=1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" name="QB_7_BD.40_2#384879f83?colgroup=30&amp;vaa=1&amp;vcp=1&amp;pid=3ce87312a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541802"/>
              </p:ext>
            </p:extLst>
          </p:nvPr>
        </p:nvGraphicFramePr>
        <p:xfrm>
          <a:off x="539496" y="1261872"/>
          <a:ext cx="11045952" cy="1704087"/>
        </p:xfrm>
        <a:graphic>
          <a:graphicData uri="http://schemas.openxmlformats.org/drawingml/2006/table">
            <a:tbl>
              <a:tblPr/>
              <a:tblGrid>
                <a:gridCol w="157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2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467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6484">
                <a:tc gridSpan="7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Meaningful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Summer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Vacation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Relax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Improve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term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Travel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Exercise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BD.40_3#384879f83?vaa=1&amp;vcp=1&amp;pid=3ce87312a&amp;color=0,0,0&amp;mp=1&amp;vtp=1&amp;vaab=1&amp;bbb=1"/>
          <p:cNvSpPr/>
          <p:nvPr/>
        </p:nvSpPr>
        <p:spPr>
          <a:xfrm>
            <a:off x="539496" y="31043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  <a:endParaRPr lang="en-US" altLang="zh-CN" sz="2800" dirty="0"/>
          </a:p>
        </p:txBody>
      </p:sp>
      <p:sp>
        <p:nvSpPr>
          <p:cNvPr id="4" name="QB_7_BD.40_4#384879f83?sp=1&amp;vaa=1&amp;vcp=1&amp;pid=3ce87312a&amp;color=0,0,0&amp;mp=1&amp;vtp=1&amp;vaab=1&amp;bbb=1&amp;hb=1"/>
          <p:cNvSpPr/>
          <p:nvPr/>
        </p:nvSpPr>
        <p:spPr>
          <a:xfrm>
            <a:off x="539496" y="37356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（1）字迹工整，段落清晰，表达清楚，语法正确，行文连贯；（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要点必须包含所有相关信息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，并适当发挥；（3）词数：80左右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，首段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已给出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4&amp;si=1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0_5#384879f83?sp=1&amp;vaa=1&amp;vcp=1&amp;pid=3ce87312a&amp;color=0,0,0&amp;mp=1&amp;vtp=1&amp;vaab=1&amp;bt=1&amp;bbb=1&amp;hb=1&amp;hltap=1"/>
          <p:cNvSpPr/>
          <p:nvPr/>
        </p:nvSpPr>
        <p:spPr>
          <a:xfrm>
            <a:off x="539496" y="554400"/>
            <a:ext cx="11109960" cy="5809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graduate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junior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0_5#384879f83?sp=1&amp;vaa=1&amp;vcp=1&amp;pid=3ce87312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FCF9C12C-8AFA-1A3D-9581-8D07B7FD0657}"/>
              </a:ext>
            </a:extLst>
          </p:cNvPr>
          <p:cNvSpPr/>
          <p:nvPr/>
        </p:nvSpPr>
        <p:spPr>
          <a:xfrm>
            <a:off x="539495" y="1860458"/>
            <a:ext cx="11207027" cy="36962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energy.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vacation.</a:t>
            </a:r>
            <a:endParaRPr lang="en-US" altLang="zh-CN" sz="2800" dirty="0"/>
          </a:p>
        </p:txBody>
      </p:sp>
      <p:sp>
        <p:nvSpPr>
          <p:cNvPr id="4" name="QB_7_BD.40_1#384879f83?sp=1&amp;vaa=1&amp;vcp=1&amp;pid=3ce87312a&amp;color=0,0,0&amp;vtp=1&amp;vaab=1&amp;bt=1&amp;bbb=1&amp;hb=1">
            <a:extLst>
              <a:ext uri="{FF2B5EF4-FFF2-40B4-BE49-F238E27FC236}">
                <a16:creationId xmlns:a16="http://schemas.microsoft.com/office/drawing/2014/main" id="{87C1E159-F91D-6AD4-5AF4-E86F1E8E1DAB}"/>
              </a:ext>
            </a:extLst>
          </p:cNvPr>
          <p:cNvSpPr/>
          <p:nvPr/>
        </p:nvSpPr>
        <p:spPr>
          <a:xfrm>
            <a:off x="539496" y="5452325"/>
            <a:ext cx="11109960" cy="7566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5&amp;si=1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ac4ff7df?sp=1&amp;vcp=1&amp;pid=98c7a20f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二、主题范畴：人与社会</a:t>
            </a:r>
            <a:endParaRPr lang="en-US" altLang="zh-CN" sz="3200" dirty="0"/>
          </a:p>
        </p:txBody>
      </p:sp>
      <p:sp>
        <p:nvSpPr>
          <p:cNvPr id="3" name="QB_7_BD.41_1#399870863?sp=1&amp;vaa=1&amp;vcp=1&amp;pid=fac4ff7df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子主题内容：良好的人际关系与人际交往。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假如你是Grace，你的朋友Linda邀请你去俄罗斯参加研学（study</a:t>
            </a:r>
            <a:endParaRPr lang="en-US" altLang="zh-CN" sz="2800" b="0" i="0" dirty="0">
              <a:solidFill>
                <a:srgbClr val="00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tour），但是你们学校下周要举办图书售卖会（a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sale），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并且7月6日你还要和家人为妈妈庆祝生日，因此无法接受邀请。请你用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英语给她回复一封电子邮件，并祝她玩得开心。词数40左右，开头和结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尾已给出，不计入总词数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6&amp;si=1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1_2#399870863?vaa=1&amp;vcp=1&amp;pid=fac4ff7df&amp;color=0,0,0&amp;mp=1&amp;vtp=1&amp;vaab=1&amp;bt=1&amp;bbb=1&amp;hb=1&amp;hltap=1"/>
          <p:cNvSpPr/>
          <p:nvPr/>
        </p:nvSpPr>
        <p:spPr>
          <a:xfrm>
            <a:off x="539496" y="1159413"/>
            <a:ext cx="11109960" cy="3806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 algn="r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Grace</a:t>
            </a:r>
            <a:endParaRPr lang="en-US" altLang="zh-CN" sz="2800" dirty="0"/>
          </a:p>
        </p:txBody>
      </p:sp>
      <p:sp>
        <p:nvSpPr>
          <p:cNvPr id="3" name="QB_7_AN.41_2#399870863?vaa=1&amp;vcp=1&amp;pid=fac4ff7df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8A5991AD-25FC-8A95-104D-C630F1328DD4}"/>
              </a:ext>
            </a:extLst>
          </p:cNvPr>
          <p:cNvSpPr/>
          <p:nvPr/>
        </p:nvSpPr>
        <p:spPr>
          <a:xfrm>
            <a:off x="539496" y="17867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available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mother’s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</p:txBody>
      </p:sp>
      <p:sp>
        <p:nvSpPr>
          <p:cNvPr id="4" name="QB_7_BD.41_1#399870863?sp=1&amp;vaa=1&amp;vcp=1&amp;pid=fac4ff7df&amp;color=0,0,0&amp;vtp=1&amp;vaab=1&amp;bbb=1&amp;hb=1">
            <a:extLst>
              <a:ext uri="{FF2B5EF4-FFF2-40B4-BE49-F238E27FC236}">
                <a16:creationId xmlns:a16="http://schemas.microsoft.com/office/drawing/2014/main" id="{EED237A9-7C5B-CFFB-4C32-3E4F79E65491}"/>
              </a:ext>
            </a:extLst>
          </p:cNvPr>
          <p:cNvSpPr/>
          <p:nvPr/>
        </p:nvSpPr>
        <p:spPr>
          <a:xfrm>
            <a:off x="539496" y="5029796"/>
            <a:ext cx="11109960" cy="757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7&amp;si=1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2_1#1edf71aad?sp=1&amp;vaa=1&amp;vcp=1&amp;pid=fac4ff7df&amp;color=0,0,0&amp;vtp=1&amp;vaab=1&amp;bt=1&amp;bbb=1&amp;hb=1"/>
          <p:cNvSpPr/>
          <p:nvPr/>
        </p:nvSpPr>
        <p:spPr>
          <a:xfrm>
            <a:off x="539496" y="55440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（2024·江苏无锡·中考题）子主题内容：世界主要国家的文化习俗与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文化景观、节假日与庆祝活动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传统节日是中华文化的重要组成部分。学校正开展“中华文化周”活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动，今年的主题是“交朋友，传文化”。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假设你是李华，请你给国外的笔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友Tom发一封英文邮件，向他介绍一个中国传统节日（时间、庆祝方式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等）。</a:t>
            </a:r>
            <a:endParaRPr lang="en-US" altLang="zh-CN" sz="2800" dirty="0"/>
          </a:p>
        </p:txBody>
      </p:sp>
      <p:sp>
        <p:nvSpPr>
          <p:cNvPr id="3" name="QB_7_BD.42_2#1edf71aad?sp=1&amp;vaa=1&amp;vcp=1&amp;pid=fac4ff7df&amp;color=0,0,0&amp;vtp=1&amp;vaab=1&amp;bbb=1&amp;hb=1"/>
          <p:cNvSpPr/>
          <p:nvPr/>
        </p:nvSpPr>
        <p:spPr>
          <a:xfrm>
            <a:off x="539496" y="43958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注意事项：（1）邮件内容须自拟，要求语句通顺、意思连贯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、符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合题意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；（2）词数不少于80，邮件开头与结尾已给出，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不计入总词数；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3）邮件中不得使用真实的姓名或学校名称。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8&amp;si=1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2_3#1edf71aad?vaa=1&amp;vcp=1&amp;pid=fac4ff7df&amp;color=0,0,0&amp;mp=1&amp;vtp=1&amp;vaab=1&amp;bt=1&amp;bbb=1&amp;hb=1&amp;hltap=1"/>
          <p:cNvSpPr/>
          <p:nvPr/>
        </p:nvSpPr>
        <p:spPr>
          <a:xfrm>
            <a:off x="539496" y="86868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2_3#1edf71aad?vaa=1&amp;vcp=1&amp;pid=fac4ff7df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2D060646-2893-35D4-D3BB-8195FE7CCE2F}"/>
              </a:ext>
            </a:extLst>
          </p:cNvPr>
          <p:cNvSpPr/>
          <p:nvPr/>
        </p:nvSpPr>
        <p:spPr>
          <a:xfrm>
            <a:off x="539496" y="149606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        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Lunar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Calendar.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thorough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couplets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faraway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2_3#1edf71aad?vaa=1&amp;vcp=1&amp;pid=fac4ff7df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BE40AD1E-3F6E-D3EF-D2BB-3463FF31A3D0}"/>
              </a:ext>
            </a:extLst>
          </p:cNvPr>
          <p:cNvSpPr/>
          <p:nvPr/>
        </p:nvSpPr>
        <p:spPr>
          <a:xfrm>
            <a:off x="539496" y="59452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country?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truly，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7_AN.42_3#1edf71aad?vaa=1&amp;vcp=1&amp;pid=fac4ff7df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D32EEF23-6043-FAF9-B0C3-6BCFCF18C7C5}"/>
              </a:ext>
            </a:extLst>
          </p:cNvPr>
          <p:cNvSpPr/>
          <p:nvPr/>
        </p:nvSpPr>
        <p:spPr>
          <a:xfrm>
            <a:off x="539496" y="56912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Gala.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fireworks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relatives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endParaRPr lang="en-US" altLang="zh-CN" sz="2800" dirty="0"/>
          </a:p>
        </p:txBody>
      </p:sp>
      <p:sp>
        <p:nvSpPr>
          <p:cNvPr id="4" name="QB_7_BD.42_1#1edf71aad?sp=1&amp;vaa=1&amp;vcp=1&amp;pid=fac4ff7df&amp;color=0,0,0&amp;vtp=1&amp;vaab=1&amp;bt=1&amp;bbb=1&amp;hb=1">
            <a:extLst>
              <a:ext uri="{FF2B5EF4-FFF2-40B4-BE49-F238E27FC236}">
                <a16:creationId xmlns:a16="http://schemas.microsoft.com/office/drawing/2014/main" id="{C7604A6D-ACBE-C170-8E36-0DEB519932F1}"/>
              </a:ext>
            </a:extLst>
          </p:cNvPr>
          <p:cNvSpPr/>
          <p:nvPr/>
        </p:nvSpPr>
        <p:spPr>
          <a:xfrm>
            <a:off x="539496" y="5663525"/>
            <a:ext cx="11109960" cy="613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（2024·江苏无锡·中考题）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0740851"/>
      </p:ext>
    </p:extLst>
  </p:cSld>
  <p:clrMapOvr>
    <a:masterClrMapping/>
  </p:clrMapOvr>
  <p:transition>
    <p:split dir="in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9&amp;si=1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3_1#79834e694?sp=1&amp;vaa=1&amp;vcp=1&amp;pid=fac4ff7df&amp;color=0,0,0&amp;vtp=1&amp;vaab=1&amp;bt=1&amp;bbb=1&amp;hb=1"/>
          <p:cNvSpPr/>
          <p:nvPr/>
        </p:nvSpPr>
        <p:spPr>
          <a:xfrm>
            <a:off x="539496" y="60352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（2024·福建·中考题）子主题内容：身份认同与文化自信。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假设你是李华，学校上周五开展了为期一天的实践活动。你的笔友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Henry对这次活动很感兴趣。请你结合以下提示，用英语给他写一封信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谈谈活动过程及你的感想。词数80左右。</a:t>
            </a:r>
            <a:endParaRPr lang="en-US" altLang="zh-CN" sz="2800" dirty="0"/>
          </a:p>
        </p:txBody>
      </p:sp>
      <p:pic>
        <p:nvPicPr>
          <p:cNvPr id="3" name="QB_7_BD.43_2#79834e694?vaa=1&amp;vcp=1&amp;pid=fac4ff7d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4078" y="3363148"/>
            <a:ext cx="10020167" cy="249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a8291193a?vaa=1&amp;vcp=1&amp;pid=128162061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本题的情境属于“人与自我”主题范畴中“生活与学习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”这一主题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，涉及子主题“多彩、安全、有意义的学校生活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”。题目要求向外籍朋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Sam介绍校园生活（课本剧比赛），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题材非常贴近同学们的学习生活。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特别要注意的是这是一封电子邮件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，建议时态以一般将来时为主。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首先表明写作意图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；然后具体介绍比赛情况，如时间、地点等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。重点介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绍对这次课本剧比赛的安排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：准备和计划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。这里可以适当添加有关作者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心情的描述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，引发共鸣。最后表达对对方到来的期待。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0&amp;si=1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3_3#79834e694?sp=1&amp;vaa=1&amp;vcp=1&amp;pid=fac4ff7df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注意事项：（1）必须包含所有提示信息，可适当发挥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，开头已给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，不计入总词数；（2）意思清楚，表达通顺，行文连贯，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书写规范；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3）请勿在文中使用真实的姓名、校名和地名。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1&amp;si=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3_4#79834e694?vaa=1&amp;vcp=1&amp;pid=fac4ff7df&amp;color=0,0,0&amp;mp=1&amp;vtp=1&amp;vaab=1&amp;bt=1&amp;bbb=1&amp;hb=1&amp;hltap=1"/>
          <p:cNvSpPr/>
          <p:nvPr/>
        </p:nvSpPr>
        <p:spPr>
          <a:xfrm>
            <a:off x="539496" y="85852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Henry,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3_4#79834e694?vaa=1&amp;vcp=1&amp;pid=fac4ff7df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9BB6F27D-8855-3C5B-4798-A5B3FF0C9546}"/>
              </a:ext>
            </a:extLst>
          </p:cNvPr>
          <p:cNvSpPr/>
          <p:nvPr/>
        </p:nvSpPr>
        <p:spPr>
          <a:xfrm>
            <a:off x="539496" y="2128520"/>
            <a:ext cx="11109960" cy="3886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March.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Army,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lunch,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opera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educational.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3_4#79834e694?vaa=1&amp;vcp=1&amp;pid=fac4ff7df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6FE1C5C3-8142-4593-D588-994FA6AEFEE7}"/>
              </a:ext>
            </a:extLst>
          </p:cNvPr>
          <p:cNvSpPr/>
          <p:nvPr/>
        </p:nvSpPr>
        <p:spPr>
          <a:xfrm>
            <a:off x="539496" y="18628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7_AN.43_4#79834e694?vaa=1&amp;vcp=1&amp;pid=fac4ff7df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9B967F37-2DE5-977D-C224-4951AE662A4F}"/>
              </a:ext>
            </a:extLst>
          </p:cNvPr>
          <p:cNvSpPr/>
          <p:nvPr/>
        </p:nvSpPr>
        <p:spPr>
          <a:xfrm>
            <a:off x="539496" y="183740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deepens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enriches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art!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wishes!</a:t>
            </a:r>
            <a:endParaRPr lang="en-US" altLang="zh-CN" sz="2800" dirty="0"/>
          </a:p>
        </p:txBody>
      </p:sp>
      <p:sp>
        <p:nvSpPr>
          <p:cNvPr id="4" name="QB_7_BD.43_1#79834e694?sp=1&amp;vaa=1&amp;vcp=1&amp;pid=fac4ff7df&amp;color=0,0,0&amp;vtp=1&amp;vaab=1&amp;bt=1&amp;bbb=1&amp;hb=1">
            <a:extLst>
              <a:ext uri="{FF2B5EF4-FFF2-40B4-BE49-F238E27FC236}">
                <a16:creationId xmlns:a16="http://schemas.microsoft.com/office/drawing/2014/main" id="{FC8CB63F-A484-603A-35FF-E66B3BD867DD}"/>
              </a:ext>
            </a:extLst>
          </p:cNvPr>
          <p:cNvSpPr/>
          <p:nvPr/>
        </p:nvSpPr>
        <p:spPr>
          <a:xfrm>
            <a:off x="539496" y="4964503"/>
            <a:ext cx="11109960" cy="681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（2024·福建·中考题）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23149409"/>
      </p:ext>
    </p:extLst>
  </p:cSld>
  <p:clrMapOvr>
    <a:masterClrMapping/>
  </p:clrMapOvr>
  <p:transition>
    <p:split dir="in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2&amp;si=1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4_1#aee2c8659?sp=1&amp;vaa=1&amp;vcp=1&amp;pid=fac4ff7df&amp;color=0,0,0&amp;vtp=1&amp;vaab=1&amp;bt=1&amp;bbb=1&amp;hb=1"/>
          <p:cNvSpPr/>
          <p:nvPr/>
        </p:nvSpPr>
        <p:spPr>
          <a:xfrm>
            <a:off x="539496" y="5165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（2024·四川成都·中考题）子主题内容：交流与合作，团队精神。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你校英语报就“团队合作”这一话题征稿。请根据以下图示，以“Be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Member”为题投稿。</a:t>
            </a:r>
            <a:endParaRPr lang="en-US" altLang="zh-CN" sz="2800" dirty="0"/>
          </a:p>
        </p:txBody>
      </p:sp>
      <p:pic>
        <p:nvPicPr>
          <p:cNvPr id="3" name="QB_7_BD.44_2#aee2c8659?vaa=1&amp;vcp=1&amp;pid=fac4ff7d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5968" y="2494238"/>
            <a:ext cx="3566160" cy="331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44_3#aee2c8659?sp=1&amp;vaa=1&amp;vcp=1&amp;pid=fac4ff7df&amp;color=0,0,0&amp;vtp=1&amp;vaab=1&amp;bt=1&amp;bbb=1"/>
          <p:cNvSpPr/>
          <p:nvPr/>
        </p:nvSpPr>
        <p:spPr>
          <a:xfrm>
            <a:off x="539496" y="58279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注意：（1）词数80左右；（2）文中不能出现真实的姓名及学校名称。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3&amp;si=1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7_BD.44_4#aee2c8659?sp=1&amp;vaa=1&amp;vcp=1&amp;pid=fac4ff7df&amp;color=0,0,0&amp;vtp=1&amp;vaab=1&amp;bbb=1&amp;hb=1&amp;hltap=1"/>
          <p:cNvSpPr/>
          <p:nvPr/>
        </p:nvSpPr>
        <p:spPr>
          <a:xfrm>
            <a:off x="539496" y="481480"/>
            <a:ext cx="11109960" cy="5490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3600"/>
              </a:lnSpc>
            </a:pP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5" name="QB_7_AN.44_4#aee2c8659?sp=1&amp;vaa=1&amp;vcp=1&amp;pid=fac4ff7df&amp;color=0,0,0&amp;vtp=1&amp;vaab=1&amp;bbb=1&amp;hb=1&amp;hla=1">
            <a:extLst>
              <a:ext uri="{FF2B5EF4-FFF2-40B4-BE49-F238E27FC236}">
                <a16:creationId xmlns:a16="http://schemas.microsoft.com/office/drawing/2014/main" id="{7C9E9178-0194-3551-A66D-497F6FE45C91}"/>
              </a:ext>
            </a:extLst>
          </p:cNvPr>
          <p:cNvSpPr/>
          <p:nvPr/>
        </p:nvSpPr>
        <p:spPr>
          <a:xfrm>
            <a:off x="710946" y="462470"/>
            <a:ext cx="11109960" cy="4167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“Unity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strength.”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teamwork.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doubt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teammates.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bravely.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projects.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everybody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fuel,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flames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rise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trust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teammates.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teamwork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brighter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2800" dirty="0"/>
          </a:p>
        </p:txBody>
      </p:sp>
      <p:sp>
        <p:nvSpPr>
          <p:cNvPr id="6" name="QB_7_BD.44_1#aee2c8659?sp=1&amp;vaa=1&amp;vcp=1&amp;pid=fac4ff7df&amp;color=0,0,0&amp;vtp=1&amp;vaab=1&amp;bt=1&amp;bbb=1&amp;hb=1">
            <a:extLst>
              <a:ext uri="{FF2B5EF4-FFF2-40B4-BE49-F238E27FC236}">
                <a16:creationId xmlns:a16="http://schemas.microsoft.com/office/drawing/2014/main" id="{AB3AA46D-0CC6-718E-F846-EB9B3DD8F381}"/>
              </a:ext>
            </a:extLst>
          </p:cNvPr>
          <p:cNvSpPr/>
          <p:nvPr/>
        </p:nvSpPr>
        <p:spPr>
          <a:xfrm>
            <a:off x="539496" y="5841069"/>
            <a:ext cx="11109960" cy="5025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4&amp;si=1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5_1#a9f01d8bd?sp=1&amp;vaa=1&amp;vcp=1&amp;pid=fac4ff7df&amp;color=0,0,0&amp;vtp=1&amp;vaab=1&amp;bt=1&amp;bbb=1&amp;hb=1"/>
          <p:cNvSpPr/>
          <p:nvPr/>
        </p:nvSpPr>
        <p:spPr>
          <a:xfrm>
            <a:off x="539496" y="62661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3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子主题内容：家乡和社会的变迁。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“读万卷书，行万里路”。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暑假将至，成都某中学计划组织学生来大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美凉山开展研学之旅。假如你是李华，请根据以下内容提示，以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“Welcome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Liangshan”为标题，写一篇英语短文，向即将到来的成都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同学介绍一下你的家乡凉山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7_BD.45_2#a9f01d8bd?vaa=1&amp;vcp=1&amp;pid=fac4ff7d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4018" y="2883038"/>
            <a:ext cx="6197718" cy="342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5&amp;si=1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5_3#a9f01d8bd?sp=1&amp;vaa=1&amp;vcp=1&amp;pid=fac4ff7df&amp;color=0,0,0&amp;vtp=1&amp;vaab=1&amp;bt=1&amp;bbb=1&amp;hb=1"/>
          <p:cNvSpPr/>
          <p:nvPr/>
        </p:nvSpPr>
        <p:spPr>
          <a:xfrm>
            <a:off x="539496" y="47807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要求：（1）语言表达准确，文章连贯、通顺；（2）文章应包括所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给思维导图中的所有提示内容，可适当发挥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；（3）文中不得出现真实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的姓名、校名等信息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；（4）词数80左右，文章开头和结尾已给出，不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计入总词数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7_BD.45_2#a9f01d8bd?vaa=1&amp;vcp=1&amp;pid=fac4ff7df&amp;color=0,0,0&amp;tib=255,255,255&amp;vtp=1&amp;vaab=1" descr="preencoded.png">
            <a:extLst>
              <a:ext uri="{FF2B5EF4-FFF2-40B4-BE49-F238E27FC236}">
                <a16:creationId xmlns:a16="http://schemas.microsoft.com/office/drawing/2014/main" id="{725B7ADA-2926-B32A-32FD-64095176BC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4018" y="2883038"/>
            <a:ext cx="6197718" cy="342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6&amp;si=1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5_4#a9f01d8bd?vaa=1&amp;vcp=1&amp;pid=fac4ff7df&amp;color=0,0,0&amp;mp=1&amp;vtp=1&amp;vaab=1&amp;bt=1&amp;bbb=1&amp;hb=1&amp;hltap=1"/>
          <p:cNvSpPr/>
          <p:nvPr/>
        </p:nvSpPr>
        <p:spPr>
          <a:xfrm>
            <a:off x="539496" y="554400"/>
            <a:ext cx="11109960" cy="5811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Liangshan,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Liangshan.</a:t>
            </a:r>
            <a:endParaRPr lang="en-US" altLang="zh-CN" sz="2800" dirty="0"/>
          </a:p>
        </p:txBody>
      </p:sp>
      <p:sp>
        <p:nvSpPr>
          <p:cNvPr id="3" name="QB_7_AN.45_4#a9f01d8bd?vaa=1&amp;vcp=1&amp;pid=fac4ff7df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C0340DAE-98EC-968E-105D-C142B4D22BE3}"/>
              </a:ext>
            </a:extLst>
          </p:cNvPr>
          <p:cNvSpPr/>
          <p:nvPr/>
        </p:nvSpPr>
        <p:spPr>
          <a:xfrm>
            <a:off x="493776" y="986201"/>
            <a:ext cx="11109960" cy="36086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southwest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skirts.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hospitable.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Lushan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Lugu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tuotuo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barbecue.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Torch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lamb.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torch.</a:t>
            </a:r>
            <a:endParaRPr lang="en-US" altLang="zh-CN" sz="2800" dirty="0"/>
          </a:p>
        </p:txBody>
      </p:sp>
      <p:sp>
        <p:nvSpPr>
          <p:cNvPr id="4" name="QB_7_BD.44_1#aee2c8659?sp=1&amp;vaa=1&amp;vcp=1&amp;pid=fac4ff7df&amp;color=0,0,0&amp;vtp=1&amp;vaab=1&amp;bt=1&amp;bbb=1&amp;hb=1">
            <a:extLst>
              <a:ext uri="{FF2B5EF4-FFF2-40B4-BE49-F238E27FC236}">
                <a16:creationId xmlns:a16="http://schemas.microsoft.com/office/drawing/2014/main" id="{A95EEA9D-C792-085C-3E66-FC93DD79B019}"/>
              </a:ext>
            </a:extLst>
          </p:cNvPr>
          <p:cNvSpPr/>
          <p:nvPr/>
        </p:nvSpPr>
        <p:spPr>
          <a:xfrm>
            <a:off x="539496" y="5642949"/>
            <a:ext cx="11109960" cy="5025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凉山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7&amp;si=1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6_1#4904bbcc1?sp=1&amp;vaa=1&amp;vcp=1&amp;pid=fac4ff7df&amp;color=0,0,0&amp;vtp=1&amp;vaab=1&amp;bt=1&amp;bbb=1&amp;hb=1"/>
          <p:cNvSpPr/>
          <p:nvPr/>
        </p:nvSpPr>
        <p:spPr>
          <a:xfrm>
            <a:off x="539496" y="93028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（2024·重庆·中考题B卷）子主题内容：跨文化沟通与交流，语言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与文化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以英语为母语的汉语初学者往往对含义丰富的汉语表达产生困惑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请你讲述一件这样的趣事；举例谈谈语言发展中的“词汇互借”；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赞赏语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言在促进交流（增进了解）中的积极作用或表达你的感悟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46_2#4904bbcc1?sp=1&amp;vaa=1&amp;vcp=1&amp;pid=fac4ff7df&amp;color=0,0,0&amp;vtp=1&amp;vaab=1&amp;bbb=1&amp;hb=1"/>
          <p:cNvSpPr/>
          <p:nvPr/>
        </p:nvSpPr>
        <p:spPr>
          <a:xfrm>
            <a:off x="539496" y="42085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要求：（1）80~120词；（2）文中不能出现自己的姓名和所在学校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的名称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8&amp;si=1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6_3#4904bbcc1?vaa=1&amp;vcp=1&amp;pid=fac4ff7df&amp;color=0,0,0&amp;mp=1&amp;vtp=1&amp;vaab=1&amp;bt=1&amp;bbb=1"/>
          <p:cNvSpPr/>
          <p:nvPr/>
        </p:nvSpPr>
        <p:spPr>
          <a:xfrm>
            <a:off x="539496" y="140281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参考信息：</a:t>
            </a:r>
            <a:endParaRPr lang="en-US" altLang="zh-CN" sz="2800" dirty="0"/>
          </a:p>
        </p:txBody>
      </p:sp>
      <p:graphicFrame>
        <p:nvGraphicFramePr>
          <p:cNvPr id="129" name="QB_7_BD.46_4#4904bbcc1?colgroup=14,8,5&amp;vaa=1&amp;vcp=1&amp;pid=fac4ff7df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064432"/>
              </p:ext>
            </p:extLst>
          </p:nvPr>
        </p:nvGraphicFramePr>
        <p:xfrm>
          <a:off x="539496" y="2088991"/>
          <a:ext cx="11082528" cy="3352864"/>
        </p:xfrm>
        <a:graphic>
          <a:graphicData uri="http://schemas.openxmlformats.org/drawingml/2006/table">
            <a:tbl>
              <a:tblPr/>
              <a:tblGrid>
                <a:gridCol w="6196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7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8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5286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jiayou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纸老虎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zhilaohu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paper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tiger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（someone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powerful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he/it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looks）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coffee→咖啡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sofa→沙发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豆腐→tofu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功夫→kung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barrier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carrier;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4A8C0-85B4-DF9F-FCFC-ED551380D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_4#a8291193a?vaa=1&amp;vcp=1&amp;pid=128162061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58A4DC99-6A27-F0AB-99D5-D2856481344A}"/>
              </a:ext>
            </a:extLst>
          </p:cNvPr>
          <p:cNvSpPr/>
          <p:nvPr/>
        </p:nvSpPr>
        <p:spPr>
          <a:xfrm>
            <a:off x="539496" y="46863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Sam,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</p:txBody>
      </p:sp>
      <p:sp>
        <p:nvSpPr>
          <p:cNvPr id="4" name="QB_6_AN.1_1#a8291193a?vaa=1&amp;vcp=1&amp;pid=128162061&amp;color=0,0,0&amp;vtp=1&amp;vaab=1&amp;bt=1&amp;bbb=1&amp;hb=1">
            <a:extLst>
              <a:ext uri="{FF2B5EF4-FFF2-40B4-BE49-F238E27FC236}">
                <a16:creationId xmlns:a16="http://schemas.microsoft.com/office/drawing/2014/main" id="{F6CCF72E-34A1-0535-5950-1858AA03FC18}"/>
              </a:ext>
            </a:extLst>
          </p:cNvPr>
          <p:cNvSpPr/>
          <p:nvPr/>
        </p:nvSpPr>
        <p:spPr>
          <a:xfrm>
            <a:off x="539496" y="1794092"/>
            <a:ext cx="11109960" cy="366568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discussions.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doubt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day!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6_BD.1_4#a8291193a?vaa=1&amp;vcp=1&amp;pid=128162061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C14FDD16-B3B0-0152-5241-4F5DE3B3C654}"/>
              </a:ext>
            </a:extLst>
          </p:cNvPr>
          <p:cNvSpPr/>
          <p:nvPr/>
        </p:nvSpPr>
        <p:spPr>
          <a:xfrm>
            <a:off x="481946" y="5456849"/>
            <a:ext cx="11109960" cy="940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i="0" dirty="0">
              <a:solidFill>
                <a:srgbClr val="000000"/>
              </a:solidFill>
              <a:latin typeface="SimSun" panose="02010600030101010101" pitchFamily="2" charset="-122"/>
              <a:ea typeface="SimSun" pitchFamily="34" charset="-122"/>
              <a:cs typeface="SimSun" pitchFamily="34" charset="-120"/>
            </a:endParaRPr>
          </a:p>
          <a:p>
            <a:pPr algn="r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4559630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9&amp;si=1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" name="QB_7_BD.46_5#4904bbcc1?colgroup=9,10,8&amp;vaa=1&amp;vcp=1&amp;pid=fac4ff7d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187704"/>
              </p:ext>
            </p:extLst>
          </p:nvPr>
        </p:nvGraphicFramePr>
        <p:xfrm>
          <a:off x="539496" y="2382234"/>
          <a:ext cx="11091672" cy="2798128"/>
        </p:xfrm>
        <a:graphic>
          <a:graphicData uri="http://schemas.openxmlformats.org/drawingml/2006/table">
            <a:tbl>
              <a:tblPr/>
              <a:tblGrid>
                <a:gridCol w="372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5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9812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basketball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game;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around;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surprise;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history;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communications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between;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from;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attention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to;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cultural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meanings;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understand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B_7_BD.46_5#4904bbcc1?colgroup=9,10,8&amp;vaa=1&amp;vcp=1&amp;pid=fac4ff7df&amp;color=0,0,0&amp;mp=1&amp;vtp=1&amp;vaab=1&amp;bt=1&amp;bbb=1">
            <a:extLst>
              <a:ext uri="{FF2B5EF4-FFF2-40B4-BE49-F238E27FC236}">
                <a16:creationId xmlns:a16="http://schemas.microsoft.com/office/drawing/2014/main" id="{26EB2044-D4D5-65C8-14B3-2C50EC79D125}"/>
              </a:ext>
            </a:extLst>
          </p:cNvPr>
          <p:cNvSpPr txBox="1"/>
          <p:nvPr/>
        </p:nvSpPr>
        <p:spPr>
          <a:xfrm>
            <a:off x="10913023" y="16738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0&amp;si=1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6_6#4904bbcc1?vaa=1&amp;vcp=1&amp;pid=fac4ff7df&amp;color=0,0,0&amp;mp=1&amp;vtp=1&amp;vaab=1&amp;bt=1&amp;bbb=1&amp;hb=1&amp;hltap=1"/>
          <p:cNvSpPr/>
          <p:nvPr/>
        </p:nvSpPr>
        <p:spPr>
          <a:xfrm>
            <a:off x="539496" y="1198880"/>
            <a:ext cx="11109960" cy="4412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6_6#4904bbcc1?vaa=1&amp;vcp=1&amp;pid=fac4ff7df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F3ECDBC8-E0F8-7C9E-033A-2765A9EB4469}"/>
              </a:ext>
            </a:extLst>
          </p:cNvPr>
          <p:cNvSpPr/>
          <p:nvPr/>
        </p:nvSpPr>
        <p:spPr>
          <a:xfrm>
            <a:off x="539496" y="115824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extensive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profound.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expressions.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thing.</a:t>
            </a:r>
            <a:endParaRPr lang="en-US" altLang="zh-CN" sz="1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shouted,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Jiayou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1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Jiayou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“There’s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oil.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‘Jiayou!’?”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explained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reason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endParaRPr lang="en-US" altLang="zh-CN" sz="100" dirty="0"/>
          </a:p>
          <a:p>
            <a:pPr>
              <a:lnSpc>
                <a:spcPct val="150000"/>
              </a:lnSpc>
            </a:pPr>
            <a:endParaRPr lang="en-US" altLang="zh-CN" sz="100" dirty="0"/>
          </a:p>
        </p:txBody>
      </p:sp>
    </p:spTree>
  </p:cSld>
  <p:clrMapOvr>
    <a:masterClrMapping/>
  </p:clrMapOvr>
  <p:transition>
    <p:split dir="in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6_6#4904bbcc1?vaa=1&amp;vcp=1&amp;pid=fac4ff7df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DF9E2DCD-0D21-4441-EC7E-B427D431E5D8}"/>
              </a:ext>
            </a:extLst>
          </p:cNvPr>
          <p:cNvSpPr/>
          <p:nvPr/>
        </p:nvSpPr>
        <p:spPr>
          <a:xfrm>
            <a:off x="539496" y="1890744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6_6#4904bbcc1?vaa=1&amp;vcp=1&amp;pid=fac4ff7df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4151B04D-71D4-8313-6A0C-D3184C6662C0}"/>
              </a:ext>
            </a:extLst>
          </p:cNvPr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coffee,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kung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positive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promoting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barrier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carrier.</a:t>
            </a:r>
            <a:endParaRPr lang="en-US" altLang="zh-CN" sz="100" dirty="0"/>
          </a:p>
        </p:txBody>
      </p:sp>
      <p:sp>
        <p:nvSpPr>
          <p:cNvPr id="4" name="QB_7_BD.46_1#4904bbcc1?sp=1&amp;vaa=1&amp;vcp=1&amp;pid=fac4ff7df&amp;color=0,0,0&amp;vtp=1&amp;vaab=1&amp;bt=1&amp;bbb=1&amp;hb=1">
            <a:extLst>
              <a:ext uri="{FF2B5EF4-FFF2-40B4-BE49-F238E27FC236}">
                <a16:creationId xmlns:a16="http://schemas.microsoft.com/office/drawing/2014/main" id="{E6C3E8B5-8FD9-D6D5-8F49-C6AF8AD2CDE5}"/>
              </a:ext>
            </a:extLst>
          </p:cNvPr>
          <p:cNvSpPr/>
          <p:nvPr/>
        </p:nvSpPr>
        <p:spPr>
          <a:xfrm>
            <a:off x="539496" y="5130039"/>
            <a:ext cx="11109960" cy="744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r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（2024·重庆·中考题B卷）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810717725"/>
      </p:ext>
    </p:extLst>
  </p:cSld>
  <p:clrMapOvr>
    <a:masterClrMapping/>
  </p:clrMapOvr>
  <p:transition>
    <p:split dir="in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1&amp;si=1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7_1#592f7fe38?sp=1&amp;vaa=1&amp;vcp=1&amp;pid=fac4ff7df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子主题内容：日常体育活动，体育精神。</a:t>
            </a:r>
            <a:endParaRPr lang="en-US" altLang="zh-CN" sz="2800" dirty="0"/>
          </a:p>
        </p:txBody>
      </p:sp>
      <p:sp>
        <p:nvSpPr>
          <p:cNvPr id="3" name="QB_7_BD.47_2#592f7fe38?sp=1&amp;vaa=1&amp;vcp=1&amp;pid=fac4ff7df&amp;color=0,0,0&amp;vtp=1&amp;vaab=1&amp;bbb=1&amp;hb=1"/>
          <p:cNvSpPr/>
          <p:nvPr/>
        </p:nvSpPr>
        <p:spPr>
          <a:xfrm>
            <a:off x="539496" y="118209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学校正开展“我运动我健康”主题周活动，旨在鼓励同学们踊跃参加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增强健康意识。为此，校报面向全校同学开展“我最喜爱的体育运动”征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文活动。请你写一篇英语短文向校报投稿，并在文中希望大家积极参加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体育运动。内容包括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：（1）最喜爱乒乓球；（2）强身健体，对眼睛有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益；（3）减少压力，放松心情；（4）面对困难，绝不放弃。</a:t>
            </a:r>
            <a:endParaRPr lang="en-US" altLang="zh-CN" sz="2800" dirty="0"/>
          </a:p>
        </p:txBody>
      </p:sp>
      <p:sp>
        <p:nvSpPr>
          <p:cNvPr id="4" name="QB_7_BD.47_3#592f7fe38?sp=1&amp;vaa=1&amp;vcp=1&amp;pid=fac4ff7df&amp;color=0,0,0&amp;vtp=1&amp;vaab=1&amp;bbb=1&amp;hb=1"/>
          <p:cNvSpPr/>
          <p:nvPr/>
        </p:nvSpPr>
        <p:spPr>
          <a:xfrm>
            <a:off x="539496" y="43824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注意：（1）词数80左右；开头已给出，不计入总词数；（2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提示要点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，适当发挥；（3）文中不得出现真实的姓名及学校。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：stress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压力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2&amp;si=1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7_4#592f7fe38?sp=1&amp;vaa=1&amp;vcp=1&amp;pid=fac4ff7df&amp;color=0,0,0&amp;mp=1&amp;vtp=1&amp;vaab=1&amp;bt=1&amp;bbb=1&amp;hb=1"/>
          <p:cNvSpPr/>
          <p:nvPr/>
        </p:nvSpPr>
        <p:spPr>
          <a:xfrm>
            <a:off x="539496" y="45691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Favourite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Week”.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benefits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favourite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endParaRPr lang="en-US" altLang="zh-CN" sz="2800" dirty="0"/>
          </a:p>
        </p:txBody>
      </p:sp>
      <p:sp>
        <p:nvSpPr>
          <p:cNvPr id="4" name="QB_7_BD.47_5#592f7fe38?vaa=1&amp;vcp=1&amp;pid=fac4ff7df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12D2B5C3-9833-6763-0C46-8599784F1B80}"/>
              </a:ext>
            </a:extLst>
          </p:cNvPr>
          <p:cNvSpPr/>
          <p:nvPr/>
        </p:nvSpPr>
        <p:spPr>
          <a:xfrm>
            <a:off x="562356" y="1861535"/>
            <a:ext cx="11109960" cy="37467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    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7" name="QB_7_AN.47_5#592f7fe38?vaa=1&amp;vcp=1&amp;pid=fac4ff7df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2A7C7198-0E5A-7A39-0DD5-3FE648EF3758}"/>
              </a:ext>
            </a:extLst>
          </p:cNvPr>
          <p:cNvSpPr/>
          <p:nvPr/>
        </p:nvSpPr>
        <p:spPr>
          <a:xfrm>
            <a:off x="539496" y="1804352"/>
            <a:ext cx="11109960" cy="366568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   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favourite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brought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reduce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difficulties.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benefits.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in!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BD.47_1#592f7fe38?sp=1&amp;vaa=1&amp;vcp=1&amp;pid=fac4ff7df&amp;color=0,0,0&amp;vtp=1&amp;vaab=1&amp;bt=1&amp;bbb=1">
            <a:extLst>
              <a:ext uri="{FF2B5EF4-FFF2-40B4-BE49-F238E27FC236}">
                <a16:creationId xmlns:a16="http://schemas.microsoft.com/office/drawing/2014/main" id="{CD170E27-1D46-24C4-1892-5FFDE9C5AC6D}"/>
              </a:ext>
            </a:extLst>
          </p:cNvPr>
          <p:cNvSpPr/>
          <p:nvPr/>
        </p:nvSpPr>
        <p:spPr>
          <a:xfrm>
            <a:off x="539496" y="55531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4&amp;si=1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8_1#c1f639967?sp=1&amp;vaa=1&amp;vcp=1&amp;pid=fac4ff7df&amp;color=0,0,0&amp;vtp=1&amp;vaab=1&amp;bt=1&amp;bbb=1&amp;hb=1"/>
          <p:cNvSpPr/>
          <p:nvPr/>
        </p:nvSpPr>
        <p:spPr>
          <a:xfrm>
            <a:off x="539496" y="51787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（2024·广东深圳·模拟题）子主题内容：科学技术与工程，人类发明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与创新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假设你是李华，学校科技节将举办题为“AI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Life（生活中的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AI）”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的中英双语演讲比赛。请根据以下提示写一篇英文演讲稿，包含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graphicFrame>
        <p:nvGraphicFramePr>
          <p:cNvPr id="136" name="QB_7_BD.48_2#c1f639967?colgroup=9,20&amp;vaa=1&amp;vcp=1&amp;pid=fac4ff7df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799976"/>
              </p:ext>
            </p:extLst>
          </p:nvPr>
        </p:nvGraphicFramePr>
        <p:xfrm>
          <a:off x="539496" y="3846036"/>
          <a:ext cx="11100816" cy="1699452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3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AI的好处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AI在生活中的应用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请举例说明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AI的影响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人类对AI过度依赖带来的影响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请举例说明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你的看法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5&amp;si=1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7_BD.48_3#c1f639967?sp=1&amp;vaa=1&amp;vcp=1&amp;pid=fac4ff7df&amp;color=0,0,0&amp;mp=1&amp;vtp=1&amp;vaab=1&amp;bbb=1&amp;hb=1"/>
          <p:cNvSpPr/>
          <p:nvPr/>
        </p:nvSpPr>
        <p:spPr>
          <a:xfrm>
            <a:off x="539496" y="131721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要求：（1）80词左右（开头和结尾已给出，不计入总词数）；（2）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文中不得出现真实的姓名及学校名称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；（3）可适当增加细节，以使语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句通顺、条理清楚、意义连贯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；（4）书写规范，卷面整洁。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6&amp;si=1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8_4#c1f639967?sp=1&amp;vaa=1&amp;vcp=1&amp;pid=fac4ff7df&amp;color=0,0,0&amp;mp=1&amp;vtp=1&amp;vaab=1&amp;bt=1&amp;bbb=1&amp;hb=1&amp;hltap=1"/>
          <p:cNvSpPr/>
          <p:nvPr/>
        </p:nvSpPr>
        <p:spPr>
          <a:xfrm>
            <a:off x="539496" y="86868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students,____________________________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8_4#c1f639967?sp=1&amp;vaa=1&amp;vcp=1&amp;pid=fac4ff7df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E32DC8D1-6095-0443-B2C6-21E07062389B}"/>
              </a:ext>
            </a:extLst>
          </p:cNvPr>
          <p:cNvSpPr/>
          <p:nvPr/>
        </p:nvSpPr>
        <p:spPr>
          <a:xfrm>
            <a:off x="584257" y="1515797"/>
            <a:ext cx="11109960" cy="3886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                   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</a:t>
            </a:r>
            <a:endParaRPr lang="en-US" altLang="zh-CN" sz="2800" b="0" i="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smartphones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efficient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</a:t>
            </a:r>
            <a:endParaRPr lang="en-US" altLang="zh-CN" sz="2800" b="0" i="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b="0" i="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society.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widely</a:t>
            </a:r>
            <a:endParaRPr lang="en-US" altLang="zh-CN" sz="2800" b="0" i="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8_4#c1f639967?sp=1&amp;vaa=1&amp;vcp=1&amp;pid=fac4ff7df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07893CE4-6AB7-F34A-CB8A-ACA7606FCE96}"/>
              </a:ext>
            </a:extLst>
          </p:cNvPr>
          <p:cNvSpPr/>
          <p:nvPr/>
        </p:nvSpPr>
        <p:spPr>
          <a:xfrm>
            <a:off x="539496" y="1062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you!</a:t>
            </a:r>
            <a:endParaRPr lang="en-US" altLang="zh-CN" sz="2800" dirty="0"/>
          </a:p>
        </p:txBody>
      </p:sp>
      <p:sp>
        <p:nvSpPr>
          <p:cNvPr id="3" name="QB_7_AN.48_4#c1f639967?sp=1&amp;vaa=1&amp;vcp=1&amp;pid=fac4ff7df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ABC53A5B-D9C1-A2C6-1B24-AF312887AC99}"/>
              </a:ext>
            </a:extLst>
          </p:cNvPr>
          <p:cNvSpPr/>
          <p:nvPr/>
        </p:nvSpPr>
        <p:spPr>
          <a:xfrm>
            <a:off x="539496" y="10373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ability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advantages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shortcomings.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correctly,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2800" dirty="0"/>
          </a:p>
        </p:txBody>
      </p:sp>
      <p:sp>
        <p:nvSpPr>
          <p:cNvPr id="4" name="QB_7_BD.48_1#c1f639967?sp=1&amp;vaa=1&amp;vcp=1&amp;pid=fac4ff7df&amp;color=0,0,0&amp;vtp=1&amp;vaab=1&amp;bt=1&amp;bbb=1&amp;hb=1">
            <a:extLst>
              <a:ext uri="{FF2B5EF4-FFF2-40B4-BE49-F238E27FC236}">
                <a16:creationId xmlns:a16="http://schemas.microsoft.com/office/drawing/2014/main" id="{C152FB05-2B64-C864-F841-6BCB60554895}"/>
              </a:ext>
            </a:extLst>
          </p:cNvPr>
          <p:cNvSpPr/>
          <p:nvPr/>
        </p:nvSpPr>
        <p:spPr>
          <a:xfrm>
            <a:off x="539496" y="4815555"/>
            <a:ext cx="11109960" cy="6784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（2024·广东深圳·模拟题）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23137750"/>
      </p:ext>
    </p:extLst>
  </p:cSld>
  <p:clrMapOvr>
    <a:masterClrMapping/>
  </p:clrMapOvr>
  <p:transition>
    <p:split dir="in"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7&amp;si=1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fee72f05?sp=1&amp;vcp=1&amp;pid=98c7a20f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三、主题范畴：人与自然</a:t>
            </a:r>
            <a:endParaRPr lang="en-US" altLang="zh-CN" sz="3200" dirty="0"/>
          </a:p>
        </p:txBody>
      </p:sp>
      <p:sp>
        <p:nvSpPr>
          <p:cNvPr id="3" name="QB_7_BD.49_1#577035b66?sp=1&amp;vaa=1&amp;vcp=1&amp;pid=3fee72f05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（2024·四川泸州·中考题）子主题内容：环境污染及原因，环保意识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随着《泸州生活垃圾分类管理条例》的颁布施行，学校决定开展一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次主题征文活动，号召大家践行生活垃圾分类，倡导绿色生活。请根据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以下要点提示，以“Rubbish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Me”为题，用英语写一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篇短文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_1#87eff555b?sp=1&amp;vaa=1&amp;vcp=1&amp;pid=128162061&amp;color=0,0,0&amp;vtp=1&amp;vaab=1&amp;bt=1&amp;bbb=1&amp;hb=1"/>
          <p:cNvSpPr/>
          <p:nvPr/>
        </p:nvSpPr>
        <p:spPr>
          <a:xfrm>
            <a:off x="539496" y="152704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（2024·吉林长春·中考题）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新西兰某中学现招募志愿者，为其参加“汉语桥”（Chinese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Bridge）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中文演讲比赛的选手进行线上辅导。假如你是李华，请根据下面要点和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要求，用英语写一封不少于40词的自荐信。</a:t>
            </a:r>
            <a:endParaRPr lang="en-US" altLang="zh-CN" sz="2800" dirty="0"/>
          </a:p>
        </p:txBody>
      </p:sp>
      <p:sp>
        <p:nvSpPr>
          <p:cNvPr id="3" name="QB_6_BD.4_2#87eff555b?sp=1&amp;vaa=1&amp;vcp=1&amp;pid=128162061&amp;color=0,0,0&amp;vtp=1&amp;vaab=1&amp;bbb=1"/>
          <p:cNvSpPr/>
          <p:nvPr/>
        </p:nvSpPr>
        <p:spPr>
          <a:xfrm>
            <a:off x="539496" y="4098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要点：1.表达意愿；2.说明优势。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：要点齐全；表述通顺；简洁得体。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8&amp;si=1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9_2#577035b66?vaa=1&amp;vcp=1&amp;pid=3fee72f05&amp;color=0,0,0&amp;mp=1&amp;vtp=1&amp;vaab=1&amp;bt=1&amp;bbb=1"/>
          <p:cNvSpPr/>
          <p:nvPr/>
        </p:nvSpPr>
        <p:spPr>
          <a:xfrm>
            <a:off x="539496" y="4187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要点提示：</a:t>
            </a:r>
            <a:endParaRPr lang="en-US" altLang="zh-CN" sz="2800" dirty="0"/>
          </a:p>
        </p:txBody>
      </p:sp>
      <p:sp>
        <p:nvSpPr>
          <p:cNvPr id="3" name="QB_7_BD.49_3#577035b66?sp=1&amp;vaa=1&amp;vcp=1&amp;pid=3fee72f05&amp;color=0,0,0&amp;mp=1&amp;vtp=1&amp;vaab=1&amp;bbb=1&amp;hb=1"/>
          <p:cNvSpPr/>
          <p:nvPr/>
        </p:nvSpPr>
        <p:spPr>
          <a:xfrm>
            <a:off x="539496" y="929100"/>
            <a:ext cx="11109960" cy="24983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（1）意义：可以减少生活垃圾产生，循环使用生活垃圾等。（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：通过书籍和网络学习生活垃圾分类知识，参与志愿服务等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；将各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种生活垃圾分类投放在不同颜色的垃圾桶等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；把旧衣服做成购物袋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废品做成艺术品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，减少使用塑料袋等。（3）个人观点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  <p:sp>
        <p:nvSpPr>
          <p:cNvPr id="4" name="QB_7_BD.49_4#577035b66?vaa=1&amp;vcp=1&amp;pid=3fee72f05&amp;color=0,0,0&amp;mp=1&amp;vtp=1&amp;vaab=1&amp;bt=1&amp;bbb=1">
            <a:extLst>
              <a:ext uri="{FF2B5EF4-FFF2-40B4-BE49-F238E27FC236}">
                <a16:creationId xmlns:a16="http://schemas.microsoft.com/office/drawing/2014/main" id="{4806CF95-B9FE-D583-2D80-B2D9778519D2}"/>
              </a:ext>
            </a:extLst>
          </p:cNvPr>
          <p:cNvSpPr/>
          <p:nvPr/>
        </p:nvSpPr>
        <p:spPr>
          <a:xfrm>
            <a:off x="539496" y="34488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  <a:endParaRPr lang="en-US" altLang="zh-CN" sz="2800" dirty="0"/>
          </a:p>
        </p:txBody>
      </p:sp>
      <p:sp>
        <p:nvSpPr>
          <p:cNvPr id="5" name="QB_7_BD.49_5#577035b66?sp=1&amp;vaa=1&amp;vcp=1&amp;pid=3fee72f05&amp;color=0,0,0&amp;mp=1&amp;vtp=1&amp;vaab=1&amp;bbb=1&amp;hb=1">
            <a:extLst>
              <a:ext uri="{FF2B5EF4-FFF2-40B4-BE49-F238E27FC236}">
                <a16:creationId xmlns:a16="http://schemas.microsoft.com/office/drawing/2014/main" id="{D8FC7BEC-586C-EDB6-E65E-C2F95699A331}"/>
              </a:ext>
            </a:extLst>
          </p:cNvPr>
          <p:cNvSpPr/>
          <p:nvPr/>
        </p:nvSpPr>
        <p:spPr>
          <a:xfrm>
            <a:off x="539496" y="408108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（1）词数110左右（首句已给出，不计入总词数）；（2）要点提示</a:t>
            </a:r>
          </a:p>
          <a:p>
            <a:pPr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均须涉及，可适当增加内容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；（3）不可使用真实的姓名、校名、地名。</a:t>
            </a:r>
            <a:endParaRPr lang="en-US" altLang="zh-CN" sz="2800" spc="-5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参考词语：reduce，recycle，throw，rubbish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bins，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0&amp;si=1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9_6#577035b66?sp=1&amp;vaa=1&amp;vcp=1&amp;pid=3fee72f05&amp;color=0,0,0&amp;mp=1&amp;vtp=1&amp;vaab=1&amp;bt=1&amp;bbb=1&amp;hb=1&amp;hltap=1"/>
          <p:cNvSpPr/>
          <p:nvPr/>
        </p:nvSpPr>
        <p:spPr>
          <a:xfrm>
            <a:off x="539496" y="1182370"/>
            <a:ext cx="11109960" cy="4412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Sorting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Starts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Nowadays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sorting.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9_6#577035b66?sp=1&amp;vaa=1&amp;vcp=1&amp;pid=3fee72f05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E6AB2576-8B34-B45F-811E-2DDAF8E8A0B2}"/>
              </a:ext>
            </a:extLst>
          </p:cNvPr>
          <p:cNvSpPr/>
          <p:nvPr/>
        </p:nvSpPr>
        <p:spPr>
          <a:xfrm>
            <a:off x="539496" y="2449830"/>
            <a:ext cx="11109960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 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environmentally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society.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contribution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environmental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protection.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reduce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generation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recycle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sorting.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9_6#577035b66?sp=1&amp;vaa=1&amp;vcp=1&amp;pid=3fee72f05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1FA87DE3-AC5C-BB43-33D1-AB95DD62D669}"/>
              </a:ext>
            </a:extLst>
          </p:cNvPr>
          <p:cNvSpPr/>
          <p:nvPr/>
        </p:nvSpPr>
        <p:spPr>
          <a:xfrm>
            <a:off x="539496" y="409620"/>
            <a:ext cx="11109960" cy="59940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9_6#577035b66?sp=1&amp;vaa=1&amp;vcp=1&amp;pid=3fee72f05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3C35CD33-36B7-A801-94CC-5F0CCFDA07D2}"/>
              </a:ext>
            </a:extLst>
          </p:cNvPr>
          <p:cNvSpPr/>
          <p:nvPr/>
        </p:nvSpPr>
        <p:spPr>
          <a:xfrm>
            <a:off x="539496" y="338500"/>
            <a:ext cx="11109960" cy="6011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knowledge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participate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service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coloured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reduce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plastic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bags.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65087383"/>
      </p:ext>
    </p:extLst>
  </p:cSld>
  <p:clrMapOvr>
    <a:masterClrMapping/>
  </p:clrMapOvr>
  <p:transition>
    <p:split dir="in"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1&amp;si=1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0_1#0339d456d?sp=1&amp;vaa=1&amp;vcp=1&amp;pid=3fee72f05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子主题内容：自然灾害与防范措施，人身安全与自我保护。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安全对于我们每个人都很重要。为进一步增强学生的安全意识，提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高学生的自我保护能力，你校正在开展以“How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Life”为主题的英语演讲比赛，现面向同学们征稿。请根据以下提示内容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写一份英文演讲稿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2&amp;si=1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0_2#0339d456d?vaa=1&amp;vcp=1&amp;pid=3fee72f05&amp;color=0,0,0&amp;mp=1&amp;vtp=1&amp;vaab=1&amp;bt=1&amp;bbb=1"/>
          <p:cNvSpPr/>
          <p:nvPr/>
        </p:nvSpPr>
        <p:spPr>
          <a:xfrm>
            <a:off x="539496" y="12174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内容要点：</a:t>
            </a:r>
            <a:endParaRPr lang="en-US" altLang="zh-CN" sz="2800" dirty="0"/>
          </a:p>
        </p:txBody>
      </p:sp>
      <p:sp>
        <p:nvSpPr>
          <p:cNvPr id="3" name="QB_7_BD.50_3#0339d456d?sp=1&amp;vaa=1&amp;vcp=1&amp;pid=3fee72f05&amp;color=0,0,0&amp;mp=1&amp;vtp=1&amp;vaab=1&amp;bbb=1&amp;hb=1"/>
          <p:cNvSpPr/>
          <p:nvPr/>
        </p:nvSpPr>
        <p:spPr>
          <a:xfrm>
            <a:off x="539496" y="18496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（1）校园安全：不在走廊奔跑，不打架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（2）交通安全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：遵守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交通规则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，骑自行车时不听音乐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（3）食品安全：吃健康食品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吃垃圾食品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（4）其他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（至少补充一点）。</a:t>
            </a:r>
            <a:endParaRPr lang="en-US" altLang="zh-CN" sz="2800" dirty="0"/>
          </a:p>
        </p:txBody>
      </p:sp>
      <p:sp>
        <p:nvSpPr>
          <p:cNvPr id="4" name="QB_7_BD.50_4#0339d456d?sp=1&amp;vaa=1&amp;vcp=1&amp;pid=3fee72f05&amp;color=0,0,0&amp;mp=1&amp;vtp=1&amp;vaab=1&amp;bbb=1&amp;hb=1"/>
          <p:cNvSpPr/>
          <p:nvPr/>
        </p:nvSpPr>
        <p:spPr>
          <a:xfrm>
            <a:off x="539496" y="37800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注意：（1）词数80~100，已经给出的部分不计入总词数；（2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）演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讲稿必须包括所有要点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，可以适当发挥，使其连贯、通顺；（3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）文中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不得出现真实的人名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、校名和地名等相关信息。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3&amp;si=1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0_5#0339d456d?vaa=1&amp;vcp=1&amp;pid=3fee72f05&amp;color=0,0,0&amp;mp=1&amp;vtp=1&amp;vaab=1&amp;bt=1&amp;bbb=1&amp;hb=1&amp;hltap=1"/>
          <p:cNvSpPr/>
          <p:nvPr/>
        </p:nvSpPr>
        <p:spPr>
          <a:xfrm>
            <a:off x="539496" y="87503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50_5#0339d456d?vaa=1&amp;vcp=1&amp;pid=3fee72f05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A3E2CA8B-B4E7-13AE-496C-F4CA003C043F}"/>
              </a:ext>
            </a:extLst>
          </p:cNvPr>
          <p:cNvSpPr/>
          <p:nvPr/>
        </p:nvSpPr>
        <p:spPr>
          <a:xfrm>
            <a:off x="539496" y="2142490"/>
            <a:ext cx="11109960" cy="3886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stairs.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traffic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traffic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0_5#0339d456d?vaa=1&amp;vcp=1&amp;pid=3fee72f05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6521A7E3-9005-344D-56DF-8000E4A66304}"/>
              </a:ext>
            </a:extLst>
          </p:cNvPr>
          <p:cNvSpPr/>
          <p:nvPr/>
        </p:nvSpPr>
        <p:spPr>
          <a:xfrm>
            <a:off x="539496" y="95602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</p:txBody>
      </p:sp>
      <p:sp>
        <p:nvSpPr>
          <p:cNvPr id="3" name="QB_7_AN.50_5#0339d456d?vaa=1&amp;vcp=1&amp;pid=3fee72f05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54258B7F-FBD6-B15A-2290-255EC6CF2FFF}"/>
              </a:ext>
            </a:extLst>
          </p:cNvPr>
          <p:cNvSpPr/>
          <p:nvPr/>
        </p:nvSpPr>
        <p:spPr>
          <a:xfrm>
            <a:off x="539496" y="930625"/>
            <a:ext cx="11109960" cy="3158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dangerous.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tips.</a:t>
            </a:r>
            <a:endParaRPr lang="en-US" altLang="zh-CN" sz="2800" dirty="0"/>
          </a:p>
        </p:txBody>
      </p:sp>
      <p:sp>
        <p:nvSpPr>
          <p:cNvPr id="4" name="QB_7_BD.50_1#0339d456d?sp=1&amp;vaa=1&amp;vcp=1&amp;pid=3fee72f05&amp;color=0,0,0&amp;vtp=1&amp;vaab=1&amp;bt=1&amp;bbb=1&amp;hb=1">
            <a:extLst>
              <a:ext uri="{FF2B5EF4-FFF2-40B4-BE49-F238E27FC236}">
                <a16:creationId xmlns:a16="http://schemas.microsoft.com/office/drawing/2014/main" id="{B8A6CAF7-8955-FD99-ABC8-AE306A910054}"/>
              </a:ext>
            </a:extLst>
          </p:cNvPr>
          <p:cNvSpPr/>
          <p:nvPr/>
        </p:nvSpPr>
        <p:spPr>
          <a:xfrm>
            <a:off x="539496" y="4754595"/>
            <a:ext cx="11109960" cy="7394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（2024·四川雅安·中考题）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003763853"/>
      </p:ext>
    </p:extLst>
  </p:cSld>
  <p:clrMapOvr>
    <a:masterClrMapping/>
  </p:clrMapOvr>
  <p:transition>
    <p:split dir="in"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4&amp;si=1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1_1#228748902?sp=1&amp;vaa=1&amp;vcp=1&amp;pid=3fee72f05&amp;color=0,0,0&amp;vtp=1&amp;vaab=1&amp;bt=1&amp;bbb=1&amp;hb=1"/>
          <p:cNvSpPr/>
          <p:nvPr/>
        </p:nvSpPr>
        <p:spPr>
          <a:xfrm>
            <a:off x="539496" y="67789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3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子主题内容：热爱与敬畏自然，与自然和谐共生。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假定你是李华，你的外国朋友Alan上周来你校参观。回去后，他给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你发来邮件想了解一些信息。请根据以下内容，给他回复一封邮件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51_2#228748902?vaa=1&amp;vcp=1&amp;pid=3fee72f05&amp;color=0,0,0&amp;mp=1&amp;vtp=1&amp;vaab=1&amp;bt=1&amp;bbb=1&amp;hb=1">
            <a:extLst>
              <a:ext uri="{FF2B5EF4-FFF2-40B4-BE49-F238E27FC236}">
                <a16:creationId xmlns:a16="http://schemas.microsoft.com/office/drawing/2014/main" id="{C4CE17A8-5551-4B2D-BE62-1CF9810D23C2}"/>
              </a:ext>
            </a:extLst>
          </p:cNvPr>
          <p:cNvSpPr/>
          <p:nvPr/>
        </p:nvSpPr>
        <p:spPr>
          <a:xfrm>
            <a:off x="539496" y="19540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Hua,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students,</a:t>
            </a:r>
            <a:endParaRPr lang="en-US" altLang="zh-CN" sz="2800" dirty="0"/>
          </a:p>
        </p:txBody>
      </p:sp>
      <p:sp>
        <p:nvSpPr>
          <p:cNvPr id="4" name="QB_7_BD.51_3#228748902?sp=1&amp;vaa=1&amp;vcp=1&amp;pid=3fee72f05&amp;color=0,0,0&amp;mp=1&amp;vtp=1&amp;vaab=1&amp;bbb=1">
            <a:extLst>
              <a:ext uri="{FF2B5EF4-FFF2-40B4-BE49-F238E27FC236}">
                <a16:creationId xmlns:a16="http://schemas.microsoft.com/office/drawing/2014/main" id="{BD216D77-84B9-633F-BC31-1646CAF8A114}"/>
              </a:ext>
            </a:extLst>
          </p:cNvPr>
          <p:cNvSpPr/>
          <p:nvPr/>
        </p:nvSpPr>
        <p:spPr>
          <a:xfrm>
            <a:off x="539496" y="32041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green;</a:t>
            </a:r>
          </a:p>
          <a:p>
            <a:pPr>
              <a:lnSpc>
                <a:spcPts val="33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（2）how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clean;</a:t>
            </a: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waste;</a:t>
            </a:r>
            <a:endParaRPr lang="en-US" altLang="zh-CN" sz="2800" dirty="0"/>
          </a:p>
        </p:txBody>
      </p:sp>
      <p:sp>
        <p:nvSpPr>
          <p:cNvPr id="5" name="QB_7_BD.51_6#228748902?sp=1&amp;vaa=1&amp;vcp=1&amp;pid=3fee72f05&amp;color=0,0,0&amp;mp=1&amp;vtp=1&amp;vaab=1&amp;bbb=1">
            <a:extLst>
              <a:ext uri="{FF2B5EF4-FFF2-40B4-BE49-F238E27FC236}">
                <a16:creationId xmlns:a16="http://schemas.microsoft.com/office/drawing/2014/main" id="{643D7312-1452-FA2E-62BA-7312A2236AB8}"/>
              </a:ext>
            </a:extLst>
          </p:cNvPr>
          <p:cNvSpPr/>
          <p:nvPr/>
        </p:nvSpPr>
        <p:spPr>
          <a:xfrm>
            <a:off x="539496" y="4477543"/>
            <a:ext cx="11109960" cy="17632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energy.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soon.</a:t>
            </a:r>
            <a:endParaRPr lang="en-US" altLang="zh-CN" sz="2800" dirty="0"/>
          </a:p>
          <a:p>
            <a:pPr algn="r"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7&amp;si=1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1_7#228748902?vaa=1&amp;vcp=1&amp;pid=3fee72f05&amp;color=0,0,0&amp;mp=1&amp;vtp=1&amp;vaab=1&amp;bt=1&amp;bbb=1&amp;hb=1"/>
          <p:cNvSpPr/>
          <p:nvPr/>
        </p:nvSpPr>
        <p:spPr>
          <a:xfrm>
            <a:off x="539496" y="18549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参考词语：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plant种植，植物；environment环境；throw扔；bin垃圾桶；sort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垃圾分类；turn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关闭；tap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水龙头</a:t>
            </a:r>
            <a:endParaRPr lang="en-US" altLang="zh-CN" sz="2800" dirty="0"/>
          </a:p>
        </p:txBody>
      </p:sp>
      <p:sp>
        <p:nvSpPr>
          <p:cNvPr id="3" name="QB_7_BD.51_8#228748902?sp=1&amp;vaa=1&amp;vcp=1&amp;pid=3fee72f05&amp;color=0,0,0&amp;mp=1&amp;vtp=1&amp;vaab=1&amp;bbb=1&amp;hb=1"/>
          <p:cNvSpPr/>
          <p:nvPr/>
        </p:nvSpPr>
        <p:spPr>
          <a:xfrm>
            <a:off x="539496" y="37832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注意：（1）所写内容应包括以上邮件询问内容，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并进行合理拓展；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2）文章中不得出现真实的姓名和校名；（3）100词左右。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8&amp;si=1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1_9#228748902?sp=1&amp;vaa=1&amp;vcp=1&amp;pid=3fee72f05&amp;color=0,0,0&amp;mp=1&amp;vtp=1&amp;vaab=1&amp;bt=1&amp;bbb=1&amp;hb=1&amp;hltap=1"/>
          <p:cNvSpPr/>
          <p:nvPr/>
        </p:nvSpPr>
        <p:spPr>
          <a:xfrm>
            <a:off x="539496" y="74295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51_9#228748902?sp=1&amp;vaa=1&amp;vcp=1&amp;pid=3fee72f05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EE513750-3E3A-E814-C9B9-0325F47F5233}"/>
              </a:ext>
            </a:extLst>
          </p:cNvPr>
          <p:cNvSpPr/>
          <p:nvPr/>
        </p:nvSpPr>
        <p:spPr>
          <a:xfrm>
            <a:off x="539496" y="71755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Alan,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garbage,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avoid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textbooks.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reusable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items,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energy,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brushing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_3#87eff555b?vaa=1&amp;vcp=1&amp;pid=128162061&amp;color=0,0,0&amp;mp=1&amp;vtp=1&amp;vaab=1&amp;bt=1&amp;bbb=1&amp;hb=1&amp;hltap=1"/>
          <p:cNvSpPr/>
          <p:nvPr/>
        </p:nvSpPr>
        <p:spPr>
          <a:xfrm>
            <a:off x="539496" y="5661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Madam,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6_BD.4_1#87eff555b?sp=1&amp;vaa=1&amp;vcp=1&amp;pid=128162061&amp;color=0,0,0&amp;vtp=1&amp;vaab=1&amp;bt=1&amp;bbb=1&amp;hb=1">
            <a:extLst>
              <a:ext uri="{FF2B5EF4-FFF2-40B4-BE49-F238E27FC236}">
                <a16:creationId xmlns:a16="http://schemas.microsoft.com/office/drawing/2014/main" id="{D44BE2C9-3FBA-06F7-2879-CD63891CE400}"/>
              </a:ext>
            </a:extLst>
          </p:cNvPr>
          <p:cNvSpPr/>
          <p:nvPr/>
        </p:nvSpPr>
        <p:spPr>
          <a:xfrm>
            <a:off x="539496" y="5648198"/>
            <a:ext cx="11109960" cy="6531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1_9#228748902?sp=1&amp;vaa=1&amp;vcp=1&amp;pid=3fee72f05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BBA0A46D-2437-CC33-39EE-CF3AB89B5C70}"/>
              </a:ext>
            </a:extLst>
          </p:cNvPr>
          <p:cNvSpPr/>
          <p:nvPr/>
        </p:nvSpPr>
        <p:spPr>
          <a:xfrm>
            <a:off x="539496" y="1875504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51_9#228748902?sp=1&amp;vaa=1&amp;vcp=1&amp;pid=3fee72f05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CB8AC55C-80A3-DE3A-569C-3373C81C3432}"/>
              </a:ext>
            </a:extLst>
          </p:cNvPr>
          <p:cNvSpPr/>
          <p:nvPr/>
        </p:nvSpPr>
        <p:spPr>
          <a:xfrm>
            <a:off x="539496" y="18501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approaches.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reply.</a:t>
            </a:r>
            <a:endParaRPr lang="en-US" altLang="zh-CN" sz="2800" dirty="0"/>
          </a:p>
          <a:p>
            <a:pPr indent="9952038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indent="9952038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4" name="QB_7_BD.51_1#228748902?sp=1&amp;vaa=1&amp;vcp=1&amp;pid=3fee72f05&amp;color=0,0,0&amp;vtp=1&amp;vaab=1&amp;bt=1&amp;bbb=1&amp;hb=1">
            <a:extLst>
              <a:ext uri="{FF2B5EF4-FFF2-40B4-BE49-F238E27FC236}">
                <a16:creationId xmlns:a16="http://schemas.microsoft.com/office/drawing/2014/main" id="{00E040DC-76AA-2F1A-D05B-6E9D69B32A1A}"/>
              </a:ext>
            </a:extLst>
          </p:cNvPr>
          <p:cNvSpPr/>
          <p:nvPr/>
        </p:nvSpPr>
        <p:spPr>
          <a:xfrm>
            <a:off x="539496" y="5196555"/>
            <a:ext cx="11109960" cy="5565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r"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（2024·四川内江·中考题）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10904197"/>
      </p:ext>
    </p:extLst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87eff555b?vaa=1&amp;vcp=1&amp;pid=128162061&amp;color=0,0,0&amp;vtp=1&amp;vaab=1&amp;bt=1&amp;bbb=1&amp;hb=1"/>
          <p:cNvSpPr/>
          <p:nvPr/>
        </p:nvSpPr>
        <p:spPr>
          <a:xfrm>
            <a:off x="539496" y="505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本题的情境属于“人与自我”主题范畴中“生活与学习”这一主题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群，涉及子主题“自我认识，自我管理，自我提升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以书信的形式申请加入某组织的活动，或推荐某人获取某奖项，这种自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荐信或推荐信具有很强的实用性。申请加入某组织，关键是要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写出自己具备哪些能力、条件，能胜任某组织、社团所要求的工作。这种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3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申请有点像自我介绍，自我介绍一般从以下几方面来进行：名字、年龄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>
              <a:lnSpc>
                <a:spcPts val="33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爱好、性格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特长等。写自荐信尤其要突出自己的特长，写好申请的关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3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键是如何推销自己。写推荐信也一样，要重点写出所推荐的人的特长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33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写自荐信或推荐信一般以一般现在时为主。写作步骤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第一步，介绍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3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个人信息和写信目的；第二步，介绍自己或他人的优势；第三步，表达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希望得到回复”的愿望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亮点词语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自由交谈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outgoing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warm-</a:t>
            </a:r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hearted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外向且热心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qualified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胜任</a:t>
            </a:r>
            <a:r>
              <a:rPr lang="en-US" altLang="zh-CN" sz="280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期待</a:t>
            </a:r>
            <a:r>
              <a:rPr lang="en-US" altLang="zh-CN" sz="280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123195-A617-B45C-DAC0-4273915DB4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_3#87eff555b?vaa=1&amp;vcp=1&amp;pid=128162061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B806FF7B-FEF0-7AA9-980B-A240E2B6FE29}"/>
              </a:ext>
            </a:extLst>
          </p:cNvPr>
          <p:cNvSpPr/>
          <p:nvPr/>
        </p:nvSpPr>
        <p:spPr>
          <a:xfrm>
            <a:off x="539496" y="5661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Madam,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 algn="r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6_AN.1_1#87eff555b?vaa=1&amp;vcp=1&amp;pid=128162061&amp;color=0,0,0&amp;vtp=1&amp;vaab=1&amp;bt=1&amp;bbb=1&amp;hb=1">
            <a:extLst>
              <a:ext uri="{FF2B5EF4-FFF2-40B4-BE49-F238E27FC236}">
                <a16:creationId xmlns:a16="http://schemas.microsoft.com/office/drawing/2014/main" id="{F66CCE75-5ED7-9958-ECBD-F3DC78859A5F}"/>
              </a:ext>
            </a:extLst>
          </p:cNvPr>
          <p:cNvSpPr/>
          <p:nvPr/>
        </p:nvSpPr>
        <p:spPr>
          <a:xfrm>
            <a:off x="539496" y="1050005"/>
            <a:ext cx="11109960" cy="32933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tutoring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contestants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contest.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warm-hearted.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qualified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reply.</a:t>
            </a:r>
            <a:endParaRPr lang="en-US" altLang="zh-CN" sz="2800" dirty="0"/>
          </a:p>
        </p:txBody>
      </p:sp>
      <p:sp>
        <p:nvSpPr>
          <p:cNvPr id="4" name="QB_6_BD.4_1#87eff555b?sp=1&amp;vaa=1&amp;vcp=1&amp;pid=128162061&amp;color=0,0,0&amp;vtp=1&amp;vaab=1&amp;bt=1&amp;bbb=1&amp;hb=1">
            <a:extLst>
              <a:ext uri="{FF2B5EF4-FFF2-40B4-BE49-F238E27FC236}">
                <a16:creationId xmlns:a16="http://schemas.microsoft.com/office/drawing/2014/main" id="{AF41A560-22BC-0153-B011-7967BA136A04}"/>
              </a:ext>
            </a:extLst>
          </p:cNvPr>
          <p:cNvSpPr/>
          <p:nvPr/>
        </p:nvSpPr>
        <p:spPr>
          <a:xfrm>
            <a:off x="539496" y="5806948"/>
            <a:ext cx="11109960" cy="6531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（2024·吉林长春·中考题）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5286827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_1#6c478c5a9?sp=1&amp;vaa=1&amp;vcp=1&amp;pid=128162061&amp;color=0,0,0&amp;vtp=1&amp;vaab=1&amp;bt=1&amp;bbb=1&amp;hb=1"/>
          <p:cNvSpPr/>
          <p:nvPr/>
        </p:nvSpPr>
        <p:spPr>
          <a:xfrm>
            <a:off x="539496" y="471850"/>
            <a:ext cx="11109960" cy="178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假设你是李华，今年端午节期间，你学习了包粽子（</a:t>
            </a:r>
            <a:r>
              <a:rPr lang="en-US" altLang="zh-CN" sz="2800" b="0" i="1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）。请</a:t>
            </a:r>
          </a:p>
          <a:p>
            <a:pPr algn="l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你结合以下表格内容提示，给你的朋友Peter写一封英文电子邮件，分享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你学习包粽子的经历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0" name="QB_6_BD.7_2#6c478c5a9?colgroup=6,23&amp;vaa=1&amp;vcp=1&amp;pid=12816206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89374"/>
              </p:ext>
            </p:extLst>
          </p:nvPr>
        </p:nvGraphicFramePr>
        <p:xfrm>
          <a:off x="539496" y="2385994"/>
          <a:ext cx="11073384" cy="3931413"/>
        </p:xfrm>
        <a:graphic>
          <a:graphicData uri="http://schemas.openxmlformats.org/drawingml/2006/table">
            <a:tbl>
              <a:tblPr/>
              <a:tblGrid>
                <a:gridCol w="2340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5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12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3044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580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Ingredients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&amp;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Tools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●rice,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beans,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（枣）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  <a:p>
                      <a:pPr algn="l" hangingPunct="0">
                        <a:lnSpc>
                          <a:spcPts val="4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（leaves）,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（细绳）,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81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Steps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6300"/>
                        </a:lnSpc>
                      </a:pPr>
                      <a:r>
                        <a:rPr lang="en-US" altLang="zh-CN" sz="3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735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5500"/>
                        </a:lnSpc>
                      </a:pPr>
                      <a:r>
                        <a:rPr lang="en-US" altLang="zh-CN" sz="3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QB_6_BD.7_3#6c478c5a9.table_image?tii=1&amp;vaa=1&amp;vcp=1&amp;pid=1281620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2372" y="4874528"/>
            <a:ext cx="722376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6_BD.7_4#6c478c5a9.table_image?tii=2&amp;vaa=1&amp;vcp=1&amp;pid=12816206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1224" y="5653260"/>
            <a:ext cx="804672" cy="63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B_6_BD.7_5#6c478c5a9?colgroup=6,5,3,13&amp;vaa=1&amp;vcp=1&amp;pid=12816206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07681"/>
              </p:ext>
            </p:extLst>
          </p:nvPr>
        </p:nvGraphicFramePr>
        <p:xfrm>
          <a:off x="539496" y="1565116"/>
          <a:ext cx="11073384" cy="4432364"/>
        </p:xfrm>
        <a:graphic>
          <a:graphicData uri="http://schemas.openxmlformats.org/drawingml/2006/table">
            <a:tbl>
              <a:tblPr/>
              <a:tblGrid>
                <a:gridCol w="2340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5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12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79068">
                <a:tc rowSpan="4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Steps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6100"/>
                        </a:lnSpc>
                      </a:pPr>
                      <a:r>
                        <a:rPr lang="en-US" altLang="zh-CN" sz="3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shape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（圆锥体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38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6000"/>
                        </a:lnSpc>
                      </a:pPr>
                      <a:r>
                        <a:rPr lang="en-US" altLang="zh-CN" sz="33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45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5000"/>
                        </a:lnSpc>
                      </a:pPr>
                      <a:r>
                        <a:rPr lang="en-US" altLang="zh-CN" sz="2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04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6300"/>
                        </a:lnSpc>
                      </a:pPr>
                      <a:r>
                        <a:rPr lang="en-US" altLang="zh-CN" sz="3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felt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" name="QB_6_BD.7_6#6c478c5a9.table_image?tii=3&amp;vaa=1&amp;vcp=1&amp;pid=128162061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9804" y="1807178"/>
            <a:ext cx="667512" cy="69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6_BD.7_7#6c478c5a9.table_image?tii=4&amp;vaa=1&amp;vcp=1&amp;pid=128162061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4940" y="2862802"/>
            <a:ext cx="777240" cy="67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6_BD.7_8#6c478c5a9.table_image?tii=5&amp;vaa=1&amp;vcp=1&amp;pid=128162061&amp;color=0,0,0&amp;mp=1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4084" y="3776694"/>
            <a:ext cx="758952" cy="58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B_6_BD.7_9#6c478c5a9.table_image?tii=6&amp;vaa=1&amp;vcp=1&amp;pid=128162061&amp;color=0,0,0&amp;mp=1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3792" y="4599146"/>
            <a:ext cx="859536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B_6_BD.7_5#6c478c5a9?colgroup=6,5,3,13&amp;vaa=1&amp;vcp=1&amp;pid=128162061&amp;color=0,0,0&amp;mp=1&amp;vtp=1&amp;vaab=1&amp;bt=1&amp;bbb=1">
            <a:extLst>
              <a:ext uri="{FF2B5EF4-FFF2-40B4-BE49-F238E27FC236}">
                <a16:creationId xmlns:a16="http://schemas.microsoft.com/office/drawing/2014/main" id="{ED437601-0A9B-6102-DEFE-D574E3AB2898}"/>
              </a:ext>
            </a:extLst>
          </p:cNvPr>
          <p:cNvSpPr txBox="1"/>
          <p:nvPr/>
        </p:nvSpPr>
        <p:spPr>
          <a:xfrm>
            <a:off x="10894735" y="8567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_10#6c478c5a9?vaa=1&amp;vcp=1&amp;pid=128162061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1.必须包含表格中所有提示信息，可适当增加细节，以使内容充实，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行文连贯；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2.词数80左右（开头和结尾已给出，不计入总词数）；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3.文中不得出现真实姓名、校名和地名。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ca149d98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1ca149d98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1ca149d98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专题复习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6c478c5a9?vaa=1&amp;vcp=1&amp;pid=128162061&amp;color=0,0,0&amp;vtp=1&amp;vaab=1&amp;bt=1&amp;bbb=1&amp;hb=1"/>
          <p:cNvSpPr/>
          <p:nvPr/>
        </p:nvSpPr>
        <p:spPr>
          <a:xfrm>
            <a:off x="539496" y="8341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本题的情境属于“人与自我”主题范畴中“做人与做事”这一主题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群，涉及子主题“勤于动手，乐于实践，勇于创新”。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题目要求写一篇说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说明文是一种客观地说明事物、阐明事理的文体。说明文常用于说明客观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事物的特征、构造、形状、性质和性能，或介绍某种操作工序，或说明事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物形成的原因和发生、发展的过程，或描述某些抽象概念或阐明事理等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说明文分为事物说明文和事理说明文两大类。事物说明文的说明对象是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具体事物。通过对具体事物的形状、构造、性质、特点、用途等进行客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观而准确的说明，使读者了解、认识这个或这类事物。事理说明文的说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明对象是某个抽象事理。将抽象事理的成因、关系、原理等说清楚，使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读者既要知其然也要知其所以然，明白这个事理“为什么是这样”是其主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要目的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6c478c5a9?vaa=1&amp;vcp=1&amp;pid=128162061&amp;color=0,0,0&amp;mp=1&amp;vtp=1&amp;vaab=1&amp;bt=1&amp;bbb=1&amp;hb=1"/>
          <p:cNvSpPr/>
          <p:nvPr/>
        </p:nvSpPr>
        <p:spPr>
          <a:xfrm>
            <a:off x="539496" y="5788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20000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因此，不管是事物说明文还是事理说明文都要求对说明的对象进行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真实的介绍。该文体是客观的，一般不带感情色彩，但有时也可融入表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示评价性的话语。说明文的写作要点大致是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indent="72000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1.集中说明一个主题，集知识性、科学性和客观性于一体。</a:t>
            </a:r>
            <a:endParaRPr lang="en-US" altLang="zh-CN" sz="2800" dirty="0"/>
          </a:p>
          <a:p>
            <a:pPr indent="72000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2.仔细观察，抓住事物的特征。</a:t>
            </a:r>
            <a:endParaRPr lang="en-US" altLang="zh-CN" sz="2800" dirty="0"/>
          </a:p>
          <a:p>
            <a:pPr indent="72000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3.条理分明，层次清楚，语言简洁，用词准确。</a:t>
            </a:r>
            <a:endParaRPr lang="en-US" altLang="zh-CN" sz="2800" dirty="0"/>
          </a:p>
          <a:p>
            <a:pPr indent="72000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4.举例应充分而具体，引证应恰当，便于理解。</a:t>
            </a:r>
            <a:endParaRPr lang="en-US" altLang="zh-CN" sz="2800" dirty="0"/>
          </a:p>
          <a:p>
            <a:pPr indent="72000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5.常采用下定义、举例子、分类别、做对比等方法加以说明，有时也</a:t>
            </a: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可以综合使用几种方法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72000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6.说明文的时态通常采用一般现在时，有时也使用现在完成时或一般</a:t>
            </a: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将来时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6c478c5a9?vaa=1&amp;vcp=1&amp;pid=128162061&amp;color=0,0,0&amp;mp=1&amp;vtp=1&amp;vaab=1&amp;bt=1&amp;bbb=1&amp;hb=1"/>
          <p:cNvSpPr/>
          <p:nvPr/>
        </p:nvSpPr>
        <p:spPr>
          <a:xfrm>
            <a:off x="539496" y="5597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20000"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为了使句子意思完整，常常会用到复合句，尤其是条件状语从句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和定语从句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720000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被动语态在说明文中运用得较多。</a:t>
            </a:r>
            <a:endParaRPr lang="en-US" altLang="zh-CN" sz="2800" dirty="0"/>
          </a:p>
          <a:p>
            <a:pPr indent="720000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本题要求写一篇事物说明文，说明如何制作粽子，介绍操作工序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语言要简洁，用词要准确，写作时以简单句为主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720000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写作步骤：第一步，承接信件开头，引出话题；第二步，根据要点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逐步介绍包粽子的过程，可列举具体的事例；第三步，抒发学习包粽子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的感受并书写结语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720000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亮点词语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into把某物放进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②tie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sth.用某物绑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_14#6c478c5a9?vaa=1&amp;vcp=1&amp;pid=128162061&amp;color=0,0,0&amp;mp=1&amp;vtp=1&amp;vaab=1&amp;bt=1&amp;bbb=1&amp;hb=1&amp;hltap=1"/>
          <p:cNvSpPr/>
          <p:nvPr/>
        </p:nvSpPr>
        <p:spPr>
          <a:xfrm>
            <a:off x="539496" y="499587"/>
            <a:ext cx="11109960" cy="39771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Peter,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endParaRPr lang="en-US" altLang="zh-CN" sz="2800" i="0" dirty="0">
              <a:solidFill>
                <a:srgbClr val="000000"/>
              </a:solidFill>
              <a:latin typeface="SimSun" panose="02010600030101010101" pitchFamily="2" charset="-122"/>
              <a:ea typeface="SimSun" pitchFamily="34" charset="-122"/>
              <a:cs typeface="SimSun" pitchFamily="34" charset="-120"/>
            </a:endParaRPr>
          </a:p>
        </p:txBody>
      </p:sp>
      <p:sp>
        <p:nvSpPr>
          <p:cNvPr id="4" name="QB_6_AN.1_1#6c478c5a9?vaa=1&amp;vcp=1&amp;pid=128162061&amp;color=0,0,0&amp;vtp=1&amp;vaab=1&amp;bt=1&amp;bbb=1&amp;hb=1">
            <a:extLst>
              <a:ext uri="{FF2B5EF4-FFF2-40B4-BE49-F238E27FC236}">
                <a16:creationId xmlns:a16="http://schemas.microsoft.com/office/drawing/2014/main" id="{ABB39E59-798B-BAC6-BDEF-9FDE6157884A}"/>
              </a:ext>
            </a:extLst>
          </p:cNvPr>
          <p:cNvSpPr/>
          <p:nvPr/>
        </p:nvSpPr>
        <p:spPr>
          <a:xfrm>
            <a:off x="647446" y="1507522"/>
            <a:ext cx="11109960" cy="48508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							     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4200"/>
              </a:lnSpc>
            </a:pP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beans,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dates,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kept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dates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strings.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boiled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DAC88E-FF50-68F7-DD74-35A012B84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_14#6c478c5a9?vaa=1&amp;vcp=1&amp;pid=128162061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288FBC0B-2DCC-0B57-D71C-E84B5BC4871D}"/>
              </a:ext>
            </a:extLst>
          </p:cNvPr>
          <p:cNvSpPr/>
          <p:nvPr/>
        </p:nvSpPr>
        <p:spPr>
          <a:xfrm>
            <a:off x="539496" y="544037"/>
            <a:ext cx="11109960" cy="39771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indent="704850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  <a:p>
            <a:pPr algn="r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endParaRPr lang="en-US" altLang="zh-CN" sz="2800" i="0" dirty="0">
              <a:solidFill>
                <a:srgbClr val="000000"/>
              </a:solidFill>
              <a:latin typeface="SimSun" panose="02010600030101010101" pitchFamily="2" charset="-122"/>
              <a:ea typeface="SimSun" pitchFamily="34" charset="-122"/>
              <a:cs typeface="SimSun" pitchFamily="34" charset="-120"/>
            </a:endParaRPr>
          </a:p>
        </p:txBody>
      </p:sp>
      <p:sp>
        <p:nvSpPr>
          <p:cNvPr id="3" name="QB_6_BD.7_1#6c478c5a9?sp=1&amp;vaa=1&amp;vcp=1&amp;pid=128162061&amp;color=0,0,0&amp;vtp=1&amp;vaab=1&amp;bt=1&amp;bbb=1&amp;hb=1">
            <a:extLst>
              <a:ext uri="{FF2B5EF4-FFF2-40B4-BE49-F238E27FC236}">
                <a16:creationId xmlns:a16="http://schemas.microsoft.com/office/drawing/2014/main" id="{83CBC044-2987-0B17-9AF1-1E4B33358A51}"/>
              </a:ext>
            </a:extLst>
          </p:cNvPr>
          <p:cNvSpPr/>
          <p:nvPr/>
        </p:nvSpPr>
        <p:spPr>
          <a:xfrm>
            <a:off x="539496" y="3761150"/>
            <a:ext cx="11109960" cy="81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（2024·内蒙古赤峰·中考题）</a:t>
            </a:r>
            <a:endParaRPr lang="en-US" altLang="zh-CN" sz="2800" dirty="0"/>
          </a:p>
        </p:txBody>
      </p:sp>
      <p:sp>
        <p:nvSpPr>
          <p:cNvPr id="4" name="QB_6_AN.1_1#6c478c5a9?vaa=1&amp;vcp=1&amp;pid=128162061&amp;color=0,0,0&amp;vtp=1&amp;vaab=1&amp;bt=1&amp;bbb=1&amp;hb=1">
            <a:extLst>
              <a:ext uri="{FF2B5EF4-FFF2-40B4-BE49-F238E27FC236}">
                <a16:creationId xmlns:a16="http://schemas.microsoft.com/office/drawing/2014/main" id="{CFFE1B28-3C41-6081-B635-EE6D953FF4FF}"/>
              </a:ext>
            </a:extLst>
          </p:cNvPr>
          <p:cNvSpPr/>
          <p:nvPr/>
        </p:nvSpPr>
        <p:spPr>
          <a:xfrm>
            <a:off x="647446" y="491523"/>
            <a:ext cx="11109960" cy="1699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20000"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8827475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_1#e92c8f73d?sp=1&amp;vaa=1&amp;vcp=1&amp;pid=128162061&amp;color=0,0,0&amp;vtp=1&amp;vaab=1&amp;bt=1&amp;bbb=1&amp;hb=1"/>
          <p:cNvSpPr/>
          <p:nvPr/>
        </p:nvSpPr>
        <p:spPr>
          <a:xfrm>
            <a:off x="539496" y="121081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（2024·黑龙江龙东地区·中考题）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英语听说能力是学好英语的关键。请你以“How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Speaking”为题，分享一下提高英语听说能力的方法。</a:t>
            </a:r>
            <a:endParaRPr lang="en-US" altLang="zh-CN" sz="2800" dirty="0"/>
          </a:p>
        </p:txBody>
      </p:sp>
      <p:sp>
        <p:nvSpPr>
          <p:cNvPr id="3" name="QB_6_BD.10_2#e92c8f73d?sp=1&amp;vaa=1&amp;vcp=1&amp;pid=128162061&amp;color=0,0,0&amp;vtp=1&amp;vaab=1&amp;bbb=1&amp;hb=1"/>
          <p:cNvSpPr/>
          <p:nvPr/>
        </p:nvSpPr>
        <p:spPr>
          <a:xfrm>
            <a:off x="539496" y="31345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要求：1.词数80左右，文章开头已给出，不计入总词数。2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.文中不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能出现考生真实姓名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、校名，否则不得分。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：improve,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cartoons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conversation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_3#e92c8f73d?vaa=1&amp;vcp=1&amp;pid=128162061&amp;color=0,0,0&amp;mp=1&amp;vtp=1&amp;vaab=1&amp;bt=1&amp;bbb=1&amp;hb=1&amp;hltap=1"/>
          <p:cNvSpPr/>
          <p:nvPr/>
        </p:nvSpPr>
        <p:spPr>
          <a:xfrm>
            <a:off x="539496" y="912337"/>
            <a:ext cx="11109960" cy="43264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</p:txBody>
      </p:sp>
      <p:sp>
        <p:nvSpPr>
          <p:cNvPr id="3" name="QB_6_BD.10_1#e92c8f73d?sp=1&amp;vaa=1&amp;vcp=1&amp;pid=128162061&amp;color=0,0,0&amp;vtp=1&amp;vaab=1&amp;bt=1&amp;bbb=1&amp;hb=1">
            <a:extLst>
              <a:ext uri="{FF2B5EF4-FFF2-40B4-BE49-F238E27FC236}">
                <a16:creationId xmlns:a16="http://schemas.microsoft.com/office/drawing/2014/main" id="{18352CE8-3DFA-6E90-9231-3EBBE418D586}"/>
              </a:ext>
            </a:extLst>
          </p:cNvPr>
          <p:cNvSpPr/>
          <p:nvPr/>
        </p:nvSpPr>
        <p:spPr>
          <a:xfrm>
            <a:off x="539496" y="5249419"/>
            <a:ext cx="11109960" cy="960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e92c8f73d?vaa=1&amp;vcp=1&amp;pid=128162061&amp;color=0,0,0&amp;vtp=1&amp;vaab=1&amp;bt=1&amp;bbb=1&amp;hb=1"/>
          <p:cNvSpPr/>
          <p:nvPr/>
        </p:nvSpPr>
        <p:spPr>
          <a:xfrm>
            <a:off x="539496" y="521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本题的情境属于“人与自我”主题范畴中“生活与学习”这一主题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群，涉及子主题“积极的学习体验，恰当的学习方法与策略，勤学善思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题目要求写一篇事理说明文，以“How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Speaking”为题，介绍如何提高英语听力和口语能力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indent="720000">
              <a:lnSpc>
                <a:spcPts val="3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以“How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设题的事理说明文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是中考中常出现的题型。该类题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目基本上选取与学生的生活息息相关的内容设题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大家要掌握此类文章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的常用词语和表达。写此类作文，语言要简洁明了，常用的词和短语有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（first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all）,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next（besides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addition等；常用的句型有“We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should/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shouldn’t/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better/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ought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to/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祈使句也是写此类作文的常用句型。其结尾的常用词组有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short，all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all等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indent="717550">
              <a:lnSpc>
                <a:spcPts val="3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写作本文时，时态以一般现在时为主。要根据提示词语，结合自己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的学习经验进行写作，可适当发挥，注意表达清楚自己的观点，并给出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合理的理由和建议来支撑观点，写作时注意语句通顺、语法正确、条理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清晰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C23D1-FCE9-754D-970E-A4212507A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_3#e92c8f73d?vaa=1&amp;vcp=1&amp;pid=128162061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29885085-BCA3-D52D-21C0-804EC200D7D4}"/>
              </a:ext>
            </a:extLst>
          </p:cNvPr>
          <p:cNvSpPr/>
          <p:nvPr/>
        </p:nvSpPr>
        <p:spPr>
          <a:xfrm>
            <a:off x="539496" y="912336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1_1#e92c8f73d?vaa=1&amp;vcp=1&amp;pid=128162061&amp;color=0,0,0&amp;mp=1&amp;vtp=1&amp;vaab=1&amp;bt=1&amp;bbb=1&amp;hb=1">
            <a:extLst>
              <a:ext uri="{FF2B5EF4-FFF2-40B4-BE49-F238E27FC236}">
                <a16:creationId xmlns:a16="http://schemas.microsoft.com/office/drawing/2014/main" id="{16940A8A-1996-30DE-D813-00E0157BD3AD}"/>
              </a:ext>
            </a:extLst>
          </p:cNvPr>
          <p:cNvSpPr/>
          <p:nvPr/>
        </p:nvSpPr>
        <p:spPr>
          <a:xfrm>
            <a:off x="539496" y="1899635"/>
            <a:ext cx="11109960" cy="43995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 I would like to share some useful tips on how</a:t>
            </a:r>
          </a:p>
          <a:p>
            <a:pPr algn="l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 English listening and speaking skills with you.</a:t>
            </a:r>
          </a:p>
          <a:p>
            <a:pPr indent="717550"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interactive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discussions,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interviews,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story-telling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role-play.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out-of-class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0124060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6E664-8018-FE9A-B49A-98E006CE6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_3#e92c8f73d?vaa=1&amp;vcp=1&amp;pid=128162061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B0C89406-1A57-A9C9-96F2-B3FB041FFC61}"/>
              </a:ext>
            </a:extLst>
          </p:cNvPr>
          <p:cNvSpPr/>
          <p:nvPr/>
        </p:nvSpPr>
        <p:spPr>
          <a:xfrm>
            <a:off x="539496" y="912336"/>
            <a:ext cx="11109960" cy="18562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endParaRPr lang="en-US" altLang="zh-CN" sz="2800" i="0" dirty="0">
              <a:solidFill>
                <a:srgbClr val="000000"/>
              </a:solidFill>
              <a:latin typeface="SimSun" panose="02010600030101010101" pitchFamily="2" charset="-122"/>
              <a:ea typeface="SimSun" pitchFamily="34" charset="-122"/>
              <a:cs typeface="SimSun" pitchFamily="34" charset="-120"/>
            </a:endParaRPr>
          </a:p>
        </p:txBody>
      </p:sp>
      <p:sp>
        <p:nvSpPr>
          <p:cNvPr id="3" name="QB_6_AN.1_1#e92c8f73d?vaa=1&amp;vcp=1&amp;pid=128162061&amp;color=0,0,0&amp;mp=1&amp;vtp=1&amp;vaab=1&amp;bt=1&amp;bbb=1&amp;hb=1">
            <a:extLst>
              <a:ext uri="{FF2B5EF4-FFF2-40B4-BE49-F238E27FC236}">
                <a16:creationId xmlns:a16="http://schemas.microsoft.com/office/drawing/2014/main" id="{D159284A-A0A4-FB19-7161-D49B53E83DB4}"/>
              </a:ext>
            </a:extLst>
          </p:cNvPr>
          <p:cNvSpPr/>
          <p:nvPr/>
        </p:nvSpPr>
        <p:spPr>
          <a:xfrm>
            <a:off x="488696" y="835058"/>
            <a:ext cx="11109960" cy="19484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opportunities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learn.</a:t>
            </a:r>
          </a:p>
          <a:p>
            <a:pPr indent="80645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master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skills.</a:t>
            </a:r>
            <a:endParaRPr lang="en-US" altLang="zh-CN" sz="2800" dirty="0"/>
          </a:p>
        </p:txBody>
      </p:sp>
      <p:sp>
        <p:nvSpPr>
          <p:cNvPr id="4" name="QB_6_BD.10_1#e92c8f73d?sp=1&amp;vaa=1&amp;vcp=1&amp;pid=128162061&amp;color=0,0,0&amp;vtp=1&amp;vaab=1&amp;bt=1&amp;bbb=1&amp;hb=1">
            <a:extLst>
              <a:ext uri="{FF2B5EF4-FFF2-40B4-BE49-F238E27FC236}">
                <a16:creationId xmlns:a16="http://schemas.microsoft.com/office/drawing/2014/main" id="{7A5D4F2A-9E32-8241-B43F-DF71075E63A5}"/>
              </a:ext>
            </a:extLst>
          </p:cNvPr>
          <p:cNvSpPr/>
          <p:nvPr/>
        </p:nvSpPr>
        <p:spPr>
          <a:xfrm>
            <a:off x="539496" y="4608069"/>
            <a:ext cx="11109960" cy="960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（2024·黑龙江龙东地区·中考题）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73297504"/>
      </p:ext>
    </p:extLst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daff10b3.fixed?vcp=1&amp;pid=0a8ea492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书面表达</a:t>
            </a:r>
            <a:endParaRPr lang="en-US" altLang="zh-CN" sz="4000" dirty="0"/>
          </a:p>
        </p:txBody>
      </p:sp>
      <p:sp>
        <p:nvSpPr>
          <p:cNvPr id="3" name="C_4_BD#3daff10b3.fixed?vcp=1&amp;pid=0a8ea492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专题概述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3_1#82df6dc84?sp=1&amp;vaa=1&amp;vcp=1&amp;pid=128162061&amp;color=0,0,0&amp;vtp=1&amp;vaab=1&amp;bt=1&amp;bbb=1&amp;hb=1"/>
          <p:cNvSpPr/>
          <p:nvPr/>
        </p:nvSpPr>
        <p:spPr>
          <a:xfrm>
            <a:off x="539496" y="62922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在日常学习中，有的学生喜欢独自学习，有的则喜欢和大家一起学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习。你更喜欢哪一种学习方式？校刊英语专栏正在以“Studying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Group?”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为题开展征文活动，请你根据写作要求，结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合自身实际，从以下两种学习方式中任选其一，用英语写一篇短文，陈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述你的理由，向专栏投稿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36" name="QO_6_BD.13_2#82df6dc84?colgroup=13,15&amp;vaa=1&amp;vcp=1&amp;pid=12816206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22740"/>
              </p:ext>
            </p:extLst>
          </p:nvPr>
        </p:nvGraphicFramePr>
        <p:xfrm>
          <a:off x="539496" y="4524565"/>
          <a:ext cx="11091672" cy="1691514"/>
        </p:xfrm>
        <a:graphic>
          <a:graphicData uri="http://schemas.openxmlformats.org/drawingml/2006/table">
            <a:tbl>
              <a:tblPr/>
              <a:tblGrid>
                <a:gridCol w="5212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79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Studying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Studying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group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solve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problems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own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schoolwork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ideas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members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3_3#82df6dc84?sp=1&amp;vaa=1&amp;vcp=1&amp;pid=128162061&amp;color=0,0,0&amp;mp=1&amp;vtp=1&amp;vaab=1&amp;bt=1&amp;bbb=1&amp;hb=1"/>
          <p:cNvSpPr/>
          <p:nvPr/>
        </p:nvSpPr>
        <p:spPr>
          <a:xfrm>
            <a:off x="539496" y="46961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写作要求：1.文中须包含所选学习方式的要点提示，可适当发挥；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2.文中不得出现考生的真实姓名和学校名称；3.词数100左右（开头已给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出，不计入总词数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  <p:sp>
        <p:nvSpPr>
          <p:cNvPr id="3" name="QO_6_BD.13_4#82df6dc84?sp=1&amp;vaa=1&amp;vcp=1&amp;pid=128162061&amp;color=0,0,0&amp;mp=1&amp;vtp=1&amp;vaab=1&amp;bbb=1&amp;hb=1"/>
          <p:cNvSpPr/>
          <p:nvPr/>
        </p:nvSpPr>
        <p:spPr>
          <a:xfrm>
            <a:off x="539496" y="2397918"/>
            <a:ext cx="11109960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group.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pPr>
              <a:lnSpc>
                <a:spcPts val="5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  <a:endParaRPr lang="en-US" altLang="zh-CN" sz="2800" dirty="0"/>
          </a:p>
        </p:txBody>
      </p:sp>
      <p:sp>
        <p:nvSpPr>
          <p:cNvPr id="4" name="QO_6_BD.13_1#82df6dc84?sp=1&amp;vaa=1&amp;vcp=1&amp;pid=128162061&amp;color=0,0,0&amp;vtp=1&amp;vaab=1&amp;bt=1&amp;bbb=1&amp;hb=1">
            <a:extLst>
              <a:ext uri="{FF2B5EF4-FFF2-40B4-BE49-F238E27FC236}">
                <a16:creationId xmlns:a16="http://schemas.microsoft.com/office/drawing/2014/main" id="{77B01764-D131-E793-311F-DB06A40DF29B}"/>
              </a:ext>
            </a:extLst>
          </p:cNvPr>
          <p:cNvSpPr/>
          <p:nvPr/>
        </p:nvSpPr>
        <p:spPr>
          <a:xfrm>
            <a:off x="539496" y="5607621"/>
            <a:ext cx="11109960" cy="7360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1_1#82df6dc84?vaa=1&amp;vcp=1&amp;pid=128162061&amp;color=0,0,0&amp;vtp=1&amp;vaab=1&amp;bt=1&amp;bbb=1&amp;hb=1"/>
          <p:cNvSpPr/>
          <p:nvPr/>
        </p:nvSpPr>
        <p:spPr>
          <a:xfrm>
            <a:off x="539496" y="61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本题的情境属于“人与自我”主题范畴中“生活与学习”这一主题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群，涉及子主题“自我认识，自我管理，自我提升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题目要求写一篇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议论文。议论文是通过议论和说理表明一定观点和主张的文体。对这类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文体的要求是观点正确，论据充分，语言精练，论证合理，有严密的逻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辑性。在议论文的写作过程中需注意以下事项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写好主题句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主题句必须明确、突出，必须能高度概括所在段落的论据，它的关键词应</a:t>
            </a:r>
            <a:endParaRPr lang="en-US" altLang="zh-CN" sz="280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该在每一个论据中都有重复或适当体现。好的主题句有助于下文展开论述</a:t>
            </a:r>
            <a:r>
              <a:rPr lang="en-US" altLang="zh-CN" sz="280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80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因此那种简单、片面的描述性或说明性的句子是不能够充当主题句的</a:t>
            </a:r>
            <a:r>
              <a:rPr lang="en-US" altLang="zh-CN" sz="280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论述要围绕中心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论述要围绕中心展开，论据要围绕主题句来进行罗列，这样行文才合逻辑</a:t>
            </a:r>
            <a:r>
              <a:rPr lang="en-US" altLang="zh-CN" sz="280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1_1#82df6dc84?vaa=1&amp;vcp=1&amp;pid=128162061&amp;color=0,0,0&amp;mp=1&amp;vtp=1&amp;vaab=1&amp;bt=1&amp;bbb=1&amp;hb=1"/>
          <p:cNvSpPr/>
          <p:nvPr/>
        </p:nvSpPr>
        <p:spPr>
          <a:xfrm>
            <a:off x="539496" y="5381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结构要清晰。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议论文的写作有其约定俗成的议论模式，即从“主题句→论述→结论”去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营造文章的基本结构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恰当用词造句，增强说服力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书面语更为正规，能够增强文章的说服力。因而议论文多用书面语。比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较下面两个句子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social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social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exist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</a:p>
          <a:p>
            <a:pPr>
              <a:lnSpc>
                <a:spcPts val="3600"/>
              </a:lnSpc>
            </a:pPr>
            <a:r>
              <a:rPr lang="en-US" altLang="zh-CN" sz="280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第二句使用了书面语，用词更加规范，因而比第一个句子的论述效果要好</a:t>
            </a:r>
            <a:r>
              <a:rPr lang="en-US" altLang="zh-CN" sz="280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>
              <a:lnSpc>
                <a:spcPts val="36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另外，在句与句间使用连接词，能使文章脉络更加清晰，逻辑关系更加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紧密。使用一些常用的句式承上启下，使相关的信息得到巧妙的过渡和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衔接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1_1#82df6dc84?vaa=1&amp;vcp=1&amp;pid=128162061&amp;color=0,0,0&amp;mp=1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要写好这篇议论文，首先，阐述其赞同观点，接着阐述反对的观点，然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后要亮出自己的观点。要注意议论文的论述要有条理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写此类作文，常用的模式句型有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</a:p>
          <a:p>
            <a:pPr>
              <a:lnSpc>
                <a:spcPts val="36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模式句型一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“Some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“However,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opinion,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模式句型二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students/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However，some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disagree.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worse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me，I’d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1_1#82df6dc84?vaa=1&amp;vcp=1&amp;pid=128162061&amp;color=0,0,0&amp;mp=1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议论文要求表明自己的主张和看法，这样的要求切合国家培养创新能力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的精神，也是以后培养人才的一个重要方向以及考查趋势。同学们在平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时复习的时候多背诵一些关于如何表达主张和看法的词语、句型、范文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考试的时候就能胸有成竹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亮点词语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：①solve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自己解决问题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同时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集中注意力在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④develop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养成良好的学习习惯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46BDF-CA78-00CC-A855-64F310DFF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6_BD.13_4#82df6dc84?sp=1&amp;vaa=1&amp;vcp=1&amp;pid=128162061&amp;color=0,0,0&amp;mp=1&amp;vtp=1&amp;vaab=1&amp;bbb=1&amp;hb=1">
            <a:extLst>
              <a:ext uri="{FF2B5EF4-FFF2-40B4-BE49-F238E27FC236}">
                <a16:creationId xmlns:a16="http://schemas.microsoft.com/office/drawing/2014/main" id="{BF74C26D-F7B1-D1AE-0698-E798C132D735}"/>
              </a:ext>
            </a:extLst>
          </p:cNvPr>
          <p:cNvSpPr/>
          <p:nvPr/>
        </p:nvSpPr>
        <p:spPr>
          <a:xfrm>
            <a:off x="539496" y="842168"/>
            <a:ext cx="11109960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/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Group?</a:t>
            </a:r>
            <a:endParaRPr lang="en-US" altLang="zh-CN" sz="2800" dirty="0"/>
          </a:p>
          <a:p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group. ______________________________________________________</a:t>
            </a:r>
            <a:endParaRPr lang="en-US" altLang="zh-CN" sz="2800" dirty="0"/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endParaRPr lang="en-US" altLang="zh-CN" sz="2800" dirty="0"/>
          </a:p>
        </p:txBody>
      </p:sp>
      <p:sp>
        <p:nvSpPr>
          <p:cNvPr id="5" name="QO_6_AN.1_1#82df6dc84?vaa=1&amp;vcp=1&amp;pid=128162061&amp;color=0,0,0&amp;vtp=1&amp;vaab=1&amp;bt=1&amp;bbb=1&amp;hb=1">
            <a:extLst>
              <a:ext uri="{FF2B5EF4-FFF2-40B4-BE49-F238E27FC236}">
                <a16:creationId xmlns:a16="http://schemas.microsoft.com/office/drawing/2014/main" id="{675F09B0-4290-B11D-F5E8-97473B288C12}"/>
              </a:ext>
            </a:extLst>
          </p:cNvPr>
          <p:cNvSpPr/>
          <p:nvPr/>
        </p:nvSpPr>
        <p:spPr>
          <a:xfrm>
            <a:off x="590296" y="483585"/>
            <a:ext cx="11109960" cy="659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/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version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1:</a:t>
            </a:r>
            <a:endParaRPr lang="en-US" altLang="zh-CN" sz="2800" b="1" dirty="0"/>
          </a:p>
        </p:txBody>
      </p:sp>
      <p:sp>
        <p:nvSpPr>
          <p:cNvPr id="6" name="QO_6_AN.1_1#82df6dc84?vaa=1&amp;vcp=1&amp;pid=128162061&amp;color=0,0,0&amp;vtp=1&amp;vaab=1&amp;bt=1&amp;bbb=1&amp;hb=1">
            <a:extLst>
              <a:ext uri="{FF2B5EF4-FFF2-40B4-BE49-F238E27FC236}">
                <a16:creationId xmlns:a16="http://schemas.microsoft.com/office/drawing/2014/main" id="{7866F1A6-7E3E-2BAC-06E5-B6B526D810BD}"/>
              </a:ext>
            </a:extLst>
          </p:cNvPr>
          <p:cNvSpPr/>
          <p:nvPr/>
        </p:nvSpPr>
        <p:spPr>
          <a:xfrm>
            <a:off x="1650746" y="1639920"/>
            <a:ext cx="9271254" cy="6149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/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endParaRPr lang="en-US" altLang="zh-CN" sz="2800" dirty="0"/>
          </a:p>
        </p:txBody>
      </p:sp>
      <p:sp>
        <p:nvSpPr>
          <p:cNvPr id="7" name="QO_6_AN.1_1#82df6dc84?vaa=1&amp;vcp=1&amp;pid=128162061&amp;color=0,0,0&amp;mp=1&amp;vtp=1&amp;vaab=1&amp;bt=1&amp;bbb=1&amp;hb=1">
            <a:extLst>
              <a:ext uri="{FF2B5EF4-FFF2-40B4-BE49-F238E27FC236}">
                <a16:creationId xmlns:a16="http://schemas.microsoft.com/office/drawing/2014/main" id="{3060A9C5-5426-98AB-E971-ADAF00290489}"/>
              </a:ext>
            </a:extLst>
          </p:cNvPr>
          <p:cNvSpPr/>
          <p:nvPr/>
        </p:nvSpPr>
        <p:spPr>
          <a:xfrm>
            <a:off x="571246" y="2113851"/>
            <a:ext cx="11109960" cy="3417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/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endParaRPr lang="en-US" altLang="zh-CN" sz="2800" b="0" i="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ability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endParaRPr lang="en-US" altLang="zh-CN" sz="2800" b="0" i="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habit.</a:t>
            </a:r>
            <a:endParaRPr lang="en-US" altLang="zh-CN" sz="2800" dirty="0"/>
          </a:p>
          <a:p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benefit</a:t>
            </a:r>
            <a:endParaRPr lang="en-US" altLang="zh-CN" sz="2800" b="0" i="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7802907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3D5CA-90B9-AD44-C1CE-01ACB81FF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6_BD.13_4#82df6dc84?sp=1&amp;vaa=1&amp;vcp=1&amp;pid=128162061&amp;color=0,0,0&amp;mp=1&amp;vtp=1&amp;vaab=1&amp;bbb=1&amp;hb=1">
            <a:extLst>
              <a:ext uri="{FF2B5EF4-FFF2-40B4-BE49-F238E27FC236}">
                <a16:creationId xmlns:a16="http://schemas.microsoft.com/office/drawing/2014/main" id="{833A39B4-C5D0-CBF2-D29B-1A06AB5D3F0B}"/>
              </a:ext>
            </a:extLst>
          </p:cNvPr>
          <p:cNvSpPr/>
          <p:nvPr/>
        </p:nvSpPr>
        <p:spPr>
          <a:xfrm>
            <a:off x="539496" y="842168"/>
            <a:ext cx="11109960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/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Group?</a:t>
            </a:r>
            <a:endParaRPr lang="en-US" altLang="zh-CN" sz="2800" dirty="0"/>
          </a:p>
          <a:p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group. ______________________________________________________</a:t>
            </a:r>
            <a:endParaRPr lang="en-US" altLang="zh-CN" sz="2800" dirty="0"/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</a:t>
            </a:r>
          </a:p>
          <a:p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endParaRPr lang="en-US" altLang="zh-CN" sz="2800" dirty="0"/>
          </a:p>
        </p:txBody>
      </p:sp>
      <p:sp>
        <p:nvSpPr>
          <p:cNvPr id="5" name="QO_6_AN.1_1#82df6dc84?vaa=1&amp;vcp=1&amp;pid=128162061&amp;color=0,0,0&amp;vtp=1&amp;vaab=1&amp;bt=1&amp;bbb=1&amp;hb=1">
            <a:extLst>
              <a:ext uri="{FF2B5EF4-FFF2-40B4-BE49-F238E27FC236}">
                <a16:creationId xmlns:a16="http://schemas.microsoft.com/office/drawing/2014/main" id="{DF307CFC-5438-CFBC-2F5B-30F575FE7297}"/>
              </a:ext>
            </a:extLst>
          </p:cNvPr>
          <p:cNvSpPr/>
          <p:nvPr/>
        </p:nvSpPr>
        <p:spPr>
          <a:xfrm>
            <a:off x="590296" y="483585"/>
            <a:ext cx="11109960" cy="659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/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version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2:</a:t>
            </a:r>
            <a:endParaRPr lang="en-US" altLang="zh-CN" sz="2800" b="1" dirty="0"/>
          </a:p>
        </p:txBody>
      </p:sp>
      <p:sp>
        <p:nvSpPr>
          <p:cNvPr id="7" name="QO_6_AN.1_1#82df6dc84?vaa=1&amp;vcp=1&amp;pid=128162061&amp;color=0,0,0&amp;mp=1&amp;vtp=1&amp;vaab=1&amp;bt=1&amp;bbb=1&amp;hb=1">
            <a:extLst>
              <a:ext uri="{FF2B5EF4-FFF2-40B4-BE49-F238E27FC236}">
                <a16:creationId xmlns:a16="http://schemas.microsoft.com/office/drawing/2014/main" id="{869E9341-B156-015D-0533-FCC83724D87B}"/>
              </a:ext>
            </a:extLst>
          </p:cNvPr>
          <p:cNvSpPr/>
          <p:nvPr/>
        </p:nvSpPr>
        <p:spPr>
          <a:xfrm>
            <a:off x="571246" y="2113851"/>
            <a:ext cx="11109960" cy="3417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 the saying goes, “Two heads are better than one.” With a group,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 can learn a lot from others. Whenever I have some questions, they are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 ready to help. With their help, I become more and more confident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 my study. Also, when I study with my classmates, we can discuss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whatever puzzles me face to face. Through discussion, we can share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 ideas and get to know more about each other.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All in all, I think studying with a group provides many chances 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 improve myself and helps me to be a better person.</a:t>
            </a:r>
          </a:p>
        </p:txBody>
      </p:sp>
      <p:sp>
        <p:nvSpPr>
          <p:cNvPr id="2" name="QO_6_AN.1_1#82df6dc84?vaa=1&amp;vcp=1&amp;pid=128162061&amp;color=0,0,0&amp;mp=1&amp;vtp=1&amp;vaab=1&amp;bt=1&amp;bbb=1&amp;hb=1">
            <a:extLst>
              <a:ext uri="{FF2B5EF4-FFF2-40B4-BE49-F238E27FC236}">
                <a16:creationId xmlns:a16="http://schemas.microsoft.com/office/drawing/2014/main" id="{0512105D-EB44-BBE8-40B2-B57D0876BCDE}"/>
              </a:ext>
            </a:extLst>
          </p:cNvPr>
          <p:cNvSpPr/>
          <p:nvPr/>
        </p:nvSpPr>
        <p:spPr>
          <a:xfrm>
            <a:off x="1638046" y="1514283"/>
            <a:ext cx="9442704" cy="4508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1003476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2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0e9d659c?vcp=1&amp;pid=90006a212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主题范畴二：人与社会</a:t>
            </a:r>
            <a:endParaRPr lang="en-US" altLang="zh-CN" sz="3200" dirty="0"/>
          </a:p>
        </p:txBody>
      </p:sp>
      <p:sp>
        <p:nvSpPr>
          <p:cNvPr id="3" name="P_6_BD#67b278442?vcp=1&amp;pid=60e9d659c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下表是《义务教育英语课程标准（2022版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）》中第二个主题内容要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（三级）。</a:t>
            </a:r>
            <a:endParaRPr lang="en-US" altLang="zh-CN" sz="2800" dirty="0"/>
          </a:p>
        </p:txBody>
      </p:sp>
      <p:graphicFrame>
        <p:nvGraphicFramePr>
          <p:cNvPr id="49" name="P_6_BD#67b278442?colgroup=5,11,12&amp;vcp=1&amp;pid=60e9d659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210732"/>
              </p:ext>
            </p:extLst>
          </p:nvPr>
        </p:nvGraphicFramePr>
        <p:xfrm>
          <a:off x="539496" y="2601386"/>
          <a:ext cx="11073384" cy="2808352"/>
        </p:xfrm>
        <a:graphic>
          <a:graphicData uri="http://schemas.openxmlformats.org/drawingml/2006/table">
            <a:tbl>
              <a:tblPr/>
              <a:tblGrid>
                <a:gridCol w="2139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70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7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社会服务与人际沟通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艺术与体育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社会与文化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科学与技术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1.良好的人际关系与人际交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2.和谐家庭与社区生活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3.志愿服务与公共服务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P_6_BD#67b278442?colgroup=2,9,17&amp;vcp=1&amp;pid=60e9d659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862585"/>
              </p:ext>
            </p:extLst>
          </p:nvPr>
        </p:nvGraphicFramePr>
        <p:xfrm>
          <a:off x="539496" y="2377122"/>
          <a:ext cx="11073384" cy="2808352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3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37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79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社会服务与人际沟通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艺术与体育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社会与文化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科学与技术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4.交流与合作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团队精神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.家乡和社会的变迁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未来的畅想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.跨文化沟通与交流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语言与文化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7b278442?colgroup=2,9,17&amp;vcp=1&amp;pid=60e9d659c&amp;color=0,0,0&amp;mp=1&amp;vtp=1&amp;vaab=1&amp;bt=1&amp;bbb=1">
            <a:extLst>
              <a:ext uri="{FF2B5EF4-FFF2-40B4-BE49-F238E27FC236}">
                <a16:creationId xmlns:a16="http://schemas.microsoft.com/office/drawing/2014/main" id="{7E658EA0-1B7D-08AF-06E0-1CC365DE5C55}"/>
              </a:ext>
            </a:extLst>
          </p:cNvPr>
          <p:cNvSpPr txBox="1"/>
          <p:nvPr/>
        </p:nvSpPr>
        <p:spPr>
          <a:xfrm>
            <a:off x="10894735" y="16687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c7a3b272?vcp=1&amp;pid=3daff10b3&amp;color=0,0,0&amp;vtp=1&amp;vaab=1&amp;bt=1&amp;bbb=1&amp;hb=1"/>
          <p:cNvSpPr/>
          <p:nvPr/>
        </p:nvSpPr>
        <p:spPr>
          <a:xfrm>
            <a:off x="539496" y="5788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自《义务教育英语课程标准（2011版）》（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以下称旧课标）颁布以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来，各地市依据该标准组织中考命题已经十余年，书面表达一直是初中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毕业英语学业考试中重要的组成部分。其主要考查学生运用所学语言知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识与技能，以书面的形式完成信息沟通、再现生活经历、描述周围事物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发表意见和观点的能力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2022年4月，教育部颁布了《义务教育英语课程标准（2022年版）》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以下称新课标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P_6_BD#67b278442?colgroup=2,9,17&amp;vcp=1&amp;pid=60e9d659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355024"/>
              </p:ext>
            </p:extLst>
          </p:nvPr>
        </p:nvGraphicFramePr>
        <p:xfrm>
          <a:off x="539496" y="2112454"/>
          <a:ext cx="11082528" cy="3337688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7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19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社会服务与人际沟通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艺术与体育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社会与文化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科学与技术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7.中外影视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戏剧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音乐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舞蹈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绘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建筑等艺术形式中的文化价值和作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品赏析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优秀的艺术家及其艺术成就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.日常体育活动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重大体育赛事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体育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7b278442?colgroup=2,9,17&amp;vcp=1&amp;pid=60e9d659c&amp;color=0,0,0&amp;mp=1&amp;vtp=1&amp;vaab=1&amp;bt=1&amp;bbb=1">
            <a:extLst>
              <a:ext uri="{FF2B5EF4-FFF2-40B4-BE49-F238E27FC236}">
                <a16:creationId xmlns:a16="http://schemas.microsoft.com/office/drawing/2014/main" id="{45E02F34-0FDE-6898-0D07-FC70ECCA1DE6}"/>
              </a:ext>
            </a:extLst>
          </p:cNvPr>
          <p:cNvSpPr txBox="1"/>
          <p:nvPr/>
        </p:nvSpPr>
        <p:spPr>
          <a:xfrm>
            <a:off x="10903879" y="14040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P_6_BD#67b278442?colgroup=2,9,17&amp;vcp=1&amp;pid=60e9d659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052993"/>
              </p:ext>
            </p:extLst>
          </p:nvPr>
        </p:nvGraphicFramePr>
        <p:xfrm>
          <a:off x="539496" y="1828736"/>
          <a:ext cx="11082528" cy="3905124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7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19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556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社会服务与人际沟通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艺术与体育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社会与文化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科学与技术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.中外文学史上有代表性的作家和作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10.世界主要国家的文化习俗与文化景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节假日与庆祝活动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.对世界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人民和社会进步有突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出贡献的人物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7b278442?colgroup=2,9,17&amp;vcp=1&amp;pid=60e9d659c&amp;color=0,0,0&amp;mp=1&amp;vtp=1&amp;vaab=1&amp;bt=1&amp;bbb=1">
            <a:extLst>
              <a:ext uri="{FF2B5EF4-FFF2-40B4-BE49-F238E27FC236}">
                <a16:creationId xmlns:a16="http://schemas.microsoft.com/office/drawing/2014/main" id="{99B856FD-5E78-BBD3-95D8-75AA4ECAFD46}"/>
              </a:ext>
            </a:extLst>
          </p:cNvPr>
          <p:cNvSpPr txBox="1"/>
          <p:nvPr/>
        </p:nvSpPr>
        <p:spPr>
          <a:xfrm>
            <a:off x="10903879" y="11203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P_6_BD#67b278442?colgroup=2,9,17&amp;vcp=1&amp;pid=60e9d659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645524"/>
              </p:ext>
            </p:extLst>
          </p:nvPr>
        </p:nvGraphicFramePr>
        <p:xfrm>
          <a:off x="539496" y="2099754"/>
          <a:ext cx="11082528" cy="3363088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7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19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5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社会服务与人际沟通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艺术与体育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社会与文化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科学与技术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12.公共秩序与法律法规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个人信息安全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与国家安全意识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.身份认同与文化自信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.社会热点与国际事务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.科学技术与工程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人类发明与创新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7b278442?colgroup=2,9,17&amp;vcp=1&amp;pid=60e9d659c&amp;color=0,0,0&amp;mp=1&amp;vtp=1&amp;vaab=1&amp;bt=1&amp;bbb=1">
            <a:extLst>
              <a:ext uri="{FF2B5EF4-FFF2-40B4-BE49-F238E27FC236}">
                <a16:creationId xmlns:a16="http://schemas.microsoft.com/office/drawing/2014/main" id="{CD7B2A5B-F1BD-6F71-0A23-BF1EF71A4455}"/>
              </a:ext>
            </a:extLst>
          </p:cNvPr>
          <p:cNvSpPr txBox="1"/>
          <p:nvPr/>
        </p:nvSpPr>
        <p:spPr>
          <a:xfrm>
            <a:off x="10903879" y="13913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_1#e2f103ca4?sp=1&amp;vaa=1&amp;vcp=1&amp;pid=60e9d659c&amp;color=0,0,0&amp;mp=1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（2024·四川泸州·中考题）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时光如梭，三年转瞬即逝。假如你是李华，请你代表全班同学给你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的英语老师Mr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Wu写一封英语邀请函，请他参加毕业晚会。</a:t>
            </a:r>
            <a:endParaRPr lang="en-US" altLang="zh-CN" sz="2800" dirty="0"/>
          </a:p>
        </p:txBody>
      </p:sp>
      <p:sp>
        <p:nvSpPr>
          <p:cNvPr id="3" name="QB_6_BD.16_2#e2f103ca4?sp=1&amp;vaa=1&amp;vcp=1&amp;pid=60e9d659c&amp;color=0,0,0&amp;mp=1&amp;vtp=1&amp;vaab=1&amp;bbb=1&amp;hb=1"/>
          <p:cNvSpPr/>
          <p:nvPr/>
        </p:nvSpPr>
        <p:spPr>
          <a:xfrm>
            <a:off x="539496" y="24781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要点提示：1.发出邀请；2.时间和地点；3.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晚会安排包括分享回忆，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谈论理想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，感谢恩师和同窗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（除前三项外，至少补充一项活动）。</a:t>
            </a:r>
            <a:endParaRPr lang="en-US" altLang="zh-CN" sz="2800" dirty="0"/>
          </a:p>
        </p:txBody>
      </p:sp>
      <p:sp>
        <p:nvSpPr>
          <p:cNvPr id="4" name="QB_6_BD.16_3#e2f103ca4?sp=1&amp;vaa=1&amp;vcp=1&amp;pid=60e9d659c&amp;color=0,0,0&amp;mp=1&amp;vtp=1&amp;vaab=1&amp;bbb=1&amp;hb=1"/>
          <p:cNvSpPr/>
          <p:nvPr/>
        </p:nvSpPr>
        <p:spPr>
          <a:xfrm>
            <a:off x="539496" y="375511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要求：1.要点提示均须涉及，可适当增加内容；2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.文中不得出现真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实姓名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、校名、地名；3.语句通顺，语意连贯，书写规范，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卷面整洁；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.词数100左右，首句已给出，不计入总词数。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：memory,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friendship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_4#e2f103ca4?vaa=1&amp;vcp=1&amp;pid=60e9d659c&amp;color=0,0,0&amp;mp=1&amp;vtp=1&amp;vaab=1&amp;bt=1&amp;bbb=1&amp;hb=1&amp;hltap=1"/>
          <p:cNvSpPr/>
          <p:nvPr/>
        </p:nvSpPr>
        <p:spPr>
          <a:xfrm>
            <a:off x="539496" y="905987"/>
            <a:ext cx="11109960" cy="45867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graduation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6_BD.16_1#e2f103ca4?sp=1&amp;vaa=1&amp;vcp=1&amp;pid=60e9d659c&amp;color=0,0,0&amp;mp=1&amp;vtp=1&amp;vaab=1&amp;bt=1&amp;bbb=1&amp;hb=1">
            <a:extLst>
              <a:ext uri="{FF2B5EF4-FFF2-40B4-BE49-F238E27FC236}">
                <a16:creationId xmlns:a16="http://schemas.microsoft.com/office/drawing/2014/main" id="{AE27C328-C54F-E0BE-9641-439C75D38DCA}"/>
              </a:ext>
            </a:extLst>
          </p:cNvPr>
          <p:cNvSpPr/>
          <p:nvPr/>
        </p:nvSpPr>
        <p:spPr>
          <a:xfrm>
            <a:off x="539496" y="5272451"/>
            <a:ext cx="11109960" cy="8616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e2f103ca4?vaa=1&amp;vcp=1&amp;pid=60e9d659c&amp;color=0,0,0&amp;vtp=1&amp;vaab=1&amp;bt=1&amp;bbb=1&amp;hb=1"/>
          <p:cNvSpPr/>
          <p:nvPr/>
        </p:nvSpPr>
        <p:spPr>
          <a:xfrm>
            <a:off x="539496" y="4962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本题的情境属于“人与社会”主题范畴中“社会服务与人际沟通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这一主题群，涉及子主题“良好的人际关系与人际交往”。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题目要求写邀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请函。邀请函包括宴会、舞会、晚餐、聚会、婚礼等各种邀请信件，形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式上大体分为两种:一种为正式的格式，一种是非正式格式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邀请函一定要将邀请的时间（年、月、日、钟点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地点、场合写清楚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不能让接信人产生任何疑惑。例如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：“I’d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lunch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这句话中所指的是哪个星期五并不明确，所以应加上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具体日期，即：I’d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lunch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twelve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邀请函一般以“We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coming.”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作为结语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e2f103ca4?vaa=1&amp;vcp=1&amp;pid=60e9d659c&amp;color=0,0,0&amp;mp=1&amp;vtp=1&amp;vaab=1&amp;bt=1&amp;bbb=1&amp;hb=1"/>
          <p:cNvSpPr/>
          <p:nvPr/>
        </p:nvSpPr>
        <p:spPr>
          <a:xfrm>
            <a:off x="539496" y="572485"/>
            <a:ext cx="11109960" cy="5009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邀请函的回复信要求简明扼要，在书写时应注意以下几点: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接受邀请的回复信中应重复写上邀请函中的某些要素，如时间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（年、月、日、星期几、几点钟等）。例如：I’ll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delighted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twelve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邀请函的回复信中应明确表明接受邀请或不接受邀请，不能含糊其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词，如不能写“I’ll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之类的话。类似这些模棱两可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的回复会使得对方无法做出安排。在接受邀请的回复信中，应对受到邀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请表示高兴；谢绝的回复信中应阐明不能应邀的原因，对不能应邀表示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歉意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F3664-6085-AB44-0A9E-CFED50CE4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_4#e2f103ca4?vaa=1&amp;vcp=1&amp;pid=60e9d659c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9FE6AFF9-2F7F-D225-CF61-A9569B78F7C7}"/>
              </a:ext>
            </a:extLst>
          </p:cNvPr>
          <p:cNvSpPr/>
          <p:nvPr/>
        </p:nvSpPr>
        <p:spPr>
          <a:xfrm>
            <a:off x="539496" y="493236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Mr.Wu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graduation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party.______________________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</p:txBody>
      </p:sp>
      <p:sp>
        <p:nvSpPr>
          <p:cNvPr id="3" name="QB_6_AN.1_1#e2f103ca4?vaa=1&amp;vcp=1&amp;pid=60e9d659c&amp;color=0,0,0&amp;vtp=1&amp;vaab=1&amp;bt=1&amp;bbb=1&amp;hb=1">
            <a:extLst>
              <a:ext uri="{FF2B5EF4-FFF2-40B4-BE49-F238E27FC236}">
                <a16:creationId xmlns:a16="http://schemas.microsoft.com/office/drawing/2014/main" id="{4C00CACA-547A-F830-FD9F-C3D93B799362}"/>
              </a:ext>
            </a:extLst>
          </p:cNvPr>
          <p:cNvSpPr/>
          <p:nvPr/>
        </p:nvSpPr>
        <p:spPr>
          <a:xfrm>
            <a:off x="583946" y="1004924"/>
            <a:ext cx="11109960" cy="53355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                                                                                I’m writing to invite you to join us.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         The party will be held at 7:00 p.m. on June 18th in our school hall. We have made a full preparation for it and the detailed activities are as follows.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of all, since we have studied together for 3 years, we are going to share our sweet memories with each other. We have even made a video and I believe it will show you something unforgettable. At the same time, we will talk about our dreams, which can greatly encourage us and help us have a clearer plan about our future. In addition, some of us will even give short speeches to express our sincere thanks to teachers and classmates who have</a:t>
            </a:r>
          </a:p>
        </p:txBody>
      </p:sp>
    </p:spTree>
    <p:extLst>
      <p:ext uri="{BB962C8B-B14F-4D97-AF65-F5344CB8AC3E}">
        <p14:creationId xmlns:p14="http://schemas.microsoft.com/office/powerpoint/2010/main" val="226476555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_4#e2f103ca4?vaa=1&amp;vcp=1&amp;pid=60e9d659c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3907A1E4-5E9A-EA9E-6BF9-1B9E81B3FF7D}"/>
              </a:ext>
            </a:extLst>
          </p:cNvPr>
          <p:cNvSpPr/>
          <p:nvPr/>
        </p:nvSpPr>
        <p:spPr>
          <a:xfrm>
            <a:off x="539496" y="1164623"/>
            <a:ext cx="11109960" cy="27320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algn="r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6_AN.1_1#e2f103ca4?vaa=1&amp;vcp=1&amp;pid=60e9d659c&amp;color=0,0,0&amp;vtp=1&amp;vaab=1&amp;bt=1&amp;bbb=1&amp;hb=1">
            <a:extLst>
              <a:ext uri="{FF2B5EF4-FFF2-40B4-BE49-F238E27FC236}">
                <a16:creationId xmlns:a16="http://schemas.microsoft.com/office/drawing/2014/main" id="{7D2C335C-2EAD-B676-27BE-996731A15602}"/>
              </a:ext>
            </a:extLst>
          </p:cNvPr>
          <p:cNvSpPr/>
          <p:nvPr/>
        </p:nvSpPr>
        <p:spPr>
          <a:xfrm>
            <a:off x="539496" y="1100292"/>
            <a:ext cx="11109960" cy="102669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helped us a lot. At last, we’ll sing a song and take photos together.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We are really looking forward to your coming.</a:t>
            </a:r>
          </a:p>
        </p:txBody>
      </p:sp>
    </p:spTree>
    <p:extLst>
      <p:ext uri="{BB962C8B-B14F-4D97-AF65-F5344CB8AC3E}">
        <p14:creationId xmlns:p14="http://schemas.microsoft.com/office/powerpoint/2010/main" val="237565395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_1#32a5d4d8e?sp=1&amp;vaa=1&amp;vcp=1&amp;pid=60e9d659c&amp;color=0,0,0&amp;vtp=1&amp;vaab=1&amp;bt=1&amp;bbb=1&amp;hb=1"/>
          <p:cNvSpPr/>
          <p:nvPr/>
        </p:nvSpPr>
        <p:spPr>
          <a:xfrm>
            <a:off x="539496" y="5427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2024年哈尔滨冰雪旅游火遍全国。相信你的家乡也极具特色。作为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青少年，请为你的家乡代言。写一篇短文，宣传你的家乡。内容包括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地理位置、天气状况、特色美食、人文景观等方面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6_BD.19_2#32a5d4d8e?sp=1&amp;vaa=1&amp;vcp=1&amp;pid=60e9d659c&amp;color=0,0,0&amp;vtp=1&amp;vaab=1&amp;bbb=1"/>
          <p:cNvSpPr/>
          <p:nvPr/>
        </p:nvSpPr>
        <p:spPr>
          <a:xfrm>
            <a:off x="539496" y="315455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1.字迹工整，表达清楚，语法正确；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2.词数：30~50词。</a:t>
            </a:r>
            <a:endParaRPr lang="en-US" altLang="zh-CN" sz="2800" dirty="0"/>
          </a:p>
        </p:txBody>
      </p:sp>
      <p:sp>
        <p:nvSpPr>
          <p:cNvPr id="4" name="QB_6_BD.19_4#32a5d4d8e?sp=1&amp;vaa=1&amp;vcp=1&amp;pid=60e9d659c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A48604A0-487B-0978-A0AD-3706B548A32A}"/>
              </a:ext>
            </a:extLst>
          </p:cNvPr>
          <p:cNvSpPr/>
          <p:nvPr/>
        </p:nvSpPr>
        <p:spPr>
          <a:xfrm>
            <a:off x="539496" y="4541679"/>
            <a:ext cx="11109960" cy="12013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5" name="QB_6_BD.19_1#32a5d4d8e?sp=1&amp;vaa=1&amp;vcp=1&amp;pid=60e9d659c&amp;color=0,0,0&amp;vtp=1&amp;vaab=1&amp;bt=1&amp;bbb=1&amp;hb=1">
            <a:extLst>
              <a:ext uri="{FF2B5EF4-FFF2-40B4-BE49-F238E27FC236}">
                <a16:creationId xmlns:a16="http://schemas.microsoft.com/office/drawing/2014/main" id="{ACAEC092-B5C8-9904-47B0-789372E45578}"/>
              </a:ext>
            </a:extLst>
          </p:cNvPr>
          <p:cNvSpPr/>
          <p:nvPr/>
        </p:nvSpPr>
        <p:spPr>
          <a:xfrm>
            <a:off x="480880" y="5631679"/>
            <a:ext cx="11109960" cy="5772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c7a3b272?vcp=1&amp;pid=3daff10b3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从2023年、2024年中考题可以看出，书面表达在命题时有以下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特征：书面表达的命题紧密围绕“人与自我”“人与社会”“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人与自然”三大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主题进行真实情境的创设，并以具体情境为载体，考查学生在解决真实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问题、完成真实任务的过程中体现出的语言能力、文化意识、思维品质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和学习能力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32a5d4d8e?vaa=1&amp;vcp=1&amp;pid=60e9d659c&amp;color=0,0,0&amp;vtp=1&amp;vaab=1&amp;bt=1&amp;bbb=1&amp;hb=1"/>
          <p:cNvSpPr/>
          <p:nvPr/>
        </p:nvSpPr>
        <p:spPr>
          <a:xfrm>
            <a:off x="539496" y="1189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本题的情境属于“人与社会”主题范畴中“社会与文化”这一主题群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涉及子主题“家乡和社会的变迁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spc="-5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本文是一篇说明文，为话题作文。</a:t>
            </a:r>
            <a:endParaRPr lang="en-US" altLang="zh-CN" sz="2800" spc="-5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“介绍自己的家乡”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“介绍自己的学校”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“介绍学校生活”“介绍社团的情况”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介绍某物”这一类题目是中考中常出现的题目。设置这样的题目给了考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生很大的自主性，让考生有话可说。因此，要熟悉这类题目的常用表达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方式、常用的表达词语以及写法。说明文一般用一般现在时来写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32a5d4d8e?vaa=1&amp;vcp=1&amp;pid=60e9d659c&amp;color=0,0,0&amp;mp=1&amp;vtp=1&amp;vaab=1&amp;bt=1&amp;bbb=1&amp;hb=1"/>
          <p:cNvSpPr/>
          <p:nvPr/>
        </p:nvSpPr>
        <p:spPr>
          <a:xfrm>
            <a:off x="539496" y="5724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介绍家乡的说明文一般要介绍家乡的位置、人口、历史、风景名胜等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末尾一般是邀请大家来家乡玩。介绍家乡常见的句式有“My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？”“You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等。写作中要注意运用代词，注意多种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句式交替运用。写作中还要注意叙述顺序，符合逻辑关系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写作步骤：第一步，首先介绍自己的家乡是什么地方；第二步，具体介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绍自己的家乡，可从地理位置、天气状况、特色美食、人文景观等方面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介绍；最后，欢迎大家来自己的家乡玩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亮点词语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：①lie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in位于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as例如③friendly友好的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C9426-092B-67B7-5C49-82FB507022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_4#e2f103ca4?vaa=1&amp;vcp=1&amp;pid=60e9d659c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C6895672-C510-0F39-038E-ABDF76F8B774}"/>
              </a:ext>
            </a:extLst>
          </p:cNvPr>
          <p:cNvSpPr/>
          <p:nvPr/>
        </p:nvSpPr>
        <p:spPr>
          <a:xfrm>
            <a:off x="539496" y="1624045"/>
            <a:ext cx="11109960" cy="27320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</p:txBody>
      </p:sp>
      <p:sp>
        <p:nvSpPr>
          <p:cNvPr id="6" name="QB_6_AN.1_1#32a5d4d8e?vaa=1&amp;vcp=1&amp;pid=60e9d659c&amp;color=0,0,0&amp;vtp=1&amp;vaab=1&amp;bt=1&amp;bbb=1&amp;hb=1">
            <a:extLst>
              <a:ext uri="{FF2B5EF4-FFF2-40B4-BE49-F238E27FC236}">
                <a16:creationId xmlns:a16="http://schemas.microsoft.com/office/drawing/2014/main" id="{68501CD0-FFC5-C004-C381-2F000E69E949}"/>
              </a:ext>
            </a:extLst>
          </p:cNvPr>
          <p:cNvSpPr/>
          <p:nvPr/>
        </p:nvSpPr>
        <p:spPr>
          <a:xfrm>
            <a:off x="545846" y="1566894"/>
            <a:ext cx="11109960" cy="264617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indent="720000"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Qiqihar.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Heilongjiang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P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rovince.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enjoyable.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Square,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Zhalong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Reserve,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M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ingyue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Island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BBQ.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town!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75963"/>
      </p:ext>
    </p:extLst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_1#a39191bbb?sp=1&amp;vaa=1&amp;vcp=1&amp;pid=60e9d659c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（2024·江苏扬州·中考题）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端午节是中国四大传统节日之一。为加深对中华文化的理解，激发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爱国主义情怀，某英语报“Culture”专栏正面向中学生举行以“Duanwu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Festival—A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Patriotism”为题的征文比赛。请根据以下问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题提示，写一篇英语短文投稿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_2#a39191bbb?vaa=1&amp;vcp=1&amp;pid=60e9d659c&amp;color=0,0,0&amp;mp=1&amp;vtp=1&amp;vaab=1&amp;bt=1&amp;bbb=1"/>
          <p:cNvSpPr/>
          <p:nvPr/>
        </p:nvSpPr>
        <p:spPr>
          <a:xfrm>
            <a:off x="539496" y="12073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</a:t>
            </a:r>
            <a:endParaRPr lang="en-US" altLang="zh-CN" sz="2800" dirty="0"/>
          </a:p>
        </p:txBody>
      </p:sp>
      <p:sp>
        <p:nvSpPr>
          <p:cNvPr id="3" name="QB_6_BD.22_3#a39191bbb?sp=1&amp;vaa=1&amp;vcp=1&amp;pid=60e9d659c&amp;color=0,0,0&amp;mp=1&amp;vtp=1&amp;vaab=1&amp;bbb=1"/>
          <p:cNvSpPr/>
          <p:nvPr/>
        </p:nvSpPr>
        <p:spPr>
          <a:xfrm>
            <a:off x="539496" y="18396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Duanwu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（importance,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date,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races）</a:t>
            </a:r>
            <a:endParaRPr lang="en-US" altLang="zh-CN" sz="2800" dirty="0"/>
          </a:p>
        </p:txBody>
      </p:sp>
      <p:sp>
        <p:nvSpPr>
          <p:cNvPr id="4" name="QB_6_BD.22_4#a39191bbb?sp=1&amp;vaa=1&amp;vcp=1&amp;pid=60e9d659c&amp;color=0,0,0&amp;mp=1&amp;vtp=1&amp;vaab=1&amp;bbb=1&amp;hb=1"/>
          <p:cNvSpPr/>
          <p:nvPr/>
        </p:nvSpPr>
        <p:spPr>
          <a:xfrm>
            <a:off x="539496" y="31166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Duanwu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accepted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patriotism?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（spirit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racing）</a:t>
            </a:r>
            <a:endParaRPr lang="en-US" altLang="zh-CN" sz="2800" dirty="0"/>
          </a:p>
        </p:txBody>
      </p:sp>
      <p:sp>
        <p:nvSpPr>
          <p:cNvPr id="5" name="QB_6_BD.22_5#a39191bbb?sp=1&amp;vaa=1&amp;vcp=1&amp;pid=60e9d659c&amp;color=0,0,0&amp;mp=1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patriotism?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_6#a39191bbb?vaa=1&amp;vcp=1&amp;pid=60e9d659c&amp;color=0,0,0&amp;mp=1&amp;vtp=1&amp;vaab=1&amp;bt=1&amp;bbb=1&amp;hb=1"/>
          <p:cNvSpPr/>
          <p:nvPr/>
        </p:nvSpPr>
        <p:spPr>
          <a:xfrm>
            <a:off x="539496" y="8910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参考词语：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patriotism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爱国主义；patriotic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爱国的；poet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诗人；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ethnic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全民族；the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农历五月初五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6_BD.22_7#a39191bbb?sp=1&amp;vaa=1&amp;vcp=1&amp;pid=60e9d659c&amp;color=0,0,0&amp;mp=1&amp;vtp=1&amp;vaab=1&amp;bbb=1"/>
          <p:cNvSpPr/>
          <p:nvPr/>
        </p:nvSpPr>
        <p:spPr>
          <a:xfrm>
            <a:off x="539496" y="345433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1.表达清楚，语法正确，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上下文连贯；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2.必须包括提示中的所有信息，并按要求适当发挥；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3.100词左右（开头已给出，不计入总词数）；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4.不得使用真实姓名、校名和地名等。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_11#a39191bbb?vaa=1&amp;vcp=1&amp;pid=60e9d659c&amp;color=0,0,0&amp;mp=1&amp;vtp=1&amp;vaab=1&amp;bt=1&amp;bbb=1&amp;hb=1&amp;hltap=1"/>
          <p:cNvSpPr/>
          <p:nvPr/>
        </p:nvSpPr>
        <p:spPr>
          <a:xfrm>
            <a:off x="539496" y="682778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Duanwu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Celebration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Patriotism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Duanwu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BD.22_1#a39191bbb?sp=1&amp;vaa=1&amp;vcp=1&amp;pid=60e9d659c&amp;color=0,0,0&amp;vtp=1&amp;vaab=1&amp;bt=1&amp;bbb=1&amp;hb=1">
            <a:extLst>
              <a:ext uri="{FF2B5EF4-FFF2-40B4-BE49-F238E27FC236}">
                <a16:creationId xmlns:a16="http://schemas.microsoft.com/office/drawing/2014/main" id="{B1E3F463-3DD5-9D39-2899-0D83C20A8933}"/>
              </a:ext>
            </a:extLst>
          </p:cNvPr>
          <p:cNvSpPr/>
          <p:nvPr/>
        </p:nvSpPr>
        <p:spPr>
          <a:xfrm>
            <a:off x="539496" y="4646952"/>
            <a:ext cx="11109960" cy="6987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a39191bbb?vaa=1&amp;vcp=1&amp;pid=60e9d659c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本文的情境属于“人与社会”主题范畴中的“社会与文化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”这一主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，涉及“世界主要国家的文化习俗与文化景观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、节假日与庆祝活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”“身份认同与文化自信”等子主题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。本文主要考查考生能不能通过题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目所给的问题和信息提示，用英语介绍端午节并谈谈中学生应该怎么爱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。通过写作这一短文可以提升考生的文化自信及爱国情怀。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a39191bbb?vaa=1&amp;vcp=1&amp;pid=60e9d659c&amp;color=0,0,0&amp;mp=1&amp;vtp=1&amp;vaab=1&amp;bt=1&amp;bbb=1&amp;hb=1"/>
          <p:cNvSpPr/>
          <p:nvPr/>
        </p:nvSpPr>
        <p:spPr>
          <a:xfrm>
            <a:off x="539496" y="5788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本文是一篇兼有说明和议论的短文。在写有关“What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Duanwu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?”和“Why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Duanwu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accepted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celebration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patriotism?”的内容时，是说明文。在写有关“As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spirit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patriotism?”的内容时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，是议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。说明文和议论文的写法可参照“人与自我”主题的例3、例4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和例5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短文的时态以一般现在时为主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短文要围绕题目所给的三个问题来展开，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，回答第二个和第三个问题是本文的重点，要着重写好why和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，要注意使用适当的连接词，使语言流畅、逻辑清晰。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N.1_1#a39191bbb?vaa=1&amp;vcp=1&amp;pid=60e9d659c&amp;color=0,0,0&amp;vtp=1&amp;vaab=1&amp;bt=1&amp;bbb=1&amp;hb=1"/>
          <p:cNvSpPr/>
          <p:nvPr/>
        </p:nvSpPr>
        <p:spPr>
          <a:xfrm>
            <a:off x="539496" y="1216597"/>
            <a:ext cx="11109960" cy="38925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endParaRPr lang="en-US" altLang="zh-CN" sz="2800" b="0" i="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sacrificed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spirit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patriotism.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0006a212.fixed?vcp=1&amp;pid=0a8ea492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书面表达</a:t>
            </a:r>
            <a:endParaRPr lang="en-US" altLang="zh-CN" sz="4000" dirty="0"/>
          </a:p>
        </p:txBody>
      </p:sp>
      <p:sp>
        <p:nvSpPr>
          <p:cNvPr id="3" name="C_4_BD#90006a212.fixed?vcp=1&amp;pid=0a8ea492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D8ED6-4520-BE00-4660-D2D4D84C37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_11#a39191bbb?vaa=1&amp;vcp=1&amp;pid=60e9d659c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1769772B-54CD-7BC4-626B-E54FB51ACAD2}"/>
              </a:ext>
            </a:extLst>
          </p:cNvPr>
          <p:cNvSpPr/>
          <p:nvPr/>
        </p:nvSpPr>
        <p:spPr>
          <a:xfrm>
            <a:off x="539496" y="535708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Duanwu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Celebration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Patriotism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Duanwu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6_AN.1_1#a39191bbb?vaa=1&amp;vcp=1&amp;pid=60e9d659c&amp;color=0,0,0&amp;vtp=1&amp;vaab=1&amp;bt=1&amp;bbb=1&amp;hb=1">
            <a:extLst>
              <a:ext uri="{FF2B5EF4-FFF2-40B4-BE49-F238E27FC236}">
                <a16:creationId xmlns:a16="http://schemas.microsoft.com/office/drawing/2014/main" id="{DEEEF171-8487-5A65-C81F-4A6D4BA35BB4}"/>
              </a:ext>
            </a:extLst>
          </p:cNvPr>
          <p:cNvSpPr/>
          <p:nvPr/>
        </p:nvSpPr>
        <p:spPr>
          <a:xfrm>
            <a:off x="539496" y="1018371"/>
            <a:ext cx="11109960" cy="42620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                       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hina.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sacrificed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spirit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patriotism.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uan.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AN.1_1#a39191bbb?vaa=1&amp;vcp=1&amp;pid=60e9d659c&amp;color=0,0,0&amp;mp=1&amp;vtp=1&amp;vaab=1&amp;bt=1&amp;bbb=1&amp;hb=1">
            <a:extLst>
              <a:ext uri="{FF2B5EF4-FFF2-40B4-BE49-F238E27FC236}">
                <a16:creationId xmlns:a16="http://schemas.microsoft.com/office/drawing/2014/main" id="{02840F89-440F-9E43-A9C2-B5DE9D9F4E92}"/>
              </a:ext>
            </a:extLst>
          </p:cNvPr>
          <p:cNvSpPr/>
          <p:nvPr/>
        </p:nvSpPr>
        <p:spPr>
          <a:xfrm>
            <a:off x="539496" y="5287212"/>
            <a:ext cx="11109960" cy="11071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responsibility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prosperity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strength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motherland.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1186149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_11#a39191bbb?vaa=1&amp;vcp=1&amp;pid=60e9d659c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F089EEEC-59BD-4F2F-1B62-17AEFBCA1678}"/>
              </a:ext>
            </a:extLst>
          </p:cNvPr>
          <p:cNvSpPr/>
          <p:nvPr/>
        </p:nvSpPr>
        <p:spPr>
          <a:xfrm>
            <a:off x="539496" y="598646"/>
            <a:ext cx="11109960" cy="28903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</p:txBody>
      </p:sp>
      <p:sp>
        <p:nvSpPr>
          <p:cNvPr id="3" name="QB_6_AN.1_1#a39191bbb?vaa=1&amp;vcp=1&amp;pid=60e9d659c&amp;color=0,0,0&amp;mp=1&amp;vtp=1&amp;vaab=1&amp;bt=1&amp;bbb=1&amp;hb=1">
            <a:extLst>
              <a:ext uri="{FF2B5EF4-FFF2-40B4-BE49-F238E27FC236}">
                <a16:creationId xmlns:a16="http://schemas.microsoft.com/office/drawing/2014/main" id="{6E69936B-F06D-A9C8-AB67-8C99A4D74A3A}"/>
              </a:ext>
            </a:extLst>
          </p:cNvPr>
          <p:cNvSpPr/>
          <p:nvPr/>
        </p:nvSpPr>
        <p:spPr>
          <a:xfrm>
            <a:off x="539496" y="55308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pursuing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excellence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significant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impact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dedicating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1545906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_1#ec8a1a7c7?sp=1&amp;vaa=1&amp;vcp=1&amp;pid=60e9d659c&amp;color=0,0,0&amp;vtp=1&amp;vaab=1&amp;bt=1&amp;bbb=1"/>
          <p:cNvSpPr/>
          <p:nvPr/>
        </p:nvSpPr>
        <p:spPr>
          <a:xfrm>
            <a:off x="539496" y="55798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你校英语报社组织同学们分享自己在社区进行志愿活动的经历，请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你根据以下提示写一篇短文投稿。内容包括：1.简要描述; 2.体验和感受。</a:t>
            </a:r>
            <a:endParaRPr lang="en-US" altLang="zh-CN" sz="2800" dirty="0"/>
          </a:p>
        </p:txBody>
      </p:sp>
      <p:graphicFrame>
        <p:nvGraphicFramePr>
          <p:cNvPr id="74" name="QB_6_BD.25_3#ec8a1a7c7?colgroup=5,24&amp;vaa=1&amp;vcp=1&amp;pid=60e9d659c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835009"/>
              </p:ext>
            </p:extLst>
          </p:nvPr>
        </p:nvGraphicFramePr>
        <p:xfrm>
          <a:off x="539496" y="2164757"/>
          <a:ext cx="11082528" cy="2843594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Topic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Volunteer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Hongxing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Community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Sunday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Activities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eco-friendly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（环保的）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products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reusable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bottles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bags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stalls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（摊位）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BD.25_4#ec8a1a7c7?sp=1&amp;vaa=1&amp;vcp=1&amp;pid=60e9d659c&amp;color=0,0,0&amp;mp=1&amp;vtp=1&amp;vaab=1&amp;bt=1&amp;bbb=1&amp;hb=1"/>
          <p:cNvSpPr/>
          <p:nvPr/>
        </p:nvSpPr>
        <p:spPr>
          <a:xfrm>
            <a:off x="539496" y="503071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注意：1.词数80左右；2.可适当增加细节，以使行文连贯；3.文中不</a:t>
            </a:r>
          </a:p>
          <a:p>
            <a:pPr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能出现真实姓名及学校名称；4.短文的题目和开头已给出，不计入总词数。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6_BD.25_5#ec8a1a7c7?sp=1&amp;vaa=1&amp;vcp=1&amp;pid=60e9d659c&amp;color=0,0,0&amp;mp=1&amp;vtp=1&amp;vaab=1&amp;bbb=1"/>
          <p:cNvSpPr/>
          <p:nvPr/>
        </p:nvSpPr>
        <p:spPr>
          <a:xfrm>
            <a:off x="539496" y="49949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Hongxing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Hongxing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volunteer.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</p:txBody>
      </p:sp>
      <p:sp>
        <p:nvSpPr>
          <p:cNvPr id="4" name="QB_6_BD.25_1#ec8a1a7c7?sp=1&amp;vaa=1&amp;vcp=1&amp;pid=60e9d659c&amp;color=0,0,0&amp;vtp=1&amp;vaab=1&amp;bt=1&amp;bbb=1">
            <a:extLst>
              <a:ext uri="{FF2B5EF4-FFF2-40B4-BE49-F238E27FC236}">
                <a16:creationId xmlns:a16="http://schemas.microsoft.com/office/drawing/2014/main" id="{6B5B7177-9A07-1764-6498-310CA58D9579}"/>
              </a:ext>
            </a:extLst>
          </p:cNvPr>
          <p:cNvSpPr/>
          <p:nvPr/>
        </p:nvSpPr>
        <p:spPr>
          <a:xfrm>
            <a:off x="539496" y="5834113"/>
            <a:ext cx="11109960" cy="589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（2024·内蒙古包头·中考题）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ec8a1a7c7?vaa=1&amp;vcp=1&amp;pid=60e9d659c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本文的情境属于“人与社会”主题范畴中的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“社会服务与人际沟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”这一主题群，涉及“志愿服务与公共服务”子主题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。题目要求分享自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己在社区进行志愿活动的经历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，这是一篇典型的记叙文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。记叙文是初中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英语书面表达中最常见的一种文体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。记叙文是以记人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、叙事为主的一种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。它常用来记叙人物的经历、过去发生的事或者介绍某人等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。写好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记叙文能为写好其他各类文体打下良好的基础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写作时要注意记叙文的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“六要素”，内容包括：活动的时间、地点、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人物，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以及活动期间的所做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、所见、所感。写记叙文时考生须注意：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ec8a1a7c7?vaa=1&amp;vcp=1&amp;pid=60e9d659c&amp;color=0,0,0&amp;mp=1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1.六要素：时间（when）、地点（where）、人物（who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）、事件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what）、原因（why）、发展（how）；2.把握角度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，例如作者站在什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么样的立场看待人或事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，如果用第一人称叙述，读者觉得亲切、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如果用第三人称叙述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，读者又会觉得真实可信；3.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叙述的方式有顺叙、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倒叙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、插叙和夹叙夹议四种。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写作本文时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，以一般过去时为主，写作要点已给出，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注意不要遗漏信息，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着重突出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“活动”部分，可适当补充细节。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3E9C4-F9E6-AC97-1883-9203E80C48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6_BD.25_5#ec8a1a7c7?sp=1&amp;vaa=1&amp;vcp=1&amp;pid=60e9d659c&amp;color=0,0,0&amp;mp=1&amp;vtp=1&amp;vaab=1&amp;bbb=1">
            <a:extLst>
              <a:ext uri="{FF2B5EF4-FFF2-40B4-BE49-F238E27FC236}">
                <a16:creationId xmlns:a16="http://schemas.microsoft.com/office/drawing/2014/main" id="{E99043E3-774A-0567-51FE-657A338A51DB}"/>
              </a:ext>
            </a:extLst>
          </p:cNvPr>
          <p:cNvSpPr/>
          <p:nvPr/>
        </p:nvSpPr>
        <p:spPr>
          <a:xfrm>
            <a:off x="539496" y="49949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Hongxing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Hongxing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volunteer.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2" name="QB_6_AN.1_1#ec8a1a7c7?vaa=1&amp;vcp=1&amp;pid=60e9d659c&amp;color=0,0,0&amp;vtp=1&amp;vaab=1&amp;bt=1&amp;bbb=1&amp;hb=1">
            <a:extLst>
              <a:ext uri="{FF2B5EF4-FFF2-40B4-BE49-F238E27FC236}">
                <a16:creationId xmlns:a16="http://schemas.microsoft.com/office/drawing/2014/main" id="{74F112FE-A2A4-D2F2-D672-5543B28EBFE6}"/>
              </a:ext>
            </a:extLst>
          </p:cNvPr>
          <p:cNvSpPr/>
          <p:nvPr/>
        </p:nvSpPr>
        <p:spPr>
          <a:xfrm>
            <a:off x="539496" y="1493552"/>
            <a:ext cx="11109960" cy="42620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gathered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entrance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H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ongxing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divided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eco-friendly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reusable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bottles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stalls,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properly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recycle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reduce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47435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1#a552d6ee5?sp=1&amp;vaa=1&amp;vcp=1&amp;pid=60e9d659c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2024兰州马拉松于5月26日在金城兰州圆满落幕，来自国内外的四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万名选手共跑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“百里黄河风情线”，感受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交响丝路·如意甘肃”的独特魅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力。此次赛事的成功举办，不仅提升了兰州的知名度和美誉度，更激发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了市民的自豪感和归属感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2#a552d6ee5?vaa=1&amp;vcp=1&amp;pid=60e9d659c&amp;color=0,0,0&amp;mp=1&amp;vtp=1&amp;vaab=1&amp;bt=1&amp;bbb=1&amp;hb=1"/>
          <p:cNvSpPr/>
          <p:nvPr/>
        </p:nvSpPr>
        <p:spPr>
          <a:xfrm>
            <a:off x="539496" y="4562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请你以“Marathon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Eyes”为题写一篇英文短文，在班级英语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沙龙活动中分享对此项赛事的看法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6_BD.28_3#a552d6ee5?vaa=1&amp;vcp=1&amp;pid=60e9d659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8365" y="1657630"/>
            <a:ext cx="9146887" cy="412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4#a552d6ee5?sp=1&amp;vaa=1&amp;vcp=1&amp;pid=60e9d659c&amp;color=0,0,0&amp;mp=1&amp;vtp=1&amp;vaab=1&amp;bt=1&amp;bbb=1&amp;hb=1"/>
          <p:cNvSpPr/>
          <p:nvPr/>
        </p:nvSpPr>
        <p:spPr>
          <a:xfrm>
            <a:off x="539496" y="18651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内容要求：1.短文应包括以上思维导图中所有提示内容；2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.提出个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人看法及观点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28_5#a552d6ee5?sp=1&amp;vaa=1&amp;vcp=1&amp;pid=60e9d659c&amp;color=0,0,0&amp;mp=1&amp;vtp=1&amp;vaab=1&amp;bbb=1&amp;hb=1"/>
          <p:cNvSpPr/>
          <p:nvPr/>
        </p:nvSpPr>
        <p:spPr>
          <a:xfrm>
            <a:off x="539496" y="31400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注意：1.词数80左右；2.可以适当增加细节，使行文连贯；3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.文中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不能出现真实的人名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、校名等个人信息；4.文章标题和开头已给出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计入总词数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28162061?vcp=1&amp;pid=90006a212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主题范畴一：人与自我</a:t>
            </a:r>
            <a:endParaRPr lang="en-US" altLang="zh-CN" sz="3200" dirty="0"/>
          </a:p>
        </p:txBody>
      </p:sp>
      <p:sp>
        <p:nvSpPr>
          <p:cNvPr id="3" name="P_6_BD#9606d8343?vcp=1&amp;pid=128162061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下表是《义务教育英语课程标准（2022版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）》中第一个主题内容要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（三级）</a:t>
            </a:r>
            <a:endParaRPr lang="en-US" altLang="zh-CN" sz="2800" dirty="0"/>
          </a:p>
        </p:txBody>
      </p:sp>
      <p:graphicFrame>
        <p:nvGraphicFramePr>
          <p:cNvPr id="8" name="P_6_BD#9606d8343?colgroup=2,3,23&amp;vcp=1&amp;pid=12816206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632631"/>
              </p:ext>
            </p:extLst>
          </p:nvPr>
        </p:nvGraphicFramePr>
        <p:xfrm>
          <a:off x="539496" y="2601386"/>
          <a:ext cx="11073384" cy="3363088"/>
        </p:xfrm>
        <a:graphic>
          <a:graphicData uri="http://schemas.openxmlformats.org/drawingml/2006/table">
            <a:tbl>
              <a:tblPr/>
              <a:tblGrid>
                <a:gridCol w="987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2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13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5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生活与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</a:t>
                      </a:r>
                      <a:endParaRPr lang="en-US" altLang="zh-CN" sz="1200" dirty="0"/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做人与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积极向上的生活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.多彩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有意义的学校生活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.身心健康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抗挫能力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珍爱生命的意识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.积极的学习体验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恰当的学习方法与策略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勤学善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6#a552d6ee5?sp=1&amp;vaa=1&amp;vcp=1&amp;pid=60e9d659c&amp;color=0,0,0&amp;mp=1&amp;vtp=1&amp;vaab=1&amp;bt=1&amp;bbb=1&amp;hb=1&amp;hltap=1"/>
          <p:cNvSpPr/>
          <p:nvPr/>
        </p:nvSpPr>
        <p:spPr>
          <a:xfrm>
            <a:off x="539496" y="477561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Marathon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Lanzhou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Marathon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BD.28_1#a552d6ee5?sp=1&amp;vaa=1&amp;vcp=1&amp;pid=60e9d659c&amp;color=0,0,0&amp;vtp=1&amp;vaab=1&amp;bt=1&amp;bbb=1&amp;hb=1">
            <a:extLst>
              <a:ext uri="{FF2B5EF4-FFF2-40B4-BE49-F238E27FC236}">
                <a16:creationId xmlns:a16="http://schemas.microsoft.com/office/drawing/2014/main" id="{FECD0AC6-09A5-2F73-57C1-F59BE3B73B34}"/>
              </a:ext>
            </a:extLst>
          </p:cNvPr>
          <p:cNvSpPr/>
          <p:nvPr/>
        </p:nvSpPr>
        <p:spPr>
          <a:xfrm>
            <a:off x="539496" y="5554957"/>
            <a:ext cx="11109960" cy="685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（2024·甘肃兰州·中考题）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a552d6ee5?vaa=1&amp;vcp=1&amp;pid=60e9d659c&amp;color=0,0,0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本文的情境属于“人与社会”主题范畴中的“文学、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艺术与体育”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这一主题群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，涉及“日常体育活动，重大体育赛事，体育精神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”“身份认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同与文化自信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”等子主题。题目要求以“Marathon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Eyes”为题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享你对此项赛事的看法。从题目要求看需要针对这次马拉松提出自己的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，有两个重点：一个是此次马拉松的情况，另一个重点是看法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。提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示以思维导图的形式给出，考生应注意结合具体语境使用正确的时态写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，适当发挥，使上下文连贯。讲述此次马拉松赛事的情况时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，用一般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，讲述自己的看法用一般现在时。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3B0FE-0E43-1745-695B-3AB9D905C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6#a552d6ee5?sp=1&amp;vaa=1&amp;vcp=1&amp;pid=60e9d659c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23DE3F75-46E9-5B19-690B-262057A9F92E}"/>
              </a:ext>
            </a:extLst>
          </p:cNvPr>
          <p:cNvSpPr/>
          <p:nvPr/>
        </p:nvSpPr>
        <p:spPr>
          <a:xfrm>
            <a:off x="539496" y="477561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Marathon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Lanzhou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Marathon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6_AN.1_1#a552d6ee5?vaa=1&amp;vcp=1&amp;pid=60e9d659c&amp;color=0,0,0&amp;vtp=1&amp;vaab=1&amp;bt=1&amp;bbb=1&amp;hb=1">
            <a:extLst>
              <a:ext uri="{FF2B5EF4-FFF2-40B4-BE49-F238E27FC236}">
                <a16:creationId xmlns:a16="http://schemas.microsoft.com/office/drawing/2014/main" id="{60BA30BF-278D-70E7-B34E-DC9677AC5664}"/>
              </a:ext>
            </a:extLst>
          </p:cNvPr>
          <p:cNvSpPr/>
          <p:nvPr/>
        </p:nvSpPr>
        <p:spPr>
          <a:xfrm>
            <a:off x="539496" y="2037898"/>
            <a:ext cx="11109960" cy="43425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government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organized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provided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excellent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services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unforgettable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marathon.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spirit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selflessness.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9785188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8247D-755E-05DB-9E7C-81F838C42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6#a552d6ee5?sp=1&amp;vaa=1&amp;vcp=1&amp;pid=60e9d659c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70C6DDEE-EE8B-7B11-5B68-0692F1C8D5E7}"/>
              </a:ext>
            </a:extLst>
          </p:cNvPr>
          <p:cNvSpPr/>
          <p:nvPr/>
        </p:nvSpPr>
        <p:spPr>
          <a:xfrm>
            <a:off x="539496" y="1558766"/>
            <a:ext cx="11109960" cy="23929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</p:txBody>
      </p:sp>
      <p:sp>
        <p:nvSpPr>
          <p:cNvPr id="3" name="QB_6_AN.1_1#a552d6ee5?vaa=1&amp;vcp=1&amp;pid=60e9d659c&amp;color=0,0,0&amp;vtp=1&amp;vaab=1&amp;bt=1&amp;bbb=1&amp;hb=1">
            <a:extLst>
              <a:ext uri="{FF2B5EF4-FFF2-40B4-BE49-F238E27FC236}">
                <a16:creationId xmlns:a16="http://schemas.microsoft.com/office/drawing/2014/main" id="{837ACA06-E5DE-A634-CAE1-46BB8592F9D8}"/>
              </a:ext>
            </a:extLst>
          </p:cNvPr>
          <p:cNvSpPr/>
          <p:nvPr/>
        </p:nvSpPr>
        <p:spPr>
          <a:xfrm>
            <a:off x="539496" y="1513558"/>
            <a:ext cx="11109960" cy="1741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806450"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opinion,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94410521"/>
      </p:ext>
    </p:extLst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7e94cb38?vcp=1&amp;pid=90006a212&amp;color=236,117,163&amp;vtp=1&amp;vaab=1&amp;bt=1&amp;bbb=1"/>
          <p:cNvSpPr/>
          <p:nvPr/>
        </p:nvSpPr>
        <p:spPr>
          <a:xfrm>
            <a:off x="539496" y="490457"/>
            <a:ext cx="11109960" cy="59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主题范畴三：人与自然</a:t>
            </a:r>
            <a:endParaRPr lang="en-US" altLang="zh-CN" sz="3200" dirty="0"/>
          </a:p>
        </p:txBody>
      </p:sp>
      <p:sp>
        <p:nvSpPr>
          <p:cNvPr id="3" name="P_6_BD#875337e26?vcp=1&amp;pid=17e94cb38&amp;color=0,0,0&amp;vtp=1&amp;vaab=1&amp;bbb=1&amp;hb=1"/>
          <p:cNvSpPr/>
          <p:nvPr/>
        </p:nvSpPr>
        <p:spPr>
          <a:xfrm>
            <a:off x="539496" y="1054942"/>
            <a:ext cx="11109960" cy="109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下表是《义务教育英语课程标准（2022版）》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中第三个主题内容要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求（三级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  <p:graphicFrame>
        <p:nvGraphicFramePr>
          <p:cNvPr id="86" name="P_6_BD#875337e26?colgroup=4,4,20&amp;vcp=1&amp;pid=17e94cb3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271488"/>
              </p:ext>
            </p:extLst>
          </p:nvPr>
        </p:nvGraphicFramePr>
        <p:xfrm>
          <a:off x="539496" y="2163195"/>
          <a:ext cx="11073384" cy="4069208"/>
        </p:xfrm>
        <a:graphic>
          <a:graphicData uri="http://schemas.openxmlformats.org/drawingml/2006/table">
            <a:tbl>
              <a:tblPr/>
              <a:tblGrid>
                <a:gridCol w="1664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9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89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556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364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人与自然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自然生态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环境保护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灾害防范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宇宙探索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1.世界主要国家的地理位置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不同地区的生态特</a:t>
                      </a:r>
                    </a:p>
                    <a:p>
                      <a:pPr marL="0" indent="0" algn="l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征与自然景观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2.热爱与敬畏自然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与自然和谐共生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3.环境污染及原因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环保意识和行为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4.自然灾害与防范措施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人身安全与自我保护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lv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5.地球与宇宙探秘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航天事业发展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_1#8463596fb?sp=1&amp;vaa=1&amp;vcp=1&amp;pid=17e94cb38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你校校刊英语专栏正在开展以“Getting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Nature”为题的征文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活动。请你用英语写一篇短文，向专栏投稿，叙述一次你接近自然的经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历及感悟（如郊游、研学、劳动实践等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），或谈谈接近自然的好处。</a:t>
            </a:r>
            <a:endParaRPr lang="en-US" altLang="zh-CN" sz="2800" dirty="0"/>
          </a:p>
        </p:txBody>
      </p:sp>
      <p:sp>
        <p:nvSpPr>
          <p:cNvPr id="3" name="QB_6_BD.31_2#8463596fb?sp=1&amp;vaa=1&amp;vcp=1&amp;pid=17e94cb38&amp;color=0,0,0&amp;vtp=1&amp;vaab=1&amp;bbb=1&amp;h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1.根据所给题目，写一篇短文，词数不少于80；2.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语言流畅，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书写规范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，卷面整洁；3.文中不得使用真实姓名、校名，否则以零分计。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_3#8463596fb?sp=1&amp;vaa=1&amp;vcp=1&amp;pid=17e94cb38&amp;color=0,0,0&amp;mp=1&amp;vtp=1&amp;vaab=1&amp;bt=1&amp;bbb=1"/>
          <p:cNvSpPr/>
          <p:nvPr/>
        </p:nvSpPr>
        <p:spPr>
          <a:xfrm>
            <a:off x="539496" y="4833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endParaRPr lang="en-US" altLang="zh-CN" sz="2800" dirty="0"/>
          </a:p>
        </p:txBody>
      </p:sp>
      <p:sp>
        <p:nvSpPr>
          <p:cNvPr id="3" name="QB_6_BD.31_4#8463596fb?sp=1&amp;vaa=1&amp;vcp=1&amp;pid=17e94cb38&amp;color=0,0,0&amp;mp=1&amp;vtp=1&amp;vaab=1&amp;bbb=1&amp;hb=1&amp;hltap=1"/>
          <p:cNvSpPr/>
          <p:nvPr/>
        </p:nvSpPr>
        <p:spPr>
          <a:xfrm>
            <a:off x="539496" y="1111091"/>
            <a:ext cx="11109960" cy="40172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6_BD.31_1#8463596fb?sp=1&amp;vaa=1&amp;vcp=1&amp;pid=17e94cb38&amp;color=0,0,0&amp;vtp=1&amp;vaab=1&amp;bt=1&amp;bbb=1&amp;hb=1">
            <a:extLst>
              <a:ext uri="{FF2B5EF4-FFF2-40B4-BE49-F238E27FC236}">
                <a16:creationId xmlns:a16="http://schemas.microsoft.com/office/drawing/2014/main" id="{7901FC5D-A304-2199-42F5-F7154E9035E0}"/>
              </a:ext>
            </a:extLst>
          </p:cNvPr>
          <p:cNvSpPr/>
          <p:nvPr/>
        </p:nvSpPr>
        <p:spPr>
          <a:xfrm>
            <a:off x="539496" y="4705021"/>
            <a:ext cx="11109960" cy="6854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8463596fb?vaa=1&amp;vcp=1&amp;pid=17e94cb38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本题的情境属于“人与自然”主题范畴中“自然生态”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这一主题群，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涉及子主题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“热爱与敬畏自然，与自然和谐共生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”。题目要求叙述一次你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接近自然的经历及感悟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，或谈谈接近自然的好处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。叙述经历以记叙文为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，记叙文的写作要素参考“人与社会”主题例4的解析部分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。叙述经历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用一般过去时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。讲述对这次经历的感悟或谈谈接近自然的好处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，这部分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内容需要说出自己的观点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，写作这部分内容用一般现在时。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B86089-2811-112D-5596-82D14928CC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_3#8463596fb?sp=1&amp;vaa=1&amp;vcp=1&amp;pid=17e94cb38&amp;color=0,0,0&amp;mp=1&amp;vtp=1&amp;vaab=1&amp;bt=1&amp;bbb=1">
            <a:extLst>
              <a:ext uri="{FF2B5EF4-FFF2-40B4-BE49-F238E27FC236}">
                <a16:creationId xmlns:a16="http://schemas.microsoft.com/office/drawing/2014/main" id="{F5EF7C2E-C8A6-4130-F079-35C82B7E78D5}"/>
              </a:ext>
            </a:extLst>
          </p:cNvPr>
          <p:cNvSpPr/>
          <p:nvPr/>
        </p:nvSpPr>
        <p:spPr>
          <a:xfrm>
            <a:off x="539496" y="3746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endParaRPr lang="en-US" altLang="zh-CN" sz="2800" dirty="0"/>
          </a:p>
        </p:txBody>
      </p:sp>
      <p:sp>
        <p:nvSpPr>
          <p:cNvPr id="3" name="QB_6_BD.31_4#8463596fb?sp=1&amp;vaa=1&amp;vcp=1&amp;pid=17e94cb38&amp;color=0,0,0&amp;mp=1&amp;vtp=1&amp;vaab=1&amp;bbb=1&amp;hb=1&amp;hltap=1">
            <a:extLst>
              <a:ext uri="{FF2B5EF4-FFF2-40B4-BE49-F238E27FC236}">
                <a16:creationId xmlns:a16="http://schemas.microsoft.com/office/drawing/2014/main" id="{BD7C8120-658C-C993-F3A0-C031E7C042EB}"/>
              </a:ext>
            </a:extLst>
          </p:cNvPr>
          <p:cNvSpPr/>
          <p:nvPr/>
        </p:nvSpPr>
        <p:spPr>
          <a:xfrm>
            <a:off x="539496" y="951234"/>
            <a:ext cx="11109960" cy="40172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7" name="QB_6_AN.1_1#8463596fb?vaa=1&amp;vcp=1&amp;pid=17e94cb38&amp;color=0,0,0&amp;vtp=1&amp;vaab=1&amp;bt=1&amp;bbb=1&amp;hb=1">
            <a:extLst>
              <a:ext uri="{FF2B5EF4-FFF2-40B4-BE49-F238E27FC236}">
                <a16:creationId xmlns:a16="http://schemas.microsoft.com/office/drawing/2014/main" id="{9B0A0B50-F2B5-D4FC-34B0-07A278F69A56}"/>
              </a:ext>
            </a:extLst>
          </p:cNvPr>
          <p:cNvSpPr/>
          <p:nvPr/>
        </p:nvSpPr>
        <p:spPr>
          <a:xfrm>
            <a:off x="539496" y="914925"/>
            <a:ext cx="11109960" cy="181902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education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Nowadays,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organized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Hangzhou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6_AN.1_1#8463596fb?vaa=1&amp;vcp=1&amp;pid=17e94cb38&amp;color=0,0,0&amp;mp=1&amp;vtp=1&amp;vaab=1&amp;bt=1&amp;bbb=1&amp;hb=1">
            <a:extLst>
              <a:ext uri="{FF2B5EF4-FFF2-40B4-BE49-F238E27FC236}">
                <a16:creationId xmlns:a16="http://schemas.microsoft.com/office/drawing/2014/main" id="{2F395762-1F93-BAD5-D313-3D63D78FB650}"/>
              </a:ext>
            </a:extLst>
          </p:cNvPr>
          <p:cNvSpPr/>
          <p:nvPr/>
        </p:nvSpPr>
        <p:spPr>
          <a:xfrm>
            <a:off x="539496" y="2756178"/>
            <a:ext cx="11109960" cy="3199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fresh.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covered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drops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processed.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farmers,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scenery,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endParaRPr lang="en-US" altLang="zh-CN" sz="2800" dirty="0"/>
          </a:p>
          <a:p>
            <a:pPr>
              <a:lnSpc>
                <a:spcPts val="42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32598754"/>
      </p:ext>
    </p:extLst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5eb072c2?vcp=1&amp;pid=17e94cb38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学习至此，请完成“第43讲备考练习（书面表达）”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6_BD#9606d8343?colgroup=2,3,23&amp;vcp=1&amp;pid=12816206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919092"/>
              </p:ext>
            </p:extLst>
          </p:nvPr>
        </p:nvGraphicFramePr>
        <p:xfrm>
          <a:off x="539496" y="2093404"/>
          <a:ext cx="11073384" cy="3375788"/>
        </p:xfrm>
        <a:graphic>
          <a:graphicData uri="http://schemas.openxmlformats.org/drawingml/2006/table">
            <a:tbl>
              <a:tblPr/>
              <a:tblGrid>
                <a:gridCol w="987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2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13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62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生活与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</a:t>
                      </a:r>
                      <a:endParaRPr lang="en-US" altLang="zh-CN" sz="1200" dirty="0"/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做人与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5.自我认识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自我管理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自我提升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.职业启蒙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职业精神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.劳动实践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劳动品质与工匠精神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.货币常识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理财意识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理性消费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信用维护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.勤于动手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乐于实践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敢于创新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9606d8343?colgroup=2,3,23&amp;vcp=1&amp;pid=128162061&amp;color=0,0,0&amp;mp=1&amp;vtp=1&amp;vaab=1&amp;bt=1&amp;bbb=1">
            <a:extLst>
              <a:ext uri="{FF2B5EF4-FFF2-40B4-BE49-F238E27FC236}">
                <a16:creationId xmlns:a16="http://schemas.microsoft.com/office/drawing/2014/main" id="{72AE0113-8A62-E3FE-146F-00AA2A45AB7B}"/>
              </a:ext>
            </a:extLst>
          </p:cNvPr>
          <p:cNvSpPr txBox="1"/>
          <p:nvPr/>
        </p:nvSpPr>
        <p:spPr>
          <a:xfrm>
            <a:off x="10894735" y="13849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5d4ce7ee.fixed?vcp=1&amp;pid=0a8ea492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书面表达</a:t>
            </a:r>
            <a:endParaRPr lang="en-US" altLang="zh-CN" sz="4000" dirty="0"/>
          </a:p>
        </p:txBody>
      </p:sp>
      <p:sp>
        <p:nvSpPr>
          <p:cNvPr id="3" name="C_4_BD#25d4ce7ee.fixed?vcp=1&amp;pid=0a8ea492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第43讲备考练习（书面表达）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8c7a20f4?vcp=1&amp;pid=25d4ce7ee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C_6_BD#3ce87312a?sp=1&amp;vcp=1&amp;pid=98c7a20f4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一、主题范畴：人与自我</a:t>
            </a:r>
            <a:endParaRPr lang="en-US" altLang="zh-CN" sz="3200" dirty="0"/>
          </a:p>
        </p:txBody>
      </p:sp>
      <p:sp>
        <p:nvSpPr>
          <p:cNvPr id="4" name="QB_7_BD.34_1#030d353e4?sp=1&amp;vaa=1&amp;vcp=1&amp;pid=3ce87312a&amp;color=0,0,0&amp;vtp=1&amp;vaab=1&amp;bbb=1&amp;hb=1"/>
          <p:cNvSpPr/>
          <p:nvPr/>
        </p:nvSpPr>
        <p:spPr>
          <a:xfrm>
            <a:off x="539496" y="198168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子主题内容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：多彩、安全、有意义的学校生活。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下周三，你校将举办运动会。假如你是校学生会主席，请你代表学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生会在校宣传栏英语专栏上用英语给全校学生写一则通知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BD.34_2#030d353e4?vaa=1&amp;vcp=1&amp;pid=3ce87312a&amp;color=0,0,0&amp;mp=1&amp;vtp=1&amp;vaab=1&amp;bt=1&amp;bbb=1">
            <a:extLst>
              <a:ext uri="{FF2B5EF4-FFF2-40B4-BE49-F238E27FC236}">
                <a16:creationId xmlns:a16="http://schemas.microsoft.com/office/drawing/2014/main" id="{797DBD8A-ECEC-AA8E-C0AA-E3CFC3DC2A7E}"/>
              </a:ext>
            </a:extLst>
          </p:cNvPr>
          <p:cNvSpPr/>
          <p:nvPr/>
        </p:nvSpPr>
        <p:spPr>
          <a:xfrm>
            <a:off x="539496" y="38195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内容包括：</a:t>
            </a:r>
            <a:endParaRPr lang="en-US" altLang="zh-CN" sz="2800" dirty="0"/>
          </a:p>
        </p:txBody>
      </p:sp>
      <p:sp>
        <p:nvSpPr>
          <p:cNvPr id="6" name="QB_7_BD.34_3#030d353e4?sp=1&amp;vaa=1&amp;vcp=1&amp;pid=3ce87312a&amp;color=0,0,0&amp;mp=1&amp;vtp=1&amp;vaab=1&amp;bbb=1&amp;hb=1">
            <a:extLst>
              <a:ext uri="{FF2B5EF4-FFF2-40B4-BE49-F238E27FC236}">
                <a16:creationId xmlns:a16="http://schemas.microsoft.com/office/drawing/2014/main" id="{2CC74705-0763-2BAA-E7C1-70A5DEDB9328}"/>
              </a:ext>
            </a:extLst>
          </p:cNvPr>
          <p:cNvSpPr/>
          <p:nvPr/>
        </p:nvSpPr>
        <p:spPr>
          <a:xfrm>
            <a:off x="539496" y="44518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（1）时间：下周三上午八点开始，下周五下午五点结束；（2）地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点：学校操场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；（3）活动要求：①准时到达操场；②穿运动鞋；③做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一些志愿工作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（至少再补充两项活动要求）。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4_4#030d353e4?vaa=1&amp;vcp=1&amp;pid=3ce87312a&amp;color=0,0,0&amp;mp=1&amp;vtp=1&amp;vaab=1&amp;bt=1&amp;bbb=1"/>
          <p:cNvSpPr/>
          <p:nvPr/>
        </p:nvSpPr>
        <p:spPr>
          <a:xfrm>
            <a:off x="539496" y="18562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写作要求：</a:t>
            </a:r>
            <a:endParaRPr lang="en-US" altLang="zh-CN" sz="2800" dirty="0"/>
          </a:p>
        </p:txBody>
      </p:sp>
      <p:sp>
        <p:nvSpPr>
          <p:cNvPr id="3" name="QB_7_BD.34_5#030d353e4?sp=1&amp;vaa=1&amp;vcp=1&amp;pid=3ce87312a&amp;color=0,0,0&amp;mp=1&amp;vtp=1&amp;vaab=1&amp;bbb=1&amp;hb=1"/>
          <p:cNvSpPr/>
          <p:nvPr/>
        </p:nvSpPr>
        <p:spPr>
          <a:xfrm>
            <a:off x="539496" y="24885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（1）通知内容必须包括所有要点，可适当增加细节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，以使行文连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；（2）文中不得出现真实的人名、校名和地名；（3）词数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80左右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开头和结尾已给出，不计入总词数）。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：volunteer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志愿工作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学生会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4_6#030d353e4?sp=1&amp;vaa=1&amp;vcp=1&amp;pid=3ce87312a&amp;color=0,0,0&amp;mp=1&amp;vtp=1&amp;vaab=1&amp;bt=1&amp;bbb=1&amp;hb=1&amp;hltap=1"/>
          <p:cNvSpPr/>
          <p:nvPr/>
        </p:nvSpPr>
        <p:spPr>
          <a:xfrm>
            <a:off x="539496" y="1176020"/>
            <a:ext cx="11109960" cy="4412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Notice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34_6#030d353e4?sp=1&amp;vaa=1&amp;vcp=1&amp;pid=3ce87312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AD99F261-EFC7-2E31-76A7-0677AC1F6E19}"/>
              </a:ext>
            </a:extLst>
          </p:cNvPr>
          <p:cNvSpPr/>
          <p:nvPr/>
        </p:nvSpPr>
        <p:spPr>
          <a:xfrm>
            <a:off x="539496" y="3749040"/>
            <a:ext cx="11109960" cy="194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Wednesday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4_6#030d353e4?sp=1&amp;vaa=1&amp;vcp=1&amp;pid=3ce87312a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E8D8CD91-CE6F-056B-A7A5-2D390A8E5200}"/>
              </a:ext>
            </a:extLst>
          </p:cNvPr>
          <p:cNvSpPr/>
          <p:nvPr/>
        </p:nvSpPr>
        <p:spPr>
          <a:xfrm>
            <a:off x="539496" y="64051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Union</a:t>
            </a:r>
            <a:endParaRPr lang="en-US" altLang="zh-CN" sz="2800" dirty="0"/>
          </a:p>
        </p:txBody>
      </p:sp>
      <p:sp>
        <p:nvSpPr>
          <p:cNvPr id="3" name="QB_7_AN.34_6#030d353e4?sp=1&amp;vaa=1&amp;vcp=1&amp;pid=3ce87312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A62EC709-3C1D-C468-7056-3866F8E44EB8}"/>
              </a:ext>
            </a:extLst>
          </p:cNvPr>
          <p:cNvSpPr/>
          <p:nvPr/>
        </p:nvSpPr>
        <p:spPr>
          <a:xfrm>
            <a:off x="539496" y="61511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Fourth,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snacks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drinks.</a:t>
            </a:r>
            <a:endParaRPr lang="en-US" altLang="zh-CN" sz="2800" dirty="0"/>
          </a:p>
        </p:txBody>
      </p:sp>
      <p:sp>
        <p:nvSpPr>
          <p:cNvPr id="4" name="QB_7_BD.34_1#030d353e4?sp=1&amp;vaa=1&amp;vcp=1&amp;pid=3ce87312a&amp;color=0,0,0&amp;vtp=1&amp;vaab=1&amp;bbb=1&amp;hb=1">
            <a:extLst>
              <a:ext uri="{FF2B5EF4-FFF2-40B4-BE49-F238E27FC236}">
                <a16:creationId xmlns:a16="http://schemas.microsoft.com/office/drawing/2014/main" id="{8ACFC55C-9BC7-8B10-6A2A-D5E7F14524F2}"/>
              </a:ext>
            </a:extLst>
          </p:cNvPr>
          <p:cNvSpPr/>
          <p:nvPr/>
        </p:nvSpPr>
        <p:spPr>
          <a:xfrm>
            <a:off x="539496" y="5703220"/>
            <a:ext cx="11109960" cy="6783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（2024·宁夏·中考题）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083843254"/>
      </p:ext>
    </p:extLst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_1#b47b60c78?sp=1&amp;vaa=1&amp;vcp=1&amp;pid=3ce87312a&amp;color=0,0,0&amp;vtp=1&amp;vaab=1&amp;bt=1&amp;bbb=1&amp;hb=1"/>
          <p:cNvSpPr/>
          <p:nvPr/>
        </p:nvSpPr>
        <p:spPr>
          <a:xfrm>
            <a:off x="539496" y="496986"/>
            <a:ext cx="11109960" cy="264617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indent="715963"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子主题内容：积极的学习体验，恰当的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方法与策略，勤学善思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学校英文校刊发起主题为“What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的征文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和同学就此进行了讨论。请综合下图所示的笔记内容，并作适当拓展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一篇短文投稿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BD.35_2#b47b60c78?sp=1&amp;vaa=1&amp;vcp=1&amp;pid=3ce87312a&amp;color=0,0,0&amp;mp=1&amp;vtp=1&amp;vaab=1&amp;bt=1&amp;bbb=1&amp;hb=1">
            <a:extLst>
              <a:ext uri="{FF2B5EF4-FFF2-40B4-BE49-F238E27FC236}">
                <a16:creationId xmlns:a16="http://schemas.microsoft.com/office/drawing/2014/main" id="{00E3C04C-18FE-4D71-1823-1E5F09411878}"/>
              </a:ext>
            </a:extLst>
          </p:cNvPr>
          <p:cNvSpPr/>
          <p:nvPr/>
        </p:nvSpPr>
        <p:spPr>
          <a:xfrm>
            <a:off x="539495" y="3196145"/>
            <a:ext cx="5426485" cy="21075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要求：（1）80词左右（标题和开头都已给出，不计入总词数）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（2）文中不得出现真实的人名和校名。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B_7_BD.35_3#b47b60c78?vaa=1&amp;vcp=1&amp;pid=3ce87312a&amp;color=0,0,0&amp;tib=255,255,255&amp;vtp=1&amp;vaab=1" descr="preencoded.png">
            <a:extLst>
              <a:ext uri="{FF2B5EF4-FFF2-40B4-BE49-F238E27FC236}">
                <a16:creationId xmlns:a16="http://schemas.microsoft.com/office/drawing/2014/main" id="{75C6228A-D096-E1FC-34B3-BA037C653A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7648" y="3081046"/>
            <a:ext cx="5321808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&amp;si=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_4#b47b60c78?sp=1&amp;vaa=1&amp;vcp=1&amp;pid=3ce87312a&amp;color=0,0,0&amp;vtp=1&amp;vaab=1&amp;bt=1&amp;bbb=1&amp;hb=1&amp;hltap=1"/>
          <p:cNvSpPr/>
          <p:nvPr/>
        </p:nvSpPr>
        <p:spPr>
          <a:xfrm>
            <a:off x="539496" y="554400"/>
            <a:ext cx="11109960" cy="5708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35_4#b47b60c78?sp=1&amp;vaa=1&amp;vcp=1&amp;pid=3ce87312a&amp;color=0,0,0&amp;vtp=1&amp;vaab=1&amp;bt=1&amp;bbb=1&amp;hb=1&amp;hla=1">
            <a:extLst>
              <a:ext uri="{FF2B5EF4-FFF2-40B4-BE49-F238E27FC236}">
                <a16:creationId xmlns:a16="http://schemas.microsoft.com/office/drawing/2014/main" id="{CE8A9024-169C-E029-FB06-FDE2D85781AC}"/>
              </a:ext>
            </a:extLst>
          </p:cNvPr>
          <p:cNvSpPr/>
          <p:nvPr/>
        </p:nvSpPr>
        <p:spPr>
          <a:xfrm>
            <a:off x="539496" y="1789802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strength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wisdom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challenges.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relationship.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guitar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shyness,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broaden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horizons,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sharpen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understanding.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_4#b47b60c78?sp=1&amp;vaa=1&amp;vcp=1&amp;pid=3ce87312a&amp;color=0,0,0&amp;vtp=1&amp;vaab=1&amp;bt=1&amp;bbb=1&amp;hb=1&amp;hltap=1">
            <a:extLst>
              <a:ext uri="{FF2B5EF4-FFF2-40B4-BE49-F238E27FC236}">
                <a16:creationId xmlns:a16="http://schemas.microsoft.com/office/drawing/2014/main" id="{8FB39044-6190-967B-7FA2-30698B00B106}"/>
              </a:ext>
            </a:extLst>
          </p:cNvPr>
          <p:cNvSpPr/>
          <p:nvPr/>
        </p:nvSpPr>
        <p:spPr>
          <a:xfrm>
            <a:off x="539496" y="914934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35_4#b47b60c78?sp=1&amp;vaa=1&amp;vcp=1&amp;pid=3ce87312a&amp;color=0,0,0&amp;vtp=1&amp;vaab=1&amp;bt=1&amp;bbb=1&amp;hb=1&amp;hla=1">
            <a:extLst>
              <a:ext uri="{FF2B5EF4-FFF2-40B4-BE49-F238E27FC236}">
                <a16:creationId xmlns:a16="http://schemas.microsoft.com/office/drawing/2014/main" id="{E5FC9346-6277-5A49-0052-653E9BFB11ED}"/>
              </a:ext>
            </a:extLst>
          </p:cNvPr>
          <p:cNvSpPr/>
          <p:nvPr/>
        </p:nvSpPr>
        <p:spPr>
          <a:xfrm>
            <a:off x="539496" y="889534"/>
            <a:ext cx="11109960" cy="3806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reminds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memories.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Overall,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enriches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fulfilling.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</p:txBody>
      </p:sp>
      <p:sp>
        <p:nvSpPr>
          <p:cNvPr id="4" name="QB_7_BD.35_1#b47b60c78?sp=1&amp;vaa=1&amp;vcp=1&amp;pid=3ce87312a&amp;color=0,0,0&amp;vtp=1&amp;vaab=1&amp;bt=1&amp;bbb=1&amp;hb=1">
            <a:extLst>
              <a:ext uri="{FF2B5EF4-FFF2-40B4-BE49-F238E27FC236}">
                <a16:creationId xmlns:a16="http://schemas.microsoft.com/office/drawing/2014/main" id="{B6298F2D-8F9D-AEE7-D1F5-A35B073CE4BB}"/>
              </a:ext>
            </a:extLst>
          </p:cNvPr>
          <p:cNvSpPr/>
          <p:nvPr/>
        </p:nvSpPr>
        <p:spPr>
          <a:xfrm>
            <a:off x="539496" y="4659740"/>
            <a:ext cx="11109960" cy="6604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（2024·湖南长沙·中考题）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2567613"/>
      </p:ext>
    </p:extLst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&amp;si=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6_1#3d0283ed1?sp=1&amp;vaa=1&amp;vcp=1&amp;pid=3ce87312a&amp;color=0,0,0&amp;vtp=1&amp;vaab=1&amp;bt=1&amp;bbb=1&amp;hb=1"/>
          <p:cNvSpPr/>
          <p:nvPr/>
        </p:nvSpPr>
        <p:spPr>
          <a:xfrm>
            <a:off x="539496" y="656128"/>
            <a:ext cx="11109960" cy="24259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3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子主题内容：自我认识，自我管理，自我提升。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假设你是李华，暑假即将到来，你校将举办一次“英国行”研学活动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你想竞聘学员队长，现请你给此次研学组织者Mr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用英语写一封信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7_BD.36_2#3d0283ed1?sp=1&amp;vaa=1&amp;vcp=1&amp;pid=3ce87312a&amp;color=0,0,0&amp;vtp=1&amp;vaab=1&amp;bbb=1&amp;hb=1"/>
          <p:cNvSpPr/>
          <p:nvPr/>
        </p:nvSpPr>
        <p:spPr>
          <a:xfrm>
            <a:off x="539496" y="2975694"/>
            <a:ext cx="11109960" cy="11744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（1）你的优势（两条）；（2）提出你对此次研学活动内容的建议，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：①寄宿在当地家庭；②游览当地风景名胜；③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  <p:sp>
        <p:nvSpPr>
          <p:cNvPr id="4" name="QB_7_BD.36_4#3d0283ed1?sp=1&amp;vaa=1&amp;vcp=1&amp;pid=3ce87312a&amp;color=0,0,0&amp;mp=1&amp;vtp=1&amp;vaab=1&amp;bbb=1&amp;hb=1">
            <a:extLst>
              <a:ext uri="{FF2B5EF4-FFF2-40B4-BE49-F238E27FC236}">
                <a16:creationId xmlns:a16="http://schemas.microsoft.com/office/drawing/2014/main" id="{89862C9E-D652-4DFC-5683-8403CC787303}"/>
              </a:ext>
            </a:extLst>
          </p:cNvPr>
          <p:cNvSpPr/>
          <p:nvPr/>
        </p:nvSpPr>
        <p:spPr>
          <a:xfrm>
            <a:off x="539496" y="430478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b="0" i="0" dirty="0">
              <a:solidFill>
                <a:srgbClr val="00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 indent="715963"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（1）要点齐全，结构清晰，语言流畅，书写规范，可适当增加细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节；（2）文中不得出现你的真实姓名和校名；（3）词数80~100，开头、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结尾已给出，不计入总词数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2&amp;si=1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6_5#3d0283ed1?vaa=1&amp;vcp=1&amp;pid=3ce87312a&amp;color=0,0,0&amp;mp=1&amp;vtp=1&amp;vaab=1&amp;bt=1&amp;bbb=1&amp;hb=1&amp;hltap=1"/>
          <p:cNvSpPr/>
          <p:nvPr/>
        </p:nvSpPr>
        <p:spPr>
          <a:xfrm>
            <a:off x="539496" y="86233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36_5#3d0283ed1?vaa=1&amp;vcp=1&amp;pid=3ce87312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7E044491-30A8-BEBB-ED1E-D70516AA35A9}"/>
              </a:ext>
            </a:extLst>
          </p:cNvPr>
          <p:cNvSpPr/>
          <p:nvPr/>
        </p:nvSpPr>
        <p:spPr>
          <a:xfrm>
            <a:off x="539496" y="2782570"/>
            <a:ext cx="11109960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monitor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organizing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suitable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_1#a8291193a?sp=1&amp;vaa=1&amp;vcp=1&amp;pid=128162061&amp;color=0,0,0&amp;vtp=1&amp;vaab=1&amp;bt=1&amp;bbb=1"/>
          <p:cNvSpPr/>
          <p:nvPr/>
        </p:nvSpPr>
        <p:spPr>
          <a:xfrm>
            <a:off x="539496" y="4836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endParaRPr lang="en-US" altLang="zh-CN" sz="2800" dirty="0"/>
          </a:p>
        </p:txBody>
      </p:sp>
      <p:sp>
        <p:nvSpPr>
          <p:cNvPr id="3" name="QB_6_BD.1_2#a8291193a?sp=1&amp;vaa=1&amp;vcp=1&amp;pid=128162061&amp;color=0,0,0&amp;vtp=1&amp;vaab=1&amp;bbb=1&amp;hb=1"/>
          <p:cNvSpPr/>
          <p:nvPr/>
        </p:nvSpPr>
        <p:spPr>
          <a:xfrm>
            <a:off x="539496" y="111137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假定你是李华，你的外籍朋友Sam知道你将参加你校举办的课本剧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比赛（textbook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他对此很感兴趣。请你用英语写一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封邮件，告知他相关的情况。内容包括：1.比赛信息（时间、地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）；2.你的准备计划（阅读课文、参加讨论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）；3.表达期待。</a:t>
            </a:r>
          </a:p>
          <a:p>
            <a:pPr indent="709613"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注意：1.词数80左右；2.可适当增加细节，以使行文连贯；3.文中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不能出现真实的姓名及学校名称；4.开头与结尾已给出，不计入总词数。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参考词语：prepare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准备，text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课文，discuss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讨论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.表演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6_5#3d0283ed1?vaa=1&amp;vcp=1&amp;pid=3ce87312a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3227C1FB-61BA-E902-3F50-056F045ABF33}"/>
              </a:ext>
            </a:extLst>
          </p:cNvPr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endParaRPr lang="en-US" altLang="zh-CN" sz="2800" dirty="0"/>
          </a:p>
          <a:p>
            <a:pPr algn="r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7_AN.36_5#3d0283ed1?vaa=1&amp;vcp=1&amp;pid=3ce87312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26B2081B-C0E7-178F-CA72-1C4A06D14F19}"/>
              </a:ext>
            </a:extLst>
          </p:cNvPr>
          <p:cNvSpPr/>
          <p:nvPr/>
        </p:nvSpPr>
        <p:spPr>
          <a:xfrm>
            <a:off x="539496" y="529001"/>
            <a:ext cx="11109960" cy="3158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London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Cambridge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students’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</p:txBody>
      </p:sp>
      <p:sp>
        <p:nvSpPr>
          <p:cNvPr id="4" name="QB_7_BD.36_1#3d0283ed1?sp=1&amp;vaa=1&amp;vcp=1&amp;pid=3ce87312a&amp;color=0,0,0&amp;vtp=1&amp;vaab=1&amp;bt=1&amp;bbb=1&amp;hb=1">
            <a:extLst>
              <a:ext uri="{FF2B5EF4-FFF2-40B4-BE49-F238E27FC236}">
                <a16:creationId xmlns:a16="http://schemas.microsoft.com/office/drawing/2014/main" id="{8A529531-C303-18F1-BEE3-A13A8727A615}"/>
              </a:ext>
            </a:extLst>
          </p:cNvPr>
          <p:cNvSpPr/>
          <p:nvPr/>
        </p:nvSpPr>
        <p:spPr>
          <a:xfrm>
            <a:off x="539496" y="5394381"/>
            <a:ext cx="11109960" cy="5907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（2024·内蒙古呼和浩特·中考题）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37433240"/>
      </p:ext>
    </p:extLst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3&amp;si=1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7_1#b260c5031?sp=1&amp;vaa=1&amp;vcp=1&amp;pid=3ce87312a&amp;color=0,0,0&amp;vtp=1&amp;vaab=1&amp;bt=1&amp;bbb=1&amp;hb=1"/>
          <p:cNvSpPr/>
          <p:nvPr/>
        </p:nvSpPr>
        <p:spPr>
          <a:xfrm>
            <a:off x="539496" y="55453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子主题内容：劳动实践，劳动品质与工匠精神。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假如你是李斌，开学初老师在劳动实践课（labour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class）上布置了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一项作业，内容是栽培一种植物（绿植、花、蔬菜等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观察并记录它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们）的生长变化。你完成了这项作业并且觉得很有趣，打算写一封邮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件和你的笔友Tom分享此次经历和感受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.记录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satisfaction,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4&amp;si=1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7_2#b260c5031?vaa=1&amp;vcp=1&amp;pid=3ce87312a&amp;color=0,0,0&amp;mp=1&amp;vtp=1&amp;vaab=1&amp;bt=1&amp;bbb=1&amp;hb=1"/>
          <p:cNvSpPr/>
          <p:nvPr/>
        </p:nvSpPr>
        <p:spPr>
          <a:xfrm>
            <a:off x="539496" y="527190"/>
            <a:ext cx="11109960" cy="249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720344" algn="just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indent="720344" algn="just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（1）邮件应包含题目所给的关键信息，选择使用参考词语，可适</a:t>
            </a:r>
          </a:p>
          <a:p>
            <a:pPr indent="720344" algn="just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当发挥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indent="720344" algn="just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（2）语句通顺，意思连贯，书写工整；</a:t>
            </a:r>
          </a:p>
          <a:p>
            <a:pPr indent="720344" algn="just">
              <a:lnSpc>
                <a:spcPts val="42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（3）邮件中不得出现你的任何真实信息（姓名、校名和地名等）；</a:t>
            </a:r>
          </a:p>
          <a:p>
            <a:pPr indent="720344" algn="just">
              <a:lnSpc>
                <a:spcPts val="42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（4）词数：不少于70（开头和结尾已给出，但不计入总词数）。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6&amp;si=1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7_7#b260c5031?vaa=1&amp;vcp=1&amp;pid=3ce87312a&amp;color=0,0,0&amp;mp=1&amp;vtp=1&amp;vaab=1&amp;bt=1&amp;bbb=1&amp;hb=1&amp;hltap=1"/>
          <p:cNvSpPr/>
          <p:nvPr/>
        </p:nvSpPr>
        <p:spPr>
          <a:xfrm>
            <a:off x="539496" y="86868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labour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37_7#b260c5031?vaa=1&amp;vcp=1&amp;pid=3ce87312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9A406508-FAE7-B7C4-46C1-F63158F66EE5}"/>
              </a:ext>
            </a:extLst>
          </p:cNvPr>
          <p:cNvSpPr/>
          <p:nvPr/>
        </p:nvSpPr>
        <p:spPr>
          <a:xfrm>
            <a:off x="539496" y="2788920"/>
            <a:ext cx="11109960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assigned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project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sunflower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container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fascinating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7_7#b260c5031?vaa=1&amp;vcp=1&amp;pid=3ce87312a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7C586129-CE61-11A9-9256-200E6385AF77}"/>
              </a:ext>
            </a:extLst>
          </p:cNvPr>
          <p:cNvSpPr/>
          <p:nvPr/>
        </p:nvSpPr>
        <p:spPr>
          <a:xfrm>
            <a:off x="539496" y="53820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reply.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Bin</a:t>
            </a:r>
            <a:endParaRPr lang="en-US" altLang="zh-CN" sz="2800" dirty="0"/>
          </a:p>
        </p:txBody>
      </p:sp>
      <p:sp>
        <p:nvSpPr>
          <p:cNvPr id="3" name="QB_7_AN.37_7#b260c5031?vaa=1&amp;vcp=1&amp;pid=3ce87312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9299ED72-370D-B715-AED0-6C6ECF57013E}"/>
              </a:ext>
            </a:extLst>
          </p:cNvPr>
          <p:cNvSpPr/>
          <p:nvPr/>
        </p:nvSpPr>
        <p:spPr>
          <a:xfrm>
            <a:off x="539496" y="5128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sunflower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satisfaction.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sunflower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taught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too!</a:t>
            </a:r>
            <a:endParaRPr lang="en-US" altLang="zh-CN" sz="2800" dirty="0"/>
          </a:p>
        </p:txBody>
      </p:sp>
      <p:sp>
        <p:nvSpPr>
          <p:cNvPr id="4" name="QB_7_BD.37_1#b260c5031?sp=1&amp;vaa=1&amp;vcp=1&amp;pid=3ce87312a&amp;color=0,0,0&amp;vtp=1&amp;vaab=1&amp;bt=1&amp;bbb=1&amp;hb=1">
            <a:extLst>
              <a:ext uri="{FF2B5EF4-FFF2-40B4-BE49-F238E27FC236}">
                <a16:creationId xmlns:a16="http://schemas.microsoft.com/office/drawing/2014/main" id="{E835A5BB-3811-07E5-BAA1-5D2B9129BF8D}"/>
              </a:ext>
            </a:extLst>
          </p:cNvPr>
          <p:cNvSpPr/>
          <p:nvPr/>
        </p:nvSpPr>
        <p:spPr>
          <a:xfrm>
            <a:off x="539496" y="5638085"/>
            <a:ext cx="11109960" cy="628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（2024·陕西·中考题）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5441651"/>
      </p:ext>
    </p:extLst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7&amp;si=1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8_1#0d6749994?sp=1&amp;vaa=1&amp;vcp=1&amp;pid=3ce87312a&amp;color=0,0,0&amp;vtp=1&amp;vaab=1&amp;bt=1&amp;bbb=1"/>
          <p:cNvSpPr/>
          <p:nvPr/>
        </p:nvSpPr>
        <p:spPr>
          <a:xfrm>
            <a:off x="539496" y="1219708"/>
            <a:ext cx="113426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子主题内容：勤于动手，乐于实践，敢于创新。</a:t>
            </a:r>
            <a:endParaRPr lang="en-US" altLang="zh-CN" sz="2800" dirty="0"/>
          </a:p>
        </p:txBody>
      </p:sp>
      <p:sp>
        <p:nvSpPr>
          <p:cNvPr id="3" name="QB_7_BD.38_2#0d6749994?sp=1&amp;vaa=1&amp;vcp=1&amp;pid=3ce87312a&amp;color=0,0,0&amp;vtp=1&amp;vaab=1&amp;bbb=1&amp;hb=1"/>
          <p:cNvSpPr/>
          <p:nvPr/>
        </p:nvSpPr>
        <p:spPr>
          <a:xfrm>
            <a:off x="539496" y="18474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假定你是李辉，你组建的社团打算在暑假期间设计、制作飞机模型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你得知你的英国朋友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Eric有意参与。请你用英文给他写一封电子邮件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：（1）告知你的打算；（2）询问他的想法；（3）期待回复。</a:t>
            </a:r>
            <a:endParaRPr lang="en-US" altLang="zh-CN" sz="2800" dirty="0"/>
          </a:p>
        </p:txBody>
      </p:sp>
      <p:sp>
        <p:nvSpPr>
          <p:cNvPr id="4" name="QB_7_BD.38_3#0d6749994?sp=1&amp;vaa=1&amp;vcp=1&amp;pid=3ce87312a&amp;color=0,0,0&amp;vtp=1&amp;vaab=1&amp;bbb=1&amp;hb=1"/>
          <p:cNvSpPr/>
          <p:nvPr/>
        </p:nvSpPr>
        <p:spPr>
          <a:xfrm>
            <a:off x="539496" y="37778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注意：（1）词数80～100，开头和结尾已给出，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不计入总词数；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2）可适当增加细节，以使行文连贯；（3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）邮件中不能出现真实的姓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名及学校名称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8&amp;si=1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8_4#0d6749994?vaa=1&amp;vcp=1&amp;pid=3ce87312a&amp;color=0,0,0&amp;mp=1&amp;vtp=1&amp;vaab=1&amp;bt=1&amp;bbb=1&amp;hb=1&amp;hltap=1"/>
          <p:cNvSpPr/>
          <p:nvPr/>
        </p:nvSpPr>
        <p:spPr>
          <a:xfrm>
            <a:off x="539496" y="1818640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Eric,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38_4#0d6749994?vaa=1&amp;vcp=1&amp;pid=3ce87312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A9141B8F-9455-162D-E714-358FAD599642}"/>
              </a:ext>
            </a:extLst>
          </p:cNvPr>
          <p:cNvSpPr/>
          <p:nvPr/>
        </p:nvSpPr>
        <p:spPr>
          <a:xfrm>
            <a:off x="539496" y="3103880"/>
            <a:ext cx="11109960" cy="194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project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design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airplanes.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8_4#0d6749994?vaa=1&amp;vcp=1&amp;pid=3ce87312a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6FA08915-7A35-52E1-7B93-135A50103773}"/>
              </a:ext>
            </a:extLst>
          </p:cNvPr>
          <p:cNvSpPr/>
          <p:nvPr/>
        </p:nvSpPr>
        <p:spPr>
          <a:xfrm>
            <a:off x="539496" y="600922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wishes!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Hui</a:t>
            </a:r>
            <a:endParaRPr lang="en-US" altLang="zh-CN" sz="2800" dirty="0"/>
          </a:p>
        </p:txBody>
      </p:sp>
      <p:sp>
        <p:nvSpPr>
          <p:cNvPr id="3" name="QB_7_AN.38_4#0d6749994?vaa=1&amp;vcp=1&amp;pid=3ce87312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06248CBC-6E1A-E753-8BD8-36D9E7A3F330}"/>
              </a:ext>
            </a:extLst>
          </p:cNvPr>
          <p:cNvSpPr/>
          <p:nvPr/>
        </p:nvSpPr>
        <p:spPr>
          <a:xfrm>
            <a:off x="539496" y="57552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aviation,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participation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reply.</a:t>
            </a:r>
            <a:endParaRPr lang="en-US" altLang="zh-CN" sz="2800" dirty="0"/>
          </a:p>
        </p:txBody>
      </p:sp>
      <p:sp>
        <p:nvSpPr>
          <p:cNvPr id="4" name="QB_7_BD.38_1#0d6749994?sp=1&amp;vaa=1&amp;vcp=1&amp;pid=3ce87312a&amp;color=0,0,0&amp;vtp=1&amp;vaab=1&amp;bt=1&amp;bbb=1">
            <a:extLst>
              <a:ext uri="{FF2B5EF4-FFF2-40B4-BE49-F238E27FC236}">
                <a16:creationId xmlns:a16="http://schemas.microsoft.com/office/drawing/2014/main" id="{171BC2B8-5EE1-EAD2-4A52-CF3E491C8F4E}"/>
              </a:ext>
            </a:extLst>
          </p:cNvPr>
          <p:cNvSpPr/>
          <p:nvPr/>
        </p:nvSpPr>
        <p:spPr>
          <a:xfrm>
            <a:off x="539496" y="5670210"/>
            <a:ext cx="113426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（2024·辽宁·中考题）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55722506"/>
      </p:ext>
    </p:extLst>
  </p:cSld>
  <p:clrMapOvr>
    <a:masterClrMapping/>
  </p:clrMapOvr>
  <p:transition>
    <p:split dir="in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9&amp;si=1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9_1#ff319492e?sp=1&amp;vaa=1&amp;vcp=1&amp;pid=3ce87312a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子主题内容：自我认识，自我管理，自我提升。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我国义务教育阶段实施“双减”政策以来，学生拥有了更多的课余时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间。为了引导学生更好地利用课余时间，增强时间管理意识，学校英语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社团以“Making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Time”为题向学生征文，请你根据下列写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作要点写一篇短文投稿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0&amp;si=1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9_2#ff319492e?sp=1&amp;vaa=1&amp;vcp=1&amp;pid=3ce87312a&amp;color=0,0,0&amp;mp=1&amp;vtp=1&amp;vaab=1&amp;bt=1&amp;bbb=1&amp;hb=1"/>
          <p:cNvSpPr/>
          <p:nvPr/>
        </p:nvSpPr>
        <p:spPr>
          <a:xfrm>
            <a:off x="539496" y="15412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写作要点：（1）When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time?（2）What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time?（Give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examples）（3）Do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not?</a:t>
            </a:r>
            <a:endParaRPr lang="en-US" altLang="zh-CN" sz="2800" dirty="0"/>
          </a:p>
        </p:txBody>
      </p:sp>
      <p:sp>
        <p:nvSpPr>
          <p:cNvPr id="3" name="QB_7_BD.39_3#ff319492e?sp=1&amp;vaa=1&amp;vcp=1&amp;pid=3ce87312a&amp;color=0,0,0&amp;mp=1&amp;vtp=1&amp;vaab=1&amp;bbb=1&amp;hb=1"/>
          <p:cNvSpPr/>
          <p:nvPr/>
        </p:nvSpPr>
        <p:spPr>
          <a:xfrm>
            <a:off x="539496" y="34695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要求：（1）短文应包括所有的写作要点，条理清楚，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行文连贯，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可适当发挥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；（2）短文中不能出现真实的人名、校名、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地名等信息；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3）词数80左右，短文开头已给出，不计入总词数。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9737</Words>
  <Application>Microsoft Office PowerPoint</Application>
  <PresentationFormat>宽屏</PresentationFormat>
  <Paragraphs>1587</Paragraphs>
  <Slides>140</Slides>
  <Notes>124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140</vt:i4>
      </vt:variant>
    </vt:vector>
  </HeadingPairs>
  <TitlesOfParts>
    <vt:vector size="147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65</cp:revision>
  <dcterms:created xsi:type="dcterms:W3CDTF">2024-11-29T08:48:20Z</dcterms:created>
  <dcterms:modified xsi:type="dcterms:W3CDTF">2025-07-25T08:56:18Z</dcterms:modified>
  <cp:category/>
  <cp:contentStatus/>
</cp:coreProperties>
</file>