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315" r:id="rId10"/>
    <p:sldId id="264" r:id="rId11"/>
    <p:sldId id="265" r:id="rId12"/>
    <p:sldId id="266" r:id="rId13"/>
    <p:sldId id="267" r:id="rId14"/>
    <p:sldId id="268" r:id="rId15"/>
    <p:sldId id="316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2" r:id="rId58"/>
  </p:sldIdLst>
  <p:sldSz cx="12192000" cy="6858000"/>
  <p:notesSz cx="6858000" cy="12192000"/>
  <p:custDataLst>
    <p:tags r:id="rId60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15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157c7d4c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6162BC2-69A8-466A-BFD7-BD83B668E1D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认识区域：联系与差异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57c7d4c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C2FF458-ACE0-4B39-9A01-7E50979336D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592c841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4742c70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875b009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62b9095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592c841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4742c705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875b009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862b9095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认识区域：联系与差异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6ff3330000905b2c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4D31DAA-100C-D3CD-E9DA-17B79C3BBF3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6043773-2EB9-47A4-93A3-CBDCE93F2B39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AD81071-0567-472D-A5A0-F8F769A12C0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A729AA5-E7E7-43D9-97F1-0E85F993019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592c841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4742c70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875b009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62b9095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592c841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4742c705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875b009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862b9095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0D2FB11-6447-4633-071C-BED16F8A90BC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ae930f59?vcp=1&amp;pid=84742c70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珠江三角洲区域的外向型经济</a:t>
            </a:r>
            <a:endParaRPr lang="en-US" altLang="zh-CN" sz="3000" dirty="0"/>
          </a:p>
        </p:txBody>
      </p:sp>
      <p:graphicFrame>
        <p:nvGraphicFramePr>
          <p:cNvPr id="10" name="QB_7_BD.19_1#fdcb1412b?colgroup=2,26&amp;vaa=1&amp;vcp=1&amp;vis=1&amp;pid=fae930f59&amp;color=0,0,0&amp;vtp=1&amp;vaab=1&amp;bbb=1&amp;hb=1"/>
          <p:cNvGraphicFramePr>
            <a:graphicFrameLocks noGrp="1"/>
          </p:cNvGraphicFramePr>
          <p:nvPr/>
        </p:nvGraphicFramePr>
        <p:xfrm>
          <a:off x="539496" y="1272966"/>
          <a:ext cx="11082528" cy="4473132"/>
        </p:xfrm>
        <a:graphic>
          <a:graphicData uri="http://schemas.openxmlformats.org/drawingml/2006/table">
            <a:tbl>
              <a:tblPr/>
              <a:tblGrid>
                <a:gridCol w="1207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75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珠江三角洲位于我国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部沿海地区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由珠江及其支流冲积而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简称“珠三角”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以珠江三角洲为核心发展起来的珠江三角洲区域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是由珠江沿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岸的广州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深圳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佛山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珠海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惠州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9个城市所组成的区域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是我国改革开放的先行区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优势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珠江三角洲毗邻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两个特别行政区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地区）隔海相望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地理位置优越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海陆交通便利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是我国的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7_AN.20_1#fdcb1412b.blank?vaa=1&amp;vcp=1&amp;vis=1&amp;pid=fae930f59&amp;color=0,0,0&amp;vpa=17&amp;vtp=1&amp;vaab=1"/>
          <p:cNvSpPr/>
          <p:nvPr/>
        </p:nvSpPr>
        <p:spPr>
          <a:xfrm>
            <a:off x="5029223" y="1276649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5" name="QB_7_AN.21_1#fdcb1412b.blank?vaa=1&amp;vcp=1&amp;vis=1&amp;pid=fae930f59&amp;color=0,0,0&amp;vpa=18&amp;vtp=1&amp;vaab=1&amp;bbb=1"/>
          <p:cNvSpPr/>
          <p:nvPr/>
        </p:nvSpPr>
        <p:spPr>
          <a:xfrm>
            <a:off x="4318023" y="407179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香港</a:t>
            </a:r>
            <a:endParaRPr lang="en-US" altLang="zh-CN" sz="2800" dirty="0"/>
          </a:p>
        </p:txBody>
      </p:sp>
      <p:sp>
        <p:nvSpPr>
          <p:cNvPr id="6" name="QB_7_AN.22_1#fdcb1412b.blank?vaa=1&amp;vcp=1&amp;vis=1&amp;pid=fae930f59&amp;color=0,0,0&amp;vpa=19&amp;vtp=1&amp;vaab=1&amp;bbb=1"/>
          <p:cNvSpPr/>
          <p:nvPr/>
        </p:nvSpPr>
        <p:spPr>
          <a:xfrm>
            <a:off x="5740423" y="407179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澳门</a:t>
            </a:r>
            <a:endParaRPr lang="en-US" altLang="zh-CN" sz="2800" dirty="0"/>
          </a:p>
        </p:txBody>
      </p:sp>
      <p:sp>
        <p:nvSpPr>
          <p:cNvPr id="7" name="QB_7_AN.23_1#fdcb1412b.blank?vaa=1&amp;vcp=1&amp;vis=1&amp;pid=fae930f59&amp;color=0,0,0&amp;vpa=20&amp;vtp=1&amp;vaab=1&amp;bbb=1"/>
          <p:cNvSpPr/>
          <p:nvPr/>
        </p:nvSpPr>
        <p:spPr>
          <a:xfrm>
            <a:off x="9994922" y="4071793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东南亚</a:t>
            </a:r>
            <a:endParaRPr lang="en-US" altLang="zh-CN" sz="2800" dirty="0"/>
          </a:p>
        </p:txBody>
      </p:sp>
      <p:sp>
        <p:nvSpPr>
          <p:cNvPr id="8" name="QB_7_AN.24_1#fdcb1412b.blank?vaa=1&amp;vcp=1&amp;vis=1&amp;pid=fae930f59&amp;color=0,0,0&amp;vpa=21&amp;vtp=1&amp;vaab=1&amp;bbb=1"/>
          <p:cNvSpPr/>
          <p:nvPr/>
        </p:nvSpPr>
        <p:spPr>
          <a:xfrm>
            <a:off x="1985986" y="5169327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南大门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B_7_BD.25_1#fdcb1412b?colgroup=2,26&amp;vaa=1&amp;vcp=1&amp;vis=1&amp;pid=fae930f59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44732"/>
          <a:ext cx="11082528" cy="4473132"/>
        </p:xfrm>
        <a:graphic>
          <a:graphicData uri="http://schemas.openxmlformats.org/drawingml/2006/table">
            <a:tbl>
              <a:tblPr/>
              <a:tblGrid>
                <a:gridCol w="1207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75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外向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改革开放以来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珠江三角洲区域通过从境外引进资金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技术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设备与管理模式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经济得到迅猛发展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成为我国外向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型产业密集的区域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广州是珠江三角洲区域的中心城市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是我国重要的工业基地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广州长期作为外贸通商口岸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广州港是华南地区的国际贸易巨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广州白云国际机场是新兴的国际航空枢纽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深圳是我国第一批经济特区之一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现已成为我国重要的金融中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商贸中心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信息中心和高新技术产业基地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7_AN.26_1#fdcb1412b.blank?vaa=1&amp;vcp=1&amp;vis=1&amp;pid=fae930f59&amp;color=0,0,0&amp;mp=1&amp;vpa=22&amp;vtp=1&amp;vaab=1&amp;bbb=1"/>
          <p:cNvSpPr/>
          <p:nvPr/>
        </p:nvSpPr>
        <p:spPr>
          <a:xfrm>
            <a:off x="4660923" y="2105183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外向型</a:t>
            </a:r>
            <a:endParaRPr lang="en-US" altLang="zh-CN" sz="2800" dirty="0"/>
          </a:p>
        </p:txBody>
      </p:sp>
      <p:sp>
        <p:nvSpPr>
          <p:cNvPr id="2" name="QB_7_BD.25_1#fdcb1412b?colgroup=2,26&amp;vaa=1&amp;vcp=1&amp;vis=1&amp;pid=fae930f59&amp;color=0,0,0&amp;mp=1&amp;vtp=1&amp;vaab=1&amp;bt=1&amp;bbb=1"/>
          <p:cNvSpPr txBox="1"/>
          <p:nvPr/>
        </p:nvSpPr>
        <p:spPr>
          <a:xfrm>
            <a:off x="10903879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1f6487d1?vcp=1&amp;pid=84742c70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长江三角洲区域的内外联系</a:t>
            </a:r>
            <a:endParaRPr lang="en-US" altLang="zh-CN" sz="3000" dirty="0"/>
          </a:p>
        </p:txBody>
      </p:sp>
      <p:sp>
        <p:nvSpPr>
          <p:cNvPr id="3" name="QB_7_BD.27_1#71fee6bca?sp=1&amp;vaa=1&amp;vcp=1&amp;vis=1&amp;pid=d1f6487d1&amp;color=0,0,0&amp;vtp=1&amp;vaab=1&amp;bbb=1"/>
          <p:cNvSpPr/>
          <p:nvPr/>
        </p:nvSpPr>
        <p:spPr>
          <a:xfrm>
            <a:off x="539496" y="119305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1.长江三角洲区域概况</a:t>
            </a:r>
            <a:endParaRPr lang="en-US" altLang="zh-CN" sz="2800" dirty="0"/>
          </a:p>
        </p:txBody>
      </p:sp>
      <p:graphicFrame>
        <p:nvGraphicFramePr>
          <p:cNvPr id="12" name="QB_7_BD.27_2#71fee6bca?colgroup=4,25&amp;vaa=1&amp;vcp=1&amp;vis=1&amp;pid=d1f6487d1&amp;color=0,0,0&amp;vtp=1&amp;vaab=1&amp;bbb=1&amp;hb=1"/>
          <p:cNvGraphicFramePr>
            <a:graphicFrameLocks noGrp="1"/>
          </p:cNvGraphicFramePr>
          <p:nvPr/>
        </p:nvGraphicFramePr>
        <p:xfrm>
          <a:off x="539496" y="1881931"/>
          <a:ext cx="11091672" cy="3351912"/>
        </p:xfrm>
        <a:graphic>
          <a:graphicData uri="http://schemas.openxmlformats.org/drawingml/2006/table">
            <a:tbl>
              <a:tblPr/>
              <a:tblGrid>
                <a:gridCol w="1737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54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长江三角洲简称“长三角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位于长江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游地区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由长江及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钱塘江的泥沙淤积形成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是我国最大的河口三角洲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濒临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长江三角洲区域地处我国东部沿海地区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与长江流域的结合部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长江三角洲主要包括上海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江苏东南部和浙江杭州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湖州等地区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7_AN.28_1#71fee6bca.blank?vaa=1&amp;vcp=1&amp;vis=1&amp;pid=d1f6487d1&amp;color=0,0,0&amp;vpa=23&amp;vtp=1&amp;vaab=1"/>
          <p:cNvSpPr/>
          <p:nvPr/>
        </p:nvSpPr>
        <p:spPr>
          <a:xfrm>
            <a:off x="7994799" y="188155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</a:t>
            </a:r>
            <a:endParaRPr lang="en-US" altLang="zh-CN" sz="2800" dirty="0"/>
          </a:p>
        </p:txBody>
      </p:sp>
      <p:sp>
        <p:nvSpPr>
          <p:cNvPr id="6" name="QB_7_AN.29_1#71fee6bca.blank?vaa=1&amp;vcp=1&amp;vis=1&amp;pid=d1f6487d1&amp;color=0,0,0&amp;vpa=24&amp;vtp=1&amp;vaab=1"/>
          <p:cNvSpPr/>
          <p:nvPr/>
        </p:nvSpPr>
        <p:spPr>
          <a:xfrm>
            <a:off x="2359175" y="299915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</a:t>
            </a:r>
            <a:endParaRPr lang="en-US" altLang="zh-CN" sz="2800" dirty="0"/>
          </a:p>
        </p:txBody>
      </p:sp>
      <p:sp>
        <p:nvSpPr>
          <p:cNvPr id="7" name="QB_7_AN.30_1#71fee6bca.blank?vaa=1&amp;vcp=1&amp;vis=1&amp;pid=d1f6487d1&amp;color=0,0,0&amp;vpa=25&amp;vtp=1&amp;vaab=1"/>
          <p:cNvSpPr/>
          <p:nvPr/>
        </p:nvSpPr>
        <p:spPr>
          <a:xfrm>
            <a:off x="3781574" y="299915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QB_7_BD.31_1#71fee6bca?colgroup=4,25&amp;vaa=1&amp;vcp=1&amp;vis=1&amp;pid=d1f6487d1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654204"/>
          <a:ext cx="11091672" cy="2254188"/>
        </p:xfrm>
        <a:graphic>
          <a:graphicData uri="http://schemas.openxmlformats.org/drawingml/2006/table">
            <a:tbl>
              <a:tblPr/>
              <a:tblGrid>
                <a:gridCol w="1737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54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大部分地区地势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河网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属亚热带季风气候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气候湿润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雨热同期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经济条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农业历史悠久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农业生产水平高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是举世闻名的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人口和城镇密集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工商业发达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经济基础雄厚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7_AN.32_1#71fee6bca.blank?vaa=1&amp;vcp=1&amp;vis=1&amp;pid=d1f6487d1&amp;color=0,0,0&amp;mp=1&amp;vpa=26&amp;vtp=1&amp;vaab=1&amp;bbb=1"/>
          <p:cNvSpPr/>
          <p:nvPr/>
        </p:nvSpPr>
        <p:spPr>
          <a:xfrm>
            <a:off x="4848374" y="263985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低平</a:t>
            </a:r>
            <a:endParaRPr lang="en-US" altLang="zh-CN" sz="2800" dirty="0"/>
          </a:p>
        </p:txBody>
      </p:sp>
      <p:sp>
        <p:nvSpPr>
          <p:cNvPr id="4" name="QB_7_AN.33_1#71fee6bca.blank?vaa=1&amp;vcp=1&amp;vis=1&amp;pid=d1f6487d1&amp;color=0,0,0&amp;mp=1&amp;vpa=27&amp;vtp=1&amp;vaab=1&amp;bbb=1"/>
          <p:cNvSpPr/>
          <p:nvPr/>
        </p:nvSpPr>
        <p:spPr>
          <a:xfrm>
            <a:off x="6969274" y="263985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纵横</a:t>
            </a:r>
            <a:endParaRPr lang="en-US" altLang="zh-CN" sz="2800" dirty="0"/>
          </a:p>
        </p:txBody>
      </p:sp>
      <p:sp>
        <p:nvSpPr>
          <p:cNvPr id="5" name="QB_7_AN.34_1#71fee6bca.blank?vaa=1&amp;vcp=1&amp;vis=1&amp;pid=d1f6487d1&amp;color=0,0,0&amp;mp=1&amp;vpa=28&amp;vtp=1&amp;vaab=1&amp;bbb=1&amp;hb=1"/>
          <p:cNvSpPr/>
          <p:nvPr/>
        </p:nvSpPr>
        <p:spPr>
          <a:xfrm>
            <a:off x="2323456" y="3790855"/>
            <a:ext cx="9227312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鱼米之乡</a:t>
            </a:r>
            <a:endParaRPr lang="en-US" altLang="zh-CN" sz="2800" dirty="0"/>
          </a:p>
        </p:txBody>
      </p:sp>
      <p:sp>
        <p:nvSpPr>
          <p:cNvPr id="2" name="QB_7_BD.31_1#71fee6bca?colgroup=4,25&amp;vaa=1&amp;vcp=1&amp;vis=1&amp;pid=d1f6487d1&amp;color=0,0,0&amp;mp=1&amp;vtp=1&amp;vaab=1&amp;bt=1&amp;bbb=1"/>
          <p:cNvSpPr txBox="1"/>
          <p:nvPr/>
        </p:nvSpPr>
        <p:spPr>
          <a:xfrm>
            <a:off x="10913023" y="19457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uiExpand="1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5_1#908d71514?sp=1&amp;vaa=1&amp;vcp=1&amp;vis=1&amp;pid=d1f6487d1&amp;color=0,0,0&amp;vtp=1&amp;vaab=1&amp;bt=1&amp;bbb=1"/>
          <p:cNvSpPr/>
          <p:nvPr/>
        </p:nvSpPr>
        <p:spPr>
          <a:xfrm>
            <a:off x="539496" y="11917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2.长江三角洲区域的地位、核心与两翼</a:t>
            </a:r>
            <a:endParaRPr lang="en-US" altLang="zh-CN" sz="2800" dirty="0"/>
          </a:p>
        </p:txBody>
      </p:sp>
      <p:graphicFrame>
        <p:nvGraphicFramePr>
          <p:cNvPr id="14" name="QB_7_BD.35_2#908d71514?colgroup=2,27&amp;vaa=1&amp;vcp=1&amp;vis=1&amp;pid=d1f6487d1&amp;color=0,0,0&amp;vtp=1&amp;vaab=1&amp;bbb=1&amp;hb=1"/>
          <p:cNvGraphicFramePr>
            <a:graphicFrameLocks noGrp="1"/>
          </p:cNvGraphicFramePr>
          <p:nvPr/>
        </p:nvGraphicFramePr>
        <p:xfrm>
          <a:off x="539496" y="1873313"/>
          <a:ext cx="11082528" cy="3767964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0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586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以长江三角洲为主体的长江三角洲区域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是我国对外开放的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经济发展水平全国领先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是我国综合实力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的区域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06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是长江三角洲区域的核心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是我国高水平的工业基地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济中心和文化中心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也是全国规模最大的城市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被称为区域的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龙头”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对整个长江三角洲区域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对长江流域乃至全国的发展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具有重要的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7_AN.36_1#908d71514.blank?vaa=1&amp;vcp=1&amp;vis=1&amp;pid=d1f6487d1&amp;color=0,0,0&amp;vpa=29&amp;vtp=1&amp;vaab=1&amp;bbb=1"/>
          <p:cNvSpPr/>
          <p:nvPr/>
        </p:nvSpPr>
        <p:spPr>
          <a:xfrm>
            <a:off x="1652547" y="2402014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前沿阵地</a:t>
            </a:r>
            <a:endParaRPr lang="en-US" altLang="zh-CN" sz="2800" dirty="0"/>
          </a:p>
        </p:txBody>
      </p:sp>
      <p:sp>
        <p:nvSpPr>
          <p:cNvPr id="5" name="QB_7_AN.37_1#908d71514.blank?vaa=1&amp;vcp=1&amp;vis=1&amp;pid=d1f6487d1&amp;color=0,0,0&amp;vpa=30&amp;vtp=1&amp;vaab=1&amp;bbb=1"/>
          <p:cNvSpPr/>
          <p:nvPr/>
        </p:nvSpPr>
        <p:spPr>
          <a:xfrm>
            <a:off x="10250446" y="240201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最强</a:t>
            </a:r>
            <a:endParaRPr lang="en-US" altLang="zh-CN" sz="2800" dirty="0"/>
          </a:p>
        </p:txBody>
      </p:sp>
      <p:sp>
        <p:nvSpPr>
          <p:cNvPr id="6" name="QB_7_AN.38_1#908d71514.blank?vaa=1&amp;vcp=1&amp;vis=1&amp;pid=d1f6487d1&amp;color=0,0,0&amp;vpa=31&amp;vtp=1&amp;vaab=1&amp;bbb=1"/>
          <p:cNvSpPr/>
          <p:nvPr/>
        </p:nvSpPr>
        <p:spPr>
          <a:xfrm>
            <a:off x="1563647" y="345363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上海</a:t>
            </a:r>
            <a:endParaRPr lang="en-US" altLang="zh-CN" sz="2800" dirty="0"/>
          </a:p>
        </p:txBody>
      </p:sp>
      <p:sp>
        <p:nvSpPr>
          <p:cNvPr id="7" name="QB_7_AN.39_1#908d71514.blank?vaa=1&amp;vcp=1&amp;vis=1&amp;pid=d1f6487d1&amp;color=0,0,0&amp;vpa=32&amp;vtp=1&amp;vaab=1&amp;bbb=1"/>
          <p:cNvSpPr/>
          <p:nvPr/>
        </p:nvSpPr>
        <p:spPr>
          <a:xfrm>
            <a:off x="3341646" y="5109972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辐射带动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7_BD.35_2#908d71514?colgroup=2,27&amp;vaa=1&amp;vcp=1&amp;vis=1&amp;pid=d1f6487d1&amp;color=0,0,0&amp;vtp=1&amp;vaab=1&amp;bbb=1&amp;hb=1"/>
          <p:cNvGraphicFramePr>
            <a:graphicFrameLocks noGrp="1"/>
          </p:cNvGraphicFramePr>
          <p:nvPr/>
        </p:nvGraphicFramePr>
        <p:xfrm>
          <a:off x="539496" y="2693044"/>
          <a:ext cx="11082528" cy="2163382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0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706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江苏南部的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和浙江北部的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分别是长江三角洲区域北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翼和南翼的中心城市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南京是我国内河航运第一大港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是该区域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重要的经济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文化和旅游中心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杭州是“中国丝都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是著名的旅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游观光城市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B_7_BD.35_2#908d71514?colgroup=2,27&amp;vaa=1&amp;vcp=1&amp;vis=1&amp;pid=d1f6487d1&amp;color=0,0,0&amp;vtp=1&amp;vaab=1&amp;bbb=1&amp;hb=1"/>
          <p:cNvSpPr txBox="1"/>
          <p:nvPr/>
        </p:nvSpPr>
        <p:spPr>
          <a:xfrm>
            <a:off x="9082024" y="1993954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QB_7_AN.40_1#908d71514.blank?vaa=1&amp;vcp=1&amp;vis=1&amp;pid=d1f6487d1&amp;color=0,0,0&amp;vpa=33&amp;vtp=1&amp;vaab=1&amp;bbb=1"/>
          <p:cNvSpPr/>
          <p:nvPr/>
        </p:nvSpPr>
        <p:spPr>
          <a:xfrm>
            <a:off x="3341646" y="266091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南京</a:t>
            </a:r>
            <a:endParaRPr lang="en-US" altLang="zh-CN" sz="2800" dirty="0"/>
          </a:p>
        </p:txBody>
      </p:sp>
      <p:sp>
        <p:nvSpPr>
          <p:cNvPr id="5" name="QB_7_AN.41_1#908d71514.blank?vaa=1&amp;vcp=1&amp;vis=1&amp;pid=d1f6487d1&amp;color=0,0,0&amp;vpa=34&amp;vtp=1&amp;vaab=1&amp;bbb=1"/>
          <p:cNvSpPr/>
          <p:nvPr/>
        </p:nvSpPr>
        <p:spPr>
          <a:xfrm>
            <a:off x="6542046" y="266091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杭州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c56579420?vcp=1&amp;pid=d1f6487d1&amp;color=0,0,0&amp;vtp=1&amp;vaab=1&amp;bt=1&amp;bbb=1"/>
          <p:cNvSpPr/>
          <p:nvPr/>
        </p:nvSpPr>
        <p:spPr>
          <a:xfrm>
            <a:off x="539496" y="79095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知识拓展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珠江三角洲区域发展经济的有利条件</a:t>
            </a:r>
            <a:endParaRPr lang="en-US" altLang="zh-CN" sz="2800" dirty="0"/>
          </a:p>
        </p:txBody>
      </p:sp>
      <p:pic>
        <p:nvPicPr>
          <p:cNvPr id="3" name="P_7_BD#c56579420?vcp=1&amp;pid=d1f6487d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4912" y="1472565"/>
            <a:ext cx="6748272" cy="458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c56579420?vcp=1&amp;pid=d1f6487d1&amp;color=0,0,0&amp;vtp=1&amp;vaab=1&amp;bt=1&amp;bbb=1"/>
          <p:cNvSpPr/>
          <p:nvPr/>
        </p:nvSpPr>
        <p:spPr>
          <a:xfrm>
            <a:off x="539496" y="8001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知识拓展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长江三角洲区域发展经济的有利条件</a:t>
            </a:r>
            <a:endParaRPr lang="en-US" altLang="zh-CN" sz="2800" dirty="0"/>
          </a:p>
        </p:txBody>
      </p:sp>
      <p:pic>
        <p:nvPicPr>
          <p:cNvPr id="3" name="P_7_BD#c56579420?vcp=1&amp;pid=d1f6487d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0320" y="1481709"/>
            <a:ext cx="7077456" cy="456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5a930adc?vcp=1&amp;pid=84742c70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长株潭城市群内部的差异与联系</a:t>
            </a:r>
            <a:endParaRPr lang="en-US" altLang="zh-CN" sz="3000" dirty="0"/>
          </a:p>
        </p:txBody>
      </p:sp>
      <p:graphicFrame>
        <p:nvGraphicFramePr>
          <p:cNvPr id="18" name="QB_7_BD.42_1#320a11184?colgroup=4,25&amp;vaa=1&amp;vcp=1&amp;vis=1&amp;pid=f5a930adc&amp;color=0,0,0&amp;vtp=1&amp;vaab=1&amp;bbb=1&amp;hb=1"/>
          <p:cNvGraphicFramePr>
            <a:graphicFrameLocks noGrp="1"/>
          </p:cNvGraphicFramePr>
          <p:nvPr/>
        </p:nvGraphicFramePr>
        <p:xfrm>
          <a:off x="539496" y="1272966"/>
          <a:ext cx="11082528" cy="3906648"/>
        </p:xfrm>
        <a:graphic>
          <a:graphicData uri="http://schemas.openxmlformats.org/drawingml/2006/table">
            <a:tbl>
              <a:tblPr/>
              <a:tblGrid>
                <a:gridCol w="1673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09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株洲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湘潭三市位于湖南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地处湘中丘陵地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呈三足鼎立之势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其间有铁路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公路和湘江相连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称其为长株潭城市群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三市的发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展差异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是湖南的省会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城市规模较大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交通运输便利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科技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文化均较发达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计算机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杂交水稻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新材料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程机械等科技居全国领先水平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是国家历史文化名城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名胜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古迹众多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7_AN.43_1#320a11184.blank?vaa=1&amp;vcp=1&amp;vis=1&amp;pid=f5a930adc&amp;color=0,0,0&amp;vpa=35&amp;vtp=1&amp;vaab=1"/>
          <p:cNvSpPr/>
          <p:nvPr/>
        </p:nvSpPr>
        <p:spPr>
          <a:xfrm>
            <a:off x="7248167" y="1274617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5" name="QB_7_AN.44_1#320a11184.blank?vaa=1&amp;vcp=1&amp;vis=1&amp;pid=f5a930adc&amp;color=0,0,0&amp;vpa=36&amp;vtp=1&amp;vaab=1&amp;bbb=1"/>
          <p:cNvSpPr/>
          <p:nvPr/>
        </p:nvSpPr>
        <p:spPr>
          <a:xfrm>
            <a:off x="2295166" y="294854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QB_7_BD.45_1#320a11184?colgroup=4,25&amp;vaa=1&amp;vcp=1&amp;vis=1&amp;pid=f5a930adc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073575"/>
          <a:ext cx="11082528" cy="5306633"/>
        </p:xfrm>
        <a:graphic>
          <a:graphicData uri="http://schemas.openxmlformats.org/drawingml/2006/table">
            <a:tbl>
              <a:tblPr/>
              <a:tblGrid>
                <a:gridCol w="1673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09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9391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三市的发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展差异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是我国南方重要的铁路枢纽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是我国重要的电力机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有色冶金和化学工业基地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建有大型服装市场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物流业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391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是制造业和旅游业相对发达的城市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主要工业部门有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钢铁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机电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农产品加工等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所辖的韶山是毛泽东同志的故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18805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三市的发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展联系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三个城市发挥各自优势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加强一体化建设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在建设“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指资源节约型和环境友好型）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方面开展了大量工作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制定了高水平的发展规划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推进产业结构调整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加强环境污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染整治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生态文明理念逐步深入人心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7_AN.46_1#320a11184.blank?vaa=1&amp;vcp=1&amp;vis=1&amp;pid=f5a930adc&amp;color=0,0,0&amp;mp=1&amp;vpa=37&amp;vtp=1&amp;vaab=1&amp;bbb=1"/>
          <p:cNvSpPr/>
          <p:nvPr/>
        </p:nvSpPr>
        <p:spPr>
          <a:xfrm>
            <a:off x="2295166" y="1073575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株洲</a:t>
            </a:r>
            <a:endParaRPr lang="en-US" altLang="zh-CN" sz="2800" dirty="0"/>
          </a:p>
        </p:txBody>
      </p:sp>
      <p:sp>
        <p:nvSpPr>
          <p:cNvPr id="4" name="QB_7_AN.47_1#320a11184.blank?vaa=1&amp;vcp=1&amp;vis=1&amp;pid=f5a930adc&amp;color=0,0,0&amp;mp=1&amp;vpa=38&amp;vtp=1&amp;vaab=1&amp;bbb=1"/>
          <p:cNvSpPr/>
          <p:nvPr/>
        </p:nvSpPr>
        <p:spPr>
          <a:xfrm>
            <a:off x="2295166" y="2667489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湘潭</a:t>
            </a:r>
            <a:endParaRPr lang="en-US" altLang="zh-CN" sz="2800" dirty="0"/>
          </a:p>
        </p:txBody>
      </p:sp>
      <p:sp>
        <p:nvSpPr>
          <p:cNvPr id="5" name="QB_7_AN.48_1#320a11184.blank?vaa=1&amp;vcp=1&amp;vis=1&amp;pid=f5a930adc&amp;color=0,0,0&amp;mp=1&amp;vpa=39&amp;vtp=1&amp;vaab=1&amp;bbb=1&amp;hb=1"/>
          <p:cNvSpPr/>
          <p:nvPr/>
        </p:nvSpPr>
        <p:spPr>
          <a:xfrm>
            <a:off x="2259448" y="4257148"/>
            <a:ext cx="9282176" cy="100552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23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两型社会</a:t>
            </a:r>
            <a:endParaRPr lang="en-US" altLang="zh-CN" sz="2800" dirty="0"/>
          </a:p>
        </p:txBody>
      </p:sp>
      <p:sp>
        <p:nvSpPr>
          <p:cNvPr id="2" name="QB_7_BD.45_1#320a11184?colgroup=4,25&amp;vaa=1&amp;vcp=1&amp;vis=1&amp;pid=f5a930adc&amp;color=0,0,0&amp;mp=1&amp;vtp=1&amp;vaab=1&amp;bt=1&amp;bbb=1"/>
          <p:cNvSpPr txBox="1"/>
          <p:nvPr/>
        </p:nvSpPr>
        <p:spPr>
          <a:xfrm>
            <a:off x="10903879" y="46296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6b6e81f3a.fixed?vcp=1&amp;pid=7b7c8a560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3#6b6e81f3a.fixed?vcp=1&amp;pid=7b7c8a560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3_BD#6b6e81f3a.fixed?vcp=1&amp;pid=7b7c8a560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八年级下册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2875b009a.fixed?vcp=1&amp;pid=157c7d4c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认识区域：联系与差异</a:t>
            </a:r>
            <a:endParaRPr lang="en-US" altLang="zh-CN" sz="4000" dirty="0"/>
          </a:p>
        </p:txBody>
      </p:sp>
      <p:sp>
        <p:nvSpPr>
          <p:cNvPr id="3" name="C_5_BD#2875b009a.fixed?vcp=1&amp;pid=157c7d4c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6a9ef7f2?vcp=1&amp;pid=2875b009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香港和澳门</a:t>
            </a:r>
            <a:endParaRPr lang="en-US" altLang="zh-CN" sz="3000" dirty="0"/>
          </a:p>
        </p:txBody>
      </p:sp>
      <p:pic>
        <p:nvPicPr>
          <p:cNvPr id="3" name="QO_7_BD.49_1#13b2d07b1?htil=1&amp;vaa=1&amp;vcp=1&amp;vis=1&amp;pid=16a9ef7f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6640" y="1208196"/>
            <a:ext cx="4233672" cy="395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49_2#13b2d07b1?htil=1&amp;sp=1&amp;vaa=1&amp;vcp=1&amp;vis=1&amp;pid=16a9ef7f2&amp;color=0,0,0&amp;vtp=1&amp;vaab=1&amp;bbb=1&amp;hb=1"/>
          <p:cNvSpPr/>
          <p:nvPr/>
        </p:nvSpPr>
        <p:spPr>
          <a:xfrm>
            <a:off x="539496" y="1189908"/>
            <a:ext cx="67482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香港、澳门和祖国内地联系密切。读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8_BD.50_1#4485b3b72?htil=1&amp;vaa=1&amp;vcp=1&amp;vis=1&amp;pid=13b2d07b1&amp;color=0,0,0&amp;vtp=1&amp;vaab=1&amp;bbb=1"/>
          <p:cNvSpPr/>
          <p:nvPr/>
        </p:nvSpPr>
        <p:spPr>
          <a:xfrm>
            <a:off x="539496" y="2441493"/>
            <a:ext cx="674827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（1）有关香港的叙述，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BD.50_2#4485b3b72.choices?htil=1&amp;vaa=1&amp;vcp=1&amp;vis=1&amp;pid=13b2d07b1&amp;color=0,0,0&amp;vtp=1&amp;vaab=1&amp;bbb=1"/>
          <p:cNvSpPr/>
          <p:nvPr/>
        </p:nvSpPr>
        <p:spPr>
          <a:xfrm>
            <a:off x="539496" y="3079604"/>
            <a:ext cx="67482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48170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.位于珠江口西侧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.紧邻珠海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48170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C.与福建相邻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.人多地狭</a:t>
            </a:r>
            <a:endParaRPr lang="en-US" altLang="zh-CN" sz="2800" dirty="0"/>
          </a:p>
        </p:txBody>
      </p:sp>
      <p:sp>
        <p:nvSpPr>
          <p:cNvPr id="7" name="QC_8_AN.52_1#4485b3b72.bracket?vaa=1&amp;vcp=1&amp;vis=1&amp;pid=13b2d07b1&amp;color=0,0,0&amp;vpa=40&amp;vtp=1&amp;vaab=1"/>
          <p:cNvSpPr/>
          <p:nvPr/>
        </p:nvSpPr>
        <p:spPr>
          <a:xfrm>
            <a:off x="5972715" y="24281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8_AS.1_1#4485b3b72?htil=1&amp;vaa=1&amp;vcp=1&amp;vis=1&amp;pid=13b2d07b1&amp;color=0,0,0&amp;vtp=1&amp;vaab=1&amp;bbb=1&amp;hb=1"/>
          <p:cNvSpPr/>
          <p:nvPr/>
        </p:nvSpPr>
        <p:spPr>
          <a:xfrm>
            <a:off x="539496" y="4356589"/>
            <a:ext cx="67482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香港位于珠江口东侧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北部紧邻广东深圳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人多地狭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54_1#c6ef380bd?htil=2&amp;vaa=1&amp;vcp=1&amp;vis=1&amp;pid=13b2d07b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5839" y="1458468"/>
            <a:ext cx="4233672" cy="395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54_2#c6ef380bd?htil=2&amp;vaa=1&amp;vcp=1&amp;vis=1&amp;pid=13b2d07b1&amp;color=0,0,0&amp;vtp=1&amp;vaab=1&amp;bt=1&amp;bbb=1&amp;hb=1"/>
          <p:cNvSpPr/>
          <p:nvPr/>
        </p:nvSpPr>
        <p:spPr>
          <a:xfrm>
            <a:off x="539496" y="1440180"/>
            <a:ext cx="67482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）直接连通北京和香港九龙的铁路干线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56_1#c6ef380bd.bracket?vaa=1&amp;vcp=1&amp;vis=1&amp;pid=13b2d07b1&amp;color=0,0,0&amp;vpa=41&amp;vtp=1&amp;vaab=1"/>
          <p:cNvSpPr/>
          <p:nvPr/>
        </p:nvSpPr>
        <p:spPr>
          <a:xfrm>
            <a:off x="1172115" y="207454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54_3#c6ef380bd.choices?htil=2&amp;vaa=1&amp;vcp=1&amp;vis=1&amp;pid=13b2d07b1&amp;color=0,0,0&amp;vtp=1&amp;vaab=1&amp;bbb=1"/>
          <p:cNvSpPr/>
          <p:nvPr/>
        </p:nvSpPr>
        <p:spPr>
          <a:xfrm>
            <a:off x="539496" y="2694051"/>
            <a:ext cx="674827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59585" algn="l"/>
                <a:tab pos="3481705" algn="l"/>
                <a:tab pos="520382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.京九线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B.京广线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C.京沪线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.京哈线</a:t>
            </a:r>
            <a:endParaRPr lang="en-US" altLang="zh-CN" sz="2800" dirty="0"/>
          </a:p>
        </p:txBody>
      </p:sp>
      <p:sp>
        <p:nvSpPr>
          <p:cNvPr id="6" name="QC_8_AS.1_1#c6ef380bd?htil=2&amp;vaa=1&amp;vcp=1&amp;vis=1&amp;pid=13b2d07b1&amp;color=0,0,0&amp;vtp=1&amp;vaab=1&amp;bbb=1&amp;hb=1"/>
          <p:cNvSpPr/>
          <p:nvPr/>
        </p:nvSpPr>
        <p:spPr>
          <a:xfrm>
            <a:off x="539496" y="3332162"/>
            <a:ext cx="67482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直接连通北京和香港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九龙的铁路干线是京九线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58_1#b083fb074?htil=3&amp;vaa=1&amp;vcp=1&amp;vis=1&amp;pid=13b2d07b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9680" y="1037082"/>
            <a:ext cx="3698240" cy="345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58_2#b083fb074?htil=3&amp;sp=1&amp;vaa=1&amp;vcp=1&amp;vis=1&amp;pid=13b2d07b1&amp;color=0,0,0&amp;vtp=1&amp;vaab=1&amp;bt=1&amp;bbb=1"/>
          <p:cNvSpPr/>
          <p:nvPr/>
        </p:nvSpPr>
        <p:spPr>
          <a:xfrm>
            <a:off x="539496" y="899922"/>
            <a:ext cx="674827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澳门的主要经济支柱有(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60_1#b083fb074.bracket?vaa=1&amp;vcp=1&amp;vis=1&amp;pid=13b2d07b1&amp;color=0,0,0&amp;vpa=42&amp;vtp=1&amp;vaab=1"/>
          <p:cNvSpPr/>
          <p:nvPr/>
        </p:nvSpPr>
        <p:spPr>
          <a:xfrm>
            <a:off x="5261515" y="88658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58_3#b083fb074?htil=3&amp;vaa=1&amp;vcp=1&amp;vis=1&amp;pid=13b2d07b1&amp;color=0,0,0&amp;vtp=1&amp;vaab=1&amp;bbb=1&amp;hb=1"/>
          <p:cNvSpPr/>
          <p:nvPr/>
        </p:nvSpPr>
        <p:spPr>
          <a:xfrm>
            <a:off x="539496" y="1532191"/>
            <a:ext cx="67482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①博彩业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②旅游业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③钢铁工业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服务业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石油工业</a:t>
            </a:r>
            <a:endParaRPr lang="en-US" altLang="zh-CN" sz="2800" dirty="0"/>
          </a:p>
        </p:txBody>
      </p:sp>
      <p:sp>
        <p:nvSpPr>
          <p:cNvPr id="6" name="QC_8_BD.58_4#b083fb074.choices?htil=3&amp;vaa=1&amp;vcp=1&amp;vis=1&amp;pid=13b2d07b1&amp;color=0,0,0&amp;vtp=1&amp;vaab=1&amp;bbb=1&amp;hb=1"/>
          <p:cNvSpPr/>
          <p:nvPr/>
        </p:nvSpPr>
        <p:spPr>
          <a:xfrm>
            <a:off x="539496" y="2809176"/>
            <a:ext cx="67482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1625600" algn="l"/>
                <a:tab pos="3213100" algn="l"/>
                <a:tab pos="48006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D.①②③④⑤</a:t>
            </a:r>
            <a:endParaRPr lang="en-US" altLang="zh-CN" sz="2800" dirty="0"/>
          </a:p>
        </p:txBody>
      </p:sp>
      <p:sp>
        <p:nvSpPr>
          <p:cNvPr id="7" name="QC_8_AS.1_1#b083fb074?htil=3&amp;vaa=1&amp;vcp=1&amp;vis=1&amp;pid=13b2d07b1&amp;color=0,0,0&amp;vtp=1&amp;vaab=1&amp;bbb=1&amp;hb=1"/>
          <p:cNvSpPr/>
          <p:nvPr/>
        </p:nvSpPr>
        <p:spPr>
          <a:xfrm>
            <a:off x="539496" y="3476752"/>
            <a:ext cx="674827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澳门的主要经济支柱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有博彩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旅游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房地产业以及服务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业等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5d6b95b4d?vcp=1&amp;pid=16a9ef7f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62_1#f92d9d72d?vaa=1&amp;vcp=1&amp;vis=1&amp;pid=5d6b95b4d&amp;color=0,0,0&amp;vtp=1&amp;vaab=1&amp;bbb=1&amp;hb=1"/>
          <p:cNvSpPr/>
          <p:nvPr/>
        </p:nvSpPr>
        <p:spPr>
          <a:xfrm>
            <a:off x="539496" y="121213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（2024·云南·中考）深中大桥和港珠澳大桥是粤港澳大湾区的超级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跨海工程。读深中大桥和港珠澳大桥示意图，完成1~2题。</a:t>
            </a:r>
            <a:endParaRPr lang="en-US" altLang="zh-CN" sz="2800" dirty="0"/>
          </a:p>
        </p:txBody>
      </p:sp>
      <p:pic>
        <p:nvPicPr>
          <p:cNvPr id="4" name="QM_8_BD.62_2#f92d9d72d?vaa=1&amp;vcp=1&amp;vis=1&amp;pid=5d6b95b4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7368" y="2546776"/>
            <a:ext cx="4014216" cy="319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63_1#34a6eac28?htil=4&amp;vaa=1&amp;vcp=1&amp;vis=1&amp;pid=f92d9d72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96027" y="787687"/>
            <a:ext cx="2955846" cy="237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63_2#34a6eac28?htil=4&amp;vaa=1&amp;vcp=1&amp;vis=1&amp;pid=f92d9d72d&amp;color=0,0,0&amp;vtp=1&amp;vaab=1&amp;bt=1&amp;bbb=1&amp;hb=1&amp;hs=1"/>
          <p:cNvSpPr/>
          <p:nvPr/>
        </p:nvSpPr>
        <p:spPr>
          <a:xfrm>
            <a:off x="539496" y="769397"/>
            <a:ext cx="7004304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深中大桥和港珠澳大桥都有较长的海底隧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BD.63_3#34a6eac28.choices?htil=4&amp;vaa=1&amp;vcp=1&amp;vis=1&amp;pid=f92d9d72d&amp;color=0,0,0&amp;vtp=1&amp;vaab=1&amp;bbb=1&amp;hs=1"/>
          <p:cNvSpPr/>
          <p:nvPr/>
        </p:nvSpPr>
        <p:spPr>
          <a:xfrm>
            <a:off x="539496" y="1944975"/>
            <a:ext cx="7004304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A.减少建设成本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.方便欣赏海底风光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.降低桥梁的施工难度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.不妨碍大型船舶通航</a:t>
            </a:r>
            <a:endParaRPr lang="en-US" altLang="zh-CN" sz="2800" dirty="0"/>
          </a:p>
        </p:txBody>
      </p:sp>
      <p:sp>
        <p:nvSpPr>
          <p:cNvPr id="5" name="QC_9_AN.65_1#34a6eac28.bracket?vaa=1&amp;vcp=1&amp;vis=1&amp;pid=f92d9d72d&amp;color=0,0,0&amp;vpa=43&amp;vtp=1&amp;vaab=1"/>
          <p:cNvSpPr/>
          <p:nvPr/>
        </p:nvSpPr>
        <p:spPr>
          <a:xfrm>
            <a:off x="3661315" y="1350042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9_AS.1_1#34a6eac28?vaa=1&amp;vcp=1&amp;vis=1&amp;pid=f92d9d72d&amp;color=0,0,0&amp;vtp=1&amp;vaab=1&amp;bbb=1&amp;hb=1&amp;hs=1"/>
          <p:cNvSpPr/>
          <p:nvPr/>
        </p:nvSpPr>
        <p:spPr>
          <a:xfrm>
            <a:off x="539496" y="4314859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提示：修建海底隧道会增加桥梁的施工难度，增加建设成本，A、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C项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；方便欣赏海底风光不是修建海底隧道的主要原因，B项错误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；该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海域海运发达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，修建海底隧道不妨碍大型船舶通航，D项正确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67_1#04abfebb6?htil=5&amp;vaa=1&amp;vcp=1&amp;vis=1&amp;pid=f92d9d72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9192" y="572688"/>
            <a:ext cx="3348892" cy="268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67_2#04abfebb6?htil=5&amp;vaa=1&amp;vcp=1&amp;vis=1&amp;pid=f92d9d72d&amp;color=0,0,0&amp;vtp=1&amp;vaab=1&amp;bt=1&amp;bbb=1&amp;hb=1"/>
          <p:cNvSpPr/>
          <p:nvPr/>
        </p:nvSpPr>
        <p:spPr>
          <a:xfrm>
            <a:off x="539496" y="554400"/>
            <a:ext cx="7004304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深中大桥和港珠澳大桥建成后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，对粤港澳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大湾区的重要作用是(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68_1#04abfebb6.bracket?vaa=1&amp;vcp=1&amp;vis=1&amp;pid=f92d9d72d&amp;color=0,0,0&amp;vpa=44&amp;vtp=1&amp;vaab=1"/>
          <p:cNvSpPr/>
          <p:nvPr/>
        </p:nvSpPr>
        <p:spPr>
          <a:xfrm>
            <a:off x="4016915" y="1141458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9_BD.67_3#04abfebb6.choices?htil=5&amp;vaa=1&amp;vcp=1&amp;vis=1&amp;pid=f92d9d72d&amp;color=0,0,0&amp;vtp=1&amp;vaab=1&amp;bbb=1&amp;hb=1"/>
          <p:cNvSpPr/>
          <p:nvPr/>
        </p:nvSpPr>
        <p:spPr>
          <a:xfrm>
            <a:off x="539496" y="1727626"/>
            <a:ext cx="7004304" cy="4693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A.加强粤港澳之间的经济合作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，提升香港重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工业的中心地位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.缩短珠江口两岸的通行时间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，方便大湾区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内人员与货物集散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.加强港澳与祖国内地之间的联系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，促进港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澳地区制造业的发展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.带动大湾区航运的发展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，有利于稳固澳门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购物天堂”的地位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944985cc?vcp=1&amp;pid=2875b009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珠江三角洲区域的外向型经济</a:t>
            </a:r>
            <a:endParaRPr lang="en-US" altLang="zh-CN" sz="3000" dirty="0"/>
          </a:p>
        </p:txBody>
      </p:sp>
      <p:pic>
        <p:nvPicPr>
          <p:cNvPr id="3" name="QO_7_BD.69_1#f60a53b58?htil=6&amp;vaa=1&amp;vcp=1&amp;vis=1&amp;pid=4944985c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7593" y="1208196"/>
            <a:ext cx="5422392" cy="4151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69_2#f60a53b58?htil=6&amp;sp=1&amp;vaa=1&amp;vcp=1&amp;vis=1&amp;pid=4944985cc&amp;color=0,0,0&amp;vtp=1&amp;vaab=1&amp;bbb=1&amp;hb=1"/>
          <p:cNvSpPr/>
          <p:nvPr/>
        </p:nvSpPr>
        <p:spPr>
          <a:xfrm>
            <a:off x="539496" y="1189908"/>
            <a:ext cx="5559552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粤港澳大湾区是科技、产业创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新中心和先进制造业、现代服务业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基地。作为改革开放的前沿阵地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粤港澳大湾区内部产业体系完备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但也是自然灾害多发地区。读粤港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澳大湾区示意图，完成下列各题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70_1#40d7fcadc?htil=7&amp;vaa=1&amp;vcp=1&amp;vis=1&amp;pid=f60a53b5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8080" y="921099"/>
            <a:ext cx="5422392" cy="4151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70_2#40d7fcadc?htil=7&amp;vaa=1&amp;vcp=1&amp;vis=1&amp;pid=f60a53b58&amp;color=0,0,0&amp;vtp=1&amp;vaab=1&amp;bt=1&amp;bbb=1&amp;hb=1&amp;hs=1"/>
          <p:cNvSpPr/>
          <p:nvPr/>
        </p:nvSpPr>
        <p:spPr>
          <a:xfrm>
            <a:off x="539496" y="902811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）影响粤港澳大湾区经济发展的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自然灾害主要是(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72_1#40d7fcadc.bracket?vaa=1&amp;vcp=1&amp;vis=1&amp;pid=f60a53b58&amp;color=0,0,0&amp;vpa=45&amp;vtp=1&amp;vaab=1"/>
          <p:cNvSpPr/>
          <p:nvPr/>
        </p:nvSpPr>
        <p:spPr>
          <a:xfrm>
            <a:off x="3305715" y="153717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70_3#40d7fcadc.choices?htil=7&amp;vaa=1&amp;vcp=1&amp;vis=1&amp;pid=f60a53b58&amp;color=0,0,0&amp;vtp=1&amp;vaab=1&amp;bbb=1&amp;hs=1"/>
          <p:cNvSpPr/>
          <p:nvPr/>
        </p:nvSpPr>
        <p:spPr>
          <a:xfrm>
            <a:off x="539496" y="218582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A.台风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、暴雨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.寒潮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C.泥石流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.干旱</a:t>
            </a:r>
            <a:endParaRPr lang="en-US" altLang="zh-CN" sz="2800" dirty="0"/>
          </a:p>
        </p:txBody>
      </p:sp>
      <p:sp>
        <p:nvSpPr>
          <p:cNvPr id="6" name="QC_8_AS.1_1#40d7fcadc?htil=7&amp;vaa=1&amp;vcp=1&amp;vis=1&amp;pid=f60a53b58&amp;color=0,0,0&amp;vtp=1&amp;vaab=1&amp;bbb=1&amp;hb=1&amp;hs=1"/>
          <p:cNvSpPr/>
          <p:nvPr/>
        </p:nvSpPr>
        <p:spPr>
          <a:xfrm>
            <a:off x="539496" y="3462813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港澳大湾区大部分位于北回归线以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南临南海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台风是其面临的主</a:t>
            </a:r>
            <a:endParaRPr lang="en-US" altLang="zh-CN" sz="2800" dirty="0"/>
          </a:p>
        </p:txBody>
      </p:sp>
      <p:sp>
        <p:nvSpPr>
          <p:cNvPr id="8" name="QC_8_AS.1_1#40d7fcadc?htil=7&amp;vaa=1&amp;vcp=1&amp;vis=1&amp;pid=f60a53b58&amp;color=0,0,0&amp;vtp=1&amp;vaab=1&amp;bbb=1&amp;hb=1&amp;hs=1"/>
          <p:cNvSpPr/>
          <p:nvPr/>
        </p:nvSpPr>
        <p:spPr>
          <a:xfrm>
            <a:off x="539995" y="5364067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要自然灾害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台风常带来大风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暴雨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风暴潮等灾害性天气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74_1#c6b462929?htil=8&amp;vaa=1&amp;vcp=1&amp;vis=1&amp;pid=f60a53b5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9338" y="902206"/>
            <a:ext cx="4132563" cy="3168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74_2#c6b462929?htil=8&amp;sp=1&amp;vaa=1&amp;vcp=1&amp;vis=1&amp;pid=f60a53b58&amp;color=0,0,0&amp;vtp=1&amp;vaab=1&amp;bt=1&amp;bbb=1&amp;hb=1&amp;hs=1"/>
          <p:cNvSpPr/>
          <p:nvPr/>
        </p:nvSpPr>
        <p:spPr>
          <a:xfrm>
            <a:off x="539496" y="902207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）粤港澳大湾区发展经济具备的优势有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76_1#c6b462929.bracket?vaa=1&amp;vcp=1&amp;vis=1&amp;pid=f60a53b58&amp;color=0,0,0&amp;vpa=46&amp;vtp=1&amp;vaab=1"/>
          <p:cNvSpPr/>
          <p:nvPr/>
        </p:nvSpPr>
        <p:spPr>
          <a:xfrm>
            <a:off x="816515" y="15365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74_3#c6b462929?htil=8&amp;vaa=1&amp;vcp=1&amp;vis=1&amp;pid=f60a53b58&amp;color=0,0,0&amp;vtp=1&amp;vaab=1&amp;bbb=1&amp;hs=1"/>
          <p:cNvSpPr/>
          <p:nvPr/>
        </p:nvSpPr>
        <p:spPr>
          <a:xfrm>
            <a:off x="539496" y="2185225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40423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①地理位置优越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②创新能力强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40423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③交通便利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④能源矿产丰富</a:t>
            </a:r>
            <a:endParaRPr lang="en-US" altLang="zh-CN" sz="2800" dirty="0"/>
          </a:p>
        </p:txBody>
      </p:sp>
      <p:sp>
        <p:nvSpPr>
          <p:cNvPr id="6" name="QC_8_BD.74_4#c6b462929.choices?htil=8&amp;vaa=1&amp;vcp=1&amp;vis=1&amp;pid=f60a53b58&amp;color=0,0,0&amp;vtp=1&amp;vaab=1&amp;bbb=1&amp;hs=1"/>
          <p:cNvSpPr/>
          <p:nvPr/>
        </p:nvSpPr>
        <p:spPr>
          <a:xfrm>
            <a:off x="539496" y="3433064"/>
            <a:ext cx="65928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20850" algn="l"/>
                <a:tab pos="3404235" algn="l"/>
                <a:tab pos="50869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  <p:sp>
        <p:nvSpPr>
          <p:cNvPr id="7" name="QC_8_AS.1_1#c6b462929?vaa=1&amp;vcp=1&amp;vis=1&amp;pid=f60a53b58&amp;color=0,0,0&amp;vtp=1&amp;vaab=1&amp;bbb=1&amp;hb=1&amp;hs=1"/>
          <p:cNvSpPr/>
          <p:nvPr/>
        </p:nvSpPr>
        <p:spPr>
          <a:xfrm>
            <a:off x="539496" y="407117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粤港澳大湾区位于我国南部沿海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交通便利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东南亚隔海相望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地理位置优越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粤港澳大湾区位于珠江三角洲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高科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技人才多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创新能力强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粤港澳大湾区能源矿产贫乏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3592c841e.fixed?vcp=1&amp;pid=157c7d4c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认识区域：联系与差异</a:t>
            </a:r>
            <a:endParaRPr lang="en-US" altLang="zh-CN" sz="4000" dirty="0"/>
          </a:p>
        </p:txBody>
      </p:sp>
      <p:sp>
        <p:nvSpPr>
          <p:cNvPr id="3" name="C_5_BD#3592c841e.fixed?vcp=1&amp;pid=157c7d4c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78_1#0329ab153?htil=9&amp;vaa=1&amp;vcp=1&amp;vis=1&amp;pid=f60a53b5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4681" y="914749"/>
            <a:ext cx="5120640" cy="395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78_2#0329ab153?htil=9&amp;sp=1&amp;vaa=1&amp;vcp=1&amp;vis=1&amp;pid=f60a53b58&amp;color=0,0,0&amp;vtp=1&amp;vaab=1&amp;bt=1&amp;bbb=1&amp;hb=1&amp;hs=1"/>
          <p:cNvSpPr/>
          <p:nvPr/>
        </p:nvSpPr>
        <p:spPr>
          <a:xfrm>
            <a:off x="539496" y="896461"/>
            <a:ext cx="58521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（3）粤港澳大湾区的协同发展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来的积极影响有(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78_3#0329ab153?htil=9&amp;vaa=1&amp;vcp=1&amp;vis=1&amp;pid=f60a53b58&amp;color=0,0,0&amp;vtp=1&amp;vaab=1&amp;bbb=1&amp;hb=1&amp;hs=1"/>
          <p:cNvSpPr/>
          <p:nvPr/>
        </p:nvSpPr>
        <p:spPr>
          <a:xfrm>
            <a:off x="539496" y="2179478"/>
            <a:ext cx="58521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①提高珠江三角洲地区的经济竞争力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加强粤港澳地区间的经济合作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③提高其对外开放的影响程度和国际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巩固澳门国际经济贸易中心的地位</a:t>
            </a:r>
            <a:endParaRPr lang="en-US" altLang="zh-CN" sz="2800" dirty="0"/>
          </a:p>
        </p:txBody>
      </p:sp>
      <p:sp>
        <p:nvSpPr>
          <p:cNvPr id="6" name="QC_8_BD.78_4#0329ab153.choices?vaa=1&amp;vcp=1&amp;vis=1&amp;pid=f60a53b58&amp;color=0,0,0&amp;vtp=1&amp;vaab=1&amp;bbb=1&amp;hs=1"/>
          <p:cNvSpPr/>
          <p:nvPr/>
        </p:nvSpPr>
        <p:spPr>
          <a:xfrm>
            <a:off x="539496" y="53507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S.1_1#0329ab153?htil=10&amp;vaa=1&amp;vcp=1&amp;vis=1&amp;pid=f60a53b5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33487"/>
            <a:ext cx="4887668" cy="374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0329ab153?htil=10&amp;vaa=1&amp;vcp=1&amp;vis=1&amp;pid=f60a53b58&amp;color=0,0,0&amp;vtp=1&amp;vaab=1&amp;bt=1&amp;bbb=1&amp;hb=1&amp;hs=1"/>
          <p:cNvSpPr/>
          <p:nvPr/>
        </p:nvSpPr>
        <p:spPr>
          <a:xfrm>
            <a:off x="539496" y="1246187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粤港澳大湾区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的建设可以提高珠江三角洲地区的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经济竞争力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加强粤港澳地区之间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的经济合作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提高其对外开放的影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响程度和国际地位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巩固香港国际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经济贸易中心的地位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AN.2_1#0329ab153?vaa=1&amp;vcp=1&amp;vis=1&amp;pid=f60a53b58&amp;color=0,0,0&amp;vtp=1&amp;vaab=1&amp;bbb=1&amp;hs=1"/>
          <p:cNvSpPr/>
          <p:nvPr/>
        </p:nvSpPr>
        <p:spPr>
          <a:xfrm>
            <a:off x="539496" y="50575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6f366b75e?vcp=1&amp;pid=4944985c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C_8_BD.82_1#62bc2e16c?vaa=1&amp;vcp=1&amp;vis=1&amp;pid=6f366b75e&amp;color=0,0,0&amp;vtp=1&amp;vaab=1&amp;bbb=1&amp;hb=1"/>
          <p:cNvSpPr/>
          <p:nvPr/>
        </p:nvSpPr>
        <p:spPr>
          <a:xfrm>
            <a:off x="539496" y="121213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珠江口及其两翼区域是我国改革开放的先行区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，科技创新是该地区产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业结构调整的新动力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。下列关于珠江三角洲区域的叙述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，正确的是 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83_1#62bc2e16c.bracket?vaa=1&amp;vcp=1&amp;vis=1&amp;pid=6f366b75e&amp;color=0,0,0&amp;vpa=48&amp;vtp=1&amp;vaab=1"/>
          <p:cNvSpPr/>
          <p:nvPr/>
        </p:nvSpPr>
        <p:spPr>
          <a:xfrm>
            <a:off x="11217814" y="184649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82_2#62bc2e16c.choices?vaa=1&amp;vcp=1&amp;vis=1&amp;pid=6f366b75e&amp;color=0,0,0&amp;vtp=1&amp;vaab=1&amp;bbb=1&amp;hb=1"/>
          <p:cNvSpPr/>
          <p:nvPr/>
        </p:nvSpPr>
        <p:spPr>
          <a:xfrm>
            <a:off x="539496" y="249286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A.该区域是以香港、澳门为核心发展起来的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.丰富的矿产资源为该区域的发展提供有利条件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.广州是该区域的中心城市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.总体上形成了以旅游、电子、家电、机械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、石油化学等部门为主体的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产业格局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f756310d?vcp=1&amp;pid=2875b009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长江三角洲区域的内外联系</a:t>
            </a:r>
            <a:endParaRPr lang="en-US" altLang="zh-CN" sz="3000" dirty="0"/>
          </a:p>
        </p:txBody>
      </p:sp>
      <p:sp>
        <p:nvSpPr>
          <p:cNvPr id="3" name="QO_7_BD.84_1#483716548?sp=1&amp;vaa=1&amp;vcp=1&amp;vis=1&amp;pid=5f756310d&amp;color=0,0,0&amp;vtp=1&amp;vaab=1&amp;bbb=1&amp;hb=1"/>
          <p:cNvSpPr/>
          <p:nvPr/>
        </p:nvSpPr>
        <p:spPr>
          <a:xfrm>
            <a:off x="539496" y="118990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长江三角洲区域因水而灵动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。下图为长江三角洲区域局部地区示意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，据此完成下列各题。</a:t>
            </a:r>
            <a:endParaRPr lang="en-US" altLang="zh-CN" sz="2800" dirty="0"/>
          </a:p>
        </p:txBody>
      </p:sp>
      <p:pic>
        <p:nvPicPr>
          <p:cNvPr id="4" name="QO_7_BD.84_2#483716548?vaa=1&amp;vcp=1&amp;vis=1&amp;pid=5f756310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85032" y="2422242"/>
            <a:ext cx="4818888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85_1#0fb8f492a?htil=11&amp;vaa=1&amp;vcp=1&amp;vis=1&amp;pid=48371654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8857" y="1210151"/>
            <a:ext cx="4706583" cy="3788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85_2#0fb8f492a?htil=11&amp;vaa=1&amp;vcp=1&amp;vis=1&amp;pid=483716548&amp;color=0,0,0&amp;vtp=1&amp;vaab=1&amp;bt=1&amp;bbb=1&amp;hb=1&amp;hs=1"/>
          <p:cNvSpPr/>
          <p:nvPr/>
        </p:nvSpPr>
        <p:spPr>
          <a:xfrm>
            <a:off x="539496" y="1222851"/>
            <a:ext cx="619963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下列关于长江三角洲区域的叙述，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BD.85_3#0fb8f492a.choices?htil=11&amp;vaa=1&amp;vcp=1&amp;vis=1&amp;pid=483716548&amp;color=0,0,0&amp;vtp=1&amp;vaab=1&amp;bbb=1&amp;hs=1"/>
          <p:cNvSpPr/>
          <p:nvPr/>
        </p:nvSpPr>
        <p:spPr>
          <a:xfrm>
            <a:off x="539496" y="2505868"/>
            <a:ext cx="619963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A.地处江海交汇之地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.是我国著名的“鱼米之乡”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.水乡风貌别具特色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.南京是长江三角洲区域的核心城市</a:t>
            </a:r>
            <a:endParaRPr lang="en-US" altLang="zh-CN" sz="2800" dirty="0"/>
          </a:p>
        </p:txBody>
      </p:sp>
      <p:sp>
        <p:nvSpPr>
          <p:cNvPr id="5" name="QC_8_AN.87_1#0fb8f492a.bracket?vaa=1&amp;vcp=1&amp;vis=1&amp;pid=483716548&amp;color=0,0,0&amp;vpa=49&amp;vtp=1&amp;vaab=1"/>
          <p:cNvSpPr/>
          <p:nvPr/>
        </p:nvSpPr>
        <p:spPr>
          <a:xfrm>
            <a:off x="2238914" y="185721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8_AS.1_1#0fb8f492a?vaa=1&amp;vcp=1&amp;vis=1&amp;pid=483716548&amp;color=0,0,0&amp;vtp=1&amp;vaab=1&amp;bbb=1&amp;hs=1"/>
          <p:cNvSpPr/>
          <p:nvPr/>
        </p:nvSpPr>
        <p:spPr>
          <a:xfrm>
            <a:off x="539496" y="503704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上海是长江三角洲区域的核心城市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89_1#e09e2e51f?htil=12&amp;vaa=1&amp;vcp=1&amp;vis=1&amp;pid=48371654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1644" y="1248156"/>
            <a:ext cx="4782312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89_2#e09e2e51f?htil=12&amp;vaa=1&amp;vcp=1&amp;vis=1&amp;pid=483716548&amp;color=0,0,0&amp;vtp=1&amp;vaab=1&amp;bt=1&amp;bbb=1&amp;hb=1"/>
          <p:cNvSpPr/>
          <p:nvPr/>
        </p:nvSpPr>
        <p:spPr>
          <a:xfrm>
            <a:off x="539496" y="1229868"/>
            <a:ext cx="619963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（2）下列省级行政区中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，不在长江三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角洲区域范围内的是(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91_1#e09e2e51f.bracket?vaa=1&amp;vcp=1&amp;vis=1&amp;pid=483716548&amp;color=0,0,0&amp;vpa=50&amp;vtp=1&amp;vaab=1"/>
          <p:cNvSpPr/>
          <p:nvPr/>
        </p:nvSpPr>
        <p:spPr>
          <a:xfrm>
            <a:off x="4016915" y="18642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89_3#e09e2e51f.choices?htil=12&amp;vaa=1&amp;vcp=1&amp;vis=1&amp;pid=483716548&amp;color=0,0,0&amp;vtp=1&amp;vaab=1&amp;bbb=1"/>
          <p:cNvSpPr/>
          <p:nvPr/>
        </p:nvSpPr>
        <p:spPr>
          <a:xfrm>
            <a:off x="539496" y="2483739"/>
            <a:ext cx="619963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622425" algn="l"/>
                <a:tab pos="3207385" algn="l"/>
                <a:tab pos="4792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.湖北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B.上海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C.江苏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.浙江</a:t>
            </a:r>
            <a:endParaRPr lang="en-US" altLang="zh-CN" sz="2800" dirty="0"/>
          </a:p>
        </p:txBody>
      </p:sp>
      <p:sp>
        <p:nvSpPr>
          <p:cNvPr id="6" name="QC_8_AS.1_1#e09e2e51f?htil=12&amp;vaa=1&amp;vcp=1&amp;vis=1&amp;pid=483716548&amp;color=0,0,0&amp;vtp=1&amp;vaab=1&amp;bbb=1&amp;hb=1"/>
          <p:cNvSpPr/>
          <p:nvPr/>
        </p:nvSpPr>
        <p:spPr>
          <a:xfrm>
            <a:off x="539496" y="3121850"/>
            <a:ext cx="619963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长江三角洲区域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主要包括上海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江苏东南部和浙江的杭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嘉兴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湖州等地区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湖北位于长江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中游地区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87374131f?vcp=1&amp;pid=5f756310d&amp;color=0,0,0&amp;vtp=1&amp;vaab=1&amp;bt=1&amp;bbb=1"/>
          <p:cNvSpPr/>
          <p:nvPr/>
        </p:nvSpPr>
        <p:spPr>
          <a:xfrm>
            <a:off x="539496" y="490458"/>
            <a:ext cx="11109960" cy="58534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93_1#4d498e4fd?vaa=1&amp;vcp=1&amp;vis=1&amp;pid=87374131f&amp;color=0,0,0&amp;vtp=1&amp;vaab=1&amp;bbb=1&amp;hb=1"/>
          <p:cNvSpPr/>
          <p:nvPr/>
        </p:nvSpPr>
        <p:spPr>
          <a:xfrm>
            <a:off x="539496" y="1131172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（2023·四川雅安·中考改编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）中国国际进口博览会是世界上第一个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以进口为主题的国家级展会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是中国主动向世界开放市场的重大举措。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第七届中国国际进口博览会于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2024年11月5日至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10日在国家会展中心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上海）举办。结合所学知识，完成4~6题。</a:t>
            </a:r>
            <a:endParaRPr lang="en-US" altLang="zh-CN" sz="2800" dirty="0"/>
          </a:p>
        </p:txBody>
      </p:sp>
      <p:sp>
        <p:nvSpPr>
          <p:cNvPr id="4" name="QC_9_BD.94_1#34e4b7444?vaa=1&amp;vcp=1&amp;vis=1&amp;pid=4d498e4fd&amp;color=0,0,0&amp;vtp=1&amp;vaab=1&amp;bbb=1"/>
          <p:cNvSpPr/>
          <p:nvPr/>
        </p:nvSpPr>
        <p:spPr>
          <a:xfrm>
            <a:off x="539496" y="3538902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第七届中国国际进口博览会的举办地位于(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AN.1_1#34e4b7444.bracket?vaa=1&amp;vcp=1&amp;vis=1&amp;pid=4d498e4fd&amp;color=0,0,0&amp;vpa=51&amp;vtp=1&amp;vaab=1"/>
          <p:cNvSpPr/>
          <p:nvPr/>
        </p:nvSpPr>
        <p:spPr>
          <a:xfrm>
            <a:off x="7484014" y="3522583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9_BD.94_2#34e4b7444.choices?vaa=1&amp;vcp=1&amp;vis=1&amp;pid=4d498e4fd&amp;color=0,0,0&amp;vtp=1&amp;vaab=1&amp;bbb=1"/>
          <p:cNvSpPr/>
          <p:nvPr/>
        </p:nvSpPr>
        <p:spPr>
          <a:xfrm>
            <a:off x="539496" y="4119483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.环渤海城市群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B.长三角城市群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C.珠三角城市群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.成渝城市群</a:t>
            </a:r>
            <a:endParaRPr lang="en-US" altLang="zh-CN" sz="2800" dirty="0"/>
          </a:p>
        </p:txBody>
      </p:sp>
      <p:sp>
        <p:nvSpPr>
          <p:cNvPr id="7" name="QC_9_BD.96_1#d53e57fde?sp=1&amp;vaa=1&amp;vcp=1&amp;vis=1&amp;pid=4d498e4fd&amp;color=0,0,0&amp;vtp=1&amp;vaab=1&amp;bbb=1"/>
          <p:cNvSpPr/>
          <p:nvPr/>
        </p:nvSpPr>
        <p:spPr>
          <a:xfrm>
            <a:off x="539496" y="4700064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上海举办第七届中国国际进口博览会的优势条件主要有(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9_AN.97_1#d53e57fde.bracket?vaa=1&amp;vcp=1&amp;vis=1&amp;pid=4d498e4fd&amp;color=0,0,0&amp;vpa=52&amp;vtp=1&amp;vaab=1"/>
          <p:cNvSpPr/>
          <p:nvPr/>
        </p:nvSpPr>
        <p:spPr>
          <a:xfrm>
            <a:off x="9617614" y="4683745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9_BD.96_2#d53e57fde?vaa=1&amp;vcp=1&amp;vis=1&amp;pid=4d498e4fd&amp;color=0,0,0&amp;vtp=1&amp;vaab=1&amp;bbb=1"/>
          <p:cNvSpPr/>
          <p:nvPr/>
        </p:nvSpPr>
        <p:spPr>
          <a:xfrm>
            <a:off x="539496" y="5280645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①交通便利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②消费市场广阔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③地理位置优越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④矿产资源丰富</a:t>
            </a:r>
            <a:endParaRPr lang="en-US" altLang="zh-CN" sz="2800" dirty="0"/>
          </a:p>
        </p:txBody>
      </p:sp>
      <p:sp>
        <p:nvSpPr>
          <p:cNvPr id="10" name="QC_9_BD.96_3#d53e57fde.choices?vaa=1&amp;vcp=1&amp;vis=1&amp;pid=4d498e4fd&amp;color=0,0,0&amp;vtp=1&amp;vaab=1&amp;bbb=1"/>
          <p:cNvSpPr/>
          <p:nvPr/>
        </p:nvSpPr>
        <p:spPr>
          <a:xfrm>
            <a:off x="539496" y="5861226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98_1#db49de124?sp=1&amp;vaa=1&amp;vcp=1&amp;vis=1&amp;pid=4d498e4fd&amp;color=0,0,0&amp;vtp=1&amp;vaab=1&amp;bt=1&amp;bbb=1"/>
          <p:cNvSpPr/>
          <p:nvPr/>
        </p:nvSpPr>
        <p:spPr>
          <a:xfrm>
            <a:off x="539496" y="218957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举办中国国际进口博览会，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对我国的影响主要有(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9_AN.99_1#db49de124.bracket?vaa=1&amp;vcp=1&amp;vis=1&amp;pid=4d498e4fd&amp;color=0,0,0&amp;vpa=53&amp;vtp=1&amp;vaab=1"/>
          <p:cNvSpPr/>
          <p:nvPr/>
        </p:nvSpPr>
        <p:spPr>
          <a:xfrm>
            <a:off x="8550814" y="217624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9_BD.98_2#db49de124?vaa=1&amp;vcp=1&amp;vis=1&amp;pid=4d498e4fd&amp;color=0,0,0&amp;vtp=1&amp;vaab=1&amp;bbb=1"/>
          <p:cNvSpPr/>
          <p:nvPr/>
        </p:nvSpPr>
        <p:spPr>
          <a:xfrm>
            <a:off x="539496" y="28218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①促进对外开放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，优化产品进口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②更好地满足民众的消费需求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③促进与各国之间的商贸合作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促进产品出口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，提高外汇收入</a:t>
            </a:r>
            <a:endParaRPr lang="en-US" altLang="zh-CN" sz="2800" dirty="0"/>
          </a:p>
        </p:txBody>
      </p:sp>
      <p:sp>
        <p:nvSpPr>
          <p:cNvPr id="5" name="QC_9_BD.98_3#db49de124.choices?vaa=1&amp;vcp=1&amp;vis=1&amp;pid=4d498e4fd&amp;color=0,0,0&amp;vtp=1&amp;vaab=1&amp;bbb=1"/>
          <p:cNvSpPr/>
          <p:nvPr/>
        </p:nvSpPr>
        <p:spPr>
          <a:xfrm>
            <a:off x="539496" y="406968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8fa489f1?vcp=1&amp;pid=2875b009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长株潭城市群内部的差异与联系</a:t>
            </a:r>
            <a:endParaRPr lang="en-US" altLang="zh-CN" sz="3000" dirty="0"/>
          </a:p>
        </p:txBody>
      </p:sp>
      <p:sp>
        <p:nvSpPr>
          <p:cNvPr id="3" name="QC_7_BD.100_1#fbf99a9b7?sp=1&amp;vaa=1&amp;vcp=1&amp;vis=1&amp;pid=f8fa489f1&amp;color=0,0,0&amp;vtp=1&amp;vaab=1&amp;bbb=1"/>
          <p:cNvSpPr/>
          <p:nvPr/>
        </p:nvSpPr>
        <p:spPr>
          <a:xfrm>
            <a:off x="539496" y="119305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下图，下列关于长株潭城市群的叙述，正确的是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5" name="QC_7_BD.100_2#fbf99a9b7?htil=13&amp;vaa=1&amp;vcp=1&amp;vis=1&amp;pid=f8fa489f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7738" y="1910759"/>
            <a:ext cx="3091717" cy="436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100_3#fbf99a9b7.choices?htil=13&amp;vaa=1&amp;vcp=1&amp;vis=1&amp;pid=f8fa489f1&amp;color=0,0,0&amp;vtp=1&amp;vaab=1&amp;bbb=1&amp;hb=1"/>
          <p:cNvSpPr/>
          <p:nvPr/>
        </p:nvSpPr>
        <p:spPr>
          <a:xfrm>
            <a:off x="539496" y="1828019"/>
            <a:ext cx="772668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A.三个城市之间交通联系不便，不利于经济发展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.三个城市矿产资源都非常丰富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，均为著名的重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工业城市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.位于湖南东部，三个城市距离较近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，呈三足鼎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立之势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.京广高铁距离长株潭城市群较远，对其影响不大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fbf99a9b7?htil=14&amp;vaa=1&amp;vcp=1&amp;vis=1&amp;pid=f8fa489f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5296" y="1181738"/>
            <a:ext cx="3135112" cy="442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fbf99a9b7?htil=14&amp;vaa=1&amp;vcp=1&amp;vis=1&amp;pid=f8fa489f1&amp;color=0,0,0&amp;vtp=1&amp;vaab=1&amp;bt=1&amp;bbb=1&amp;hb=1&amp;hs=1"/>
          <p:cNvSpPr/>
          <p:nvPr/>
        </p:nvSpPr>
        <p:spPr>
          <a:xfrm>
            <a:off x="539496" y="1246187"/>
            <a:ext cx="7552944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株洲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湘潭三个城市有水路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路相连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联系方便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有利于经济发展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该地区矿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产资源较少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工业以轻工业为主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长株潭城市群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位于湖南东部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三个城市距离较近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呈三足鼎立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京广高铁从三个城市的郊区通过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带动了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当地经济的发展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7_AN.2_1#fbf99a9b7?vaa=1&amp;vcp=1&amp;vis=1&amp;pid=f8fa489f1&amp;color=0,0,0&amp;vtp=1&amp;vaab=1&amp;bbb=1&amp;hs=1"/>
          <p:cNvSpPr/>
          <p:nvPr/>
        </p:nvSpPr>
        <p:spPr>
          <a:xfrm>
            <a:off x="539496" y="50575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6_BD#c132757e6?colgroup=13,15&amp;vcp=1&amp;pid=3592c841e&amp;color=0,0,0&amp;vtp=1&amp;vaab=1&amp;bt=1&amp;bbb=1&amp;hb=1"/>
          <p:cNvGraphicFramePr>
            <a:graphicFrameLocks noGrp="1"/>
          </p:cNvGraphicFramePr>
          <p:nvPr/>
        </p:nvGraphicFramePr>
        <p:xfrm>
          <a:off x="539496" y="626237"/>
          <a:ext cx="11091672" cy="5605526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698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举例说明祖国内地与香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澳门经济发展的相互促进作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运用有关资料分析说明外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向型经济对珠江三角洲区域发展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举例说出河流在长江三角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洲区域发展中的作用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2700"/>
                        </a:lnSpc>
                      </a:pPr>
                      <a:r>
                        <a:rPr lang="en-US" altLang="zh-CN" sz="182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c132757e6.table_image?tii=1&amp;vcp=1&amp;pid=3592c841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1874901"/>
            <a:ext cx="5541264" cy="366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1afa5f71c?vcp=1&amp;pid=f8fa489f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C_8_BD.104_1#d647bd75c?vaa=1&amp;vcp=1&amp;vis=1&amp;pid=1afa5f71c&amp;color=0,0,0&amp;vtp=1&amp;vaab=1&amp;bbb=1&amp;hb=1"/>
          <p:cNvSpPr/>
          <p:nvPr/>
        </p:nvSpPr>
        <p:spPr>
          <a:xfrm>
            <a:off x="539496" y="121213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贝贝利用假期前往长株潭城市群开展实地考察，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下列各项是他的总结，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05_1#d647bd75c.bracket?vaa=1&amp;vcp=1&amp;vis=1&amp;pid=1afa5f71c&amp;color=0,0,0&amp;vpa=55&amp;vtp=1&amp;vaab=1"/>
          <p:cNvSpPr/>
          <p:nvPr/>
        </p:nvSpPr>
        <p:spPr>
          <a:xfrm>
            <a:off x="2950114" y="184649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04_2#d647bd75c.choices?vaa=1&amp;vcp=1&amp;vis=1&amp;pid=1afa5f71c&amp;color=0,0,0&amp;vtp=1&amp;vaab=1&amp;bbb=1&amp;hb=1"/>
          <p:cNvSpPr/>
          <p:nvPr/>
        </p:nvSpPr>
        <p:spPr>
          <a:xfrm>
            <a:off x="539496" y="249286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A.长沙、株洲、湘潭三市呈三足鼎立之势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.2007年，长株潭城市群被国家批准为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“资源节约型和环境友好型社会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改革试验区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.株洲是重要的铁路枢纽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.长沙所辖的韶山市是毛泽东同志的故乡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862b90958.fixed?vcp=1&amp;pid=157c7d4c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认识区域：联系与差异</a:t>
            </a:r>
            <a:endParaRPr lang="en-US" altLang="zh-CN" sz="4000" dirty="0"/>
          </a:p>
        </p:txBody>
      </p:sp>
      <p:sp>
        <p:nvSpPr>
          <p:cNvPr id="3" name="C_5_BD#862b90958.fixed?vcp=1&amp;pid=157c7d4c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ee65fe26?vcp=1&amp;pid=862b90958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QM_7_BD.106_1#497e6a30d?vaa=1&amp;vcp=1&amp;vis=1&amp;pid=fee65fe26&amp;color=0,0,0&amp;vtp=1&amp;vaab=1&amp;bbb=1&amp;hb=1"/>
          <p:cNvSpPr/>
          <p:nvPr/>
        </p:nvSpPr>
        <p:spPr>
          <a:xfrm>
            <a:off x="539496" y="124545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香港、澳门地处我国大陆东南端，两地充分发挥地理位置的优势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经济发达，文化各具特色，与国内外的联系十分密切，是我国东南沿海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地区两颗璀璨的明珠。结合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下图，完成1～2题。</a:t>
            </a:r>
            <a:endParaRPr lang="en-US" altLang="zh-CN" sz="2800" dirty="0"/>
          </a:p>
        </p:txBody>
      </p:sp>
      <p:pic>
        <p:nvPicPr>
          <p:cNvPr id="4" name="QM_7_BD.106_2#497e6a30d?htil=15&amp;vaa=1&amp;vcp=1&amp;vis=1&amp;pid=fee65fe2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3190" y="3219875"/>
            <a:ext cx="3809777" cy="3051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107_1#27c029d25?htil=15&amp;vaa=1&amp;vcp=1&amp;vis=1&amp;pid=497e6a30d&amp;color=0,0,0&amp;vtp=1&amp;vaab=1&amp;bbb=1"/>
          <p:cNvSpPr/>
          <p:nvPr/>
        </p:nvSpPr>
        <p:spPr>
          <a:xfrm>
            <a:off x="539496" y="3136818"/>
            <a:ext cx="74889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有关香港和澳门的描述，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BD.107_2#27c029d25.choices?htil=15&amp;vaa=1&amp;vcp=1&amp;vis=1&amp;pid=497e6a30d&amp;color=0,0,0&amp;vtp=1&amp;vaab=1&amp;bbb=1"/>
          <p:cNvSpPr/>
          <p:nvPr/>
        </p:nvSpPr>
        <p:spPr>
          <a:xfrm>
            <a:off x="539496" y="3774930"/>
            <a:ext cx="74889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A.香港和澳门都与广东毗邻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.香港和澳门人口密度都很小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.香港的博彩、旅游业发达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.澳门是世界著名的金融中心</a:t>
            </a:r>
            <a:endParaRPr lang="en-US" altLang="zh-CN" sz="2800" dirty="0"/>
          </a:p>
        </p:txBody>
      </p:sp>
      <p:sp>
        <p:nvSpPr>
          <p:cNvPr id="7" name="QC_8_AN.1_1#27c029d25.bracket?vaa=1&amp;vcp=1&amp;vis=1&amp;pid=497e6a30d&amp;color=0,0,0&amp;vpa=56&amp;vtp=1&amp;vaab=1"/>
          <p:cNvSpPr/>
          <p:nvPr/>
        </p:nvSpPr>
        <p:spPr>
          <a:xfrm>
            <a:off x="6417214" y="312348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09_1#94bd8e2af?htil=16&amp;vaa=1&amp;vcp=1&amp;vis=1&amp;pid=497e6a30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416" y="1220216"/>
            <a:ext cx="3493008" cy="279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09_2#94bd8e2af?htil=16&amp;vaa=1&amp;vcp=1&amp;vis=1&amp;pid=497e6a30d&amp;color=0,0,0&amp;vtp=1&amp;vaab=1&amp;bt=1&amp;bbb=1&amp;hb=1"/>
          <p:cNvSpPr/>
          <p:nvPr/>
        </p:nvSpPr>
        <p:spPr>
          <a:xfrm>
            <a:off x="539496" y="1201928"/>
            <a:ext cx="74889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下列关于香港与祖国内地合作的叙述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，错误的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10_1#94bd8e2af.bracket?vaa=1&amp;vcp=1&amp;vis=1&amp;pid=497e6a30d&amp;color=0,0,0&amp;vpa=57&amp;vtp=1&amp;vaab=1"/>
          <p:cNvSpPr/>
          <p:nvPr/>
        </p:nvSpPr>
        <p:spPr>
          <a:xfrm>
            <a:off x="1172115" y="183629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09_3#94bd8e2af.choices?htil=16&amp;vaa=1&amp;vcp=1&amp;vis=1&amp;pid=497e6a30d&amp;color=0,0,0&amp;vtp=1&amp;vaab=1&amp;bbb=1&amp;hb=1"/>
          <p:cNvSpPr/>
          <p:nvPr/>
        </p:nvSpPr>
        <p:spPr>
          <a:xfrm>
            <a:off x="539496" y="2484945"/>
            <a:ext cx="748893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A.香港为祖国内地提供生产和生活资料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.香港为祖国内地提供资金、技术和管理经验等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.改革开放之初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，香港充当了祖国内地与外界经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济联系的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“二传手”角色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.对外贸易长期是香港的主导产业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1_1#a52190a11?vaa=1&amp;vcp=1&amp;vis=1&amp;pid=fee65fe26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（2024·海南·中考）粤港澳大湾区的建设推动香港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、澳门更好地融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入国家发展大局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，实现互利共赢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。粤港澳大湾区正在建设国际科技创新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，科技创新能力显著增强。据此完成3～4题。</a:t>
            </a:r>
            <a:endParaRPr lang="en-US" altLang="zh-CN" sz="2800" dirty="0"/>
          </a:p>
        </p:txBody>
      </p:sp>
      <p:sp>
        <p:nvSpPr>
          <p:cNvPr id="3" name="QC_8_BD.112_1#2cb1e489f?vaa=1&amp;vcp=1&amp;vis=1&amp;pid=a52190a11&amp;color=0,0,0&amp;vtp=1&amp;vaab=1&amp;bbb=1&amp;hb=1"/>
          <p:cNvSpPr/>
          <p:nvPr/>
        </p:nvSpPr>
        <p:spPr>
          <a:xfrm>
            <a:off x="539496" y="247813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港澳地区与祖国内地优势互补。在粤港澳大湾区建设过程中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，港澳地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区的优势条件是(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_1#2cb1e489f.bracket?vaa=1&amp;vcp=1&amp;vis=1&amp;pid=a52190a11&amp;color=0,0,0&amp;vpa=58&amp;vtp=1&amp;vaab=1"/>
          <p:cNvSpPr/>
          <p:nvPr/>
        </p:nvSpPr>
        <p:spPr>
          <a:xfrm>
            <a:off x="3305715" y="31124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12_2#2cb1e489f.choices?vaa=1&amp;vcp=1&amp;vis=1&amp;pid=a52190a11&amp;color=0,0,0&amp;vtp=1&amp;vaab=1&amp;bbb=1"/>
          <p:cNvSpPr/>
          <p:nvPr/>
        </p:nvSpPr>
        <p:spPr>
          <a:xfrm>
            <a:off x="539496" y="372597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.自然资源丰富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B.土地面积广大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C.地理位置优越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.重工业发达</a:t>
            </a:r>
            <a:endParaRPr lang="en-US" altLang="zh-CN" sz="2800" dirty="0"/>
          </a:p>
        </p:txBody>
      </p:sp>
      <p:sp>
        <p:nvSpPr>
          <p:cNvPr id="6" name="QC_8_BD.114_1#b3a5d6c28?vaa=1&amp;vcp=1&amp;vis=1&amp;pid=a52190a11&amp;color=0,0,0&amp;vtp=1&amp;vaab=1&amp;bbb=1&amp;hb=1"/>
          <p:cNvSpPr/>
          <p:nvPr/>
        </p:nvSpPr>
        <p:spPr>
          <a:xfrm>
            <a:off x="539496" y="43640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粤港澳大湾区的科技创新能力显著增强得益于下列哪个产业的发展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115_1#b3a5d6c28.bracket?vaa=1&amp;vcp=1&amp;vis=1&amp;pid=a52190a11&amp;color=0,0,0&amp;vpa=59&amp;vtp=1&amp;vaab=1"/>
          <p:cNvSpPr/>
          <p:nvPr/>
        </p:nvSpPr>
        <p:spPr>
          <a:xfrm>
            <a:off x="816515" y="499844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BD.114_2#b3a5d6c28.choices?vaa=1&amp;vcp=1&amp;vis=1&amp;pid=a52190a11&amp;color=0,0,0&amp;vtp=1&amp;vaab=1&amp;bbb=1"/>
          <p:cNvSpPr/>
          <p:nvPr/>
        </p:nvSpPr>
        <p:spPr>
          <a:xfrm>
            <a:off x="539496" y="56119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.交通运输业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B.高新技术产业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C.消费品制造业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.石油化学工业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6_1#ce7a0144b?vaa=1&amp;vcp=1&amp;vis=1&amp;pid=fee65fe26&amp;color=0,0,0&amp;vtp=1&amp;vaab=1&amp;bt=1&amp;bbb=1"/>
          <p:cNvSpPr/>
          <p:nvPr/>
        </p:nvSpPr>
        <p:spPr>
          <a:xfrm>
            <a:off x="539496" y="121462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zh-CN" altLang="en-US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下图为长江三角洲区域局部地区示意图，读图完成5～6题。</a:t>
            </a:r>
            <a:endParaRPr lang="en-US" altLang="zh-CN" sz="2800" dirty="0"/>
          </a:p>
        </p:txBody>
      </p:sp>
      <p:pic>
        <p:nvPicPr>
          <p:cNvPr id="3" name="QM_7_BD.116_2#ce7a0144b?htil=17&amp;vaa=1&amp;vcp=1&amp;vis=1&amp;pid=fee65fe2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6998" y="1896237"/>
            <a:ext cx="4297680" cy="346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17_1#2c34b86ab?htil=17&amp;vaa=1&amp;vcp=1&amp;vis=1&amp;pid=ce7a0144b&amp;color=0,0,0&amp;vtp=1&amp;vaab=1&amp;bbb=1"/>
          <p:cNvSpPr/>
          <p:nvPr/>
        </p:nvSpPr>
        <p:spPr>
          <a:xfrm>
            <a:off x="539496" y="1813179"/>
            <a:ext cx="667512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有关上海的叙述，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117_2#2c34b86ab.choices?htil=17&amp;vaa=1&amp;vcp=1&amp;vis=1&amp;pid=ce7a0144b&amp;color=0,0,0&amp;vtp=1&amp;vaab=1&amp;bbb=1&amp;hb=1"/>
          <p:cNvSpPr/>
          <p:nvPr/>
        </p:nvSpPr>
        <p:spPr>
          <a:xfrm>
            <a:off x="539496" y="2451290"/>
            <a:ext cx="667512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A.图中数字序号表示上海的是④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.上海是长江三角洲区域的核心城市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.连接①③城市的铁路干线是京沪线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D.上海对长江三角洲乃至全国都具有辐射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带动作用</a:t>
            </a:r>
            <a:endParaRPr lang="en-US" altLang="zh-CN" sz="2800" dirty="0"/>
          </a:p>
        </p:txBody>
      </p:sp>
      <p:sp>
        <p:nvSpPr>
          <p:cNvPr id="6" name="QC_8_AN.1_1#2c34b86ab.bracket?vaa=1&amp;vcp=1&amp;vis=1&amp;pid=ce7a0144b&amp;color=0,0,0&amp;vpa=60&amp;vtp=1&amp;vaab=1"/>
          <p:cNvSpPr/>
          <p:nvPr/>
        </p:nvSpPr>
        <p:spPr>
          <a:xfrm>
            <a:off x="5706015" y="179984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19_1#36fc536e6?htil=18&amp;vaa=1&amp;vcp=1&amp;vis=1&amp;pid=ce7a0144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6680" y="1035145"/>
            <a:ext cx="4297680" cy="346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9_2#36fc536e6?htil=18&amp;vaa=1&amp;vcp=1&amp;vis=1&amp;pid=ce7a0144b&amp;color=0,0,0&amp;vtp=1&amp;vaab=1&amp;bt=1&amp;bbb=1&amp;hs=1"/>
          <p:cNvSpPr/>
          <p:nvPr/>
        </p:nvSpPr>
        <p:spPr>
          <a:xfrm>
            <a:off x="539496" y="897985"/>
            <a:ext cx="667512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有关图示地区的叙述，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21_1#36fc536e6.bracket?vaa=1&amp;vcp=1&amp;vis=1&amp;pid=ce7a0144b&amp;color=0,0,0&amp;vpa=61&amp;vtp=1&amp;vaab=1"/>
          <p:cNvSpPr/>
          <p:nvPr/>
        </p:nvSpPr>
        <p:spPr>
          <a:xfrm>
            <a:off x="6061615" y="88465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19_3#36fc536e6.choices?htil=18&amp;vaa=1&amp;vcp=1&amp;vis=1&amp;pid=ce7a0144b&amp;color=0,0,0&amp;vtp=1&amp;vaab=1&amp;bbb=1&amp;hb=1&amp;hs=1"/>
          <p:cNvSpPr/>
          <p:nvPr/>
        </p:nvSpPr>
        <p:spPr>
          <a:xfrm>
            <a:off x="539496" y="1530254"/>
            <a:ext cx="667512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A.地处我国最大的平原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B.长江三角洲区域的城市可以以上海为桥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，积极开展对外贸易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.①③④逐渐形成资源共享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、功能互补的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区域发展新格局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.有独特的水乡文化，旅游业发达</a:t>
            </a:r>
            <a:endParaRPr lang="en-US" altLang="zh-CN" sz="2800" dirty="0"/>
          </a:p>
        </p:txBody>
      </p:sp>
      <p:sp>
        <p:nvSpPr>
          <p:cNvPr id="6" name="QC_8_AS.1_1#36fc536e6?vaa=1&amp;vcp=1&amp;vis=1&amp;pid=ce7a0144b&amp;color=0,0,0&amp;vtp=1&amp;vaab=1&amp;bbb=1&amp;hs=1"/>
          <p:cNvSpPr/>
          <p:nvPr/>
        </p:nvSpPr>
        <p:spPr>
          <a:xfrm>
            <a:off x="539496" y="534158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提示：我国最大的平原是东北平原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3_1#b1dedc29a?htil=19&amp;vaa=1&amp;vcp=1&amp;vis=1&amp;pid=fee65fe2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1644" y="923512"/>
            <a:ext cx="4782312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23_2#b1dedc29a?htil=19&amp;vaa=1&amp;vcp=1&amp;vis=1&amp;pid=fee65fe26&amp;color=0,0,0&amp;vtp=1&amp;vaab=1&amp;bt=1&amp;bbb=1&amp;hb=1"/>
          <p:cNvSpPr/>
          <p:nvPr/>
        </p:nvSpPr>
        <p:spPr>
          <a:xfrm>
            <a:off x="539496" y="905224"/>
            <a:ext cx="6199632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（2024·福建·中考）苏州是长江三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角洲区域人口超过千万的城市，从外省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转入的人口众多，其中有不少是来苏州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创业的高素质人才，政府为创业者提供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了较好的创业环境。近年来，苏州的高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新技术产业发展迅速。读长江三角洲区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域局部地区示意图，完成7～9题。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4_1#d709ca001?htil=20&amp;vaa=1&amp;vcp=1&amp;vis=1&amp;pid=b1dedc29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2584" y="1031029"/>
            <a:ext cx="4100432" cy="330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4_2#d709ca001?htil=20&amp;vaa=1&amp;vcp=1&amp;vis=1&amp;pid=b1dedc29a&amp;color=0,0,0&amp;vtp=1&amp;vaab=1&amp;bt=1&amp;bbb=1&amp;hb=1&amp;hs=1"/>
          <p:cNvSpPr/>
          <p:nvPr/>
        </p:nvSpPr>
        <p:spPr>
          <a:xfrm>
            <a:off x="539496" y="750570"/>
            <a:ext cx="6199632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苏州吸引大量外省人口迁入的主要原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因是苏州的(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26_1#d709ca001.bracket?vaa=1&amp;vcp=1&amp;vis=1&amp;pid=b1dedc29a&amp;color=0,0,0&amp;vpa=62&amp;vtp=1&amp;vaab=1"/>
          <p:cNvSpPr/>
          <p:nvPr/>
        </p:nvSpPr>
        <p:spPr>
          <a:xfrm>
            <a:off x="2594514" y="1350264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24_3#d709ca001.choices?htil=20&amp;vaa=1&amp;vcp=1&amp;vis=1&amp;pid=b1dedc29a&amp;color=0,0,0&amp;vtp=1&amp;vaab=1&amp;bbb=1&amp;hs=1"/>
          <p:cNvSpPr/>
          <p:nvPr/>
        </p:nvSpPr>
        <p:spPr>
          <a:xfrm>
            <a:off x="539496" y="1952434"/>
            <a:ext cx="6199632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32073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.生活成本高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.生态环境好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320738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C.消费水平低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.就业机会多</a:t>
            </a:r>
            <a:endParaRPr lang="en-US" altLang="zh-CN" sz="2800" dirty="0"/>
          </a:p>
        </p:txBody>
      </p:sp>
      <p:sp>
        <p:nvSpPr>
          <p:cNvPr id="6" name="QC_8_AS.1_1#d709ca001?htil=20&amp;vaa=1&amp;vcp=1&amp;vis=1&amp;pid=b1dedc29a&amp;color=0,0,0&amp;vtp=1&amp;vaab=1&amp;bbb=1&amp;hb=1&amp;hs=1"/>
          <p:cNvSpPr/>
          <p:nvPr/>
        </p:nvSpPr>
        <p:spPr>
          <a:xfrm>
            <a:off x="539496" y="3158934"/>
            <a:ext cx="6199632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提示：由题干可知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，苏州政府为创业者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提供了较好的创业环境，吸引了不少来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苏州创业的高素质人才，因此苏州吸引</a:t>
            </a:r>
            <a:endParaRPr lang="en-US" altLang="zh-CN" sz="2800" dirty="0"/>
          </a:p>
        </p:txBody>
      </p:sp>
      <p:sp>
        <p:nvSpPr>
          <p:cNvPr id="8" name="QC_8_AS.1_1#d709ca001?htil=20&amp;vaa=1&amp;vcp=1&amp;vis=1&amp;pid=b1dedc29a&amp;color=0,0,0&amp;vtp=1&amp;vaab=1&amp;bbb=1&amp;hb=1&amp;hs=1"/>
          <p:cNvSpPr/>
          <p:nvPr/>
        </p:nvSpPr>
        <p:spPr>
          <a:xfrm>
            <a:off x="539496" y="4962334"/>
            <a:ext cx="11112011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大量外省人口的主要原因是苏州的就业机会多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；苏州的消费水平高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，生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活成本高；生态环境的相关信息在题干材料中无体现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8_1#2aa209e17?htil=21&amp;vaa=1&amp;vcp=1&amp;vis=1&amp;pid=b1dedc29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7194" y="910336"/>
            <a:ext cx="4782312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8_2#2aa209e17?htil=21&amp;sp=1&amp;vaa=1&amp;vcp=1&amp;vis=1&amp;pid=b1dedc29a&amp;color=0,0,0&amp;vtp=1&amp;vaab=1&amp;bt=1&amp;bbb=1&amp;hb=1"/>
          <p:cNvSpPr/>
          <p:nvPr/>
        </p:nvSpPr>
        <p:spPr>
          <a:xfrm>
            <a:off x="539496" y="892048"/>
            <a:ext cx="619963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苏州吸引大量高素质人才前来创业，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其主要原因是苏州(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29_1#2aa209e17.bracket?vaa=1&amp;vcp=1&amp;vis=1&amp;pid=b1dedc29a&amp;color=0,0,0&amp;vpa=63&amp;vtp=1&amp;vaab=1"/>
          <p:cNvSpPr/>
          <p:nvPr/>
        </p:nvSpPr>
        <p:spPr>
          <a:xfrm>
            <a:off x="3661315" y="152641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28_3#2aa209e17?htil=21&amp;vaa=1&amp;vcp=1&amp;vis=1&amp;pid=b1dedc29a&amp;color=0,0,0&amp;vtp=1&amp;vaab=1&amp;bbb=1&amp;hb=1"/>
          <p:cNvSpPr/>
          <p:nvPr/>
        </p:nvSpPr>
        <p:spPr>
          <a:xfrm>
            <a:off x="539496" y="2175065"/>
            <a:ext cx="619963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①能为创业者提供政策支持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②距离上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，受上海辐射效应明显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公路、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铁路等交通运输便利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④园林建筑等城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市景观优美</a:t>
            </a:r>
            <a:endParaRPr lang="en-US" altLang="zh-CN" sz="2800" dirty="0"/>
          </a:p>
        </p:txBody>
      </p:sp>
      <p:sp>
        <p:nvSpPr>
          <p:cNvPr id="6" name="QC_8_BD.128_4#2aa209e17.choices?htil=21&amp;vaa=1&amp;vcp=1&amp;vis=1&amp;pid=b1dedc29a&amp;color=0,0,0&amp;vtp=1&amp;vaab=1&amp;bbb=1"/>
          <p:cNvSpPr/>
          <p:nvPr/>
        </p:nvSpPr>
        <p:spPr>
          <a:xfrm>
            <a:off x="539496" y="4740465"/>
            <a:ext cx="619963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2073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20738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6_BD#c132757e6?colgroup=13,15&amp;vcp=1&amp;pid=3592c841e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50035"/>
          <a:ext cx="11091672" cy="4462526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398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举例说出长江三角洲区域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内外联系对区域经济发展的意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区域认知）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运用资料比较长株潭城市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群内部的主要差异与联系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2700"/>
                        </a:lnSpc>
                      </a:pPr>
                      <a:r>
                        <a:rPr lang="en-US" altLang="zh-CN" sz="182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c132757e6.table_image?tii=2&amp;vcp=1&amp;pid=3592c841e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227199"/>
            <a:ext cx="5541264" cy="366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6_BD#c132757e6?colgroup=13,15&amp;vcp=1&amp;pid=3592c841e&amp;color=0,0,0&amp;mp=1&amp;vtp=1&amp;vaab=1&amp;bt=1&amp;bbb=1"/>
          <p:cNvSpPr txBox="1"/>
          <p:nvPr/>
        </p:nvSpPr>
        <p:spPr>
          <a:xfrm>
            <a:off x="10913023" y="84162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30_1#39a852630?htil=22&amp;vaa=1&amp;vcp=1&amp;vis=1&amp;pid=b1dedc29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11139" y="1118831"/>
            <a:ext cx="3963412" cy="3196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30_2#39a852630?htil=22&amp;vaa=1&amp;vcp=1&amp;vis=1&amp;pid=b1dedc29a&amp;color=0,0,0&amp;vtp=1&amp;vaab=1&amp;bt=1&amp;bbb=1&amp;hb=1&amp;hs=1"/>
          <p:cNvSpPr/>
          <p:nvPr/>
        </p:nvSpPr>
        <p:spPr>
          <a:xfrm>
            <a:off x="539496" y="769397"/>
            <a:ext cx="667512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从外省转入苏州的人口众多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，其对苏州人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口产生的影响是(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32_1#39a852630.bracket?vaa=1&amp;vcp=1&amp;vis=1&amp;pid=b1dedc29a&amp;color=0,0,0&amp;vpa=64&amp;vtp=1&amp;vaab=1"/>
          <p:cNvSpPr/>
          <p:nvPr/>
        </p:nvSpPr>
        <p:spPr>
          <a:xfrm>
            <a:off x="3305715" y="1350042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30_3#39a852630.choices?htil=22&amp;vaa=1&amp;vcp=1&amp;vis=1&amp;pid=b1dedc29a&amp;color=0,0,0&amp;vtp=1&amp;vaab=1&amp;bbb=1&amp;hs=1"/>
          <p:cNvSpPr/>
          <p:nvPr/>
        </p:nvSpPr>
        <p:spPr>
          <a:xfrm>
            <a:off x="539496" y="1944975"/>
            <a:ext cx="6675120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A.人口素质稳定不变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.加速人口老龄化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.增加劳动力数量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.新出生的人口数量减少</a:t>
            </a:r>
            <a:endParaRPr lang="en-US" altLang="zh-CN" sz="2800" dirty="0"/>
          </a:p>
        </p:txBody>
      </p:sp>
      <p:sp>
        <p:nvSpPr>
          <p:cNvPr id="6" name="QC_8_AS.1_1#39a852630?vaa=1&amp;vcp=1&amp;vis=1&amp;pid=b1dedc29a&amp;color=0,0,0&amp;vtp=1&amp;vaab=1&amp;bbb=1&amp;hb=1&amp;hs=1"/>
          <p:cNvSpPr/>
          <p:nvPr/>
        </p:nvSpPr>
        <p:spPr>
          <a:xfrm>
            <a:off x="539496" y="4314859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提示：从外省转入苏州的人口中大部分是青壮年劳动力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，且有一部分是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高素质人才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，众多人口的转入使苏州的人口素质有所改善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，可减缓人口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老龄化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，增加劳动力数量，新出生的人口数量可能会增加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34_1#9500a049f?htil=23&amp;vaa=1&amp;vcp=1&amp;vis=1&amp;pid=fee65fe2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9032" y="572688"/>
            <a:ext cx="3145536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34_2#9500a049f?htil=23&amp;vaa=1&amp;vcp=1&amp;vis=1&amp;pid=fee65fe26&amp;color=0,0,0&amp;vtp=1&amp;vaab=1&amp;bt=1&amp;bbb=1&amp;hb=1&amp;hs=1"/>
          <p:cNvSpPr/>
          <p:nvPr/>
        </p:nvSpPr>
        <p:spPr>
          <a:xfrm>
            <a:off x="539496" y="554400"/>
            <a:ext cx="78364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长株潭城市群要发展为国家级城市群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，一体化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是其建设的有效途径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。读长株潭城市群示意图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10～13题。</a:t>
            </a:r>
            <a:endParaRPr lang="en-US" altLang="zh-CN" sz="2800" dirty="0"/>
          </a:p>
        </p:txBody>
      </p:sp>
      <p:sp>
        <p:nvSpPr>
          <p:cNvPr id="4" name="QC_8_BD.135_1#a04a4ce4c?htil=23&amp;vaa=1&amp;vcp=1&amp;vis=1&amp;pid=9500a049f&amp;color=0,0,0&amp;vtp=1&amp;vaab=1&amp;bbb=1&amp;hb=1&amp;hs=1"/>
          <p:cNvSpPr/>
          <p:nvPr/>
        </p:nvSpPr>
        <p:spPr>
          <a:xfrm>
            <a:off x="539496" y="2478132"/>
            <a:ext cx="78364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株洲是我国南方地区重要的铁路枢纽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，在此交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会的铁路干线是(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135_2#a04a4ce4c.choices?htil=23&amp;vaa=1&amp;vcp=1&amp;vis=1&amp;pid=9500a049f&amp;color=0,0,0&amp;vtp=1&amp;vaab=1&amp;bbb=1&amp;hs=1"/>
          <p:cNvSpPr/>
          <p:nvPr/>
        </p:nvSpPr>
        <p:spPr>
          <a:xfrm>
            <a:off x="539496" y="3755117"/>
            <a:ext cx="78364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0259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A.京广线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、沪昆线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.京沪线、陇海线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0259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.京九线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、沪昆线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.焦柳线、陇海线</a:t>
            </a:r>
            <a:endParaRPr lang="en-US" altLang="zh-CN" sz="2800" dirty="0"/>
          </a:p>
        </p:txBody>
      </p:sp>
      <p:sp>
        <p:nvSpPr>
          <p:cNvPr id="6" name="QC_8_AN.1_1#a04a4ce4c.bracket?vaa=1&amp;vcp=1&amp;vis=1&amp;pid=9500a049f&amp;color=0,0,0&amp;vpa=65&amp;vtp=1&amp;vaab=1"/>
          <p:cNvSpPr/>
          <p:nvPr/>
        </p:nvSpPr>
        <p:spPr>
          <a:xfrm>
            <a:off x="3305715" y="31124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137_1#9c5168075?vaa=1&amp;vcp=1&amp;vis=1&amp;pid=9500a049f&amp;color=0,0,0&amp;vtp=1&amp;vaab=1&amp;bbb=1&amp;hs=1"/>
          <p:cNvSpPr/>
          <p:nvPr/>
        </p:nvSpPr>
        <p:spPr>
          <a:xfrm>
            <a:off x="539496" y="500295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图中流经长株潭三市的河流是(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AN.138_1#9c5168075.bracket?vaa=1&amp;vcp=1&amp;vis=1&amp;pid=9500a049f&amp;color=0,0,0&amp;vpa=66&amp;vtp=1&amp;vaab=1"/>
          <p:cNvSpPr/>
          <p:nvPr/>
        </p:nvSpPr>
        <p:spPr>
          <a:xfrm>
            <a:off x="5864193" y="498962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8_BD.137_2#9c5168075.choices?vaa=1&amp;vcp=1&amp;vis=1&amp;pid=9500a049f&amp;color=0,0,0&amp;vtp=1&amp;vaab=1&amp;bbb=1&amp;hs=1"/>
          <p:cNvSpPr/>
          <p:nvPr/>
        </p:nvSpPr>
        <p:spPr>
          <a:xfrm>
            <a:off x="539496" y="56119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.沅江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B.资水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C.湘江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.澧水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39_1#50bcdb89f?htil=24&amp;vaa=1&amp;vcp=1&amp;vis=1&amp;pid=9500a049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5932" y="1577340"/>
            <a:ext cx="3145536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39_2#50bcdb89f?htil=24&amp;vaa=1&amp;vcp=1&amp;vis=1&amp;pid=9500a049f&amp;color=0,0,0&amp;vtp=1&amp;vaab=1&amp;bt=1&amp;bbb=1"/>
          <p:cNvSpPr/>
          <p:nvPr/>
        </p:nvSpPr>
        <p:spPr>
          <a:xfrm>
            <a:off x="539496" y="1440180"/>
            <a:ext cx="7836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毛泽东同志的故乡在(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40_1#50bcdb89f.bracket?vaa=1&amp;vcp=1&amp;vis=1&amp;pid=9500a049f&amp;color=0,0,0&amp;vpa=67&amp;vtp=1&amp;vaab=1"/>
          <p:cNvSpPr/>
          <p:nvPr/>
        </p:nvSpPr>
        <p:spPr>
          <a:xfrm>
            <a:off x="4461415" y="142684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39_3#50bcdb89f.choices?htil=24&amp;vaa=1&amp;vcp=1&amp;vis=1&amp;pid=9500a049f&amp;color=0,0,0&amp;vtp=1&amp;vaab=1&amp;bbb=1"/>
          <p:cNvSpPr/>
          <p:nvPr/>
        </p:nvSpPr>
        <p:spPr>
          <a:xfrm>
            <a:off x="539496" y="2072449"/>
            <a:ext cx="78364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0259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.衡阳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.长沙的橘子洲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0259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C.株洲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.湘潭的韶山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41_1#423e0ccb9?htil=25&amp;vaa=1&amp;vcp=1&amp;vis=1&amp;pid=9500a049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5045" y="1517904"/>
            <a:ext cx="3145536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41_2#423e0ccb9?htil=25&amp;vaa=1&amp;vcp=1&amp;vis=1&amp;pid=9500a049f&amp;color=0,0,0&amp;mp=1&amp;vtp=1&amp;vaab=1&amp;bt=1&amp;bbb=1&amp;hb=1"/>
          <p:cNvSpPr/>
          <p:nvPr/>
        </p:nvSpPr>
        <p:spPr>
          <a:xfrm>
            <a:off x="539496" y="1499616"/>
            <a:ext cx="78364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长株潭城市群“两型社会”建设不断推进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行为中不符合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“两型社会”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发展理念的是(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42_1#423e0ccb9.bracket?vaa=1&amp;vcp=1&amp;vis=1&amp;pid=9500a049f&amp;color=0,0,0&amp;mp=1&amp;vpa=68&amp;vtp=1&amp;vaab=1"/>
          <p:cNvSpPr/>
          <p:nvPr/>
        </p:nvSpPr>
        <p:spPr>
          <a:xfrm>
            <a:off x="6820439" y="213398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41_3#423e0ccb9.choices?htil=25&amp;vaa=1&amp;vcp=1&amp;vis=1&amp;pid=9500a049f&amp;color=0,0,0&amp;vtp=1&amp;vaab=1&amp;bbb=1"/>
          <p:cNvSpPr/>
          <p:nvPr/>
        </p:nvSpPr>
        <p:spPr>
          <a:xfrm>
            <a:off x="539496" y="2782633"/>
            <a:ext cx="78364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0259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.节约用水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.绿色出行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0259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C.垃圾分类投放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.使用一次性塑料袋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ac26d7c4?vcp=1&amp;pid=862b90958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>
              <a:solidFill>
                <a:srgbClr val="C590BF"/>
              </a:solidFill>
            </a:endParaRPr>
          </a:p>
        </p:txBody>
      </p:sp>
      <p:pic>
        <p:nvPicPr>
          <p:cNvPr id="3" name="QO_7_BD.143_1#5daa4ef8f?htil=26&amp;vaa=1&amp;vcp=1&amp;vis=1&amp;pid=2ac26d7c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5704" y="1263739"/>
            <a:ext cx="4855464" cy="385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3_2#5daa4ef8f?htil=26&amp;sp=1&amp;vaa=1&amp;vcp=1&amp;vis=1&amp;pid=2ac26d7c4&amp;color=0,0,0&amp;vtp=1&amp;vaab=1&amp;bbb=1&amp;hb=1"/>
          <p:cNvSpPr/>
          <p:nvPr/>
        </p:nvSpPr>
        <p:spPr>
          <a:xfrm>
            <a:off x="539496" y="1245451"/>
            <a:ext cx="61173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读珠江三角洲区域略图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8_BD.144_1#50465b1d7?htil=26&amp;vaa=1&amp;vcp=1&amp;vis=1&amp;pid=5daa4ef8f&amp;color=0,0,0&amp;vtp=1&amp;vaab=1&amp;bbb=1&amp;hb=1"/>
          <p:cNvSpPr/>
          <p:nvPr/>
        </p:nvSpPr>
        <p:spPr>
          <a:xfrm>
            <a:off x="539496" y="2525249"/>
            <a:ext cx="61173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（1）图中城市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，D是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8_AN.1_1#50465b1d7.blank?vaa=1&amp;vcp=1&amp;vis=1&amp;pid=5daa4ef8f&amp;color=0,0,0&amp;vpa=69&amp;vtp=1&amp;vaab=1&amp;bbb=1"/>
          <p:cNvSpPr/>
          <p:nvPr/>
        </p:nvSpPr>
        <p:spPr>
          <a:xfrm>
            <a:off x="3473990" y="2616245"/>
            <a:ext cx="9699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珠海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8_AN.2_1#50465b1d7.blank?vaa=1&amp;vcp=1&amp;vis=1&amp;pid=5daa4ef8f&amp;color=0,0,0&amp;vpa=70&amp;vtp=1&amp;vaab=1&amp;bbb=1"/>
          <p:cNvSpPr/>
          <p:nvPr/>
        </p:nvSpPr>
        <p:spPr>
          <a:xfrm>
            <a:off x="5488527" y="2616245"/>
            <a:ext cx="9699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深圳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8_AN.3_1#50465b1d7.blank?vaa=1&amp;vcp=1&amp;vis=1&amp;pid=5daa4ef8f&amp;color=0,0,0&amp;vpa=71&amp;vtp=1&amp;vaab=1&amp;bbb=1"/>
          <p:cNvSpPr/>
          <p:nvPr/>
        </p:nvSpPr>
        <p:spPr>
          <a:xfrm>
            <a:off x="1141953" y="312151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8_AN.4_1#50465b1d7.blank?vaa=1&amp;vcp=1&amp;vis=1&amp;pid=5daa4ef8f&amp;color=0,0,0&amp;vpa=72&amp;vtp=1&amp;vaab=1&amp;bbb=1"/>
          <p:cNvSpPr/>
          <p:nvPr/>
        </p:nvSpPr>
        <p:spPr>
          <a:xfrm>
            <a:off x="3177127" y="312151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香港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8_BD.149_1#70f648e08?htil=26&amp;vaa=1&amp;vcp=1&amp;vis=1&amp;pid=5daa4ef8f&amp;color=0,0,0&amp;vtp=1&amp;vaab=1&amp;bbb=1&amp;hb=1"/>
          <p:cNvSpPr/>
          <p:nvPr/>
        </p:nvSpPr>
        <p:spPr>
          <a:xfrm>
            <a:off x="539496" y="3802234"/>
            <a:ext cx="61173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E是广东的省会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别称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1" name="QB_8_AN.5_1#70f648e08.blank?vaa=1&amp;vcp=1&amp;vis=1&amp;pid=5daa4ef8f&amp;color=0,0,0&amp;vpa=73&amp;vtp=1&amp;vaab=1&amp;bbb=1"/>
          <p:cNvSpPr/>
          <p:nvPr/>
        </p:nvSpPr>
        <p:spPr>
          <a:xfrm>
            <a:off x="3789902" y="3892976"/>
            <a:ext cx="9699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广州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2" name="QB_8_BD.151_1#680ee203f?htil=26&amp;vaa=1&amp;vcp=1&amp;vis=1&amp;pid=5daa4ef8f&amp;color=0,0,0&amp;vtp=1&amp;vaab=1&amp;bbb=1&amp;hb=1"/>
          <p:cNvSpPr/>
          <p:nvPr/>
        </p:nvSpPr>
        <p:spPr>
          <a:xfrm>
            <a:off x="539496" y="5079219"/>
            <a:ext cx="61173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）铁路干线甲是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，南至D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的九龙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3" name="QB_8_AN.152_1#680ee203f.blank?vaa=1&amp;vcp=1&amp;vis=1&amp;pid=5daa4ef8f&amp;color=0,0,0&amp;vpa=74&amp;vtp=1&amp;vaab=1&amp;bbb=1"/>
          <p:cNvSpPr/>
          <p:nvPr/>
        </p:nvSpPr>
        <p:spPr>
          <a:xfrm>
            <a:off x="3572415" y="5169707"/>
            <a:ext cx="13255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京九线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3_1#1ba8f1d96?htil=27&amp;vaa=1&amp;vcp=1&amp;vis=1&amp;pid=5daa4ef8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7589" y="694944"/>
            <a:ext cx="3761867" cy="2989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53_2#1ba8f1d96?htil=27&amp;vaa=1&amp;vcp=1&amp;vis=1&amp;pid=5daa4ef8f&amp;color=0,0,0&amp;mp=1&amp;vtp=1&amp;vaab=1&amp;bt=1&amp;bbb=1&amp;hs=1"/>
          <p:cNvSpPr/>
          <p:nvPr/>
        </p:nvSpPr>
        <p:spPr>
          <a:xfrm>
            <a:off x="539496" y="557784"/>
            <a:ext cx="61173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（4）D商业发达，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被誉为“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8_AN.1_1#1ba8f1d96.blank?vaa=1&amp;vcp=1&amp;vis=1&amp;pid=5daa4ef8f&amp;color=0,0,0&amp;mp=1&amp;vpa=75&amp;vtp=1&amp;vaab=1&amp;bbb=1"/>
          <p:cNvSpPr/>
          <p:nvPr/>
        </p:nvSpPr>
        <p:spPr>
          <a:xfrm>
            <a:off x="4697952" y="506349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购物天堂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8_BD.155_1#1f102c309?vaa=1&amp;vcp=1&amp;vis=1&amp;pid=5daa4ef8f&amp;color=0,0,0&amp;vtp=1&amp;vaab=1&amp;bbb=1&amp;hb=1&amp;hs=1"/>
          <p:cNvSpPr/>
          <p:nvPr/>
        </p:nvSpPr>
        <p:spPr>
          <a:xfrm>
            <a:off x="539496" y="116287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（5）人们常将外向型经济的特征形象地概括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为“引进来，走出去”。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结合珠江三角洲区域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分析该区域的企业从境外引进的是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出口的是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8_AN.156_1#1f102c309.blank?vaa=1&amp;vcp=1&amp;vis=1&amp;pid=5daa4ef8f&amp;color=0,0,0&amp;vpa=76&amp;vtp=1&amp;vaab=1&amp;bbb=1&amp;hb=1"/>
          <p:cNvSpPr/>
          <p:nvPr/>
        </p:nvSpPr>
        <p:spPr>
          <a:xfrm>
            <a:off x="824135" y="3089468"/>
            <a:ext cx="4672425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资金、技术、设备与管理模式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8_AN.157_1#1f102c309.blank?vaa=1&amp;vcp=1&amp;vis=1&amp;pid=5daa4ef8f&amp;color=0,0,0&amp;vpa=77&amp;vtp=1&amp;vaab=1&amp;bbb=1"/>
          <p:cNvSpPr/>
          <p:nvPr/>
        </p:nvSpPr>
        <p:spPr>
          <a:xfrm>
            <a:off x="666464" y="369300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工业产品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8_1#b884e67c7?htil=28&amp;vaa=1&amp;vcp=1&amp;vis=1&amp;pid=2ac26d7c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15447" y="635730"/>
            <a:ext cx="3063240" cy="427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58_2#b884e67c7?htil=28&amp;sp=1&amp;vaa=1&amp;vcp=1&amp;vis=1&amp;pid=2ac26d7c4&amp;color=0,0,0&amp;vtp=1&amp;vaab=1&amp;bt=1&amp;bbb=1&amp;hs=1"/>
          <p:cNvSpPr/>
          <p:nvPr/>
        </p:nvSpPr>
        <p:spPr>
          <a:xfrm>
            <a:off x="539496" y="617442"/>
            <a:ext cx="79095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读长江三角洲区域略图，完成下列各题。</a:t>
            </a:r>
            <a:endParaRPr lang="en-US" altLang="zh-CN" sz="2800" dirty="0"/>
          </a:p>
        </p:txBody>
      </p:sp>
      <p:sp>
        <p:nvSpPr>
          <p:cNvPr id="4" name="QB_8_BD.159_1#5c363a774?htil=28&amp;vaa=1&amp;vcp=1&amp;vis=1&amp;pid=b884e67c7&amp;color=0,0,0&amp;vtp=1&amp;vaab=1&amp;bbb=1&amp;hs=1"/>
          <p:cNvSpPr/>
          <p:nvPr/>
        </p:nvSpPr>
        <p:spPr>
          <a:xfrm>
            <a:off x="539496" y="1215993"/>
            <a:ext cx="79095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）图中岛屿甲是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5c363a774.blank?vaa=1&amp;vcp=1&amp;vis=1&amp;pid=b884e67c7&amp;color=0,0,0&amp;vpa=78&amp;vtp=1&amp;vaab=1&amp;bbb=1"/>
          <p:cNvSpPr/>
          <p:nvPr/>
        </p:nvSpPr>
        <p:spPr>
          <a:xfrm>
            <a:off x="3572415" y="1164558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崇明岛</a:t>
            </a:r>
            <a:endParaRPr lang="en-US" altLang="zh-CN" sz="2800" dirty="0"/>
          </a:p>
        </p:txBody>
      </p:sp>
      <p:sp>
        <p:nvSpPr>
          <p:cNvPr id="6" name="QB_8_BD.161_1#ea5338483?vaa=1&amp;vcp=1&amp;vis=1&amp;pid=b884e67c7&amp;color=0,0,0&amp;vtp=1&amp;vaab=1&amp;bbb=1&amp;hb=1&amp;hs=1"/>
          <p:cNvSpPr/>
          <p:nvPr/>
        </p:nvSpPr>
        <p:spPr>
          <a:xfrm>
            <a:off x="539496" y="18145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（2）长江三角洲区域的两翼经济发展较快，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城市A是北翼的中心城市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城市B是南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翼的中心城市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162_1#ea5338483.blank?vaa=1&amp;vcp=1&amp;vis=1&amp;pid=b884e67c7&amp;color=0,0,0&amp;vpa=79&amp;vtp=1&amp;vaab=1&amp;bbb=1"/>
          <p:cNvSpPr/>
          <p:nvPr/>
        </p:nvSpPr>
        <p:spPr>
          <a:xfrm>
            <a:off x="4412996" y="24378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南京</a:t>
            </a:r>
            <a:endParaRPr lang="en-US" altLang="zh-CN" sz="2800" dirty="0"/>
          </a:p>
        </p:txBody>
      </p:sp>
      <p:sp>
        <p:nvSpPr>
          <p:cNvPr id="8" name="QB_8_AN.163_1#ea5338483.blank?vaa=1&amp;vcp=1&amp;vis=1&amp;pid=b884e67c7&amp;color=0,0,0&amp;vpa=80&amp;vtp=1&amp;vaab=1&amp;bbb=1"/>
          <p:cNvSpPr/>
          <p:nvPr/>
        </p:nvSpPr>
        <p:spPr>
          <a:xfrm>
            <a:off x="2706592" y="313045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杭州</a:t>
            </a:r>
            <a:endParaRPr lang="en-US" altLang="zh-CN" sz="2800" dirty="0"/>
          </a:p>
        </p:txBody>
      </p:sp>
      <p:sp>
        <p:nvSpPr>
          <p:cNvPr id="9" name="QB_8_BD.164_2#1bc46930d?htil=29&amp;vaa=1&amp;vcp=1&amp;vis=1&amp;pid=b884e67c7&amp;color=0,0,0&amp;vtp=1&amp;vaab=1&amp;bt=1&amp;bbb=1&amp;hb=1"/>
          <p:cNvSpPr/>
          <p:nvPr/>
        </p:nvSpPr>
        <p:spPr>
          <a:xfrm>
            <a:off x="539496" y="3739133"/>
            <a:ext cx="79095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（3）从自然条件分析长江三角洲区域成为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“鱼米之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的原因：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0" name="QB_8_AN.166_1#1bc46930d.blank?vaa=1&amp;vcp=1&amp;vis=1&amp;pid=b884e67c7&amp;color=0,0,0&amp;vpa=81&amp;vtp=1&amp;vaab=1&amp;bbb=1&amp;hb=1"/>
          <p:cNvSpPr/>
          <p:nvPr/>
        </p:nvSpPr>
        <p:spPr>
          <a:xfrm>
            <a:off x="539496" y="4256023"/>
            <a:ext cx="79095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地势低平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，气候湿润，土壤肥沃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，河网纵横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1" name="QB_8_AS.1_1#1bc46930d?htil=29&amp;vaa=1&amp;vcp=1&amp;vis=1&amp;pid=b884e67c7&amp;color=0,0,0&amp;vtp=1&amp;vaab=1&amp;bbb=1"/>
          <p:cNvSpPr/>
          <p:nvPr/>
        </p:nvSpPr>
        <p:spPr>
          <a:xfrm>
            <a:off x="539496" y="5633719"/>
            <a:ext cx="79095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提示：可从地形、气候、土壤、河流等方面作答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68_1#7ffae6690?htil=30&amp;vaa=1&amp;vcp=1&amp;vis=1&amp;pid=b884e67c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64663" y="1165987"/>
            <a:ext cx="3063240" cy="427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68_2#7ffae6690?htil=30&amp;vaa=1&amp;vcp=1&amp;vis=1&amp;pid=b884e67c7&amp;color=0,0,0&amp;vtp=1&amp;vaab=1&amp;bt=1&amp;bbb=1&amp;hb=1"/>
          <p:cNvSpPr/>
          <p:nvPr/>
        </p:nvSpPr>
        <p:spPr>
          <a:xfrm>
            <a:off x="539496" y="1292225"/>
            <a:ext cx="79095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简述乙河段的水文特征：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8_AN.1_1#7ffae6690.blank?vaa=1&amp;vcp=1&amp;vis=1&amp;pid=b884e67c7&amp;color=0,0,0&amp;vpa=82&amp;vtp=1&amp;vaab=1&amp;bbb=1&amp;hb=1"/>
          <p:cNvSpPr/>
          <p:nvPr/>
        </p:nvSpPr>
        <p:spPr>
          <a:xfrm>
            <a:off x="539496" y="1165987"/>
            <a:ext cx="79095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径流量大，水流平稳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，江面开阔，汛期长，无结冰期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8_BD.170_1#1f890f6ee?htil=30&amp;vaa=1&amp;vcp=1&amp;vis=1&amp;pid=b884e67c7&amp;color=0,0,0&amp;vtp=1&amp;vaab=1&amp;bbb=1"/>
          <p:cNvSpPr/>
          <p:nvPr/>
        </p:nvSpPr>
        <p:spPr>
          <a:xfrm>
            <a:off x="539496" y="2537968"/>
            <a:ext cx="79095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）图示区域发展工业的劣势是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8_AN.171_1#1f890f6ee.blank?vaa=1&amp;vcp=1&amp;vis=1&amp;pid=b884e67c7&amp;color=0,0,0&amp;vpa=83&amp;vtp=1&amp;vaab=1&amp;bbb=1"/>
          <p:cNvSpPr/>
          <p:nvPr/>
        </p:nvSpPr>
        <p:spPr>
          <a:xfrm>
            <a:off x="5706015" y="2486533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矿产资源贫乏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84742c705.fixed?vcp=1&amp;pid=157c7d4c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认识区域：联系与差异</a:t>
            </a:r>
            <a:endParaRPr lang="en-US" altLang="zh-CN" sz="4000" dirty="0"/>
          </a:p>
        </p:txBody>
      </p:sp>
      <p:sp>
        <p:nvSpPr>
          <p:cNvPr id="3" name="C_5_BD#84742c705.fixed?vcp=1&amp;pid=157c7d4c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d7b3071e?vcp=1&amp;pid=84742c705&amp;color=0,0,0&amp;vtp=1&amp;vaab=1&amp;bt=1&amp;bbb=1"/>
          <p:cNvSpPr/>
          <p:nvPr/>
        </p:nvSpPr>
        <p:spPr>
          <a:xfrm>
            <a:off x="539496" y="554400"/>
            <a:ext cx="11109960" cy="51155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香港和澳门</a:t>
            </a:r>
            <a:endParaRPr lang="en-US" altLang="zh-CN" sz="3000" dirty="0"/>
          </a:p>
        </p:txBody>
      </p:sp>
      <p:graphicFrame>
        <p:nvGraphicFramePr>
          <p:cNvPr id="8" name="QB_7_BD.1_1#d65edf8c2?colgroup=5,13,10&amp;vaa=1&amp;vcp=1&amp;vis=1&amp;pid=3d7b3071e&amp;color=0,0,0&amp;vtp=1&amp;vaab=1&amp;bbb=1&amp;hb=1"/>
          <p:cNvGraphicFramePr>
            <a:graphicFrameLocks noGrp="1"/>
          </p:cNvGraphicFramePr>
          <p:nvPr/>
        </p:nvGraphicFramePr>
        <p:xfrm>
          <a:off x="539496" y="1194354"/>
          <a:ext cx="11091672" cy="4431985"/>
        </p:xfrm>
        <a:graphic>
          <a:graphicData uri="http://schemas.openxmlformats.org/drawingml/2006/table">
            <a:tbl>
              <a:tblPr/>
              <a:tblGrid>
                <a:gridCol w="2075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8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2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131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特别行政区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香港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82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位于珠江口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北与广东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位于珠江口西南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背靠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珠江三角洲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与广东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毗邻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35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和“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三部分组成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通过填海造地扩大陆地面积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组成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通过填海造地扩大陆地面积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76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美誉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6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7_AN.2_1#d65edf8c2.blank?vaa=1&amp;vcp=1&amp;vis=1&amp;pid=3d7b3071e&amp;color=0,0,0&amp;vpa=1&amp;vtp=1&amp;vaab=1"/>
          <p:cNvSpPr/>
          <p:nvPr/>
        </p:nvSpPr>
        <p:spPr>
          <a:xfrm>
            <a:off x="4475502" y="1913263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5" name="QB_7_AN.3_1#d65edf8c2.blank?vaa=1&amp;vcp=1&amp;vis=1&amp;pid=3d7b3071e&amp;color=0,0,0&amp;vpa=2&amp;vtp=1&amp;vaab=1&amp;bbb=1"/>
          <p:cNvSpPr/>
          <p:nvPr/>
        </p:nvSpPr>
        <p:spPr>
          <a:xfrm>
            <a:off x="2697503" y="2424376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深圳</a:t>
            </a:r>
            <a:endParaRPr lang="en-US" altLang="zh-CN" sz="2800" dirty="0"/>
          </a:p>
        </p:txBody>
      </p:sp>
      <p:sp>
        <p:nvSpPr>
          <p:cNvPr id="6" name="QB_7_AN.4_1#d65edf8c2.blank?vaa=1&amp;vcp=1&amp;vis=1&amp;pid=3d7b3071e&amp;color=0,0,0&amp;vpa=3&amp;vtp=1&amp;vaab=1&amp;bbb=1"/>
          <p:cNvSpPr/>
          <p:nvPr/>
        </p:nvSpPr>
        <p:spPr>
          <a:xfrm>
            <a:off x="7680983" y="2684725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珠海</a:t>
            </a:r>
            <a:endParaRPr lang="en-US" altLang="zh-CN" sz="2800" dirty="0"/>
          </a:p>
        </p:txBody>
      </p:sp>
      <p:sp>
        <p:nvSpPr>
          <p:cNvPr id="7" name="QB_7_AN.5_1#d65edf8c2.blank?vaa=1&amp;vcp=1&amp;vis=1&amp;pid=3d7b3071e&amp;color=0,0,0&amp;vpa=4&amp;vtp=1&amp;vaab=1&amp;bbb=1"/>
          <p:cNvSpPr/>
          <p:nvPr/>
        </p:nvSpPr>
        <p:spPr>
          <a:xfrm>
            <a:off x="3053103" y="3102485"/>
            <a:ext cx="13255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香港岛</a:t>
            </a:r>
            <a:endParaRPr lang="en-US" altLang="zh-CN" sz="2800" dirty="0"/>
          </a:p>
        </p:txBody>
      </p:sp>
      <p:sp>
        <p:nvSpPr>
          <p:cNvPr id="3" name="QB_7_AN.6_1#d65edf8c2.blank?vaa=1&amp;vcp=1&amp;vis=1&amp;pid=3d7b3071e&amp;color=0,0,0&amp;vpa=5&amp;vtp=1&amp;vaab=1&amp;bbb=1"/>
          <p:cNvSpPr/>
          <p:nvPr/>
        </p:nvSpPr>
        <p:spPr>
          <a:xfrm>
            <a:off x="4818402" y="3102485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九龙</a:t>
            </a:r>
            <a:endParaRPr lang="en-US" altLang="zh-CN" sz="2800" dirty="0"/>
          </a:p>
        </p:txBody>
      </p:sp>
      <p:sp>
        <p:nvSpPr>
          <p:cNvPr id="9" name="QB_7_AN.7_1#d65edf8c2.blank?vaa=1&amp;vcp=1&amp;vis=1&amp;pid=3d7b3071e&amp;color=0,0,0&amp;vpa=6&amp;vtp=1&amp;vaab=1&amp;bbb=1"/>
          <p:cNvSpPr/>
          <p:nvPr/>
        </p:nvSpPr>
        <p:spPr>
          <a:xfrm>
            <a:off x="6344330" y="3152657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新界</a:t>
            </a:r>
            <a:endParaRPr lang="en-US" altLang="zh-CN" sz="2800" dirty="0"/>
          </a:p>
        </p:txBody>
      </p:sp>
      <p:sp>
        <p:nvSpPr>
          <p:cNvPr id="10" name="QB_7_AN.8_1#d65edf8c2.blank?vaa=1&amp;vcp=1&amp;vis=1&amp;pid=3d7b3071e&amp;color=0,0,0&amp;vpa=7&amp;vtp=1&amp;vaab=1&amp;bbb=1"/>
          <p:cNvSpPr/>
          <p:nvPr/>
        </p:nvSpPr>
        <p:spPr>
          <a:xfrm>
            <a:off x="8036583" y="3136277"/>
            <a:ext cx="16811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澳门半岛</a:t>
            </a:r>
            <a:endParaRPr lang="en-US" altLang="zh-CN" sz="2800" dirty="0"/>
          </a:p>
        </p:txBody>
      </p:sp>
      <p:sp>
        <p:nvSpPr>
          <p:cNvPr id="11" name="QB_7_AN.9_1#d65edf8c2.blank?vaa=1&amp;vcp=1&amp;vis=1&amp;pid=3d7b3071e&amp;color=0,0,0&amp;vpa=8&amp;vtp=1&amp;vaab=1&amp;bbb=1"/>
          <p:cNvSpPr/>
          <p:nvPr/>
        </p:nvSpPr>
        <p:spPr>
          <a:xfrm>
            <a:off x="10011675" y="3129260"/>
            <a:ext cx="13255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氹仔岛</a:t>
            </a:r>
            <a:endParaRPr lang="en-US" altLang="zh-CN" sz="2800" dirty="0"/>
          </a:p>
        </p:txBody>
      </p:sp>
      <p:sp>
        <p:nvSpPr>
          <p:cNvPr id="12" name="QB_7_AN.10_1#d65edf8c2.blank?vaa=1&amp;vcp=1&amp;vis=1&amp;pid=3d7b3071e&amp;color=0,0,0&amp;vpa=9&amp;vtp=1&amp;vaab=1&amp;bbb=1"/>
          <p:cNvSpPr/>
          <p:nvPr/>
        </p:nvSpPr>
        <p:spPr>
          <a:xfrm>
            <a:off x="8133420" y="3656977"/>
            <a:ext cx="13255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路环岛</a:t>
            </a:r>
            <a:endParaRPr lang="en-US" altLang="zh-CN" sz="2800" dirty="0"/>
          </a:p>
        </p:txBody>
      </p:sp>
      <p:sp>
        <p:nvSpPr>
          <p:cNvPr id="13" name="QB_7_AN.11_1#d65edf8c2.blank?vaa=1&amp;vcp=1&amp;vis=1&amp;pid=3d7b3071e&amp;color=0,0,0&amp;vpa=10&amp;vtp=1&amp;vaab=1&amp;bbb=1"/>
          <p:cNvSpPr/>
          <p:nvPr/>
        </p:nvSpPr>
        <p:spPr>
          <a:xfrm>
            <a:off x="4228242" y="4658813"/>
            <a:ext cx="16811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购物天堂</a:t>
            </a:r>
            <a:endParaRPr lang="en-US" altLang="zh-CN" sz="2800" dirty="0"/>
          </a:p>
        </p:txBody>
      </p:sp>
      <p:sp>
        <p:nvSpPr>
          <p:cNvPr id="14" name="QB_7_AN.12_1#d65edf8c2.blank?vaa=1&amp;vcp=1&amp;vis=1&amp;pid=3d7b3071e&amp;color=0,0,0&amp;vpa=11&amp;vtp=1&amp;vaab=1&amp;bbb=1"/>
          <p:cNvSpPr/>
          <p:nvPr/>
        </p:nvSpPr>
        <p:spPr>
          <a:xfrm>
            <a:off x="8757569" y="4674115"/>
            <a:ext cx="16811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海上花园</a:t>
            </a:r>
            <a:endParaRPr lang="en-US" altLang="zh-CN" sz="2800" dirty="0"/>
          </a:p>
        </p:txBody>
      </p:sp>
      <p:sp>
        <p:nvSpPr>
          <p:cNvPr id="15" name="QB_7_AN.13_1#d65edf8c2.blank?vaa=1&amp;vcp=1&amp;vis=1&amp;pid=3d7b3071e&amp;color=0,0,0&amp;vpa=12&amp;vtp=1&amp;vaab=1&amp;bbb=1"/>
          <p:cNvSpPr/>
          <p:nvPr/>
        </p:nvSpPr>
        <p:spPr>
          <a:xfrm>
            <a:off x="3694842" y="5129259"/>
            <a:ext cx="20367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亚热带季风</a:t>
            </a:r>
            <a:endParaRPr lang="en-US" altLang="zh-CN" sz="2800" dirty="0"/>
          </a:p>
        </p:txBody>
      </p:sp>
      <p:sp>
        <p:nvSpPr>
          <p:cNvPr id="16" name="QB_7_AN.14_1#d65edf8c2.blank?vaa=1&amp;vcp=1&amp;vis=1&amp;pid=3d7b3071e&amp;color=0,0,0&amp;vpa=13&amp;vtp=1&amp;vaab=1&amp;bbb=1"/>
          <p:cNvSpPr/>
          <p:nvPr/>
        </p:nvSpPr>
        <p:spPr>
          <a:xfrm>
            <a:off x="8260383" y="5152887"/>
            <a:ext cx="20367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亚热带季风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3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QB_7_BD.15_1#d65edf8c2?colgroup=5,13,10&amp;vaa=1&amp;vcp=1&amp;vis=1&amp;pid=3d7b3071e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996120"/>
          <a:ext cx="11091672" cy="1594867"/>
        </p:xfrm>
        <a:graphic>
          <a:graphicData uri="http://schemas.openxmlformats.org/drawingml/2006/table">
            <a:tbl>
              <a:tblPr/>
              <a:tblGrid>
                <a:gridCol w="2075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8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2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特别行政区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香港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96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中国恢复行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使主权时间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1997年7月1日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1999年12月20日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QB_7_BD.15_1#d65edf8c2?colgroup=5,13,10&amp;vaa=1&amp;vcp=1&amp;vis=1&amp;pid=3d7b3071e&amp;color=0,0,0&amp;mp=1&amp;vtp=1&amp;vaab=1&amp;bt=1&amp;bbb=1"/>
          <p:cNvSpPr txBox="1"/>
          <p:nvPr/>
        </p:nvSpPr>
        <p:spPr>
          <a:xfrm>
            <a:off x="10913023" y="22877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7_BD.15_1#d65edf8c2?colgroup=5,13,10&amp;vaa=1&amp;vcp=1&amp;vis=1&amp;pid=3d7b3071e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090739"/>
          <a:ext cx="11091672" cy="4693920"/>
        </p:xfrm>
        <a:graphic>
          <a:graphicData uri="http://schemas.openxmlformats.org/drawingml/2006/table">
            <a:tbl>
              <a:tblPr/>
              <a:tblGrid>
                <a:gridCol w="2075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8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2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特别行政区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香港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843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拥有发达的交通运输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重要的交通运输中心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广深铁路和高速公路与祖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国内地相连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现代服务业发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是享誉全球的国际性会议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和展览中心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重要的国际性信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息中心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国际经济贸易中心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金融中心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香港是世界著名的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自由港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长期是香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港的主导产业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澳门是自由港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济支柱有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房地产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业以及服务业等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近些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年来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经济发展表现出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明显的多样化特征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彩业的比重有所下降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工业部门以服装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电子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彩瓷和造船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7_BD.15_1#d65edf8c2?colgroup=5,13,10&amp;vaa=1&amp;vcp=1&amp;vis=1&amp;pid=3d7b3071e&amp;color=0,0,0&amp;mp=1&amp;vtp=1&amp;vaab=1&amp;bt=1&amp;bbb=1&amp;hb=1"/>
          <p:cNvSpPr txBox="1"/>
          <p:nvPr/>
        </p:nvSpPr>
        <p:spPr>
          <a:xfrm>
            <a:off x="9091168" y="391649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QB_7_AN.16_1#d65edf8c2.blank?vaa=1&amp;vcp=1&amp;vis=1&amp;pid=3d7b3071e&amp;color=0,0,0&amp;mp=1&amp;vpa=14&amp;vtp=1&amp;vaab=1&amp;bbb=1"/>
          <p:cNvSpPr/>
          <p:nvPr/>
        </p:nvSpPr>
        <p:spPr>
          <a:xfrm>
            <a:off x="4107202" y="4847336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对外贸易</a:t>
            </a:r>
            <a:endParaRPr lang="en-US" altLang="zh-CN" sz="2800" dirty="0"/>
          </a:p>
        </p:txBody>
      </p:sp>
      <p:sp>
        <p:nvSpPr>
          <p:cNvPr id="5" name="QB_7_AN.17_1#d65edf8c2.blank?vaa=1&amp;vcp=1&amp;vis=1&amp;pid=3d7b3071e&amp;color=0,0,0&amp;mp=1&amp;vpa=15&amp;vtp=1&amp;vaab=1&amp;bbb=1"/>
          <p:cNvSpPr/>
          <p:nvPr/>
        </p:nvSpPr>
        <p:spPr>
          <a:xfrm>
            <a:off x="9103383" y="190128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博彩</a:t>
            </a:r>
            <a:endParaRPr lang="en-US" altLang="zh-CN" sz="2800" dirty="0"/>
          </a:p>
        </p:txBody>
      </p:sp>
      <p:sp>
        <p:nvSpPr>
          <p:cNvPr id="6" name="QB_7_AN.18_1#d65edf8c2.blank?vaa=1&amp;vcp=1&amp;vis=1&amp;pid=3d7b3071e&amp;color=0,0,0&amp;mp=1&amp;vpa=16&amp;vtp=1&amp;vaab=1&amp;bbb=1"/>
          <p:cNvSpPr/>
          <p:nvPr/>
        </p:nvSpPr>
        <p:spPr>
          <a:xfrm>
            <a:off x="7680983" y="226739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旅游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2094</Words>
  <Application>Microsoft Office PowerPoint</Application>
  <PresentationFormat>宽屏</PresentationFormat>
  <Paragraphs>570</Paragraphs>
  <Slides>57</Slides>
  <Notes>55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6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9</cp:revision>
  <dcterms:created xsi:type="dcterms:W3CDTF">2024-11-23T12:07:00Z</dcterms:created>
  <dcterms:modified xsi:type="dcterms:W3CDTF">2025-07-28T01:00:52Z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25CDDFB40EFB4AE4B702B3FB3E497ABD_12</vt:lpwstr>
  </property>
  <property fmtid="{D5CDD505-2E9C-101B-9397-08002B2CF9AE}" pid="3" name="KSOProductBuildVer">
    <vt:lpwstr>2052-12.1.0.17147</vt:lpwstr>
  </property>
</Properties>
</file>