
<file path=[Content_Types].xml><?xml version="1.0" encoding="utf-8"?>
<Types xmlns="http://schemas.openxmlformats.org/package/2006/content-types">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71" r:id="rId3"/>
    <p:sldId id="272" r:id="rId4"/>
    <p:sldId id="273" r:id="rId5"/>
    <p:sldId id="274" r:id="rId6"/>
    <p:sldId id="275" r:id="rId7"/>
    <p:sldId id="276" r:id="rId8"/>
    <p:sldId id="277" r:id="rId9"/>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F50"/>
    <a:srgbClr val="FFFFFF"/>
    <a:srgbClr val="1D8050"/>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76" d="100"/>
          <a:sy n="76" d="100"/>
        </p:scale>
        <p:origin x="72" y="187"/>
      </p:cViewPr>
      <p:guideLst>
        <p:guide orient="horz" pos="2160"/>
        <p:guide pos="389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63.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slideLayout" Target="../slideLayouts/slideLayout2.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1"/>
    </p:custData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32730" y="3648636"/>
            <a:ext cx="2723823" cy="369332"/>
          </a:xfrm>
          <a:prstGeom prst="rect">
            <a:avLst/>
          </a:prstGeom>
          <a:noFill/>
        </p:spPr>
        <p:txBody>
          <a:bodyPr wrap="none" rtlCol="0">
            <a:spAutoFit/>
          </a:bodyPr>
          <a:lstStyle/>
          <a:p>
            <a:r>
              <a:rPr lang="zh-CN" altLang="en-US" dirty="0"/>
              <a:t>二千六百零七万五千零四</a:t>
            </a:r>
            <a:endParaRPr lang="zh-CN" altLang="en-US" dirty="0"/>
          </a:p>
        </p:txBody>
      </p:sp>
      <p:pic>
        <p:nvPicPr>
          <p:cNvPr id="2" name="图片 1" descr="2-6_00"/>
          <p:cNvPicPr>
            <a:picLocks noChangeAspect="1"/>
          </p:cNvPicPr>
          <p:nvPr/>
        </p:nvPicPr>
        <p:blipFill>
          <a:blip r:embed="rId1"/>
          <a:srcRect r="6101"/>
          <a:stretch>
            <a:fillRect/>
          </a:stretch>
        </p:blipFill>
        <p:spPr>
          <a:xfrm>
            <a:off x="160655" y="1142365"/>
            <a:ext cx="11849735" cy="4434840"/>
          </a:xfrm>
          <a:prstGeom prst="rect">
            <a:avLst/>
          </a:prstGeom>
        </p:spPr>
      </p:pic>
      <p:sp>
        <p:nvSpPr>
          <p:cNvPr id="9" name="文本框 8"/>
          <p:cNvSpPr txBox="1"/>
          <p:nvPr/>
        </p:nvSpPr>
        <p:spPr>
          <a:xfrm>
            <a:off x="3204845" y="4253865"/>
            <a:ext cx="514985" cy="512445"/>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堵</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7" name="文本框 6"/>
          <p:cNvSpPr txBox="1"/>
          <p:nvPr/>
        </p:nvSpPr>
        <p:spPr>
          <a:xfrm>
            <a:off x="5581015" y="4253865"/>
            <a:ext cx="5149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赌</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8" name="文本框 7"/>
          <p:cNvSpPr txBox="1"/>
          <p:nvPr/>
        </p:nvSpPr>
        <p:spPr>
          <a:xfrm>
            <a:off x="8616315" y="4253865"/>
            <a:ext cx="5149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培</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10" name="文本框 9"/>
          <p:cNvSpPr txBox="1"/>
          <p:nvPr/>
        </p:nvSpPr>
        <p:spPr>
          <a:xfrm>
            <a:off x="10568305" y="4253865"/>
            <a:ext cx="5276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赔</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11" name="文本框 10"/>
          <p:cNvSpPr txBox="1"/>
          <p:nvPr/>
        </p:nvSpPr>
        <p:spPr>
          <a:xfrm>
            <a:off x="3204845" y="4926330"/>
            <a:ext cx="5149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媒</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12" name="文本框 11"/>
          <p:cNvSpPr txBox="1"/>
          <p:nvPr/>
        </p:nvSpPr>
        <p:spPr>
          <a:xfrm>
            <a:off x="5156200" y="4926330"/>
            <a:ext cx="5149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煤</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13" name="文本框 12"/>
          <p:cNvSpPr txBox="1"/>
          <p:nvPr/>
        </p:nvSpPr>
        <p:spPr>
          <a:xfrm>
            <a:off x="8616315" y="4926330"/>
            <a:ext cx="5149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芬</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
        <p:nvSpPr>
          <p:cNvPr id="14" name="文本框 13"/>
          <p:cNvSpPr txBox="1"/>
          <p:nvPr/>
        </p:nvSpPr>
        <p:spPr>
          <a:xfrm>
            <a:off x="10581005" y="4926330"/>
            <a:ext cx="514985" cy="436880"/>
          </a:xfrm>
          <a:prstGeom prst="rect">
            <a:avLst/>
          </a:prstGeom>
          <a:noFill/>
        </p:spPr>
        <p:txBody>
          <a:bodyPr wrap="none" rtlCol="0" anchor="t">
            <a:noAutofit/>
          </a:bodyPr>
          <a:p>
            <a:r>
              <a:rPr lang="zh-CN" altLang="en-US" sz="2800">
                <a:solidFill>
                  <a:srgbClr val="FF0000"/>
                </a:solidFill>
                <a:latin typeface="黑体" panose="02010609060101010101" charset="-122"/>
                <a:ea typeface="黑体" panose="02010609060101010101" charset="-122"/>
                <a:cs typeface="Times New Roman" panose="02020603050405020304" charset="0"/>
              </a:rPr>
              <a:t>氛</a:t>
            </a:r>
            <a:endParaRPr lang="zh-CN" altLang="en-US" sz="2800">
              <a:solidFill>
                <a:srgbClr val="FF0000"/>
              </a:solidFill>
              <a:latin typeface="黑体" panose="02010609060101010101" charset="-122"/>
              <a:ea typeface="黑体" panose="02010609060101010101"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7" grpId="0"/>
      <p:bldP spid="7" grpId="1"/>
      <p:bldP spid="8" grpId="0"/>
      <p:bldP spid="8" grpId="1"/>
      <p:bldP spid="10" grpId="0"/>
      <p:bldP spid="10" grpId="1"/>
      <p:bldP spid="11" grpId="0"/>
      <p:bldP spid="11" grpId="1"/>
      <p:bldP spid="12" grpId="0"/>
      <p:bldP spid="12" grpId="1"/>
      <p:bldP spid="13" grpId="0"/>
      <p:bldP spid="13" grpId="1"/>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6_01"/>
          <p:cNvPicPr>
            <a:picLocks noChangeAspect="1"/>
          </p:cNvPicPr>
          <p:nvPr/>
        </p:nvPicPr>
        <p:blipFill>
          <a:blip r:embed="rId1"/>
          <a:srcRect l="1389" r="3958"/>
          <a:stretch>
            <a:fillRect/>
          </a:stretch>
        </p:blipFill>
        <p:spPr>
          <a:xfrm>
            <a:off x="804545" y="741680"/>
            <a:ext cx="10831830" cy="5337810"/>
          </a:xfrm>
          <a:prstGeom prst="rect">
            <a:avLst/>
          </a:prstGeom>
        </p:spPr>
      </p:pic>
      <p:sp>
        <p:nvSpPr>
          <p:cNvPr id="9" name="文本框 8"/>
          <p:cNvSpPr txBox="1"/>
          <p:nvPr/>
        </p:nvSpPr>
        <p:spPr>
          <a:xfrm>
            <a:off x="2647315" y="1212215"/>
            <a:ext cx="869950"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账目</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2" name="文本框 1"/>
          <p:cNvSpPr txBox="1"/>
          <p:nvPr/>
        </p:nvSpPr>
        <p:spPr>
          <a:xfrm>
            <a:off x="2647315" y="1795145"/>
            <a:ext cx="869950"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贺礼</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4" name="文本框 3"/>
          <p:cNvSpPr txBox="1"/>
          <p:nvPr/>
        </p:nvSpPr>
        <p:spPr>
          <a:xfrm>
            <a:off x="5233035" y="1212215"/>
            <a:ext cx="863600"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樟树</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5" name="文本框 4"/>
          <p:cNvSpPr txBox="1"/>
          <p:nvPr/>
        </p:nvSpPr>
        <p:spPr>
          <a:xfrm>
            <a:off x="5233035" y="1795145"/>
            <a:ext cx="688975"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杠杆</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6" name="文本框 5"/>
          <p:cNvSpPr txBox="1"/>
          <p:nvPr/>
        </p:nvSpPr>
        <p:spPr>
          <a:xfrm>
            <a:off x="7888605" y="1212215"/>
            <a:ext cx="767715"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狡辩</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7" name="文本框 6"/>
          <p:cNvSpPr txBox="1"/>
          <p:nvPr/>
        </p:nvSpPr>
        <p:spPr>
          <a:xfrm>
            <a:off x="7888605" y="1795145"/>
            <a:ext cx="856615"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狡猾</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8" name="文本框 7"/>
          <p:cNvSpPr txBox="1"/>
          <p:nvPr/>
        </p:nvSpPr>
        <p:spPr>
          <a:xfrm>
            <a:off x="10448290" y="1212215"/>
            <a:ext cx="895350"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按住</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10" name="文本框 9"/>
          <p:cNvSpPr txBox="1"/>
          <p:nvPr/>
        </p:nvSpPr>
        <p:spPr>
          <a:xfrm>
            <a:off x="10448290" y="1795145"/>
            <a:ext cx="812165"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探索</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11" name="文本框 10"/>
          <p:cNvSpPr txBox="1"/>
          <p:nvPr/>
        </p:nvSpPr>
        <p:spPr>
          <a:xfrm>
            <a:off x="3876040" y="3192145"/>
            <a:ext cx="514985"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贝</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12" name="文本框 11"/>
          <p:cNvSpPr txBox="1"/>
          <p:nvPr/>
        </p:nvSpPr>
        <p:spPr>
          <a:xfrm>
            <a:off x="6626860" y="3192145"/>
            <a:ext cx="806450" cy="436880"/>
          </a:xfrm>
          <a:prstGeom prst="rect">
            <a:avLst/>
          </a:prstGeom>
          <a:noFill/>
        </p:spPr>
        <p:txBody>
          <a:bodyPr wrap="none" rtlCol="0" anchor="t">
            <a:noAutofit/>
          </a:bodyPr>
          <a:p>
            <a:r>
              <a:rPr lang="zh-CN" altLang="en-US" sz="2400">
                <a:solidFill>
                  <a:srgbClr val="FF0000"/>
                </a:solidFill>
                <a:latin typeface="黑体" panose="02010609060101010101" charset="-122"/>
                <a:ea typeface="黑体" panose="02010609060101010101" charset="-122"/>
                <a:cs typeface="Times New Roman" panose="02020603050405020304" charset="0"/>
              </a:rPr>
              <a:t>金钱</a:t>
            </a:r>
            <a:endParaRPr lang="zh-CN" altLang="en-US" sz="2400">
              <a:solidFill>
                <a:srgbClr val="FF0000"/>
              </a:solidFill>
              <a:latin typeface="黑体" panose="02010609060101010101" charset="-122"/>
              <a:ea typeface="黑体" panose="02010609060101010101" charset="-122"/>
              <a:cs typeface="Times New Roman" panose="02020603050405020304" charset="0"/>
            </a:endParaRPr>
          </a:p>
        </p:txBody>
      </p:sp>
      <p:sp>
        <p:nvSpPr>
          <p:cNvPr id="13" name="文本框 12"/>
          <p:cNvSpPr txBox="1"/>
          <p:nvPr/>
        </p:nvSpPr>
        <p:spPr>
          <a:xfrm>
            <a:off x="5607050" y="4455795"/>
            <a:ext cx="742315" cy="399415"/>
          </a:xfrm>
          <a:prstGeom prst="rect">
            <a:avLst/>
          </a:prstGeom>
          <a:noFill/>
        </p:spPr>
        <p:txBody>
          <a:bodyPr wrap="none" rtlCol="0" anchor="t">
            <a:noAutofit/>
          </a:bodyPr>
          <a:p>
            <a:pPr algn="l"/>
            <a:r>
              <a:rPr lang="zh-CN" altLang="en-US" sz="2400">
                <a:solidFill>
                  <a:srgbClr val="FF0000"/>
                </a:solidFill>
                <a:latin typeface="Times New Roman" panose="02020603050405020304" charset="0"/>
                <a:ea typeface="黑体" panose="02010609060101010101" charset="-122"/>
                <a:cs typeface="Times New Roman" panose="02020603050405020304" charset="0"/>
              </a:rPr>
              <a:t>zhù</a:t>
            </a:r>
            <a:endParaRPr lang="zh-CN" altLang="en-US" sz="2400">
              <a:solidFill>
                <a:srgbClr val="FF0000"/>
              </a:solidFill>
              <a:latin typeface="Times New Roman" panose="02020603050405020304" charset="0"/>
              <a:ea typeface="黑体" panose="02010609060101010101" charset="-122"/>
              <a:cs typeface="Times New Roman" panose="02020603050405020304" charset="0"/>
            </a:endParaRPr>
          </a:p>
        </p:txBody>
      </p:sp>
      <p:sp>
        <p:nvSpPr>
          <p:cNvPr id="14" name="文本框 13"/>
          <p:cNvSpPr txBox="1"/>
          <p:nvPr/>
        </p:nvSpPr>
        <p:spPr>
          <a:xfrm>
            <a:off x="6539230" y="4984115"/>
            <a:ext cx="805180" cy="460375"/>
          </a:xfrm>
          <a:prstGeom prst="rect">
            <a:avLst/>
          </a:prstGeom>
        </p:spPr>
        <p:txBody>
          <a:bodyPr wrap="square">
            <a:spAutoFit/>
          </a:bodyPr>
          <a:p>
            <a:pPr marL="0" indent="0" algn="just" defTabSz="266700">
              <a:spcAft>
                <a:spcPct val="0"/>
              </a:spcAft>
            </a:pPr>
            <a:r>
              <a:rPr lang="en-US" altLang="zh-CN" sz="2400">
                <a:solidFill>
                  <a:srgbClr val="FF0000"/>
                </a:solidFill>
                <a:latin typeface="黑体" panose="02010609060101010101" charset="-122"/>
                <a:ea typeface="黑体" panose="02010609060101010101" charset="-122"/>
              </a:rPr>
              <a:t>停留</a:t>
            </a:r>
            <a:endParaRPr lang="en-US" altLang="zh-CN" sz="2400">
              <a:solidFill>
                <a:srgbClr val="FF0000"/>
              </a:solidFill>
              <a:latin typeface="黑体" panose="02010609060101010101" charset="-122"/>
              <a:ea typeface="黑体" panose="02010609060101010101" charset="-122"/>
            </a:endParaRPr>
          </a:p>
        </p:txBody>
      </p:sp>
      <p:sp>
        <p:nvSpPr>
          <p:cNvPr id="15" name="文本框 14"/>
          <p:cNvSpPr txBox="1"/>
          <p:nvPr/>
        </p:nvSpPr>
        <p:spPr>
          <a:xfrm>
            <a:off x="1848485" y="5523230"/>
            <a:ext cx="798830" cy="460375"/>
          </a:xfrm>
          <a:prstGeom prst="rect">
            <a:avLst/>
          </a:prstGeom>
        </p:spPr>
        <p:txBody>
          <a:bodyPr wrap="square">
            <a:sp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驻扎</a:t>
            </a:r>
            <a:endParaRPr lang="zh-CN" altLang="en-US" sz="24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4" grpId="0"/>
      <p:bldP spid="4" grpId="1"/>
      <p:bldP spid="5" grpId="0"/>
      <p:bldP spid="5" grpId="1"/>
      <p:bldP spid="6" grpId="0"/>
      <p:bldP spid="6" grpId="1"/>
      <p:bldP spid="7" grpId="0"/>
      <p:bldP spid="7" grpId="1"/>
      <p:bldP spid="8" grpId="0"/>
      <p:bldP spid="8"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6_02"/>
          <p:cNvPicPr>
            <a:picLocks noChangeAspect="1"/>
          </p:cNvPicPr>
          <p:nvPr/>
        </p:nvPicPr>
        <p:blipFill>
          <a:blip r:embed="rId1"/>
          <a:srcRect r="5129"/>
          <a:stretch>
            <a:fillRect/>
          </a:stretch>
        </p:blipFill>
        <p:spPr>
          <a:xfrm>
            <a:off x="184785" y="1450340"/>
            <a:ext cx="11822430" cy="4184015"/>
          </a:xfrm>
          <a:prstGeom prst="rect">
            <a:avLst/>
          </a:prstGeom>
        </p:spPr>
      </p:pic>
      <p:sp>
        <p:nvSpPr>
          <p:cNvPr id="15" name="文本框 14"/>
          <p:cNvSpPr txBox="1"/>
          <p:nvPr/>
        </p:nvSpPr>
        <p:spPr>
          <a:xfrm>
            <a:off x="1087755" y="4420235"/>
            <a:ext cx="10919460" cy="43561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第①句好，第①句运用了排比的修辞手法，读起来更有气势，也更能突出那时候</a:t>
            </a:r>
            <a:endParaRPr lang="zh-CN" altLang="en-US" sz="2400">
              <a:solidFill>
                <a:srgbClr val="FF0000"/>
              </a:solidFill>
              <a:latin typeface="黑体" panose="02010609060101010101" charset="-122"/>
              <a:ea typeface="黑体" panose="02010609060101010101" charset="-122"/>
            </a:endParaRPr>
          </a:p>
        </p:txBody>
      </p:sp>
      <p:sp>
        <p:nvSpPr>
          <p:cNvPr id="2" name="文本框 1"/>
          <p:cNvSpPr txBox="1"/>
          <p:nvPr/>
        </p:nvSpPr>
        <p:spPr>
          <a:xfrm>
            <a:off x="374650" y="5034915"/>
            <a:ext cx="5231130" cy="460375"/>
          </a:xfrm>
          <a:prstGeom prst="rect">
            <a:avLst/>
          </a:prstGeom>
        </p:spPr>
        <p:txBody>
          <a:bodyPr wrap="square">
            <a:sp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什么都没有，物质生活条件特别落后。</a:t>
            </a:r>
            <a:endParaRPr lang="zh-CN" altLang="en-US" sz="24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6_03"/>
          <p:cNvPicPr>
            <a:picLocks noChangeAspect="1"/>
          </p:cNvPicPr>
          <p:nvPr/>
        </p:nvPicPr>
        <p:blipFill>
          <a:blip r:embed="rId1"/>
          <a:srcRect l="1389" r="4147"/>
          <a:stretch>
            <a:fillRect/>
          </a:stretch>
        </p:blipFill>
        <p:spPr>
          <a:xfrm>
            <a:off x="145415" y="1715135"/>
            <a:ext cx="11901170" cy="3653790"/>
          </a:xfrm>
          <a:prstGeom prst="rect">
            <a:avLst/>
          </a:prstGeom>
        </p:spPr>
      </p:pic>
      <p:sp>
        <p:nvSpPr>
          <p:cNvPr id="2" name="文本框 1"/>
          <p:cNvSpPr txBox="1"/>
          <p:nvPr/>
        </p:nvSpPr>
        <p:spPr>
          <a:xfrm>
            <a:off x="920115" y="2955925"/>
            <a:ext cx="8121015" cy="38481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小婴儿伤心的时候会哭，累的时候会哭，饿的时候也会哭。</a:t>
            </a:r>
            <a:endParaRPr lang="zh-CN" altLang="en-US" sz="2400">
              <a:solidFill>
                <a:srgbClr val="FF0000"/>
              </a:solidFill>
              <a:latin typeface="黑体" panose="02010609060101010101" charset="-122"/>
              <a:ea typeface="黑体" panose="02010609060101010101" charset="-122"/>
            </a:endParaRPr>
          </a:p>
        </p:txBody>
      </p:sp>
      <p:sp>
        <p:nvSpPr>
          <p:cNvPr id="3" name="文本框 2"/>
          <p:cNvSpPr txBox="1"/>
          <p:nvPr/>
        </p:nvSpPr>
        <p:spPr>
          <a:xfrm>
            <a:off x="920115" y="4134485"/>
            <a:ext cx="6979920" cy="44831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幸福的生活是怎么创造的?是用劳动的双手创造的。</a:t>
            </a:r>
            <a:endParaRPr lang="zh-CN" altLang="en-US" sz="24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6-1_00"/>
          <p:cNvPicPr>
            <a:picLocks noChangeAspect="1"/>
          </p:cNvPicPr>
          <p:nvPr/>
        </p:nvPicPr>
        <p:blipFill>
          <a:blip r:embed="rId1"/>
          <a:stretch>
            <a:fillRect/>
          </a:stretch>
        </p:blipFill>
        <p:spPr>
          <a:xfrm>
            <a:off x="846455" y="922020"/>
            <a:ext cx="10848975" cy="5013960"/>
          </a:xfrm>
          <a:prstGeom prst="rect">
            <a:avLst/>
          </a:prstGeom>
        </p:spPr>
      </p:pic>
      <p:sp>
        <p:nvSpPr>
          <p:cNvPr id="5" name="文本框 4"/>
          <p:cNvSpPr txBox="1"/>
          <p:nvPr/>
        </p:nvSpPr>
        <p:spPr>
          <a:xfrm>
            <a:off x="9749155" y="1511935"/>
            <a:ext cx="1543685" cy="37211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人非生而</a:t>
            </a:r>
            <a:endParaRPr lang="zh-CN" altLang="en-US" sz="2400">
              <a:solidFill>
                <a:srgbClr val="FF0000"/>
              </a:solidFill>
              <a:latin typeface="黑体" panose="02010609060101010101" charset="-122"/>
              <a:ea typeface="黑体" panose="02010609060101010101" charset="-122"/>
            </a:endParaRPr>
          </a:p>
        </p:txBody>
      </p:sp>
      <p:sp>
        <p:nvSpPr>
          <p:cNvPr id="6" name="文本框 5"/>
          <p:cNvSpPr txBox="1"/>
          <p:nvPr/>
        </p:nvSpPr>
        <p:spPr>
          <a:xfrm>
            <a:off x="1797685" y="2030730"/>
            <a:ext cx="1201420" cy="45339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知之者</a:t>
            </a:r>
            <a:endParaRPr lang="zh-CN" altLang="en-US" sz="2400">
              <a:solidFill>
                <a:srgbClr val="FF0000"/>
              </a:solidFill>
              <a:latin typeface="黑体" panose="02010609060101010101" charset="-122"/>
              <a:ea typeface="黑体" panose="02010609060101010101" charset="-122"/>
            </a:endParaRPr>
          </a:p>
        </p:txBody>
      </p:sp>
      <p:sp>
        <p:nvSpPr>
          <p:cNvPr id="7" name="文本框 6"/>
          <p:cNvSpPr txBox="1"/>
          <p:nvPr/>
        </p:nvSpPr>
        <p:spPr>
          <a:xfrm>
            <a:off x="8731885" y="2030730"/>
            <a:ext cx="1569720" cy="45339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不学不成</a:t>
            </a:r>
            <a:endParaRPr lang="zh-CN" altLang="en-US" sz="2400">
              <a:solidFill>
                <a:srgbClr val="FF0000"/>
              </a:solidFill>
              <a:latin typeface="黑体" panose="02010609060101010101" charset="-122"/>
              <a:ea typeface="黑体" panose="02010609060101010101" charset="-122"/>
            </a:endParaRPr>
          </a:p>
        </p:txBody>
      </p:sp>
      <p:sp>
        <p:nvSpPr>
          <p:cNvPr id="8" name="文本框 7"/>
          <p:cNvSpPr txBox="1"/>
          <p:nvPr/>
        </p:nvSpPr>
        <p:spPr>
          <a:xfrm>
            <a:off x="1068705" y="2593340"/>
            <a:ext cx="1525270" cy="460375"/>
          </a:xfrm>
          <a:prstGeom prst="rect">
            <a:avLst/>
          </a:prstGeom>
        </p:spPr>
        <p:txBody>
          <a:bodyPr wrap="square">
            <a:sp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不问不知</a:t>
            </a:r>
            <a:endParaRPr lang="zh-CN" altLang="en-US" sz="2400">
              <a:solidFill>
                <a:srgbClr val="FF0000"/>
              </a:solidFill>
              <a:latin typeface="黑体" panose="02010609060101010101" charset="-122"/>
              <a:ea typeface="黑体" panose="02010609060101010101" charset="-122"/>
            </a:endParaRPr>
          </a:p>
        </p:txBody>
      </p:sp>
      <p:sp>
        <p:nvSpPr>
          <p:cNvPr id="9" name="文本框 8"/>
          <p:cNvSpPr txBox="1"/>
          <p:nvPr/>
        </p:nvSpPr>
        <p:spPr>
          <a:xfrm>
            <a:off x="4559935" y="3637280"/>
            <a:ext cx="846455" cy="45974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好问</a:t>
            </a:r>
            <a:endParaRPr lang="zh-CN" altLang="en-US" sz="2400">
              <a:solidFill>
                <a:srgbClr val="FF0000"/>
              </a:solidFill>
              <a:latin typeface="黑体" panose="02010609060101010101" charset="-122"/>
              <a:ea typeface="黑体" panose="02010609060101010101" charset="-122"/>
            </a:endParaRPr>
          </a:p>
        </p:txBody>
      </p:sp>
      <p:sp>
        <p:nvSpPr>
          <p:cNvPr id="10" name="文本框 9"/>
          <p:cNvSpPr txBox="1"/>
          <p:nvPr/>
        </p:nvSpPr>
        <p:spPr>
          <a:xfrm>
            <a:off x="7180580" y="3636645"/>
            <a:ext cx="897255" cy="460375"/>
          </a:xfrm>
          <a:prstGeom prst="rect">
            <a:avLst/>
          </a:prstGeom>
        </p:spPr>
        <p:txBody>
          <a:bodyPr wrap="square">
            <a:sp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自用</a:t>
            </a:r>
            <a:endParaRPr lang="en-US" altLang="zh-CN" sz="2400">
              <a:solidFill>
                <a:srgbClr val="FF0000"/>
              </a:solidFill>
              <a:latin typeface="黑体" panose="02010609060101010101" charset="-122"/>
              <a:ea typeface="黑体" panose="02010609060101010101" charset="-122"/>
            </a:endParaRPr>
          </a:p>
        </p:txBody>
      </p:sp>
      <p:sp>
        <p:nvSpPr>
          <p:cNvPr id="11" name="文本框 10"/>
          <p:cNvSpPr txBox="1"/>
          <p:nvPr/>
        </p:nvSpPr>
        <p:spPr>
          <a:xfrm>
            <a:off x="5949315" y="4198620"/>
            <a:ext cx="1231900" cy="460375"/>
          </a:xfrm>
          <a:prstGeom prst="rect">
            <a:avLst/>
          </a:prstGeom>
        </p:spPr>
        <p:txBody>
          <a:bodyPr wrap="square">
            <a:sp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审问之</a:t>
            </a:r>
            <a:endParaRPr lang="zh-CN" altLang="en-US" sz="2400">
              <a:solidFill>
                <a:srgbClr val="FF0000"/>
              </a:solidFill>
              <a:latin typeface="黑体" panose="02010609060101010101" charset="-122"/>
              <a:ea typeface="黑体" panose="02010609060101010101" charset="-122"/>
            </a:endParaRPr>
          </a:p>
        </p:txBody>
      </p:sp>
      <p:sp>
        <p:nvSpPr>
          <p:cNvPr id="12" name="文本框 11"/>
          <p:cNvSpPr txBox="1"/>
          <p:nvPr/>
        </p:nvSpPr>
        <p:spPr>
          <a:xfrm>
            <a:off x="9622790" y="4198620"/>
            <a:ext cx="1174115" cy="460375"/>
          </a:xfrm>
          <a:prstGeom prst="rect">
            <a:avLst/>
          </a:prstGeom>
        </p:spPr>
        <p:txBody>
          <a:bodyPr wrap="square">
            <a:sp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明辩之</a:t>
            </a:r>
            <a:endParaRPr lang="zh-CN" altLang="en-US" sz="24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6-1_01"/>
          <p:cNvPicPr>
            <a:picLocks noChangeAspect="1"/>
          </p:cNvPicPr>
          <p:nvPr/>
        </p:nvPicPr>
        <p:blipFill>
          <a:blip r:embed="rId1"/>
          <a:stretch>
            <a:fillRect/>
          </a:stretch>
        </p:blipFill>
        <p:spPr>
          <a:xfrm>
            <a:off x="1609725" y="828040"/>
            <a:ext cx="9391015" cy="578231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6-1_02"/>
          <p:cNvPicPr>
            <a:picLocks noChangeAspect="1"/>
          </p:cNvPicPr>
          <p:nvPr/>
        </p:nvPicPr>
        <p:blipFill>
          <a:blip r:embed="rId1"/>
          <a:stretch>
            <a:fillRect/>
          </a:stretch>
        </p:blipFill>
        <p:spPr>
          <a:xfrm>
            <a:off x="124460" y="1729740"/>
            <a:ext cx="11943715" cy="3659505"/>
          </a:xfrm>
          <a:prstGeom prst="rect">
            <a:avLst/>
          </a:prstGeom>
        </p:spPr>
      </p:pic>
      <p:sp>
        <p:nvSpPr>
          <p:cNvPr id="6" name="文本框 5"/>
          <p:cNvSpPr txBox="1"/>
          <p:nvPr/>
        </p:nvSpPr>
        <p:spPr>
          <a:xfrm>
            <a:off x="1214755" y="2385695"/>
            <a:ext cx="10453370" cy="41529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喜欢。北京冬奥会的设计把中国传统文化和奥林匹克元素巧妙地结合在一起，</a:t>
            </a:r>
            <a:endParaRPr lang="zh-CN" altLang="en-US" sz="2400">
              <a:solidFill>
                <a:srgbClr val="FF0000"/>
              </a:solidFill>
              <a:latin typeface="黑体" panose="02010609060101010101" charset="-122"/>
              <a:ea typeface="黑体" panose="02010609060101010101" charset="-122"/>
            </a:endParaRPr>
          </a:p>
        </p:txBody>
      </p:sp>
      <p:sp>
        <p:nvSpPr>
          <p:cNvPr id="5" name="文本框 4"/>
          <p:cNvSpPr txBox="1"/>
          <p:nvPr/>
        </p:nvSpPr>
        <p:spPr>
          <a:xfrm>
            <a:off x="492760" y="2981325"/>
            <a:ext cx="3887470" cy="36449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外形优美，内涵丰富。</a:t>
            </a:r>
            <a:endParaRPr lang="zh-CN" altLang="en-US" sz="2400">
              <a:solidFill>
                <a:srgbClr val="FF0000"/>
              </a:solidFill>
              <a:latin typeface="黑体" panose="02010609060101010101" charset="-122"/>
              <a:ea typeface="黑体" panose="02010609060101010101" charset="-122"/>
            </a:endParaRPr>
          </a:p>
        </p:txBody>
      </p:sp>
      <p:sp>
        <p:nvSpPr>
          <p:cNvPr id="7" name="文本框 6"/>
          <p:cNvSpPr txBox="1"/>
          <p:nvPr/>
        </p:nvSpPr>
        <p:spPr>
          <a:xfrm>
            <a:off x="1214755" y="4692015"/>
            <a:ext cx="8361680" cy="453390"/>
          </a:xfrm>
          <a:prstGeom prst="rect">
            <a:avLst/>
          </a:prstGeom>
        </p:spPr>
        <p:txBody>
          <a:bodyPr wrap="square">
            <a:noAutofit/>
          </a:bodyPr>
          <a:p>
            <a:pPr marL="0" indent="0" algn="just" defTabSz="266700">
              <a:spcAft>
                <a:spcPct val="0"/>
              </a:spcAft>
            </a:pPr>
            <a:r>
              <a:rPr lang="zh-CN" altLang="en-US" sz="2400">
                <a:solidFill>
                  <a:srgbClr val="FF0000"/>
                </a:solidFill>
                <a:latin typeface="黑体" panose="02010609060101010101" charset="-122"/>
                <a:ea typeface="黑体" panose="02010609060101010101" charset="-122"/>
              </a:rPr>
              <a:t>我会加入一艘帆船，寓意一班同学能够乘风破浪，扬帆远航。</a:t>
            </a:r>
            <a:endParaRPr lang="zh-CN" altLang="en-US" sz="24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P spid="7" grpId="0"/>
      <p:bldP spid="7"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RESOURCE_RECORD_KEY" val="{&quot;13&quot;:[4364974],&quot;65&quot;:[20205081],&quot;71&quot;:[76235679627]}"/>
  <p:tag name="COMMONDATA" val="eyJoZGlkIjoiMzhjMGRlZjUxYzk1MDA0ZTMwMTBlZmEyMTI1NDc1ZWMifQ=="/>
  <p:tag name="commondata" val="eyJoZGlkIjoiOWExMzAzOTQ2OWY1M2QxM2RjMjk0YzE0ODYyMjc5ZGI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
      <a:dk1>
        <a:srgbClr val="000000"/>
      </a:dk1>
      <a:lt1>
        <a:srgbClr val="FFFFFF"/>
      </a:lt1>
      <a:dk2>
        <a:srgbClr val="360C0D"/>
      </a:dk2>
      <a:lt2>
        <a:srgbClr val="FCF2F2"/>
      </a:lt2>
      <a:accent1>
        <a:srgbClr val="FFA0A5"/>
      </a:accent1>
      <a:accent2>
        <a:srgbClr val="DC9C69"/>
      </a:accent2>
      <a:accent3>
        <a:srgbClr val="DCD169"/>
      </a:accent3>
      <a:accent4>
        <a:srgbClr val="B6EB73"/>
      </a:accent4>
      <a:accent5>
        <a:srgbClr val="7CDC69"/>
      </a:accent5>
      <a:accent6>
        <a:srgbClr val="69DC8C"/>
      </a:accent6>
      <a:hlink>
        <a:srgbClr val="658BD5"/>
      </a:hlink>
      <a:folHlink>
        <a:srgbClr val="A16AA5"/>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Words>
  <Application>WPS 演示</Application>
  <PresentationFormat>宽屏</PresentationFormat>
  <Paragraphs>74</Paragraphs>
  <Slides>7</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Wingdings</vt:lpstr>
      <vt:lpstr>微软雅黑</vt:lpstr>
      <vt:lpstr>Arial Unicode MS</vt:lpstr>
      <vt:lpstr>Calibri</vt:lpstr>
      <vt:lpstr>黑体</vt:lpstr>
      <vt:lpstr>Times New Roman</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TW</dc:creator>
  <cp:lastModifiedBy>小辣椒很努力✔</cp:lastModifiedBy>
  <cp:revision>168</cp:revision>
  <dcterms:created xsi:type="dcterms:W3CDTF">2019-06-19T02:08:00Z</dcterms:created>
  <dcterms:modified xsi:type="dcterms:W3CDTF">2024-08-26T05:20:10Z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ICV">
    <vt:lpwstr>9A788358CA8A497B879E2412C76B1A28_13</vt:lpwstr>
  </property>
</Properties>
</file>