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271" r:id="rId3"/>
    <p:sldId id="281" r:id="rId4"/>
    <p:sldId id="282" r:id="rId5"/>
    <p:sldId id="283" r:id="rId6"/>
    <p:sldId id="284" r:id="rId7"/>
    <p:sldId id="285" r:id="rId8"/>
  </p:sldIdLst>
  <p:sldSz cx="12192000" cy="6858000"/>
  <p:notesSz cx="6858000" cy="9144000"/>
  <p:custDataLst>
    <p:tags r:id="rId1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63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.png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png"/><Relationship Id="rId1" Type="http://schemas.openxmlformats.org/officeDocument/2006/relationships/image" Target="../media/image6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tif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png"/><Relationship Id="rId1" Type="http://schemas.openxmlformats.org/officeDocument/2006/relationships/image" Target="../media/image10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2" name="图片 1" descr="7-5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67280" y="890905"/>
            <a:ext cx="7456805" cy="507619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6363970" y="1868805"/>
            <a:ext cx="492760" cy="48704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825105" y="1868805"/>
            <a:ext cx="492760" cy="48704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473065" y="2184400"/>
            <a:ext cx="492760" cy="48704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011930" y="3648710"/>
            <a:ext cx="492760" cy="48704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473065" y="3648710"/>
            <a:ext cx="492760" cy="48704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107305" y="4018280"/>
            <a:ext cx="492760" cy="48704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542405" y="3648710"/>
            <a:ext cx="492760" cy="48704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977505" y="3648710"/>
            <a:ext cx="492760" cy="48704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611745" y="4018280"/>
            <a:ext cx="492760" cy="48704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736850" y="5624195"/>
            <a:ext cx="857885" cy="48704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优优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3" grpId="0"/>
      <p:bldP spid="3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3" grpId="0"/>
      <p:bldP spid="13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7-5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57935" y="1075055"/>
            <a:ext cx="9676130" cy="251968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78175" y="2258695"/>
            <a:ext cx="2181225" cy="51435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862580" y="3161665"/>
            <a:ext cx="4885690" cy="48704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4×4=16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（分米）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    16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×4=64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（分米）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7-5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6140" y="1085850"/>
            <a:ext cx="10130790" cy="313499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446020" y="3900805"/>
            <a:ext cx="5430520" cy="129921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长：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6×2=12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（分米）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    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宽：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×2=8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（分米）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  <a:sym typeface="+mn-ea"/>
            </a:endParaRPr>
          </a:p>
          <a:p>
            <a:pPr marL="0" indent="0" algn="l" defTabSz="266700" eaLnBrk="0" fontAlgn="base">
              <a:spcAft>
                <a:spcPct val="0"/>
              </a:spcAft>
            </a:pP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  <a:sym typeface="+mn-ea"/>
            </a:endParaRPr>
          </a:p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2×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（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12+8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）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=40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（分米）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7135" y="2962275"/>
            <a:ext cx="2700020" cy="466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7-5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37080" y="1068070"/>
            <a:ext cx="8133715" cy="534035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417570" y="3178175"/>
            <a:ext cx="1102360" cy="50165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10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厘米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487920" y="3178175"/>
            <a:ext cx="1102360" cy="50165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10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厘米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417570" y="4798695"/>
            <a:ext cx="1102360" cy="50165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12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厘米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487920" y="4798695"/>
            <a:ext cx="1102360" cy="50165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厘米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194550" y="5456555"/>
            <a:ext cx="508635" cy="45021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③</a:t>
            </a:r>
            <a:endParaRPr 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194550" y="5845175"/>
            <a:ext cx="508635" cy="49149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④</a:t>
            </a:r>
            <a:endParaRPr 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3" grpId="0"/>
      <p:bldP spid="3" grpId="1"/>
      <p:bldP spid="4" grpId="0"/>
      <p:bldP spid="4" grpId="1"/>
      <p:bldP spid="5" grpId="0"/>
      <p:bldP spid="5" grpId="1"/>
      <p:bldP spid="7" grpId="0"/>
      <p:bldP spid="7" grpId="1"/>
      <p:bldP spid="8" grpId="0"/>
      <p:bldP spid="8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7-5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01470" y="876935"/>
            <a:ext cx="8367395" cy="399605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739900" y="3840480"/>
            <a:ext cx="8704580" cy="15906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第一种：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12÷4=3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（厘米）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       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2×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（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16+3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）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=38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（厘米）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  <a:sym typeface="+mn-ea"/>
            </a:endParaRPr>
          </a:p>
          <a:p>
            <a:pPr marL="0" indent="0" algn="l" defTabSz="266700" eaLnBrk="0" fontAlgn="base">
              <a:spcAft>
                <a:spcPct val="0"/>
              </a:spcAft>
            </a:pP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  <a:sym typeface="+mn-ea"/>
            </a:endParaRPr>
          </a:p>
          <a:p>
            <a:pPr marL="0" indent="0" algn="l" defTabSz="266700" eaLnBrk="0" fontAlgn="base"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第二种：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16÷4=4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（厘米）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        2×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（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12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+4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）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=32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（厘米）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  <a:sym typeface="+mn-ea"/>
            </a:endParaRPr>
          </a:p>
          <a:p>
            <a:pPr marL="0" indent="0" algn="l" defTabSz="266700" eaLnBrk="0" fontAlgn="base">
              <a:spcAft>
                <a:spcPct val="0"/>
              </a:spcAft>
            </a:pP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  <a:sym typeface="+mn-ea"/>
            </a:endParaRPr>
          </a:p>
          <a:p>
            <a:pPr marL="0" indent="0" algn="l" defTabSz="266700" eaLnBrk="0" fontAlgn="base"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第三种：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16÷2=8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（厘米）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        12÷2=6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（厘米）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          2×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（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8+6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）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=28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（厘米）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  <a:sym typeface="+mn-ea"/>
            </a:endParaRPr>
          </a:p>
          <a:p>
            <a:pPr marL="0" indent="0" algn="l" defTabSz="266700" eaLnBrk="0" fontAlgn="base">
              <a:spcAft>
                <a:spcPct val="0"/>
              </a:spcAft>
            </a:pP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808480" y="5718810"/>
            <a:ext cx="8379460" cy="79946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解析:分别计算出每种分法中小长方形的长与宽,再根据长方形的周长公式分别计算出小长方形的周长。</a:t>
            </a:r>
            <a:endParaRPr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3" grpId="0"/>
      <p:bldP spid="3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7-5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61745" y="916305"/>
            <a:ext cx="9668510" cy="337248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358265" y="3045460"/>
            <a:ext cx="5354320" cy="289306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  2×</a:t>
            </a:r>
            <a:r>
              <a:rPr 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4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=8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（厘米）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  <a:sym typeface="+mn-ea"/>
            </a:endParaRPr>
          </a:p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  1×</a:t>
            </a:r>
            <a:r>
              <a:rPr 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4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=4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（厘米）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  <a:sym typeface="+mn-ea"/>
            </a:endParaRPr>
          </a:p>
          <a:p>
            <a:pPr marL="0" indent="0" algn="l" defTabSz="266700" eaLnBrk="0" fontAlgn="base"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（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8+4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）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×2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=24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（厘米）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  <a:sym typeface="+mn-ea"/>
            </a:endParaRPr>
          </a:p>
          <a:p>
            <a:pPr marL="0" indent="0" algn="l" defTabSz="266700" eaLnBrk="0" fontAlgn="base">
              <a:spcAft>
                <a:spcPct val="0"/>
              </a:spcAft>
            </a:pP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  <a:sym typeface="+mn-ea"/>
            </a:endParaRPr>
          </a:p>
          <a:p>
            <a:pPr marL="0" indent="0" algn="l" defTabSz="266700" eaLnBrk="0" fontAlgn="base"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解析:通过平移，可以发现，得到的图形的周长与一个长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2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×4=8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（厘米）、宽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1×4=4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（厘米）的长方形的周长相等，所以得到的图形的周长是（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8+4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）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×2=24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（厘米）。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  <a:sym typeface="+mn-ea"/>
            </a:endParaRPr>
          </a:p>
          <a:p>
            <a:pPr marL="0" indent="0" algn="l" defTabSz="266700" eaLnBrk="0" fontAlgn="base">
              <a:spcAft>
                <a:spcPct val="0"/>
              </a:spcAft>
            </a:pP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1965" y="4288790"/>
            <a:ext cx="2152650" cy="1171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NTIwNDE2OGEyNTVlZDYyNGFhMWVkYzEzMzA2NWYzN2Y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405</Words>
  <Application>WPS 演示</Application>
  <PresentationFormat>宽屏</PresentationFormat>
  <Paragraphs>56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6" baseType="lpstr">
      <vt:lpstr>Arial</vt:lpstr>
      <vt:lpstr>宋体</vt:lpstr>
      <vt:lpstr>Wingdings</vt:lpstr>
      <vt:lpstr>Wingdings</vt:lpstr>
      <vt:lpstr>Times New Roman</vt:lpstr>
      <vt:lpstr>黑体</vt:lpstr>
      <vt:lpstr>微软雅黑</vt:lpstr>
      <vt:lpstr>Arial Unicode MS</vt:lpstr>
      <vt:lpstr>Calibri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WPS_1700618520</cp:lastModifiedBy>
  <cp:revision>190</cp:revision>
  <dcterms:created xsi:type="dcterms:W3CDTF">2019-06-19T02:08:00Z</dcterms:created>
  <dcterms:modified xsi:type="dcterms:W3CDTF">2024-09-02T08:43:52Z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AE35C3D986BE491CBFBD295EFF615F95_13</vt:lpwstr>
  </property>
</Properties>
</file>