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309"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07" d="100"/>
          <a:sy n="107" d="100"/>
        </p:scale>
        <p:origin x="63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4792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77BFE-C908-6415-CE03-D9AA75C960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02906D-3344-E0A0-BC54-2C77B2B4DF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43366A-EA7C-D155-861B-CA64F7A0349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4AF4CF3-EE86-A4A0-3DB0-771BA4C44519}"/>
              </a:ext>
            </a:extLst>
          </p:cNvPr>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6072982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5.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5.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5.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5.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65343cf8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7F52EB16-B298-42DA-A2C5-55189E702343}"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第11讲</a:t>
            </a:r>
            <a:endParaRPr lang="en-US" sz="2400" dirty="0"/>
          </a:p>
        </p:txBody>
      </p:sp>
      <p:sp>
        <p:nvSpPr>
          <p:cNvPr id="6" name="MasterShapeName"/>
          <p:cNvSpPr/>
          <p:nvPr/>
        </p:nvSpPr>
        <p:spPr>
          <a:xfrm>
            <a:off x="1536192" y="36576"/>
            <a:ext cx="910742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维护国家利益</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65343cf8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3A45B188-BEAD-4C46-A9D0-FED65D2BE5B9}"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9907d9dc"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d5f8fc910"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d809ff409"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39907d9dc&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d5f8fc910&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d809ff409&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第11讲</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维护国家利益</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65343cf8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0D43F9BF-F27A-4EC5-BFC3-898A6D873961}"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9907d9dc"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d5f8fc910"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d809ff409"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39907d9dc&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d5f8fc910&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d809ff409&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第11讲</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维护国家利益</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daode_fazhi#pid=6732c277a9b4d0d6eb9d103c#tid=674953f262550100098fe429#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DF5A4F9-BC5E-A95F-94E8-58ED95F718B9}"/>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4F77B855-E8F3-4F0C-BB2E-A6ABE5DE01FC}"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a:lstStyle/>
          <a:p>
            <a:endParaRPr lang="zh-CN" altLang="en-US"/>
          </a:p>
        </p:txBody>
      </p:sp>
      <p:sp>
        <p:nvSpPr>
          <p:cNvPr id="6"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D5AFEEA8-47AF-4CA3-994B-B57DB44CE183}"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9907d9dc"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d5f8fc910"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d809ff409"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39907d9dc&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d5f8fc910&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d809ff409&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87149511-63F7-4A00-91B9-3B042BC6DC1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39907d9dc"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d5f8fc910"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d809ff409"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39907d9dc&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d5f8fc910&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d809ff409&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P_6_BD#be2d60a7e?sp=1&amp;vcp=1&amp;pid=7d58da483&amp;color=0,0,0&amp;vtp=1&amp;vaab=1&amp;bt=1&amp;bbb=1"/>
          <p:cNvSpPr/>
          <p:nvPr/>
        </p:nvSpPr>
        <p:spPr>
          <a:xfrm>
            <a:off x="539496" y="809974"/>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我们如何捍卫国家利益？</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（1）无论何时何地，我们都应当着眼长远、顾全大局，</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以国家利</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益为重，把国家利益放在第一位</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（2）为了国家利益，有时不仅需要放弃个人利益，甚至要献出自</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己的生命</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（3）我们要始终把国家利益放在第一位，捍卫国家尊严，坚决同</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一切损害国家利益的行为作斗争。在日常生活中，我们要自觉遵守道德</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和法律，积极维护国家团结稳定的局面</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P_6_BD#be2d60a7e?sp=1&amp;vcp=1&amp;pid=7d58da483&amp;color=0,0,0&amp;vtp=1&amp;vaab=1&amp;bt=1&amp;bbb=1"/>
          <p:cNvSpPr/>
          <p:nvPr/>
        </p:nvSpPr>
        <p:spPr>
          <a:xfrm>
            <a:off x="541020" y="1288129"/>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6.国家安全</a:t>
            </a:r>
            <a:r>
              <a:rPr lang="en-US" altLang="zh-CN" sz="2800" b="0" i="0" dirty="0">
                <a:solidFill>
                  <a:srgbClr val="000000"/>
                </a:solidFill>
                <a:latin typeface="Times New Roman" pitchFamily="34" charset="0"/>
                <a:ea typeface="SimSun" pitchFamily="34" charset="-122"/>
                <a:cs typeface="Times New Roman" pitchFamily="34" charset="-120"/>
              </a:rPr>
              <a:t>的含义及意义。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含义：</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是指国家政权、主权、统一和领土完整、人民福祉、经</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济社会可持续发展和国家其他重大利益相对处于没有危险和不受内外威</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胁的状态，以及保障持续安全状态的能力</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意义：</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①</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国家安全是</a:t>
            </a: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国家生存与发展</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的重要保障</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。②</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国家安</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全是</a:t>
            </a: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人民幸福安康</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的前提</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P_6_BD#be2d60a7e?sp=1&amp;vcp=1&amp;pid=7d58da483&amp;color=0,0,0&amp;vtp=1&amp;vaab=1&amp;bt=1&amp;bbb=1"/>
          <p:cNvSpPr/>
          <p:nvPr/>
        </p:nvSpPr>
        <p:spPr>
          <a:xfrm>
            <a:off x="539496" y="506775"/>
            <a:ext cx="11109960" cy="57352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坚持</a:t>
            </a:r>
            <a:r>
              <a:rPr lang="en-US" altLang="zh-CN" sz="2800" b="1" i="0" dirty="0">
                <a:solidFill>
                  <a:srgbClr val="000000"/>
                </a:solidFill>
                <a:latin typeface="Times New Roman" pitchFamily="34" charset="0"/>
                <a:ea typeface="SimSun" pitchFamily="34" charset="-122"/>
                <a:cs typeface="Times New Roman" pitchFamily="34" charset="-120"/>
              </a:rPr>
              <a:t>总体国家安全观</a:t>
            </a:r>
            <a:r>
              <a:rPr lang="en-US" altLang="zh-CN" sz="2800" b="0" i="0" dirty="0">
                <a:solidFill>
                  <a:srgbClr val="000000"/>
                </a:solidFill>
                <a:latin typeface="Times New Roman" pitchFamily="34" charset="0"/>
                <a:ea typeface="SimSun" pitchFamily="34" charset="-122"/>
                <a:cs typeface="Times New Roman" pitchFamily="34" charset="-120"/>
              </a:rPr>
              <a:t>的原因及做法。</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原因：</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今天，我国国家安全的内涵和外延比历史上任何时候都</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要丰富，时空领域比历史上任何时候都要宽广，内外因素比历史上任何</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时候都要复杂</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做法：</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①</a:t>
            </a: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以人民安全为</a:t>
            </a:r>
            <a:r>
              <a:rPr kumimoji="0" lang="en-US" altLang="zh-CN" sz="2800" b="1"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宗旨</a:t>
            </a: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、以政治安全为</a:t>
            </a:r>
            <a:r>
              <a:rPr kumimoji="0" lang="en-US" altLang="zh-CN" sz="2800" b="1"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根本</a:t>
            </a: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、以经济安</a:t>
            </a:r>
            <a:endPar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全为</a:t>
            </a:r>
            <a:r>
              <a:rPr kumimoji="0" lang="en-US" altLang="zh-CN" sz="2800" b="1"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基础</a:t>
            </a: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、以军事科技文化社会安全为</a:t>
            </a:r>
            <a:r>
              <a:rPr kumimoji="0" lang="en-US" altLang="zh-CN" sz="2800" b="1"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保障</a:t>
            </a: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、以促进国际安全为</a:t>
            </a:r>
            <a:r>
              <a:rPr kumimoji="0" lang="en-US" altLang="zh-CN" sz="2800" b="1"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依托</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走出一条中国特色国家安全道路</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。②</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我国要构建涵盖政治、军事、国土</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经济、文化、社会、科技、网络、生态、资源、核、海外利益、太空</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深海、极地、生物等诸多领域的国家安全体系</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P_6_BD#be2d60a7e?sp=1&amp;vcp=1&amp;pid=7d58da483&amp;color=0,0,0&amp;vtp=1&amp;vaab=1&amp;bt=1&amp;bbb=1&amp;hb=1"/>
          <p:cNvSpPr/>
          <p:nvPr/>
        </p:nvSpPr>
        <p:spPr>
          <a:xfrm>
            <a:off x="539496" y="121891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我国武装力量属于谁？任务是什么？</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中华人民共和国的武装力量属于</a:t>
            </a:r>
            <a:r>
              <a:rPr lang="en-US" altLang="zh-CN" sz="2800" b="1" i="0">
                <a:solidFill>
                  <a:srgbClr val="000000"/>
                </a:solidFill>
                <a:latin typeface="Times New Roman" pitchFamily="34" charset="0"/>
                <a:ea typeface="SimSun" pitchFamily="34" charset="-122"/>
                <a:cs typeface="Times New Roman" pitchFamily="34" charset="-120"/>
              </a:rPr>
              <a:t>人民</a:t>
            </a:r>
            <a:r>
              <a:rPr lang="en-US" altLang="zh-CN" sz="2800" b="0" i="0" dirty="0">
                <a:solidFill>
                  <a:srgbClr val="000000"/>
                </a:solidFill>
                <a:latin typeface="Times New Roman" pitchFamily="34" charset="0"/>
                <a:ea typeface="SimSun" pitchFamily="34" charset="-122"/>
                <a:cs typeface="Times New Roman" pitchFamily="34" charset="-120"/>
              </a:rPr>
              <a:t>。它的任务是巩固国防</a:t>
            </a:r>
            <a:r>
              <a:rPr lang="en-US" altLang="zh-CN" sz="2800" b="0" i="0">
                <a:solidFill>
                  <a:srgbClr val="000000"/>
                </a:solidFill>
                <a:latin typeface="Times New Roman" pitchFamily="34" charset="0"/>
                <a:ea typeface="SimSun" pitchFamily="34" charset="-122"/>
                <a:cs typeface="Times New Roman" pitchFamily="34" charset="-120"/>
              </a:rPr>
              <a:t>，抵抗</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侵略</a:t>
            </a:r>
            <a:r>
              <a:rPr lang="en-US" altLang="zh-CN" sz="2800" b="0" i="0" dirty="0">
                <a:solidFill>
                  <a:srgbClr val="000000"/>
                </a:solidFill>
                <a:latin typeface="Times New Roman" pitchFamily="34" charset="0"/>
                <a:ea typeface="SimSun" pitchFamily="34" charset="-122"/>
                <a:cs typeface="Times New Roman" pitchFamily="34" charset="-120"/>
              </a:rPr>
              <a:t>，保卫祖国，保卫人民的和平劳动，参加国家建设事业</a:t>
            </a:r>
            <a:r>
              <a:rPr lang="en-US" altLang="zh-CN" sz="2800" b="0" i="0">
                <a:solidFill>
                  <a:srgbClr val="000000"/>
                </a:solidFill>
                <a:latin typeface="Times New Roman" pitchFamily="34" charset="0"/>
                <a:ea typeface="SimSun" pitchFamily="34" charset="-122"/>
                <a:cs typeface="Times New Roman" pitchFamily="34" charset="-120"/>
              </a:rPr>
              <a:t>，努力为人</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民服务。</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9.</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全面推进国防和军队现代化的目标是什么？</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（1）力争到二○三五年基本实现国防和军队现代化。</a:t>
            </a:r>
          </a:p>
          <a:p>
            <a:pPr latinLnBrk="1">
              <a:lnSpc>
                <a:spcPts val="49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（2）到本世纪中叶把人民军队全面建成世界一流军队。</a:t>
            </a:r>
            <a:endParaRPr lang="en-US" altLang="zh-CN" sz="2800" dirty="0"/>
          </a:p>
        </p:txBody>
      </p:sp>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P_6_BD#be2d60a7e?sp=1&amp;vcp=1&amp;pid=7d58da483&amp;color=0,0,0&amp;vtp=1&amp;vaab=1&amp;bt=1&amp;bb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a:solidFill>
                  <a:srgbClr val="000000"/>
                </a:solidFill>
                <a:latin typeface="Times New Roman" pitchFamily="34" charset="0"/>
                <a:ea typeface="SimSun" pitchFamily="34" charset="-122"/>
                <a:cs typeface="Times New Roman" pitchFamily="34" charset="-120"/>
              </a:rPr>
              <a:t>怎样全面推进国防和军队现代化？</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（1）全面贯彻</a:t>
            </a:r>
            <a:r>
              <a:rPr kumimoji="0" lang="en-US" altLang="zh-CN" sz="2800" b="1"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习近平强军思想</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，贯彻新时代军事战略方针。</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（2）坚持党对人民军队的绝对领导。</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（3）全面贯彻党领导人民军队的一系列根本原则和制度，确立习</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近平强军思想在国防和军队建设中的指导地位。</a:t>
            </a:r>
            <a:endParaRPr lang="en-US" altLang="zh-CN" sz="2800" dirty="0"/>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P_6_BD#be2d60a7e?sp=1&amp;vcp=1&amp;pid=7d58da483&amp;color=0,0,0&amp;vtp=1&amp;vaab=1&amp;bt=1&amp;bbb=1"/>
          <p:cNvSpPr/>
          <p:nvPr/>
        </p:nvSpPr>
        <p:spPr>
          <a:xfrm>
            <a:off x="539496" y="554400"/>
            <a:ext cx="11109960" cy="57352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11.</a:t>
            </a:r>
            <a:r>
              <a:rPr lang="en-US" altLang="zh-CN" sz="2800" b="0" i="0" dirty="0">
                <a:solidFill>
                  <a:srgbClr val="000000"/>
                </a:solidFill>
                <a:latin typeface="Times New Roman" pitchFamily="34" charset="0"/>
                <a:ea typeface="SimSun" pitchFamily="34" charset="-122"/>
                <a:cs typeface="Times New Roman" pitchFamily="34" charset="-120"/>
              </a:rPr>
              <a:t>维护国家安全，作为公民，我们应该怎么做？</a:t>
            </a:r>
            <a:endParaRPr lang="en-US" altLang="zh-CN" sz="2800" dirty="0"/>
          </a:p>
          <a:p>
            <a:pPr latinLnBrk="1">
              <a:lnSpc>
                <a:spcPts val="5100"/>
              </a:lnSpc>
            </a:pPr>
            <a:r>
              <a:rPr lang="en-US" altLang="zh-CN" sz="2800" b="1" i="0" kern="0">
                <a:solidFill>
                  <a:srgbClr val="000000"/>
                </a:solidFill>
                <a:latin typeface="SimSun" panose="02010600030101010101" pitchFamily="2" charset="-122"/>
                <a:ea typeface="SimSun" pitchFamily="34" charset="-122"/>
                <a:cs typeface="Times New Roman" pitchFamily="34" charset="-120"/>
              </a:rPr>
              <a:t>    </a:t>
            </a:r>
            <a:r>
              <a:rPr lang="en-US" altLang="zh-CN" sz="2800" b="1" i="0" u="wavy">
                <a:solidFill>
                  <a:srgbClr val="000000"/>
                </a:solidFill>
                <a:latin typeface="Times New Roman" pitchFamily="34" charset="0"/>
                <a:ea typeface="SimSun" pitchFamily="34" charset="-122"/>
                <a:cs typeface="Times New Roman" pitchFamily="34" charset="-120"/>
              </a:rPr>
              <a:t>维护国家安全，人人可为</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（1）我们要增强国家安全意识，</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树立国家安全利益高于一切的观</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念</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，自觉维护国家安全，推动全社会形成维护国家安全的强大合力。</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（2）我们可以通过各种方式</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为维护国家安全贡献智慧和力量</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（3）我们要认真学习有关国家安全和保密工作的法律法规、规章</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制度，增强维护国家安全的法治意识。</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（4）我们要严格遵守有关国家安全的法律规定，</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积极履行维护国</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家安全的</a:t>
            </a:r>
            <a:r>
              <a:rPr kumimoji="0" lang="en-US" altLang="zh-CN" sz="2800" b="1"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法定义务</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P_6_BD#be2d60a7e?sp=1&amp;vcp=1&amp;pid=7d58da483&amp;color=0,0,0&amp;vtp=1&amp;vaab=1&amp;bt=1&amp;bbb=1"/>
          <p:cNvSpPr/>
          <p:nvPr/>
        </p:nvSpPr>
        <p:spPr>
          <a:xfrm>
            <a:off x="129920" y="1561338"/>
            <a:ext cx="11261979" cy="553657"/>
          </a:xfrm>
          <a:prstGeom prst="rect">
            <a:avLst/>
          </a:prstGeom>
          <a:noFill/>
          <a:ln/>
        </p:spPr>
        <p:txBody>
          <a:bodyPr wrap="none" lIns="0" tIns="0" rIns="0" bIns="0" rtlCol="0" anchor="t"/>
          <a:lstStyle/>
          <a:p>
            <a:pPr algn="l" latinLnBrk="1">
              <a:lnSpc>
                <a:spcPts val="4900"/>
              </a:lnSpc>
            </a:pPr>
            <a:r>
              <a:rPr lang="en-US" altLang="zh-CN" sz="2800" b="0" i="0" spc="-100" dirty="0">
                <a:solidFill>
                  <a:srgbClr val="000000"/>
                </a:solidFill>
                <a:latin typeface="SimSun" pitchFamily="34" charset="0"/>
                <a:ea typeface="SimSun" pitchFamily="34" charset="-122"/>
                <a:cs typeface="SimSun" pitchFamily="34" charset="-120"/>
              </a:rPr>
              <a:t>    </a:t>
            </a:r>
            <a:r>
              <a:rPr lang="en-US" altLang="zh-CN" sz="2800" b="1" i="0" spc="-100" dirty="0">
                <a:solidFill>
                  <a:srgbClr val="000000"/>
                </a:solidFill>
                <a:latin typeface="Times New Roman" pitchFamily="34" charset="0"/>
                <a:ea typeface="SimSun" pitchFamily="34" charset="-122"/>
                <a:cs typeface="Times New Roman" pitchFamily="34" charset="-120"/>
              </a:rPr>
              <a:t>12.</a:t>
            </a:r>
            <a:r>
              <a:rPr lang="en-US" altLang="zh-CN" sz="2800" b="0" i="0" spc="-100" dirty="0">
                <a:solidFill>
                  <a:srgbClr val="000000"/>
                </a:solidFill>
                <a:latin typeface="Times New Roman" pitchFamily="34" charset="0"/>
                <a:ea typeface="SimSun" pitchFamily="34" charset="-122"/>
                <a:cs typeface="Times New Roman" pitchFamily="34" charset="-120"/>
              </a:rPr>
              <a:t>作为公民，我们可以通过哪些方式为维护国家安全贡献智慧和力量？</a:t>
            </a:r>
            <a:endParaRPr lang="en-US" altLang="zh-CN" sz="2800" spc="-100" dirty="0"/>
          </a:p>
        </p:txBody>
      </p:sp>
      <p:pic>
        <p:nvPicPr>
          <p:cNvPr id="5" name="图片 4">
            <a:extLst>
              <a:ext uri="{FF2B5EF4-FFF2-40B4-BE49-F238E27FC236}">
                <a16:creationId xmlns:a16="http://schemas.microsoft.com/office/drawing/2014/main" id="{DA64098E-1DBF-4E04-B785-D5EE5FB0D614}"/>
              </a:ext>
            </a:extLst>
          </p:cNvPr>
          <p:cNvPicPr>
            <a:picLocks noChangeAspect="1"/>
          </p:cNvPicPr>
          <p:nvPr/>
        </p:nvPicPr>
        <p:blipFill>
          <a:blip r:embed="rId3"/>
          <a:stretch>
            <a:fillRect/>
          </a:stretch>
        </p:blipFill>
        <p:spPr>
          <a:xfrm>
            <a:off x="1302358" y="2390775"/>
            <a:ext cx="9301533" cy="2681287"/>
          </a:xfrm>
          <a:prstGeom prst="rect">
            <a:avLst/>
          </a:prstGeom>
        </p:spPr>
      </p:pic>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P_6#be2d60a7e?vcp=1&amp;pid=7d58da483&amp;color=0,0,0&amp;vtp=1&amp;vaab=1&amp;bt=1&amp;bbb=1&amp;hb=1"/>
          <p:cNvSpPr/>
          <p:nvPr/>
        </p:nvSpPr>
        <p:spPr>
          <a:xfrm>
            <a:off x="539496" y="892524"/>
            <a:ext cx="11109960" cy="50875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方法点拨</a:t>
            </a:r>
            <a:endParaRPr lang="en-US" altLang="zh-CN" sz="2800" dirty="0"/>
          </a:p>
          <a:p>
            <a:pPr algn="ctr" latinLnBrk="1">
              <a:lnSpc>
                <a:spcPts val="5100"/>
              </a:lnSpc>
            </a:pPr>
            <a:r>
              <a:rPr lang="en-US" altLang="zh-CN" sz="2800" b="1" i="0" dirty="0" err="1">
                <a:solidFill>
                  <a:srgbClr val="000000"/>
                </a:solidFill>
                <a:latin typeface="Times New Roman" pitchFamily="34" charset="0"/>
                <a:ea typeface="SimSun" pitchFamily="34" charset="-122"/>
                <a:cs typeface="Times New Roman" pitchFamily="34" charset="-120"/>
              </a:rPr>
              <a:t>事例类选择题</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试题特点】往往以事例为情境材料，描写情节、讲述故事，要求</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学生根据所学知识谈认识、启示，分析道理等</a:t>
            </a:r>
            <a:r>
              <a:rPr lang="en-US" altLang="zh-CN" sz="2800" b="0" i="0" dirty="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【解答方法】</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认真阅读材料，分辨材料中的言行是否正确，并思</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考可以运用哪些理论知识进行分析</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找出分析正确的选项。正确的选项不仅要表述正确，价值取向也</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要正确。价值取向错误的选项一律不选</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C_6_BD#2f4105560?vcp=1&amp;pid=7d58da483&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典题精析</a:t>
            </a:r>
            <a:endParaRPr lang="en-US" altLang="zh-CN" sz="3200" dirty="0"/>
          </a:p>
        </p:txBody>
      </p:sp>
      <p:sp>
        <p:nvSpPr>
          <p:cNvPr id="3" name="QC_7_BD.1_1#61d2a443d?vaa=1&amp;vcp=1&amp;pid=2f4105560&amp;color=0,0,0&amp;vtp=1&amp;vaab=1&amp;bbb=1"/>
          <p:cNvSpPr/>
          <p:nvPr/>
        </p:nvSpPr>
        <p:spPr>
          <a:xfrm>
            <a:off x="539496" y="1275833"/>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（2023·广西·中考）</a:t>
            </a:r>
            <a:r>
              <a:rPr lang="en-US" altLang="zh-CN" sz="2800" b="0" i="0">
                <a:solidFill>
                  <a:srgbClr val="000000"/>
                </a:solidFill>
                <a:latin typeface="Times New Roman" pitchFamily="34" charset="0"/>
                <a:ea typeface="SimSun" pitchFamily="34" charset="-122"/>
                <a:cs typeface="Times New Roman" pitchFamily="34" charset="-120"/>
              </a:rPr>
              <a:t>下图启示我们(</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7_AN.2_1#61d2a443d.bracket?vaa=1&amp;vcp=1&amp;pid=2f4105560&amp;color=0,0,0&amp;vpa=1&amp;vtp=1&amp;vaab=1"/>
          <p:cNvSpPr/>
          <p:nvPr/>
        </p:nvSpPr>
        <p:spPr>
          <a:xfrm>
            <a:off x="6033040" y="1262498"/>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pic>
        <p:nvPicPr>
          <p:cNvPr id="5" name="QC_7_BD.1_2#61d2a443d?vaa=1&amp;vcp=1&amp;pid=2f410556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95853" y="1902686"/>
            <a:ext cx="2825496" cy="195681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C_7_BD.1_3#61d2a443d?vaa=1&amp;vcp=1&amp;pid=2f4105560&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41832" y="4057441"/>
            <a:ext cx="10305288" cy="15819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C_7_BD.1_4#61d2a443d.choices?vaa=1&amp;vcp=1&amp;pid=2f4105560&amp;color=0,0,0&amp;vtp=1&amp;vaab=1&amp;bbb=1"/>
          <p:cNvSpPr/>
          <p:nvPr/>
        </p:nvSpPr>
        <p:spPr>
          <a:xfrm>
            <a:off x="539496" y="5771941"/>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C.①③④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.②③④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C_7_BD#347e6935c?vcp=1&amp;pid=2f4105560&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针对训练</a:t>
            </a:r>
            <a:endParaRPr lang="en-US" altLang="zh-CN" sz="3200" dirty="0"/>
          </a:p>
        </p:txBody>
      </p:sp>
      <p:sp>
        <p:nvSpPr>
          <p:cNvPr id="3" name="QC_8_BD.3_1#053c21e8b?vaa=1&amp;vcp=1&amp;pid=347e6935c&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（2024·广西玉林·模拟）新时代十年，我国各项事业蓬勃发展</a:t>
            </a:r>
            <a:r>
              <a:rPr lang="en-US" altLang="zh-CN" sz="2800" b="0" i="0">
                <a:solidFill>
                  <a:srgbClr val="000000"/>
                </a:solidFill>
                <a:latin typeface="Times New Roman" pitchFamily="34" charset="0"/>
                <a:ea typeface="SimSun" pitchFamily="34" charset="-122"/>
                <a:cs typeface="Times New Roman" pitchFamily="34" charset="-120"/>
              </a:rPr>
              <a:t>，建成</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世界上规模最大的社会保障体系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为人民创造美好生活奠定了坚实基础。</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这告诉我们(</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8_AN.4_1#053c21e8b.bracket?vaa=1&amp;vcp=1&amp;pid=347e6935c&amp;color=0,0,0&amp;vpa=2&amp;vtp=1&amp;vaab=1"/>
          <p:cNvSpPr/>
          <p:nvPr/>
        </p:nvSpPr>
        <p:spPr>
          <a:xfrm>
            <a:off x="2594514" y="2549305"/>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8_BD.3_2#053c21e8b.choices?vaa=1&amp;vcp=1&amp;pid=347e6935c&amp;color=0,0,0&amp;vtp=1&amp;vaab=1&amp;bbb=1"/>
          <p:cNvSpPr/>
          <p:nvPr/>
        </p:nvSpPr>
        <p:spPr>
          <a:xfrm>
            <a:off x="539496" y="319136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A.公民利益是国家利益的集中表现</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.国家好，人民才会好</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.国家利益与人民利益可以相互替代</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.国家利益就是所有人民利益的总和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fce930c9b.fixed?vcp=1&amp;pid=d892b45e8&amp;color=241,138,6&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F18A06"/>
                </a:solidFill>
                <a:latin typeface="微软雅黑" pitchFamily="34" charset="0"/>
                <a:ea typeface="微软雅黑" pitchFamily="34" charset="-122"/>
                <a:cs typeface="微软雅黑" pitchFamily="34" charset="-120"/>
              </a:rPr>
              <a:t>复习讲义</a:t>
            </a:r>
            <a:endParaRPr lang="en-US" altLang="zh-CN" sz="5000" dirty="0"/>
          </a:p>
        </p:txBody>
      </p:sp>
      <p:sp>
        <p:nvSpPr>
          <p:cNvPr id="3" name="C_2#fce930c9b.fixed?vcp=1&amp;pid=d892b45e8&amp;color=86,186,157&amp;vtp=1&amp;vaab=1&amp;bbb=1"/>
          <p:cNvSpPr/>
          <p:nvPr/>
        </p:nvSpPr>
        <p:spPr>
          <a:xfrm>
            <a:off x="265176" y="242316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第一篇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基础过关</a:t>
            </a:r>
            <a:endParaRPr lang="en-US" altLang="zh-CN" sz="4800" dirty="0"/>
          </a:p>
        </p:txBody>
      </p:sp>
      <p:sp>
        <p:nvSpPr>
          <p:cNvPr id="4" name="C_2_BD#fce930c9b.fixed?vcp=1&amp;pid=d892b45e8&amp;color=0,0,0&amp;vtp=1&amp;vaab=1&amp;bbb=1"/>
          <p:cNvSpPr/>
          <p:nvPr/>
        </p:nvSpPr>
        <p:spPr>
          <a:xfrm>
            <a:off x="265176" y="3675888"/>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第三部分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八年级上册</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8_BD.5_1#9f57c8153?sp=1&amp;vaa=1&amp;vcp=1&amp;pid=347e6935c&amp;color=0,0,0&amp;vtp=1&amp;vaab=1&amp;bt=1&amp;bbb=1&amp;hb=1"/>
          <p:cNvSpPr/>
          <p:nvPr/>
        </p:nvSpPr>
        <p:spPr>
          <a:xfrm>
            <a:off x="539496" y="549243"/>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（2024·广西南宁·模拟）2024年5月，美国“哈尔西</a:t>
            </a:r>
            <a:r>
              <a:rPr lang="en-US" altLang="zh-CN" sz="2800" b="0" i="0">
                <a:solidFill>
                  <a:srgbClr val="000000"/>
                </a:solidFill>
                <a:latin typeface="Times New Roman" pitchFamily="34" charset="0"/>
                <a:ea typeface="SimSun" pitchFamily="34" charset="-122"/>
                <a:cs typeface="Times New Roman" pitchFamily="34" charset="-120"/>
              </a:rPr>
              <a:t>”号导弹驱逐舰未经</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中国政府批准</a:t>
            </a:r>
            <a:r>
              <a:rPr lang="en-US" altLang="zh-CN" sz="2800" b="0" i="0" dirty="0">
                <a:solidFill>
                  <a:srgbClr val="000000"/>
                </a:solidFill>
                <a:latin typeface="Times New Roman" pitchFamily="34" charset="0"/>
                <a:ea typeface="SimSun" pitchFamily="34" charset="-122"/>
                <a:cs typeface="Times New Roman" pitchFamily="34" charset="-120"/>
              </a:rPr>
              <a:t>，非法闯入中国西沙领海</a:t>
            </a:r>
            <a:r>
              <a:rPr lang="en-US" altLang="zh-CN" sz="2800" b="0" i="0">
                <a:solidFill>
                  <a:srgbClr val="000000"/>
                </a:solidFill>
                <a:latin typeface="Times New Roman" pitchFamily="34" charset="0"/>
                <a:ea typeface="SimSun" pitchFamily="34" charset="-122"/>
                <a:cs typeface="Times New Roman" pitchFamily="34" charset="-120"/>
              </a:rPr>
              <a:t>，中国人民解放军南部战区组织</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海空兵力</a:t>
            </a:r>
            <a:r>
              <a:rPr lang="en-US" altLang="zh-CN" sz="2800" b="0" i="0" dirty="0">
                <a:solidFill>
                  <a:srgbClr val="000000"/>
                </a:solidFill>
                <a:latin typeface="Times New Roman" pitchFamily="34" charset="0"/>
                <a:ea typeface="SimSun" pitchFamily="34" charset="-122"/>
                <a:cs typeface="Times New Roman" pitchFamily="34" charset="-120"/>
              </a:rPr>
              <a:t>，依法依规跟踪监视并警告驱离。</a:t>
            </a:r>
            <a:r>
              <a:rPr lang="en-US" altLang="zh-CN" sz="2800" b="0" i="0">
                <a:solidFill>
                  <a:srgbClr val="000000"/>
                </a:solidFill>
                <a:latin typeface="Times New Roman" pitchFamily="34" charset="0"/>
                <a:ea typeface="SimSun" pitchFamily="34" charset="-122"/>
                <a:cs typeface="Times New Roman" pitchFamily="34" charset="-120"/>
              </a:rPr>
              <a:t>这一事件启示我们(</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8_AN.6_1#9f57c8153.bracket?vaa=1&amp;vcp=1&amp;pid=347e6935c&amp;color=0,0,0&amp;vpa=3&amp;vtp=1&amp;vaab=1"/>
          <p:cNvSpPr/>
          <p:nvPr/>
        </p:nvSpPr>
        <p:spPr>
          <a:xfrm>
            <a:off x="10417714" y="1831308"/>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8_BD.5_2#9f57c8153?vaa=1&amp;vcp=1&amp;pid=347e6935c&amp;color=0,0,0&amp;vtp=1&amp;vaab=1&amp;bbb=1&amp;hb=1"/>
          <p:cNvSpPr/>
          <p:nvPr/>
        </p:nvSpPr>
        <p:spPr>
          <a:xfrm>
            <a:off x="539496" y="2472975"/>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①国家安全是国家生存与发展的重要保障，是人民幸福安康的前提</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②人民军队是维护国家安全的主角，我国已经建成世界一流军队</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要坚持国家利益至上，树立总体国家安全观</a:t>
            </a:r>
            <a:r>
              <a:rPr lang="en-US" altLang="zh-CN" sz="2800" b="0" i="0" dirty="0">
                <a:solidFill>
                  <a:srgbClr val="000000"/>
                </a:solidFill>
                <a:latin typeface="SimSun" pitchFamily="34" charset="0"/>
                <a:ea typeface="SimSun" pitchFamily="34" charset="-122"/>
                <a:cs typeface="SimSun" pitchFamily="34" charset="-120"/>
              </a:rPr>
              <a:t> </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国家安全要以人民安全为宗旨，我们要积极行使维护国家安全的基本</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权利</a:t>
            </a:r>
            <a:endParaRPr lang="en-US" altLang="zh-CN" sz="2800" dirty="0"/>
          </a:p>
        </p:txBody>
      </p:sp>
      <p:sp>
        <p:nvSpPr>
          <p:cNvPr id="5" name="QC_8_BD.5_3#9f57c8153.choices?vaa=1&amp;vcp=1&amp;pid=347e6935c&amp;color=0,0,0&amp;vtp=1&amp;vaab=1&amp;bbb=1"/>
          <p:cNvSpPr/>
          <p:nvPr/>
        </p:nvSpPr>
        <p:spPr>
          <a:xfrm>
            <a:off x="539496" y="5708047"/>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A.①②</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B.①③</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C.②④</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C_5_BD#16ff7c775?sp=1&amp;vcp=1&amp;pid=d5f8fc910&amp;color=241,138,6&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二、关心国家发展，实干创造未来</a:t>
            </a:r>
            <a:endParaRPr lang="en-US" altLang="zh-CN" sz="3200" dirty="0"/>
          </a:p>
        </p:txBody>
      </p:sp>
      <p:sp>
        <p:nvSpPr>
          <p:cNvPr id="3" name="P_6_BD#816fcd51c?sp=1&amp;vcp=1&amp;pid=16ff7c775&amp;color=0,0,0&amp;vtp=1&amp;vaab=1&amp;bbb=1"/>
          <p:cNvSpPr/>
          <p:nvPr/>
        </p:nvSpPr>
        <p:spPr>
          <a:xfrm>
            <a:off x="539496" y="1267240"/>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我国取得的巨大成就主要表现在哪些方面？</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经济方面：</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我国经济发展成就显著，已经成为世界第二大经</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济体。</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政治方面：</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民主法治建设深入推进，人民的权利和自由得到</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切实保障。</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文化方面：</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文化建设让中华文明焕发出新的蓬勃生机。</a:t>
            </a:r>
            <a:endParaRPr lang="en-US" altLang="zh-CN" sz="28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P_6_BD#816fcd51c?sp=1&amp;vcp=1&amp;pid=16ff7c775&amp;color=0,0,0&amp;vtp=1&amp;vaab=1&amp;bt=1&amp;bb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1" i="0" dirty="0">
                <a:solidFill>
                  <a:srgbClr val="000000"/>
                </a:solidFill>
                <a:latin typeface="Times New Roman" pitchFamily="34" charset="0"/>
                <a:ea typeface="SimSun" pitchFamily="34" charset="-122"/>
                <a:cs typeface="Times New Roman" pitchFamily="34" charset="-120"/>
              </a:rPr>
              <a:t>科技方面：</a:t>
            </a:r>
            <a:r>
              <a:rPr lang="en-US" altLang="zh-CN" sz="2800" b="0" i="0" dirty="0">
                <a:solidFill>
                  <a:srgbClr val="000000"/>
                </a:solidFill>
                <a:latin typeface="Times New Roman" pitchFamily="34" charset="0"/>
                <a:ea typeface="SimSun" pitchFamily="34" charset="-122"/>
                <a:cs typeface="Times New Roman" pitchFamily="34" charset="-120"/>
              </a:rPr>
              <a:t>科技创新成就斐然。</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（5）</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民生方面：</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一系列惠民利民政策陆续出台，社会保障水平不</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断提高</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（6）</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国防建设方面：</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国防和军队改革取得重大突破，为世界和平</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与发展作出了重要贡献</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（7）</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国际地位方面：</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综合国力显著提升</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，我国在国际舞台上扮演</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着越来越重要的角色</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P_6_BD#816fcd51c?sp=1&amp;vcp=1&amp;pid=16ff7c775&amp;color=0,0,0&amp;vtp=1&amp;vaab=1&amp;bt=1&amp;bbb=1"/>
          <p:cNvSpPr/>
          <p:nvPr/>
        </p:nvSpPr>
        <p:spPr>
          <a:xfrm>
            <a:off x="539496" y="15453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我国在发展中面临哪些问题？对此，</a:t>
            </a:r>
            <a:r>
              <a:rPr lang="en-US" altLang="zh-CN" sz="2800" b="0" i="0">
                <a:solidFill>
                  <a:srgbClr val="000000"/>
                </a:solidFill>
                <a:latin typeface="Times New Roman" pitchFamily="34" charset="0"/>
                <a:ea typeface="SimSun" pitchFamily="34" charset="-122"/>
                <a:cs typeface="Times New Roman" pitchFamily="34" charset="-120"/>
              </a:rPr>
              <a:t>国家是如何应对的？</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面临的问题：</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发展</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不平衡不充分</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问题仍然突出，城乡区域发</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展和收入分配差距仍然较大，群众在就业、教育、医疗、托育、养老、</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住房等方面面临不少难题，生态环境保护任务依然艰巨，等等。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国家采取的措施：</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稳增长、促改革、调结构、惠民生、防风</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险，着力解决各种发展中的问题，不断取得积极成效。</a:t>
            </a:r>
            <a:endParaRPr lang="en-US" altLang="zh-CN" sz="2800" dirty="0"/>
          </a:p>
        </p:txBody>
      </p:sp>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P_6_BD#816fcd51c?sp=1&amp;vcp=1&amp;pid=16ff7c775&amp;color=0,0,0&amp;vtp=1&amp;vaab=1&amp;bt=1&amp;bbb=1"/>
          <p:cNvSpPr/>
          <p:nvPr/>
        </p:nvSpPr>
        <p:spPr>
          <a:xfrm>
            <a:off x="539496" y="15453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1" i="0">
                <a:solidFill>
                  <a:srgbClr val="000000"/>
                </a:solidFill>
                <a:latin typeface="Times New Roman" pitchFamily="34" charset="0"/>
                <a:ea typeface="SimSun" pitchFamily="34" charset="-122"/>
                <a:cs typeface="Times New Roman" pitchFamily="34" charset="-120"/>
              </a:rPr>
              <a:t>劳动的重要作用</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劳动是财富的源泉，也是幸福的源泉</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。人世间的美好梦想，</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都是通过劳动实现的；生命里的一切辉煌，都是通过劳动铸就的。</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（2）今天，我们国家所取得的每一项成就，都是广大人民用辛勤</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劳动、诚实劳动、创造性劳动换来的，中国人民用</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实干精神</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创造了今天</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的辉煌。</a:t>
            </a:r>
            <a:endParaRPr lang="en-US" altLang="zh-CN" sz="2800" dirty="0"/>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P_6_BD#816fcd51c?sp=1&amp;vcp=1&amp;pid=16ff7c775&amp;color=0,0,0&amp;vtp=1&amp;vaab=1&amp;bt=1&amp;bb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a:solidFill>
                  <a:srgbClr val="000000"/>
                </a:solidFill>
                <a:latin typeface="Times New Roman" pitchFamily="34" charset="0"/>
                <a:ea typeface="SimSun" pitchFamily="34" charset="-122"/>
                <a:cs typeface="Times New Roman" pitchFamily="34" charset="-120"/>
              </a:rPr>
              <a:t>为什么说每个劳动者都是值得尊敬和学习的？</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（1）每个人所处的岗位不同，从事不同的劳动，但都在为国家和</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社会发展作出贡献。</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（2）正是无数劳动者兢兢业业、艰苦奋斗、无私奉献，成就了我</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们今天的美好生活。</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（3）无论是脑力劳动者还是体力劳动者，都是国家的建设者，都</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值得我们尊敬和学习。</a:t>
            </a:r>
            <a:endParaRPr lang="en-US" altLang="zh-CN" sz="2800" dirty="0"/>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P_6_BD#816fcd51c?sp=1&amp;vcp=1&amp;pid=16ff7c775&amp;color=0,0,0&amp;vtp=1&amp;vaab=1&amp;bt=1&amp;bbb=1"/>
          <p:cNvSpPr/>
          <p:nvPr/>
        </p:nvSpPr>
        <p:spPr>
          <a:xfrm>
            <a:off x="539496" y="218538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感悟劳动的价值，</a:t>
            </a:r>
            <a:r>
              <a:rPr lang="en-US" altLang="zh-CN" sz="2800" b="0" i="0">
                <a:solidFill>
                  <a:srgbClr val="000000"/>
                </a:solidFill>
                <a:latin typeface="Times New Roman" pitchFamily="34" charset="0"/>
                <a:ea typeface="SimSun" pitchFamily="34" charset="-122"/>
                <a:cs typeface="Times New Roman" pitchFamily="34" charset="-120"/>
              </a:rPr>
              <a:t>我们中学生应该怎么做？</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（1）树立</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劳动创造财富、劳动收获幸福</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的观念。</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（2）尊重劳动，珍惜劳动成果。</a:t>
            </a:r>
          </a:p>
          <a:p>
            <a:pPr latinLnBrk="1">
              <a:lnSpc>
                <a:spcPts val="49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（3）积极参加劳动，培养劳动习惯，提高劳动技能和本领。</a:t>
            </a:r>
            <a:endParaRPr lang="en-US" altLang="zh-CN" sz="2800" dirty="0"/>
          </a:p>
        </p:txBody>
      </p:sp>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C_6_BD#9220cbfdb?vcp=1&amp;pid=16ff7c775&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典题精析</a:t>
            </a:r>
            <a:endParaRPr lang="en-US" altLang="zh-CN" sz="3200" dirty="0"/>
          </a:p>
        </p:txBody>
      </p:sp>
      <p:pic>
        <p:nvPicPr>
          <p:cNvPr id="3" name="QB_7_BD.7_1#903f5d003?vaa=1&amp;vcp=1&amp;pid=9220cbfdb&amp;color=0,0,0&amp;tib=255,255,255&amp;vip=4#4&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1327576"/>
            <a:ext cx="11064240" cy="380390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7_AN.8_1#903f5d003.blank?vaa=1&amp;vcp=1&amp;pid=9220cbfdb&amp;color=0,0,0&amp;vpa=4&amp;vtp=1&amp;vaab=1"/>
          <p:cNvSpPr/>
          <p:nvPr/>
        </p:nvSpPr>
        <p:spPr>
          <a:xfrm>
            <a:off x="5550408" y="2534584"/>
            <a:ext cx="539496" cy="274320"/>
          </a:xfrm>
          <a:prstGeom prst="rect">
            <a:avLst/>
          </a:prstGeom>
          <a:noFill/>
          <a:ln/>
        </p:spPr>
        <p:txBody>
          <a:bodyPr wrap="none" lIns="0" tIns="0" rIns="0" bIns="0" rtlCol="0" anchor="b"/>
          <a:lstStyle/>
          <a:p>
            <a:pPr algn="ctr" latinLnBrk="1">
              <a:lnSpc>
                <a:spcPts val="2700"/>
              </a:lnSpc>
            </a:pPr>
            <a:r>
              <a:rPr lang="en-US" altLang="zh-CN" sz="2200" b="0" i="0" dirty="0">
                <a:solidFill>
                  <a:srgbClr val="FF0000"/>
                </a:solidFill>
                <a:latin typeface="Times New Roman" pitchFamily="34" charset="0"/>
                <a:ea typeface="SimSun" pitchFamily="34" charset="-122"/>
                <a:cs typeface="Times New Roman" pitchFamily="34" charset="-120"/>
              </a:rPr>
              <a:t>C</a:t>
            </a:r>
            <a:endParaRPr lang="en-US" altLang="zh-CN" sz="22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C_7_BD#d63fe2ca6?vcp=1&amp;pid=9220cbfdb&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针对训练</a:t>
            </a:r>
            <a:endParaRPr lang="en-US" altLang="zh-CN" sz="3200" dirty="0"/>
          </a:p>
        </p:txBody>
      </p:sp>
      <p:sp>
        <p:nvSpPr>
          <p:cNvPr id="3" name="QC_8_BD.9_1#83ca03e06?vaa=1&amp;vcp=1&amp;pid=d63fe2ca6&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（2024·广西玉林·模拟）做饭、整理卧室、维修电器、</a:t>
            </a:r>
            <a:r>
              <a:rPr lang="en-US" altLang="zh-CN" sz="2800" b="0" i="0">
                <a:solidFill>
                  <a:srgbClr val="000000"/>
                </a:solidFill>
                <a:latin typeface="Times New Roman" pitchFamily="34" charset="0"/>
                <a:ea typeface="SimSun" pitchFamily="34" charset="-122"/>
                <a:cs typeface="Times New Roman" pitchFamily="34" charset="-120"/>
              </a:rPr>
              <a:t>种菜养花</a:t>
            </a:r>
            <a:r>
              <a:rPr lang="en-US" altLang="zh-CN" sz="2800" b="0" i="0">
                <a:solidFill>
                  <a:srgbClr val="000000"/>
                </a:solidFill>
                <a:latin typeface="SimSun" panose="02010600030101010101" pitchFamily="2" charset="-122"/>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某学校为学生们设计了丰富多彩的假期劳动作业。这种做法有助于学生</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8_AN.10_1#83ca03e06.bracket?vaa=1&amp;vcp=1&amp;pid=d63fe2ca6&amp;color=0,0,0&amp;vpa=5&amp;vtp=1&amp;vaab=1"/>
          <p:cNvSpPr/>
          <p:nvPr/>
        </p:nvSpPr>
        <p:spPr>
          <a:xfrm>
            <a:off x="816515" y="25493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5" name="QC_8_BD.9_2#83ca03e06.choices?vaa=1&amp;vcp=1&amp;pid=d63fe2ca6&amp;color=0,0,0&amp;vtp=1&amp;vaab=1&amp;bbb=1"/>
          <p:cNvSpPr/>
          <p:nvPr/>
        </p:nvSpPr>
        <p:spPr>
          <a:xfrm>
            <a:off x="539496" y="319136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A.感受到体力劳动者比脑力劳动者更值得尊敬</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.认识到劳动很辛苦，学习较轻松</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.认识到劳动才是未来成才的关键</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.形成劳动创造美好生活的意识</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8_BD.11_1#d021160dc?sp=1&amp;vaa=1&amp;vcp=1&amp;pid=d63fe2ca6&amp;color=0,0,0&amp;vtp=1&amp;vaab=1&amp;bt=1&amp;bbb=1&amp;hb=1"/>
          <p:cNvSpPr/>
          <p:nvPr/>
        </p:nvSpPr>
        <p:spPr>
          <a:xfrm>
            <a:off x="539496" y="898493"/>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习近平主席在二〇二四年新年贺词中指出：“辛勤劳作的农民，埋头苦</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干的工人，敢闯敢拼的创业者，保家卫国的子弟兵，各行各业的人们都</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在挥洒汗水，每一个平凡的人都作出了不平凡的贡献</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这段话告诉我们</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8_AN.12_1#d021160dc.bracket?vaa=1&amp;vcp=1&amp;pid=d63fe2ca6&amp;color=0,0,0&amp;vpa=6&amp;vtp=1&amp;vaab=1"/>
          <p:cNvSpPr/>
          <p:nvPr/>
        </p:nvSpPr>
        <p:spPr>
          <a:xfrm>
            <a:off x="857790" y="2881059"/>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8_BD.11_2#d021160dc?vaa=1&amp;vcp=1&amp;pid=d63fe2ca6&amp;color=0,0,0&amp;vtp=1&amp;vaab=1&amp;bbb=1&amp;hb=1"/>
          <p:cNvSpPr/>
          <p:nvPr/>
        </p:nvSpPr>
        <p:spPr>
          <a:xfrm>
            <a:off x="539496" y="3469925"/>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①平凡的生命也可以创造伟大</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②平凡的人无法实现人生价值</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③劳动虽</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有分工不同</a:t>
            </a:r>
            <a:r>
              <a:rPr lang="en-US" altLang="zh-CN" sz="2800" b="0" i="0" dirty="0">
                <a:solidFill>
                  <a:srgbClr val="000000"/>
                </a:solidFill>
                <a:latin typeface="Times New Roman" pitchFamily="34" charset="0"/>
                <a:ea typeface="SimSun" pitchFamily="34" charset="-122"/>
                <a:cs typeface="Times New Roman" pitchFamily="34" charset="-120"/>
              </a:rPr>
              <a:t>，却没有高低贵贱之分</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④拒绝平凡的工作</a:t>
            </a:r>
            <a:r>
              <a:rPr lang="en-US" altLang="zh-CN" sz="2800" b="0" i="0">
                <a:solidFill>
                  <a:srgbClr val="000000"/>
                </a:solidFill>
                <a:latin typeface="Times New Roman" pitchFamily="34" charset="0"/>
                <a:ea typeface="SimSun" pitchFamily="34" charset="-122"/>
                <a:cs typeface="Times New Roman" pitchFamily="34" charset="-120"/>
              </a:rPr>
              <a:t>，将高薪职业作</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为唯一奋斗目标</a:t>
            </a:r>
            <a:endParaRPr lang="en-US" altLang="zh-CN" sz="2800" dirty="0"/>
          </a:p>
        </p:txBody>
      </p:sp>
      <p:sp>
        <p:nvSpPr>
          <p:cNvPr id="5" name="QC_8_BD.11_3#d021160dc.choices?vaa=1&amp;vcp=1&amp;pid=d63fe2ca6&amp;color=0,0,0&amp;vtp=1&amp;vaab=1&amp;bbb=1"/>
          <p:cNvSpPr/>
          <p:nvPr/>
        </p:nvSpPr>
        <p:spPr>
          <a:xfrm>
            <a:off x="539496" y="539251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39907d9dc.fixed?vcp=1&amp;pid=65343cf87&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第11讲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维护国家利益</a:t>
            </a:r>
            <a:endParaRPr lang="en-US" altLang="zh-CN" sz="4000" dirty="0"/>
          </a:p>
        </p:txBody>
      </p:sp>
      <p:sp>
        <p:nvSpPr>
          <p:cNvPr id="3" name="C_4_BD#39907d9dc.fixed?vcp=1&amp;pid=65343cf87&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课标链接</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C_8_BD#8fd9a96d6?vcp=1&amp;pid=d63fe2ca6&amp;color=241,138,6&amp;vtp=1&amp;vaab=1&amp;bt=1&amp;bbb=1"/>
          <p:cNvSpPr/>
          <p:nvPr/>
        </p:nvSpPr>
        <p:spPr>
          <a:xfrm>
            <a:off x="539496" y="554400"/>
            <a:ext cx="11109960" cy="785368"/>
          </a:xfrm>
          <a:prstGeom prst="rect">
            <a:avLst/>
          </a:prstGeom>
          <a:noFill/>
          <a:ln/>
        </p:spPr>
        <p:txBody>
          <a:bodyPr wrap="none" lIns="0" tIns="0" rIns="0" bIns="0" rtlCol="0" anchor="t"/>
          <a:lstStyle/>
          <a:p>
            <a:pPr algn="l" latinLnBrk="1">
              <a:lnSpc>
                <a:spcPts val="5200"/>
              </a:lnSpc>
            </a:pPr>
            <a:r>
              <a:rPr lang="en-US" altLang="zh-CN" sz="3000" b="1" i="0" dirty="0">
                <a:solidFill>
                  <a:srgbClr val="F18A06"/>
                </a:solidFill>
                <a:latin typeface="Times New Roman" pitchFamily="34" charset="0"/>
                <a:ea typeface="微软雅黑" pitchFamily="34" charset="-122"/>
                <a:cs typeface="Times New Roman" pitchFamily="34" charset="-120"/>
              </a:rPr>
              <a:t>易混易错（</a:t>
            </a:r>
            <a:r>
              <a:rPr lang="en-US" altLang="zh-CN" sz="3000" b="1" i="0" dirty="0">
                <a:solidFill>
                  <a:srgbClr val="F18A06"/>
                </a:solidFill>
                <a:latin typeface="Times New Roman" pitchFamily="34" charset="0"/>
                <a:ea typeface="楷体" pitchFamily="34" charset="-122"/>
                <a:cs typeface="Times New Roman" pitchFamily="34" charset="-120"/>
              </a:rPr>
              <a:t>判断正误并改正</a:t>
            </a:r>
            <a:r>
              <a:rPr lang="en-US" altLang="zh-CN" sz="3000" b="1" i="0" dirty="0">
                <a:solidFill>
                  <a:srgbClr val="F18A06"/>
                </a:solidFill>
                <a:latin typeface="Times New Roman" pitchFamily="34" charset="0"/>
                <a:ea typeface="微软雅黑" pitchFamily="34" charset="-122"/>
                <a:cs typeface="Times New Roman" pitchFamily="34" charset="-120"/>
              </a:rPr>
              <a:t>）</a:t>
            </a:r>
            <a:endParaRPr lang="en-US" altLang="zh-CN" sz="3000" dirty="0"/>
          </a:p>
        </p:txBody>
      </p:sp>
      <p:sp>
        <p:nvSpPr>
          <p:cNvPr id="3" name="QT_9_BD.13_1#575c1947c?sp=1&amp;vaa=1&amp;vcp=1&amp;pid=8fd9a96d6&amp;color=0,0,0&amp;vtp=1&amp;vaab=1&amp;bbb=1&amp;hb=1"/>
          <p:cNvSpPr/>
          <p:nvPr/>
        </p:nvSpPr>
        <p:spPr>
          <a:xfrm>
            <a:off x="539496" y="1211244"/>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国家利益和个人利益总是一致的，</a:t>
            </a:r>
            <a:r>
              <a:rPr lang="en-US" altLang="zh-CN" sz="2800" b="0" i="0">
                <a:solidFill>
                  <a:srgbClr val="000000"/>
                </a:solidFill>
                <a:latin typeface="Times New Roman" pitchFamily="34" charset="0"/>
                <a:ea typeface="SimSun" pitchFamily="34" charset="-122"/>
                <a:cs typeface="Times New Roman" pitchFamily="34" charset="-120"/>
              </a:rPr>
              <a:t>国家利益代表了个人利益。(</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_____________________________________________</a:t>
            </a:r>
            <a:endParaRPr lang="en-US" altLang="zh-CN" sz="2800" dirty="0"/>
          </a:p>
        </p:txBody>
      </p:sp>
      <p:sp>
        <p:nvSpPr>
          <p:cNvPr id="4" name="QT_9_AN.1_1#575c1947c.bracket?vaa=1&amp;vcp=1&amp;pid=8fd9a96d6&amp;color=0,0,0&amp;vpa=7&amp;vtp=1&amp;vaab=1"/>
          <p:cNvSpPr/>
          <p:nvPr/>
        </p:nvSpPr>
        <p:spPr>
          <a:xfrm>
            <a:off x="10455814" y="1218864"/>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5" name="QT_9_AN.2_1#575c1947c.blank?vaa=1&amp;vcp=1&amp;pid=8fd9a96d6&amp;color=0,0,0&amp;vpa=8&amp;vtp=1&amp;vaab=1&amp;bbb=1&amp;hb=1"/>
          <p:cNvSpPr/>
          <p:nvPr/>
        </p:nvSpPr>
        <p:spPr>
          <a:xfrm>
            <a:off x="539496" y="1828464"/>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从根本上说</a:t>
            </a:r>
            <a:r>
              <a:rPr lang="en-US" altLang="zh-CN" sz="2800" b="0" i="0" dirty="0">
                <a:solidFill>
                  <a:srgbClr val="FF0000"/>
                </a:solidFill>
                <a:latin typeface="Times New Roman" pitchFamily="34" charset="0"/>
                <a:ea typeface="SimSun" pitchFamily="34" charset="-122"/>
                <a:cs typeface="Times New Roman" pitchFamily="34" charset="-120"/>
              </a:rPr>
              <a:t>，国家利益与个人利益是一致的</a:t>
            </a:r>
            <a:r>
              <a:rPr lang="en-US" altLang="zh-CN" sz="2800" b="0" i="0">
                <a:solidFill>
                  <a:srgbClr val="FF0000"/>
                </a:solidFill>
                <a:latin typeface="Times New Roman" pitchFamily="34" charset="0"/>
                <a:ea typeface="SimSun" pitchFamily="34" charset="-122"/>
                <a:cs typeface="Times New Roman" pitchFamily="34" charset="-120"/>
              </a:rPr>
              <a:t>，但二者不完全等同</a:t>
            </a:r>
            <a:r>
              <a:rPr lang="en-US" altLang="zh-CN" sz="2800" b="0" i="0" dirty="0">
                <a:solidFill>
                  <a:srgbClr val="FF0000"/>
                </a:solidFill>
                <a:latin typeface="Times New Roman" pitchFamily="34" charset="0"/>
                <a:ea typeface="SimSun" pitchFamily="34" charset="-122"/>
                <a:cs typeface="Times New Roman" pitchFamily="34" charset="-120"/>
              </a:rPr>
              <a:t>，有时国家利益难免同个人利益发生矛盾。</a:t>
            </a:r>
            <a:endParaRPr lang="en-US" altLang="zh-CN" sz="2800" dirty="0"/>
          </a:p>
        </p:txBody>
      </p:sp>
      <p:sp>
        <p:nvSpPr>
          <p:cNvPr id="6" name="QT_9_BD.16_1#56e8b7d09?sp=1&amp;vaa=1&amp;vcp=1&amp;pid=8fd9a96d6&amp;color=0,0,0&amp;vtp=1&amp;vaab=1&amp;bbb=1&amp;hb=1"/>
          <p:cNvSpPr/>
          <p:nvPr/>
        </p:nvSpPr>
        <p:spPr>
          <a:xfrm>
            <a:off x="539496" y="3136754"/>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国家利益至上，</a:t>
            </a:r>
            <a:r>
              <a:rPr lang="en-US" altLang="zh-CN" sz="2800" b="0" i="0">
                <a:solidFill>
                  <a:srgbClr val="000000"/>
                </a:solidFill>
                <a:latin typeface="Times New Roman" pitchFamily="34" charset="0"/>
                <a:ea typeface="SimSun" pitchFamily="34" charset="-122"/>
                <a:cs typeface="Times New Roman" pitchFamily="34" charset="-120"/>
              </a:rPr>
              <a:t>维护国家利益可以不顾一切。(</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________________</a:t>
            </a:r>
            <a:endParaRPr lang="en-US" altLang="zh-CN" sz="2800" dirty="0"/>
          </a:p>
        </p:txBody>
      </p:sp>
      <p:sp>
        <p:nvSpPr>
          <p:cNvPr id="7" name="QT_9_AN.17_1#56e8b7d09.bracket?vaa=1&amp;vcp=1&amp;pid=8fd9a96d6&amp;color=0,0,0&amp;vpa=9&amp;vtp=1&amp;vaab=1"/>
          <p:cNvSpPr/>
          <p:nvPr/>
        </p:nvSpPr>
        <p:spPr>
          <a:xfrm>
            <a:off x="7966614" y="3144374"/>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8" name="QT_9_AN.18_1#56e8b7d09.blank?vaa=1&amp;vcp=1&amp;pid=8fd9a96d6&amp;color=0,0,0&amp;vpa=10&amp;vtp=1&amp;vaab=1&amp;bbb=1&amp;hb=1"/>
          <p:cNvSpPr/>
          <p:nvPr/>
        </p:nvSpPr>
        <p:spPr>
          <a:xfrm>
            <a:off x="539496" y="3753974"/>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要用理性</a:t>
            </a:r>
            <a:r>
              <a:rPr lang="en-US" altLang="zh-CN" sz="2800" b="0" i="0" dirty="0">
                <a:solidFill>
                  <a:srgbClr val="FF0000"/>
                </a:solidFill>
                <a:latin typeface="Times New Roman" pitchFamily="34" charset="0"/>
                <a:ea typeface="SimSun" pitchFamily="34" charset="-122"/>
                <a:cs typeface="Times New Roman" pitchFamily="34" charset="-120"/>
              </a:rPr>
              <a:t>、务实、文明的心态，</a:t>
            </a:r>
            <a:r>
              <a:rPr lang="en-US" altLang="zh-CN" sz="2800" b="0" i="0">
                <a:solidFill>
                  <a:srgbClr val="FF0000"/>
                </a:solidFill>
                <a:latin typeface="Times New Roman" pitchFamily="34" charset="0"/>
                <a:ea typeface="SimSun" pitchFamily="34" charset="-122"/>
                <a:cs typeface="Times New Roman" pitchFamily="34" charset="-120"/>
              </a:rPr>
              <a:t>合法有序地表达爱国情感，维护国家利益</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8"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T_9_BD.19_1#f4e6ad29f?sp=1&amp;vaa=1&amp;vcp=1&amp;pid=8fd9a96d6&amp;color=0,0,0&amp;vtp=1&amp;vaab=1&amp;bt=1&amp;bbb=1"/>
          <p:cNvSpPr/>
          <p:nvPr/>
        </p:nvSpPr>
        <p:spPr>
          <a:xfrm>
            <a:off x="539496" y="1200912"/>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国家安全是实现国家利益的唯一保障。(</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a:t>
            </a:r>
            <a:endParaRPr lang="en-US" altLang="zh-CN" sz="2800" dirty="0"/>
          </a:p>
        </p:txBody>
      </p:sp>
      <p:sp>
        <p:nvSpPr>
          <p:cNvPr id="3" name="QT_9_AN.1_1#f4e6ad29f.bracket?vaa=1&amp;vcp=1&amp;pid=8fd9a96d6&amp;color=0,0,0&amp;vpa=11&amp;vtp=1&amp;vaab=1"/>
          <p:cNvSpPr/>
          <p:nvPr/>
        </p:nvSpPr>
        <p:spPr>
          <a:xfrm>
            <a:off x="6899814" y="1208532"/>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4" name="QT_9_AN.2_1#f4e6ad29f.blank?vaa=1&amp;vcp=1&amp;pid=8fd9a96d6&amp;color=0,0,0&amp;vpa=12&amp;vtp=1&amp;vaab=1&amp;bbb=1"/>
          <p:cNvSpPr/>
          <p:nvPr/>
        </p:nvSpPr>
        <p:spPr>
          <a:xfrm>
            <a:off x="2327814" y="1797177"/>
            <a:ext cx="6659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国家安全是实现国家利益最根本的保障。</a:t>
            </a:r>
            <a:endParaRPr lang="en-US" altLang="zh-CN" sz="2800" dirty="0"/>
          </a:p>
        </p:txBody>
      </p:sp>
      <p:sp>
        <p:nvSpPr>
          <p:cNvPr id="5" name="QT_9_BD.22_1#8e253864f?sp=1&amp;vaa=1&amp;vcp=1&amp;pid=8fd9a96d6&amp;color=0,0,0&amp;vtp=1&amp;vaab=1&amp;bbb=1&amp;hb=1"/>
          <p:cNvSpPr/>
          <p:nvPr/>
        </p:nvSpPr>
        <p:spPr>
          <a:xfrm>
            <a:off x="539496" y="2475801"/>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中学生年龄小，维护国家安全是将来的事、</a:t>
            </a:r>
            <a:r>
              <a:rPr lang="en-US" altLang="zh-CN" sz="2800" b="0" i="0">
                <a:solidFill>
                  <a:srgbClr val="000000"/>
                </a:solidFill>
                <a:latin typeface="Times New Roman" pitchFamily="34" charset="0"/>
                <a:ea typeface="SimSun" pitchFamily="34" charset="-122"/>
                <a:cs typeface="Times New Roman" pitchFamily="34" charset="-120"/>
              </a:rPr>
              <a:t>大人的事。(</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_________________________________</a:t>
            </a:r>
            <a:endParaRPr lang="en-US" altLang="zh-CN" sz="2800" dirty="0"/>
          </a:p>
        </p:txBody>
      </p:sp>
      <p:sp>
        <p:nvSpPr>
          <p:cNvPr id="6" name="QT_9_AN.3_1#8e253864f.bracket?vaa=1&amp;vcp=1&amp;pid=8fd9a96d6&amp;color=0,0,0&amp;vpa=13&amp;vtp=1&amp;vaab=1"/>
          <p:cNvSpPr/>
          <p:nvPr/>
        </p:nvSpPr>
        <p:spPr>
          <a:xfrm>
            <a:off x="9389014" y="2483421"/>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7" name="QT_9_AN.4_1#8e253864f.blank?vaa=1&amp;vcp=1&amp;pid=8fd9a96d6&amp;color=0,0,0&amp;vpa=14&amp;vtp=1&amp;vaab=1&amp;bbb=1&amp;hb=1"/>
          <p:cNvSpPr/>
          <p:nvPr/>
        </p:nvSpPr>
        <p:spPr>
          <a:xfrm>
            <a:off x="539496" y="3093021"/>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维护国家安全</a:t>
            </a:r>
            <a:r>
              <a:rPr lang="en-US" altLang="zh-CN" sz="2800" b="0" i="0" dirty="0">
                <a:solidFill>
                  <a:srgbClr val="FF0000"/>
                </a:solidFill>
                <a:latin typeface="Times New Roman" pitchFamily="34" charset="0"/>
                <a:ea typeface="SimSun" pitchFamily="34" charset="-122"/>
                <a:cs typeface="Times New Roman" pitchFamily="34" charset="-120"/>
              </a:rPr>
              <a:t>，人人可为</a:t>
            </a:r>
            <a:r>
              <a:rPr lang="en-US" altLang="zh-CN" sz="2800" b="0" i="0">
                <a:solidFill>
                  <a:srgbClr val="FF0000"/>
                </a:solidFill>
                <a:latin typeface="Times New Roman" pitchFamily="34" charset="0"/>
                <a:ea typeface="SimSun" pitchFamily="34" charset="-122"/>
                <a:cs typeface="Times New Roman" pitchFamily="34" charset="-120"/>
              </a:rPr>
              <a:t>。维护国家安全是全国各族人民根本利益所在</a:t>
            </a:r>
            <a:r>
              <a:rPr lang="en-US" altLang="zh-CN" sz="2800" b="0" i="0" dirty="0">
                <a:solidFill>
                  <a:srgbClr val="FF0000"/>
                </a:solidFill>
                <a:latin typeface="Times New Roman" pitchFamily="34" charset="0"/>
                <a:ea typeface="SimSun" pitchFamily="34" charset="-122"/>
                <a:cs typeface="Times New Roman" pitchFamily="34" charset="-120"/>
              </a:rPr>
              <a:t>，是我们的共同责任。</a:t>
            </a:r>
            <a:endParaRPr lang="en-US" altLang="zh-CN" sz="2800" dirty="0"/>
          </a:p>
        </p:txBody>
      </p:sp>
      <p:sp>
        <p:nvSpPr>
          <p:cNvPr id="8" name="QT_9_BD.25_1#b54228165?sp=1&amp;vaa=1&amp;vcp=1&amp;pid=8fd9a96d6&amp;color=0,0,0&amp;vtp=1&amp;vaab=1&amp;bbb=1"/>
          <p:cNvSpPr/>
          <p:nvPr/>
        </p:nvSpPr>
        <p:spPr>
          <a:xfrm>
            <a:off x="539496" y="4406201"/>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劳动既有贵贱之分，</a:t>
            </a:r>
            <a:r>
              <a:rPr lang="en-US" altLang="zh-CN" sz="2800" b="0" i="0">
                <a:solidFill>
                  <a:srgbClr val="000000"/>
                </a:solidFill>
                <a:latin typeface="Times New Roman" pitchFamily="34" charset="0"/>
                <a:ea typeface="SimSun" pitchFamily="34" charset="-122"/>
                <a:cs typeface="Times New Roman" pitchFamily="34" charset="-120"/>
              </a:rPr>
              <a:t>也有分工不同。(</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a:t>
            </a:r>
            <a:endParaRPr lang="en-US" altLang="zh-CN" sz="2800" dirty="0"/>
          </a:p>
        </p:txBody>
      </p:sp>
      <p:sp>
        <p:nvSpPr>
          <p:cNvPr id="9" name="QT_9_AN.26_1#b54228165.bracket?vaa=1&amp;vcp=1&amp;pid=8fd9a96d6&amp;color=0,0,0&amp;vpa=15&amp;vtp=1&amp;vaab=1"/>
          <p:cNvSpPr/>
          <p:nvPr/>
        </p:nvSpPr>
        <p:spPr>
          <a:xfrm>
            <a:off x="6544214" y="4413821"/>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10" name="QT_9_AN.27_1#b54228165.blank?vaa=1&amp;vcp=1&amp;pid=8fd9a96d6&amp;color=0,0,0&amp;vpa=16&amp;vtp=1&amp;vaab=1&amp;bbb=1"/>
          <p:cNvSpPr/>
          <p:nvPr/>
        </p:nvSpPr>
        <p:spPr>
          <a:xfrm>
            <a:off x="2327814" y="5002466"/>
            <a:ext cx="5948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劳动没有贵贱之分，只有分工不同。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9">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0">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7" grpId="0" build="p" animBg="1"/>
      <p:bldP spid="9" grpId="0" build="p" animBg="1"/>
      <p:bldP spid="10"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C_8_BD#85d5682e5?vcp=1&amp;pid=d63fe2ca6&amp;color=241,138,6&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F18A06"/>
                </a:solidFill>
                <a:latin typeface="Times New Roman" pitchFamily="34" charset="0"/>
                <a:ea typeface="微软雅黑" pitchFamily="34" charset="-122"/>
                <a:cs typeface="Times New Roman" pitchFamily="34" charset="-120"/>
              </a:rPr>
              <a:t>图示考点</a:t>
            </a:r>
            <a:endParaRPr lang="en-US" altLang="zh-CN" sz="3000" dirty="0"/>
          </a:p>
        </p:txBody>
      </p:sp>
      <p:pic>
        <p:nvPicPr>
          <p:cNvPr id="3" name="P_9_BD#16512ecd9?vcp=1&amp;pid=85d5682e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990088" y="1295191"/>
            <a:ext cx="6208776" cy="347472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C_8_BD#e4a9357d0?vcp=1&amp;pid=d63fe2ca6&amp;color=241,138,6&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F18A06"/>
                </a:solidFill>
                <a:latin typeface="Times New Roman" pitchFamily="34" charset="0"/>
                <a:ea typeface="微软雅黑" pitchFamily="34" charset="-122"/>
                <a:cs typeface="Times New Roman" pitchFamily="34" charset="-120"/>
              </a:rPr>
              <a:t>教材新说法</a:t>
            </a:r>
            <a:endParaRPr lang="en-US" altLang="zh-CN" sz="3000" dirty="0"/>
          </a:p>
        </p:txBody>
      </p:sp>
      <p:sp>
        <p:nvSpPr>
          <p:cNvPr id="3" name="P_9_BD#6ff4ca6ec?sp=1&amp;vcp=1&amp;pid=e4a9357d0&amp;color=0,0,0&amp;vtp=1&amp;vaab=1&amp;bbb=1&amp;hb=1"/>
          <p:cNvSpPr/>
          <p:nvPr/>
        </p:nvSpPr>
        <p:spPr>
          <a:xfrm>
            <a:off x="539496" y="1233469"/>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在我们国家，国家利益反映广大人民的共同需求</a:t>
            </a:r>
            <a:r>
              <a:rPr lang="en-US" altLang="zh-CN" sz="2800" b="0" i="0">
                <a:solidFill>
                  <a:srgbClr val="000000"/>
                </a:solidFill>
                <a:latin typeface="Times New Roman" pitchFamily="34" charset="0"/>
                <a:ea typeface="SimSun" pitchFamily="34" charset="-122"/>
                <a:cs typeface="Times New Roman" pitchFamily="34" charset="-120"/>
              </a:rPr>
              <a:t>，体现了人民对</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美好生活的向往与期盼</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是人民利益的集中表现。</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面对国家安全环境的深刻变化，面对强国强军的时代要求，必须</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全面贯彻习近平强军思想，贯彻新时代军事战略方针。</a:t>
            </a:r>
            <a:endParaRPr lang="en-US" altLang="zh-CN" sz="2800" dirty="0"/>
          </a:p>
        </p:txBody>
      </p:sp>
    </p:spTree>
  </p:cSld>
  <p:clrMapOvr>
    <a:masterClrMapping/>
  </p:clrMapOvr>
  <p:transition>
    <p:split dir="in"/>
  </p:transition>
</p:sld>
</file>

<file path=ppt/slides/slide34.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P_9#6ff4ca6ec?vcp=1&amp;pid=e4a9357d0&amp;color=0,0,0&amp;mp=1&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请完成第150~151页【备考练习】习题</a:t>
            </a:r>
            <a:endParaRPr lang="en-US" altLang="zh-CN" sz="2800" dirty="0"/>
          </a:p>
        </p:txBody>
      </p:sp>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C_4#d809ff409.fixed?vcp=1&amp;pid=65343cf87&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第11讲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维护国家利益</a:t>
            </a:r>
            <a:endParaRPr lang="en-US" altLang="zh-CN" sz="4000" dirty="0"/>
          </a:p>
        </p:txBody>
      </p:sp>
      <p:sp>
        <p:nvSpPr>
          <p:cNvPr id="3" name="C_4_BD#d809ff409.fixed?vcp=1&amp;pid=65343cf87&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备考练习</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第11讲</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维护国家利益</a:t>
            </a:r>
            <a:endParaRPr lang="en-US" altLang="zh-CN" sz="4000" dirty="0"/>
          </a:p>
        </p:txBody>
      </p:sp>
    </p:spTree>
  </p:cSld>
  <p:clrMapOvr>
    <a:masterClrMapping/>
  </p:clrMapOvr>
  <p:transition>
    <p:split dir="in"/>
  </p:transition>
</p:sld>
</file>

<file path=ppt/slides/slide36.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C_5_BD#edbe75359?vcp=1&amp;pid=d809ff409&amp;color=241,138,6&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达标练</a:t>
            </a:r>
            <a:endParaRPr lang="en-US" altLang="zh-CN" sz="3200" dirty="0"/>
          </a:p>
        </p:txBody>
      </p:sp>
      <p:sp>
        <p:nvSpPr>
          <p:cNvPr id="3" name="QC_6_BD.28_1#0ec87298e?sp=1&amp;vaa=1&amp;vcp=1&amp;pid=edbe75359&amp;color=0,0,0&amp;vtp=1&amp;vaab=1&amp;bbb=1&amp;hb=1"/>
          <p:cNvSpPr/>
          <p:nvPr/>
        </p:nvSpPr>
        <p:spPr>
          <a:xfrm>
            <a:off x="539496" y="126724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“维护国家利益，从我做起。间谍无处不在，要严密防范</a:t>
            </a:r>
            <a:r>
              <a:rPr lang="en-US" altLang="zh-CN" sz="2800" b="0" i="0">
                <a:solidFill>
                  <a:srgbClr val="000000"/>
                </a:solidFill>
                <a:latin typeface="Times New Roman" pitchFamily="34" charset="0"/>
                <a:ea typeface="SimSun" pitchFamily="34" charset="-122"/>
                <a:cs typeface="Times New Roman" pitchFamily="34" charset="-120"/>
              </a:rPr>
              <a:t>。让我们一起</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对间谍说</a:t>
            </a:r>
            <a:r>
              <a:rPr lang="en-US" altLang="zh-CN" sz="2800" b="0" i="0" dirty="0">
                <a:solidFill>
                  <a:srgbClr val="000000"/>
                </a:solidFill>
                <a:latin typeface="Times New Roman" pitchFamily="34" charset="0"/>
                <a:ea typeface="SimSun" pitchFamily="34" charset="-122"/>
                <a:cs typeface="Times New Roman" pitchFamily="34" charset="-120"/>
              </a:rPr>
              <a:t>‘不’。”</a:t>
            </a:r>
            <a:r>
              <a:rPr lang="en-US" altLang="zh-CN" sz="2800" b="0" i="0">
                <a:solidFill>
                  <a:srgbClr val="000000"/>
                </a:solidFill>
                <a:latin typeface="Times New Roman" pitchFamily="34" charset="0"/>
                <a:ea typeface="SimSun" pitchFamily="34" charset="-122"/>
                <a:cs typeface="Times New Roman" pitchFamily="34" charset="-120"/>
              </a:rPr>
              <a:t>这段话表明(</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29_1#0ec87298e.bracket?vaa=1&amp;vcp=1&amp;pid=edbe75359&amp;color=0,0,0&amp;vpa=17&amp;vtp=1&amp;vaab=1"/>
          <p:cNvSpPr/>
          <p:nvPr/>
        </p:nvSpPr>
        <p:spPr>
          <a:xfrm>
            <a:off x="5123402" y="19016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5" name="QC_6_BD.28_2#0ec87298e?vaa=1&amp;vcp=1&amp;pid=edbe75359&amp;color=0,0,0&amp;vtp=1&amp;vaab=1&amp;bbb=1&amp;hb=1"/>
          <p:cNvSpPr/>
          <p:nvPr/>
        </p:nvSpPr>
        <p:spPr>
          <a:xfrm>
            <a:off x="539496" y="2550649"/>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①国家利益就是人民利益，二者没有区别</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人民利益是国家利益的集</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中表现</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③国家利益是人民利益的集中表现</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每位公民都要履行维护国</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家利益的义务</a:t>
            </a:r>
            <a:endParaRPr lang="en-US" altLang="zh-CN" sz="2800" dirty="0"/>
          </a:p>
        </p:txBody>
      </p:sp>
      <p:sp>
        <p:nvSpPr>
          <p:cNvPr id="6" name="QC_6_BD.28_3#0ec87298e.choices?vaa=1&amp;vcp=1&amp;pid=edbe75359&amp;color=0,0,0&amp;vtp=1&amp;vaab=1&amp;bbb=1"/>
          <p:cNvSpPr/>
          <p:nvPr/>
        </p:nvSpPr>
        <p:spPr>
          <a:xfrm>
            <a:off x="539496" y="4473239"/>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6_BD.30_1#4d1b99d50?sp=1&amp;vaa=1&amp;vcp=1&amp;pid=edbe75359&amp;color=0,0,0&amp;vtp=1&amp;vaab=1&amp;bt=1&amp;bbb=1&amp;hb=1"/>
          <p:cNvSpPr/>
          <p:nvPr/>
        </p:nvSpPr>
        <p:spPr>
          <a:xfrm>
            <a:off x="539496" y="1906950"/>
            <a:ext cx="11109960" cy="1112457"/>
          </a:xfrm>
          <a:prstGeom prst="rect">
            <a:avLst/>
          </a:prstGeom>
          <a:noFill/>
          <a:ln/>
        </p:spPr>
        <p:txBody>
          <a:bodyPr wrap="none" lIns="0" tIns="0" rIns="0" bIns="0" rtlCol="0" anchor="t"/>
          <a:lstStyle/>
          <a:p>
            <a:pPr algn="l" latinLnBrk="1">
              <a:lnSpc>
                <a:spcPts val="47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（2024·广西百色·模拟）新修订的《</a:t>
            </a:r>
            <a:r>
              <a:rPr lang="en-US" altLang="zh-CN" sz="2800" b="0" i="0">
                <a:solidFill>
                  <a:srgbClr val="000000"/>
                </a:solidFill>
                <a:latin typeface="Times New Roman" pitchFamily="34" charset="0"/>
                <a:ea typeface="SimSun" pitchFamily="34" charset="-122"/>
                <a:cs typeface="Times New Roman" pitchFamily="34" charset="-120"/>
              </a:rPr>
              <a:t>中华人民共和国保守国家秘密法》</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自</a:t>
            </a:r>
            <a:r>
              <a:rPr lang="en-US" altLang="zh-CN" sz="2800" b="0" i="0" dirty="0">
                <a:solidFill>
                  <a:srgbClr val="000000"/>
                </a:solidFill>
                <a:latin typeface="Times New Roman" pitchFamily="34" charset="0"/>
                <a:ea typeface="SimSun" pitchFamily="34" charset="-122"/>
                <a:cs typeface="Times New Roman" pitchFamily="34" charset="-120"/>
              </a:rPr>
              <a:t>2024年5月1日起施行。</a:t>
            </a:r>
            <a:r>
              <a:rPr lang="en-US" altLang="zh-CN" sz="2800" b="0" i="0">
                <a:solidFill>
                  <a:srgbClr val="000000"/>
                </a:solidFill>
                <a:latin typeface="Times New Roman" pitchFamily="34" charset="0"/>
                <a:ea typeface="SimSun" pitchFamily="34" charset="-122"/>
                <a:cs typeface="Times New Roman" pitchFamily="34" charset="-120"/>
              </a:rPr>
              <a:t>该法的施行有利于(</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_1#4d1b99d50.bracket?vaa=1&amp;vcp=1&amp;pid=edbe75359&amp;color=0,0,0&amp;vpa=18&amp;vtp=1&amp;vaab=1"/>
          <p:cNvSpPr/>
          <p:nvPr/>
        </p:nvSpPr>
        <p:spPr>
          <a:xfrm>
            <a:off x="7572914" y="2490769"/>
            <a:ext cx="515938"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6_BD.30_2#4d1b99d50?vaa=1&amp;vcp=1&amp;pid=edbe75359&amp;color=0,0,0&amp;vtp=1&amp;vaab=1&amp;bbb=1&amp;hb=1"/>
          <p:cNvSpPr/>
          <p:nvPr/>
        </p:nvSpPr>
        <p:spPr>
          <a:xfrm>
            <a:off x="539496" y="3088875"/>
            <a:ext cx="11109960" cy="11124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①保守国家秘密</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②维护国家安全</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③维护国家利益</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④提高军队现代化</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水平</a:t>
            </a:r>
            <a:endParaRPr lang="en-US" altLang="zh-CN" sz="2800" dirty="0"/>
          </a:p>
        </p:txBody>
      </p:sp>
      <p:sp>
        <p:nvSpPr>
          <p:cNvPr id="5" name="QC_6_BD.30_3#4d1b99d50.choices?vaa=1&amp;vcp=1&amp;pid=edbe75359&amp;color=0,0,0&amp;vtp=1&amp;vaab=1&amp;bbb=1"/>
          <p:cNvSpPr/>
          <p:nvPr/>
        </p:nvSpPr>
        <p:spPr>
          <a:xfrm>
            <a:off x="539496" y="4269912"/>
            <a:ext cx="11109960" cy="515557"/>
          </a:xfrm>
          <a:prstGeom prst="rect">
            <a:avLst/>
          </a:prstGeom>
          <a:noFill/>
          <a:ln/>
        </p:spPr>
        <p:txBody>
          <a:bodyPr wrap="none" lIns="0" tIns="0" rIns="0" bIns="0" rtlCol="0" anchor="t"/>
          <a:lstStyle/>
          <a:p>
            <a:pPr latinLnBrk="1">
              <a:lnSpc>
                <a:spcPts val="4500"/>
              </a:lnSpc>
              <a:tabLst>
                <a:tab pos="2837815" algn="l"/>
                <a:tab pos="5662930" algn="l"/>
                <a:tab pos="84880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B.②③④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.①③④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28BCB2-92EB-A57B-4998-22A18F0D691F}"/>
            </a:ext>
          </a:extLst>
        </p:cNvPr>
        <p:cNvGrpSpPr/>
        <p:nvPr/>
      </p:nvGrpSpPr>
      <p:grpSpPr>
        <a:xfrm>
          <a:off x="0" y="0"/>
          <a:ext cx="0" cy="0"/>
          <a:chOff x="0" y="0"/>
          <a:chExt cx="0" cy="0"/>
        </a:xfrm>
      </p:grpSpPr>
      <p:sp>
        <p:nvSpPr>
          <p:cNvPr id="6" name="QC_6_BD.32_1#865d92d4f?sp=1&amp;vaa=1&amp;vcp=1&amp;pid=edbe75359&amp;color=0,0,0&amp;vtp=1&amp;vaab=1&amp;bbb=1&amp;hb=1">
            <a:extLst>
              <a:ext uri="{FF2B5EF4-FFF2-40B4-BE49-F238E27FC236}">
                <a16:creationId xmlns:a16="http://schemas.microsoft.com/office/drawing/2014/main" id="{B6C130BF-93FE-EF2E-2FF5-46B12DDB25A6}"/>
              </a:ext>
            </a:extLst>
          </p:cNvPr>
          <p:cNvSpPr/>
          <p:nvPr/>
        </p:nvSpPr>
        <p:spPr>
          <a:xfrm>
            <a:off x="539496" y="1695939"/>
            <a:ext cx="11109960" cy="1112457"/>
          </a:xfrm>
          <a:prstGeom prst="rect">
            <a:avLst/>
          </a:prstGeom>
          <a:noFill/>
          <a:ln/>
        </p:spPr>
        <p:txBody>
          <a:bodyPr wrap="none" lIns="0" tIns="0" rIns="0" bIns="0" rtlCol="0" anchor="t"/>
          <a:lstStyle/>
          <a:p>
            <a:pPr algn="l" latinLnBrk="1">
              <a:lnSpc>
                <a:spcPts val="47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为火箭焊接“心脏”的焊工高凤林</a:t>
            </a:r>
            <a:r>
              <a:rPr lang="en-US" altLang="zh-CN" sz="2800" b="0" i="0">
                <a:solidFill>
                  <a:srgbClr val="000000"/>
                </a:solidFill>
                <a:latin typeface="Times New Roman" pitchFamily="34" charset="0"/>
                <a:ea typeface="SimSun" pitchFamily="34" charset="-122"/>
                <a:cs typeface="Times New Roman" pitchFamily="34" charset="-120"/>
              </a:rPr>
              <a:t>；行走在特高压线上守护万家灯火的</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电力工人王进</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对此，</a:t>
            </a:r>
            <a:r>
              <a:rPr lang="en-US" altLang="zh-CN" sz="2800" b="0" i="0">
                <a:solidFill>
                  <a:srgbClr val="000000"/>
                </a:solidFill>
                <a:latin typeface="Times New Roman" pitchFamily="34" charset="0"/>
                <a:ea typeface="SimSun" pitchFamily="34" charset="-122"/>
                <a:cs typeface="Times New Roman" pitchFamily="34" charset="-120"/>
              </a:rPr>
              <a:t>下列认识正确的是(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C_6_AN.33_1#865d92d4f.bracket?vaa=1&amp;vcp=1&amp;pid=edbe75359&amp;color=0,0,0&amp;vpa=19&amp;vtp=1&amp;vaab=1">
            <a:extLst>
              <a:ext uri="{FF2B5EF4-FFF2-40B4-BE49-F238E27FC236}">
                <a16:creationId xmlns:a16="http://schemas.microsoft.com/office/drawing/2014/main" id="{3500DE50-FE47-3729-C7E4-A8D64086949F}"/>
              </a:ext>
            </a:extLst>
          </p:cNvPr>
          <p:cNvSpPr/>
          <p:nvPr/>
        </p:nvSpPr>
        <p:spPr>
          <a:xfrm>
            <a:off x="7572914" y="2279758"/>
            <a:ext cx="495300"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8" name="QC_6_BD.32_2#865d92d4f?vaa=1&amp;vcp=1&amp;pid=edbe75359&amp;color=0,0,0&amp;vtp=1&amp;vaab=1&amp;bbb=1&amp;hb=1">
            <a:extLst>
              <a:ext uri="{FF2B5EF4-FFF2-40B4-BE49-F238E27FC236}">
                <a16:creationId xmlns:a16="http://schemas.microsoft.com/office/drawing/2014/main" id="{D69F2530-46C7-82AC-B2C1-08765FCE1873}"/>
              </a:ext>
            </a:extLst>
          </p:cNvPr>
          <p:cNvSpPr/>
          <p:nvPr/>
        </p:nvSpPr>
        <p:spPr>
          <a:xfrm>
            <a:off x="539496" y="2871959"/>
            <a:ext cx="11109960" cy="11124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①美好生活离不开不同岗位的劳动者</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②促进国家的发展仅是成年人的</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职责</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③劳动实践比学习理论知识更重要</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④实干是创造美好未来的支撑</a:t>
            </a:r>
            <a:endParaRPr lang="en-US" altLang="zh-CN" sz="2800" dirty="0"/>
          </a:p>
        </p:txBody>
      </p:sp>
      <p:sp>
        <p:nvSpPr>
          <p:cNvPr id="9" name="QC_6_BD.32_3#865d92d4f.choices?vaa=1&amp;vcp=1&amp;pid=edbe75359&amp;color=0,0,0&amp;vtp=1&amp;vaab=1&amp;bbb=1">
            <a:extLst>
              <a:ext uri="{FF2B5EF4-FFF2-40B4-BE49-F238E27FC236}">
                <a16:creationId xmlns:a16="http://schemas.microsoft.com/office/drawing/2014/main" id="{18045A93-21DF-A40C-26C5-D681225E3A10}"/>
              </a:ext>
            </a:extLst>
          </p:cNvPr>
          <p:cNvSpPr/>
          <p:nvPr/>
        </p:nvSpPr>
        <p:spPr>
          <a:xfrm>
            <a:off x="539496" y="4052996"/>
            <a:ext cx="11109960" cy="515557"/>
          </a:xfrm>
          <a:prstGeom prst="rect">
            <a:avLst/>
          </a:prstGeom>
          <a:noFill/>
          <a:ln/>
        </p:spPr>
        <p:txBody>
          <a:bodyPr wrap="none" lIns="0" tIns="0" rIns="0" bIns="0" rtlCol="0" anchor="t"/>
          <a:lstStyle/>
          <a:p>
            <a:pPr latinLnBrk="1">
              <a:lnSpc>
                <a:spcPts val="4500"/>
              </a:lnSpc>
              <a:tabLst>
                <a:tab pos="2837815" algn="l"/>
                <a:tab pos="5662930" algn="l"/>
                <a:tab pos="84880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extLst>
      <p:ext uri="{BB962C8B-B14F-4D97-AF65-F5344CB8AC3E}">
        <p14:creationId xmlns:p14="http://schemas.microsoft.com/office/powerpoint/2010/main" val="2352494450"/>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6_BD.34_1#305070686?vaa=1&amp;vcp=1&amp;pid=edbe75359&amp;color=0,0,0&amp;vtp=1&amp;vaab=1&amp;bt=1&amp;bbb=1&amp;hb=1"/>
          <p:cNvSpPr/>
          <p:nvPr/>
        </p:nvSpPr>
        <p:spPr>
          <a:xfrm>
            <a:off x="539496" y="1204468"/>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彭士禄隐姓埋名数十年，为祖国造核潜艇、建核电站。</a:t>
            </a:r>
            <a:r>
              <a:rPr lang="en-US" altLang="zh-CN" sz="2800" b="0" i="0">
                <a:solidFill>
                  <a:srgbClr val="000000"/>
                </a:solidFill>
                <a:latin typeface="Times New Roman" pitchFamily="34" charset="0"/>
                <a:ea typeface="SimSun" pitchFamily="34" charset="-122"/>
                <a:cs typeface="Times New Roman" pitchFamily="34" charset="-120"/>
              </a:rPr>
              <a:t>他生前常说：</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是人民将我养大，只要祖国需要，我愿贡献一切</a:t>
            </a:r>
            <a:r>
              <a:rPr lang="en-US" altLang="zh-CN" sz="2800" b="0" i="0">
                <a:solidFill>
                  <a:srgbClr val="000000"/>
                </a:solidFill>
                <a:latin typeface="Times New Roman" pitchFamily="34" charset="0"/>
                <a:ea typeface="SimSun" pitchFamily="34" charset="-122"/>
                <a:cs typeface="Times New Roman" pitchFamily="34" charset="-120"/>
              </a:rPr>
              <a:t>。”彭士禄的事迹让我</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们认识到(</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35_1#305070686.bracket?vaa=1&amp;vcp=1&amp;pid=edbe75359&amp;color=0,0,0&amp;vpa=20&amp;vtp=1&amp;vaab=1"/>
          <p:cNvSpPr/>
          <p:nvPr/>
        </p:nvSpPr>
        <p:spPr>
          <a:xfrm>
            <a:off x="2238914" y="248653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6_BD.34_2#305070686.choices?vaa=1&amp;vcp=1&amp;pid=edbe75359&amp;color=0,0,0&amp;vtp=1&amp;vaab=1&amp;bbb=1"/>
          <p:cNvSpPr/>
          <p:nvPr/>
        </p:nvSpPr>
        <p:spPr>
          <a:xfrm>
            <a:off x="539496" y="312820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A.国家利益与个人利益是完全一致的</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.国家利益与个人利益是相互矛盾的</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.个人利益是国家利益的集中表现</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.以国家利益为重，坚持国家利益至上</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graphicFrame>
        <p:nvGraphicFramePr>
          <p:cNvPr id="5" name="P_5_BD#e1ede5806?colgroup=17,12&amp;vcp=1&amp;pid=39907d9dc&amp;color=0,0,0&amp;vtp=1&amp;vaab=1&amp;bt=1&amp;bbb=1&amp;hb=1"/>
          <p:cNvGraphicFramePr>
            <a:graphicFrameLocks noGrp="1"/>
          </p:cNvGraphicFramePr>
          <p:nvPr>
            <p:extLst>
              <p:ext uri="{D42A27DB-BD31-4B8C-83A1-F6EECF244321}">
                <p14:modId xmlns:p14="http://schemas.microsoft.com/office/powerpoint/2010/main" val="110137668"/>
              </p:ext>
            </p:extLst>
          </p:nvPr>
        </p:nvGraphicFramePr>
        <p:xfrm>
          <a:off x="539496" y="916304"/>
          <a:ext cx="11124000" cy="5025392"/>
        </p:xfrm>
        <a:graphic>
          <a:graphicData uri="http://schemas.openxmlformats.org/drawingml/2006/table">
            <a:tbl>
              <a:tblPr/>
              <a:tblGrid>
                <a:gridCol w="6372000">
                  <a:extLst>
                    <a:ext uri="{9D8B030D-6E8A-4147-A177-3AD203B41FA5}">
                      <a16:colId xmlns:a16="http://schemas.microsoft.com/office/drawing/2014/main" val="20000"/>
                    </a:ext>
                  </a:extLst>
                </a:gridCol>
                <a:gridCol w="475200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新课标要求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教材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43392">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认识国家主权的内涵</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树立国家利益</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至上的观念</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理解总体国家安全观</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知</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道维护国家安全是每个公民的义务</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自</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觉维护国家安全</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八上第八课</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坚持国家利益</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至上的要求</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八上第九课</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维护国家安全</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的做法</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以实现中华民族伟大复兴为己任</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树</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立</a:t>
                      </a:r>
                      <a:r>
                        <a:rPr lang="en-US" altLang="zh-CN" sz="2800" b="0" i="0" dirty="0">
                          <a:solidFill>
                            <a:srgbClr val="000000"/>
                          </a:solidFill>
                          <a:latin typeface="Times New Roman" pitchFamily="34" charset="0"/>
                          <a:ea typeface="SimSun" pitchFamily="34" charset="-122"/>
                          <a:cs typeface="Times New Roman" pitchFamily="34" charset="-120"/>
                        </a:rPr>
                        <a:t>“劳动光荣</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创造伟大”的观念</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八上第十课</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劳动的重要性</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感悟天下兴亡</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匹夫有责的担当意</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厚植爱国主义情怀</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八上第十课</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培养天下兴</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亡</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匹夫有责的担当意识</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6_BD.36_1#c0c60a46c?sp=1&amp;vaa=1&amp;vcp=1&amp;pid=edbe75359&amp;color=0,0,0&amp;vtp=1&amp;vaab=1&amp;bt=1&amp;bbb=1&amp;hb=1"/>
          <p:cNvSpPr/>
          <p:nvPr/>
        </p:nvSpPr>
        <p:spPr>
          <a:xfrm>
            <a:off x="539496" y="1222343"/>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原创题</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2023年度国家最高科学技术奖获得者李德仁在国外深造期</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间</a:t>
            </a:r>
            <a:r>
              <a:rPr lang="en-US" altLang="zh-CN" sz="2800" b="0" i="0" dirty="0">
                <a:solidFill>
                  <a:srgbClr val="000000"/>
                </a:solidFill>
                <a:latin typeface="Times New Roman" pitchFamily="34" charset="0"/>
                <a:ea typeface="SimSun" pitchFamily="34" charset="-122"/>
                <a:cs typeface="Times New Roman" pitchFamily="34" charset="-120"/>
              </a:rPr>
              <a:t>，多家国外科研机构以极为优厚的待遇邀请他</a:t>
            </a:r>
            <a:r>
              <a:rPr lang="en-US" altLang="zh-CN" sz="2800" b="0" i="0">
                <a:solidFill>
                  <a:srgbClr val="000000"/>
                </a:solidFill>
                <a:latin typeface="Times New Roman" pitchFamily="34" charset="0"/>
                <a:ea typeface="SimSun" pitchFamily="34" charset="-122"/>
                <a:cs typeface="Times New Roman" pitchFamily="34" charset="-120"/>
              </a:rPr>
              <a:t>，但他毅然选择了回到</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祖国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李德仁用行动诠释了(</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37_1#c0c60a46c.bracket?vaa=1&amp;vcp=1&amp;pid=edbe75359&amp;color=0,0,0&amp;vpa=21&amp;vtp=1&amp;vaab=1"/>
          <p:cNvSpPr/>
          <p:nvPr/>
        </p:nvSpPr>
        <p:spPr>
          <a:xfrm>
            <a:off x="5083715" y="2504408"/>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6_BD.36_2#c0c60a46c?vaa=1&amp;vcp=1&amp;pid=edbe75359&amp;color=0,0,0&amp;vtp=1&amp;vaab=1&amp;bbb=1&amp;hb=1"/>
          <p:cNvSpPr/>
          <p:nvPr/>
        </p:nvSpPr>
        <p:spPr>
          <a:xfrm>
            <a:off x="539496" y="3146075"/>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科学没有国界，科学家却是有祖国的</a:t>
            </a:r>
            <a:r>
              <a:rPr lang="en-US" altLang="zh-CN" sz="2800" b="0" i="0">
                <a:solidFill>
                  <a:srgbClr val="000000"/>
                </a:solidFill>
                <a:latin typeface="Times New Roman" pitchFamily="34" charset="0"/>
                <a:ea typeface="SimSun" pitchFamily="34" charset="-122"/>
                <a:cs typeface="Times New Roman" pitchFamily="34" charset="-120"/>
              </a:rPr>
              <a:t>  ②</a:t>
            </a:r>
            <a:r>
              <a:rPr lang="en-US" altLang="zh-CN" sz="2800" b="0" i="0" dirty="0" err="1">
                <a:solidFill>
                  <a:srgbClr val="000000"/>
                </a:solidFill>
                <a:latin typeface="Times New Roman" pitchFamily="34" charset="0"/>
                <a:ea typeface="SimSun" pitchFamily="34" charset="-122"/>
                <a:cs typeface="Times New Roman" pitchFamily="34" charset="-120"/>
              </a:rPr>
              <a:t>坚决维护个人利益，不放弃任</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何个人利益</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当个人利益与国家利益发生矛盾时，我们应以国家利益</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为重</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④坚持国家利益至上，增强维护国家利益的责任感和使命感</a:t>
            </a:r>
            <a:endParaRPr lang="en-US" altLang="zh-CN" sz="2800" dirty="0"/>
          </a:p>
        </p:txBody>
      </p:sp>
      <p:sp>
        <p:nvSpPr>
          <p:cNvPr id="5" name="QC_6_BD.36_3#c0c60a46c.choices?vaa=1&amp;vcp=1&amp;pid=edbe75359&amp;color=0,0,0&amp;vtp=1&amp;vaab=1&amp;bbb=1"/>
          <p:cNvSpPr/>
          <p:nvPr/>
        </p:nvSpPr>
        <p:spPr>
          <a:xfrm>
            <a:off x="539496" y="506866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.①③④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.②③④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C_5_BD#1ac304365?vcp=1&amp;pid=d809ff409&amp;color=241,138,6&amp;vtp=1&amp;vaab=1&amp;bt=1&amp;bbb=1"/>
          <p:cNvSpPr/>
          <p:nvPr/>
        </p:nvSpPr>
        <p:spPr>
          <a:xfrm>
            <a:off x="539496" y="554400"/>
            <a:ext cx="11109960" cy="609791"/>
          </a:xfrm>
          <a:prstGeom prst="rect">
            <a:avLst/>
          </a:prstGeom>
          <a:noFill/>
          <a:ln/>
        </p:spPr>
        <p:txBody>
          <a:bodyPr wrap="none" lIns="0" tIns="0" rIns="0" bIns="0" rtlCol="0" anchor="t"/>
          <a:lstStyle/>
          <a:p>
            <a:pPr algn="ctr" latinLnBrk="1">
              <a:lnSpc>
                <a:spcPts val="5200"/>
              </a:lnSpc>
            </a:pPr>
            <a:r>
              <a:rPr lang="en-US" altLang="zh-CN" sz="3200" b="1" i="0" dirty="0">
                <a:solidFill>
                  <a:srgbClr val="F18A06"/>
                </a:solidFill>
                <a:latin typeface="Times New Roman" pitchFamily="34" charset="0"/>
                <a:ea typeface="微软雅黑" pitchFamily="34" charset="-122"/>
                <a:cs typeface="Times New Roman" pitchFamily="34" charset="-120"/>
              </a:rPr>
              <a:t>提分练</a:t>
            </a:r>
            <a:endParaRPr lang="en-US" altLang="zh-CN" sz="3200" dirty="0"/>
          </a:p>
        </p:txBody>
      </p:sp>
      <p:sp>
        <p:nvSpPr>
          <p:cNvPr id="3" name="QC_6_BD.38_1#1768c6b02?sp=1&amp;vaa=1&amp;vcp=1&amp;pid=1ac304365&amp;color=0,0,0&amp;vtp=1&amp;vaab=1&amp;bbb=1&amp;hb=1"/>
          <p:cNvSpPr/>
          <p:nvPr/>
        </p:nvSpPr>
        <p:spPr>
          <a:xfrm>
            <a:off x="539496" y="1223147"/>
            <a:ext cx="11109960" cy="1709357"/>
          </a:xfrm>
          <a:prstGeom prst="rect">
            <a:avLst/>
          </a:prstGeom>
          <a:noFill/>
          <a:ln/>
        </p:spPr>
        <p:txBody>
          <a:bodyPr wrap="none" lIns="0" tIns="0" rIns="0" bIns="0" rtlCol="0" anchor="t"/>
          <a:lstStyle/>
          <a:p>
            <a:pPr algn="l" latinLnBrk="1">
              <a:lnSpc>
                <a:spcPts val="47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2024年4月15日是第九个全民国家安全教育日</a:t>
            </a:r>
            <a:r>
              <a:rPr lang="en-US" altLang="zh-CN" sz="2800" b="0" i="0">
                <a:solidFill>
                  <a:srgbClr val="000000"/>
                </a:solidFill>
                <a:latin typeface="Times New Roman" pitchFamily="34" charset="0"/>
                <a:ea typeface="SimSun" pitchFamily="34" charset="-122"/>
                <a:cs typeface="Times New Roman" pitchFamily="34" charset="-120"/>
              </a:rPr>
              <a:t>，各地组织开展宣传教</a:t>
            </a:r>
          </a:p>
          <a:p>
            <a:pPr latinLnBrk="1">
              <a:lnSpc>
                <a:spcPts val="4700"/>
              </a:lnSpc>
            </a:pPr>
            <a:r>
              <a:rPr lang="en-US" altLang="zh-CN" sz="2800" b="0" i="0">
                <a:solidFill>
                  <a:srgbClr val="000000"/>
                </a:solidFill>
                <a:latin typeface="Times New Roman" pitchFamily="34" charset="0"/>
                <a:ea typeface="SimSun" pitchFamily="34" charset="-122"/>
                <a:cs typeface="Times New Roman" pitchFamily="34" charset="-120"/>
              </a:rPr>
              <a:t>育活动</a:t>
            </a:r>
            <a:r>
              <a:rPr lang="en-US" altLang="zh-CN" sz="2800" b="0" i="0" dirty="0">
                <a:solidFill>
                  <a:srgbClr val="000000"/>
                </a:solidFill>
                <a:latin typeface="Times New Roman" pitchFamily="34" charset="0"/>
                <a:ea typeface="SimSun" pitchFamily="34" charset="-122"/>
                <a:cs typeface="Times New Roman" pitchFamily="34" charset="-120"/>
              </a:rPr>
              <a:t>，有效营造了国家安全人人有责、人人尽责的浓厚氛围</a:t>
            </a:r>
            <a:r>
              <a:rPr lang="en-US" altLang="zh-CN" sz="2800" b="0" i="0">
                <a:solidFill>
                  <a:srgbClr val="000000"/>
                </a:solidFill>
                <a:latin typeface="Times New Roman" pitchFamily="34" charset="0"/>
                <a:ea typeface="SimSun" pitchFamily="34" charset="-122"/>
                <a:cs typeface="Times New Roman" pitchFamily="34" charset="-120"/>
              </a:rPr>
              <a:t>。此举引</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导青少年(</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40_1#1768c6b02.bracket?vaa=1&amp;vcp=1&amp;pid=1ac304365&amp;color=0,0,0&amp;vpa=22&amp;vtp=1&amp;vaab=1"/>
          <p:cNvSpPr/>
          <p:nvPr/>
        </p:nvSpPr>
        <p:spPr>
          <a:xfrm>
            <a:off x="2238914" y="2403866"/>
            <a:ext cx="495300"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6_BD.38_2#1768c6b02?vaa=1&amp;vcp=1&amp;pid=1ac304365&amp;color=0,0,0&amp;vtp=1&amp;vaab=1&amp;bbb=1&amp;hb=1"/>
          <p:cNvSpPr/>
          <p:nvPr/>
        </p:nvSpPr>
        <p:spPr>
          <a:xfrm>
            <a:off x="539496" y="2993814"/>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①为维护国家安全积极建言献策</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积极举报危害国家安全的行为</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③提</a:t>
            </a:r>
          </a:p>
          <a:p>
            <a:pPr algn="l"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高执法水平，严厉打击危害国家安全的行为</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通过各种方式为维护国家</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安全贡献智慧和力量</a:t>
            </a:r>
            <a:endParaRPr lang="en-US" altLang="zh-CN" sz="2800" dirty="0"/>
          </a:p>
        </p:txBody>
      </p:sp>
      <p:sp>
        <p:nvSpPr>
          <p:cNvPr id="6" name="QC_6_BD.38_3#1768c6b02.choices?vaa=1&amp;vcp=1&amp;pid=1ac304365&amp;color=0,0,0&amp;vtp=1&amp;vaab=1&amp;bbb=1"/>
          <p:cNvSpPr/>
          <p:nvPr/>
        </p:nvSpPr>
        <p:spPr>
          <a:xfrm>
            <a:off x="539496" y="4776831"/>
            <a:ext cx="11109960" cy="515557"/>
          </a:xfrm>
          <a:prstGeom prst="rect">
            <a:avLst/>
          </a:prstGeom>
          <a:noFill/>
          <a:ln/>
        </p:spPr>
        <p:txBody>
          <a:bodyPr wrap="none" lIns="0" tIns="0" rIns="0" bIns="0" rtlCol="0" anchor="t"/>
          <a:lstStyle/>
          <a:p>
            <a:pPr latinLnBrk="1">
              <a:lnSpc>
                <a:spcPts val="45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C.①③④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.②③④</a:t>
            </a:r>
            <a:endParaRPr lang="en-US" altLang="zh-CN" sz="2800" dirty="0"/>
          </a:p>
        </p:txBody>
      </p:sp>
      <p:sp>
        <p:nvSpPr>
          <p:cNvPr id="7" name="QC_6_AS.1_1#1768c6b02?vaa=1&amp;vcp=1&amp;pid=1ac304365&amp;color=0,0,0&amp;vtp=1&amp;vaab=1&amp;bbb=1"/>
          <p:cNvSpPr/>
          <p:nvPr/>
        </p:nvSpPr>
        <p:spPr>
          <a:xfrm>
            <a:off x="539496" y="5360650"/>
            <a:ext cx="11109960" cy="515557"/>
          </a:xfrm>
          <a:prstGeom prst="rect">
            <a:avLst/>
          </a:prstGeom>
          <a:noFill/>
          <a:ln/>
        </p:spPr>
        <p:txBody>
          <a:bodyPr wrap="none" lIns="0" tIns="0" rIns="0" bIns="0" rtlCol="0" anchor="t"/>
          <a:lstStyle/>
          <a:p>
            <a:pPr algn="l" latinLnBrk="1">
              <a:lnSpc>
                <a:spcPts val="45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a:solidFill>
                  <a:srgbClr val="FF0000"/>
                </a:solidFill>
                <a:latin typeface="Times New Roman" pitchFamily="34" charset="0"/>
                <a:ea typeface="楷体" pitchFamily="34" charset="-122"/>
                <a:cs typeface="Times New Roman" pitchFamily="34" charset="-120"/>
              </a:rPr>
              <a:t>不是从青少年的角度</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青少年没有执法权</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6_BD.42_1#58127f6e9?sp=1&amp;vaa=1&amp;vcp=1&amp;pid=1ac304365&amp;color=0,0,0&amp;vtp=1&amp;vaab=1&amp;bt=1&amp;bbb=1"/>
          <p:cNvSpPr/>
          <p:nvPr/>
        </p:nvSpPr>
        <p:spPr>
          <a:xfrm>
            <a:off x="539496" y="813562"/>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a:solidFill>
                  <a:srgbClr val="000000"/>
                </a:solidFill>
                <a:latin typeface="Times New Roman" pitchFamily="34" charset="0"/>
                <a:ea typeface="SimSun" pitchFamily="34" charset="-122"/>
                <a:cs typeface="Times New Roman" pitchFamily="34" charset="-120"/>
              </a:rPr>
              <a:t>下图中的规定有助于青少年(</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44_1#58127f6e9.bracket?vaa=1&amp;vcp=1&amp;pid=1ac304365&amp;color=0,0,0&amp;vpa=23&amp;vtp=1&amp;vaab=1"/>
          <p:cNvSpPr/>
          <p:nvPr/>
        </p:nvSpPr>
        <p:spPr>
          <a:xfrm>
            <a:off x="5350415" y="800227"/>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pic>
        <p:nvPicPr>
          <p:cNvPr id="4" name="QC_6_BD.42_2#58127f6e9?vaa=1&amp;vcp=1&amp;pid=1ac30436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861359" y="1499743"/>
            <a:ext cx="2466237" cy="191077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42_3#58127f6e9?vaa=1&amp;vcp=1&amp;pid=1ac304365&amp;color=0,0,0&amp;vtp=1&amp;vaab=1&amp;bbb=1"/>
          <p:cNvSpPr/>
          <p:nvPr/>
        </p:nvSpPr>
        <p:spPr>
          <a:xfrm>
            <a:off x="539496" y="3544443"/>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①弘扬劳动精神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②学会劳动技能</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③增强法治意识</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④提高生活水平</a:t>
            </a:r>
            <a:endParaRPr lang="en-US" altLang="zh-CN" sz="2800" dirty="0"/>
          </a:p>
        </p:txBody>
      </p:sp>
      <p:sp>
        <p:nvSpPr>
          <p:cNvPr id="6" name="QC_6_BD.42_4#58127f6e9.choices?vaa=1&amp;vcp=1&amp;pid=1ac304365&amp;color=0,0,0&amp;vtp=1&amp;vaab=1&amp;bbb=1"/>
          <p:cNvSpPr/>
          <p:nvPr/>
        </p:nvSpPr>
        <p:spPr>
          <a:xfrm>
            <a:off x="539496" y="4167886"/>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
        <p:nvSpPr>
          <p:cNvPr id="7" name="QC_6_AS.1_1#58127f6e9?vaa=1&amp;vcp=1&amp;pid=1ac304365&amp;color=0,0,0&amp;vtp=1&amp;vaab=1&amp;bbb=1&amp;hb=1"/>
          <p:cNvSpPr/>
          <p:nvPr/>
        </p:nvSpPr>
        <p:spPr>
          <a:xfrm>
            <a:off x="539496" y="4797361"/>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楷体" pitchFamily="34" charset="-122"/>
                <a:cs typeface="Times New Roman" pitchFamily="34" charset="-120"/>
              </a:rPr>
              <a:t>图片未体现增强法治意识</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a:solidFill>
                  <a:srgbClr val="FF0000"/>
                </a:solidFill>
                <a:latin typeface="Times New Roman" pitchFamily="34" charset="0"/>
                <a:ea typeface="楷体" pitchFamily="34" charset="-122"/>
                <a:cs typeface="Times New Roman" pitchFamily="34" charset="-120"/>
              </a:rPr>
              <a:t>不符合题意</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开设劳动教育课与</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提高生活水平</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没有直接关系</a:t>
            </a:r>
            <a:r>
              <a:rPr lang="en-US" altLang="zh-CN" sz="2800" b="0" i="0" dirty="0">
                <a:solidFill>
                  <a:srgbClr val="FF0000"/>
                </a:solidFill>
                <a:latin typeface="Times New Roman" pitchFamily="34" charset="0"/>
                <a:ea typeface="SimSun" pitchFamily="34" charset="-122"/>
                <a:cs typeface="Times New Roman" pitchFamily="34" charset="-120"/>
              </a:rPr>
              <a:t>，④</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O_6_BD.46_1#8960f5fb2?vaa=1&amp;vcp=1&amp;pid=1ac304365&amp;color=0,0,0&amp;vtp=1&amp;vaab=1&amp;bt=1&amp;bbb=1&amp;hb=1"/>
          <p:cNvSpPr/>
          <p:nvPr/>
        </p:nvSpPr>
        <p:spPr>
          <a:xfrm>
            <a:off x="539496" y="1545304"/>
            <a:ext cx="11109960" cy="37921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楷体" pitchFamily="34" charset="-122"/>
                <a:cs typeface="Times New Roman" pitchFamily="34" charset="-120"/>
              </a:rPr>
              <a:t>保证国家安全是安邦定国的大事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维护国家经济安全要保障关系国民</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经济命脉的重要行业和关键领域安全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努力把保障国家安全各项工作抓</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a:solidFill>
                  <a:srgbClr val="000000"/>
                </a:solidFill>
                <a:latin typeface="Times New Roman" pitchFamily="34" charset="0"/>
                <a:ea typeface="楷体" pitchFamily="34" charset="-122"/>
                <a:cs typeface="Times New Roman" pitchFamily="34" charset="-120"/>
              </a:rPr>
              <a:t>实抓好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粮食安全是国家安全的重要组成部分</a:t>
            </a:r>
            <a:r>
              <a:rPr lang="en-US" altLang="zh-CN" sz="2800" b="0" i="0" dirty="0">
                <a:solidFill>
                  <a:srgbClr val="000000"/>
                </a:solidFill>
                <a:latin typeface="Times New Roman" pitchFamily="34" charset="0"/>
                <a:ea typeface="SimSun" pitchFamily="34" charset="-122"/>
                <a:cs typeface="Times New Roman" pitchFamily="34" charset="-120"/>
              </a:rPr>
              <a:t>。2023</a:t>
            </a:r>
            <a:r>
              <a:rPr lang="en-US" altLang="zh-CN" sz="2800" b="0" i="0" dirty="0">
                <a:solidFill>
                  <a:srgbClr val="000000"/>
                </a:solidFill>
                <a:latin typeface="Times New Roman" pitchFamily="34" charset="0"/>
                <a:ea typeface="楷体" pitchFamily="34" charset="-122"/>
                <a:cs typeface="Times New Roman" pitchFamily="34" charset="-120"/>
              </a:rPr>
              <a:t>年主汛期</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我国一</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些粮食主产区遭受严重洪涝灾害</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有关部门齐抓共管</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形成抗灾合力</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一手安排各项资金补助减损失</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一手改种补种短生育期粮食作物增产量</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2023</a:t>
            </a:r>
            <a:r>
              <a:rPr lang="en-US" altLang="zh-CN" sz="2800" b="0" i="0" dirty="0">
                <a:solidFill>
                  <a:srgbClr val="000000"/>
                </a:solidFill>
                <a:latin typeface="Times New Roman" pitchFamily="34" charset="0"/>
                <a:ea typeface="楷体" pitchFamily="34" charset="-122"/>
                <a:cs typeface="Times New Roman" pitchFamily="34" charset="-120"/>
              </a:rPr>
              <a:t>年全国夏粮总产量</a:t>
            </a:r>
            <a:r>
              <a:rPr lang="en-US" altLang="zh-CN" sz="2800" b="0" i="0" dirty="0">
                <a:solidFill>
                  <a:srgbClr val="000000"/>
                </a:solidFill>
                <a:latin typeface="Times New Roman" pitchFamily="34" charset="0"/>
                <a:ea typeface="SimSun" pitchFamily="34" charset="-122"/>
                <a:cs typeface="Times New Roman" pitchFamily="34" charset="-120"/>
              </a:rPr>
              <a:t>14613</a:t>
            </a:r>
            <a:r>
              <a:rPr lang="en-US" altLang="zh-CN" sz="2800" b="0" i="0" dirty="0">
                <a:solidFill>
                  <a:srgbClr val="000000"/>
                </a:solidFill>
                <a:latin typeface="Times New Roman" pitchFamily="34" charset="0"/>
                <a:ea typeface="楷体" pitchFamily="34" charset="-122"/>
                <a:cs typeface="Times New Roman" pitchFamily="34" charset="-120"/>
              </a:rPr>
              <a:t>万吨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再获丰收</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O_7_BD.47_1#fb4f444cd?vaa=1&amp;vcp=1&amp;pid=8960f5fb2&amp;color=0,0,0&amp;vtp=1&amp;vaab=1&amp;bt=1&amp;bbb=1"/>
          <p:cNvSpPr/>
          <p:nvPr/>
        </p:nvSpPr>
        <p:spPr>
          <a:xfrm>
            <a:off x="539496" y="186486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（1）请从国家安全的角度思考，为什么要高度重视粮食安全。</a:t>
            </a:r>
            <a:endParaRPr lang="en-US" altLang="zh-CN" sz="2800" dirty="0"/>
          </a:p>
        </p:txBody>
      </p:sp>
      <p:sp>
        <p:nvSpPr>
          <p:cNvPr id="3" name="QO_7_AN.1_1#fb4f444cd?vaa=1&amp;vcp=1&amp;pid=8960f5fb2&amp;color=0,0,0&amp;vtp=1&amp;vaab=1&amp;bbb=1&amp;hb=1"/>
          <p:cNvSpPr/>
          <p:nvPr/>
        </p:nvSpPr>
        <p:spPr>
          <a:xfrm>
            <a:off x="539496" y="2492565"/>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①国家安全关系人民幸福、社会发展进步</a:t>
            </a:r>
            <a:r>
              <a:rPr lang="en-US" altLang="zh-CN" sz="2800" b="0" i="0">
                <a:solidFill>
                  <a:srgbClr val="FF0000"/>
                </a:solidFill>
                <a:latin typeface="Times New Roman" pitchFamily="34" charset="0"/>
                <a:ea typeface="SimSun" pitchFamily="34" charset="-122"/>
                <a:cs typeface="Times New Roman" pitchFamily="34" charset="-120"/>
              </a:rPr>
              <a:t>，是实现国家利益最</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根本的保障</a:t>
            </a:r>
            <a:r>
              <a:rPr lang="en-US" altLang="zh-CN" sz="2800" b="0" i="0" dirty="0">
                <a:solidFill>
                  <a:srgbClr val="FF0000"/>
                </a:solidFill>
                <a:latin typeface="Times New Roman" pitchFamily="34" charset="0"/>
                <a:ea typeface="SimSun" pitchFamily="34" charset="-122"/>
                <a:cs typeface="Times New Roman" pitchFamily="34" charset="-120"/>
              </a:rPr>
              <a:t>，是民族复兴的根基。</a:t>
            </a:r>
            <a:r>
              <a:rPr lang="en-US" altLang="zh-CN" sz="2800" b="0" i="0">
                <a:solidFill>
                  <a:srgbClr val="FF0000"/>
                </a:solidFill>
                <a:latin typeface="Times New Roman" pitchFamily="34" charset="0"/>
                <a:ea typeface="SimSun" pitchFamily="34" charset="-122"/>
                <a:cs typeface="Times New Roman" pitchFamily="34" charset="-120"/>
              </a:rPr>
              <a:t>②国家安全是国家生存与发展的重要</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保障</a:t>
            </a:r>
            <a:r>
              <a:rPr lang="en-US" altLang="zh-CN" sz="2800" b="0" i="0" dirty="0">
                <a:solidFill>
                  <a:srgbClr val="FF0000"/>
                </a:solidFill>
                <a:latin typeface="Times New Roman" pitchFamily="34" charset="0"/>
                <a:ea typeface="SimSun" pitchFamily="34" charset="-122"/>
                <a:cs typeface="Times New Roman" pitchFamily="34" charset="-120"/>
              </a:rPr>
              <a:t>，是人民幸福安康的前提。③粮食安全是国家安全的重要基础</a:t>
            </a:r>
            <a:r>
              <a:rPr lang="en-US" altLang="zh-CN" sz="2800" b="0" i="0">
                <a:solidFill>
                  <a:srgbClr val="FF0000"/>
                </a:solidFill>
                <a:latin typeface="Times New Roman" pitchFamily="34" charset="0"/>
                <a:ea typeface="SimSun" pitchFamily="34" charset="-122"/>
                <a:cs typeface="Times New Roman" pitchFamily="34" charset="-120"/>
              </a:rPr>
              <a:t>，粮</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食安全关乎经济安全</a:t>
            </a:r>
            <a:r>
              <a:rPr lang="en-US" altLang="zh-CN" sz="2800" b="0" i="0" dirty="0">
                <a:solidFill>
                  <a:srgbClr val="FF0000"/>
                </a:solidFill>
                <a:latin typeface="Times New Roman" pitchFamily="34" charset="0"/>
                <a:ea typeface="SimSun" pitchFamily="34" charset="-122"/>
                <a:cs typeface="Times New Roman" pitchFamily="34" charset="-120"/>
              </a:rPr>
              <a:t>，在国际竞争中具有战略意义。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O_7_BD.49_1#3ea22d9b5?vaa=1&amp;vcp=1&amp;pid=8960f5fb2&amp;color=0,0,0&amp;vtp=1&amp;vaab=1&amp;bt=1&amp;bbb=1"/>
          <p:cNvSpPr/>
          <p:nvPr/>
        </p:nvSpPr>
        <p:spPr>
          <a:xfrm>
            <a:off x="539496" y="554400"/>
            <a:ext cx="11109960" cy="515557"/>
          </a:xfrm>
          <a:prstGeom prst="rect">
            <a:avLst/>
          </a:prstGeom>
          <a:noFill/>
          <a:ln/>
        </p:spPr>
        <p:txBody>
          <a:bodyPr wrap="none" lIns="0" tIns="0" rIns="0" bIns="0" rtlCol="0" anchor="t"/>
          <a:lstStyle/>
          <a:p>
            <a:pPr algn="l"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（2）人人都是维护国家安全的主角，请谈谈你将如何维护国家安全。</a:t>
            </a:r>
            <a:endParaRPr lang="en-US" altLang="zh-CN" sz="2800" dirty="0"/>
          </a:p>
        </p:txBody>
      </p:sp>
      <p:sp>
        <p:nvSpPr>
          <p:cNvPr id="3" name="QO_7_AN.1_1#3ea22d9b5?vaa=1&amp;vcp=1&amp;pid=8960f5fb2&amp;color=0,0,0&amp;vtp=1&amp;vaab=1&amp;bbb=1&amp;hb=1"/>
          <p:cNvSpPr/>
          <p:nvPr/>
        </p:nvSpPr>
        <p:spPr>
          <a:xfrm>
            <a:off x="539496" y="1131424"/>
            <a:ext cx="11109960" cy="5290757"/>
          </a:xfrm>
          <a:prstGeom prst="rect">
            <a:avLst/>
          </a:prstGeom>
          <a:noFill/>
          <a:ln/>
        </p:spPr>
        <p:txBody>
          <a:bodyPr wrap="none" lIns="0" tIns="0" rIns="0" bIns="0" rtlCol="0" anchor="t"/>
          <a:lstStyle/>
          <a:p>
            <a:pPr algn="l" latinLnBrk="1">
              <a:lnSpc>
                <a:spcPts val="47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①增强国家安全意识，树立国家安全利益高于一切的观念</a:t>
            </a:r>
            <a:r>
              <a:rPr lang="en-US" altLang="zh-CN" sz="2800" b="0" i="0">
                <a:solidFill>
                  <a:srgbClr val="FF0000"/>
                </a:solidFill>
                <a:latin typeface="Times New Roman" pitchFamily="34" charset="0"/>
                <a:ea typeface="SimSun" pitchFamily="34" charset="-122"/>
                <a:cs typeface="Times New Roman" pitchFamily="34" charset="-120"/>
              </a:rPr>
              <a:t>，自</a:t>
            </a:r>
          </a:p>
          <a:p>
            <a:pPr latinLnBrk="1">
              <a:lnSpc>
                <a:spcPts val="4700"/>
              </a:lnSpc>
            </a:pPr>
            <a:r>
              <a:rPr lang="en-US" altLang="zh-CN" sz="2800" b="0" i="0">
                <a:solidFill>
                  <a:srgbClr val="FF0000"/>
                </a:solidFill>
                <a:latin typeface="Times New Roman" pitchFamily="34" charset="0"/>
                <a:ea typeface="SimSun" pitchFamily="34" charset="-122"/>
                <a:cs typeface="Times New Roman" pitchFamily="34" charset="-120"/>
              </a:rPr>
              <a:t>觉维护国家安全</a:t>
            </a:r>
            <a:r>
              <a:rPr lang="en-US" altLang="zh-CN" sz="2800" b="0" i="0" dirty="0">
                <a:solidFill>
                  <a:srgbClr val="FF0000"/>
                </a:solidFill>
                <a:latin typeface="Times New Roman" pitchFamily="34" charset="0"/>
                <a:ea typeface="SimSun" pitchFamily="34" charset="-122"/>
                <a:cs typeface="Times New Roman" pitchFamily="34" charset="-120"/>
              </a:rPr>
              <a:t>。②通过各种方式为维护国家安全贡献智慧和力量</a:t>
            </a:r>
            <a:r>
              <a:rPr lang="en-US" altLang="zh-CN" sz="2800" b="0" i="0">
                <a:solidFill>
                  <a:srgbClr val="FF0000"/>
                </a:solidFill>
                <a:latin typeface="Times New Roman" pitchFamily="34" charset="0"/>
                <a:ea typeface="SimSun" pitchFamily="34" charset="-122"/>
                <a:cs typeface="Times New Roman" pitchFamily="34" charset="-120"/>
              </a:rPr>
              <a:t>，既</a:t>
            </a:r>
          </a:p>
          <a:p>
            <a:pPr latinLnBrk="1">
              <a:lnSpc>
                <a:spcPts val="4700"/>
              </a:lnSpc>
            </a:pPr>
            <a:r>
              <a:rPr lang="en-US" altLang="zh-CN" sz="2800" b="0" i="0">
                <a:solidFill>
                  <a:srgbClr val="FF0000"/>
                </a:solidFill>
                <a:latin typeface="Times New Roman" pitchFamily="34" charset="0"/>
                <a:ea typeface="SimSun" pitchFamily="34" charset="-122"/>
                <a:cs typeface="Times New Roman" pitchFamily="34" charset="-120"/>
              </a:rPr>
              <a:t>可以为维护国家安全工作提供便利和协助，也可以为维护国家安全积极</a:t>
            </a:r>
          </a:p>
          <a:p>
            <a:pPr latinLnBrk="1">
              <a:lnSpc>
                <a:spcPts val="4700"/>
              </a:lnSpc>
            </a:pPr>
            <a:r>
              <a:rPr lang="en-US" altLang="zh-CN" sz="2800" b="0" i="0">
                <a:solidFill>
                  <a:srgbClr val="FF0000"/>
                </a:solidFill>
                <a:latin typeface="Times New Roman" pitchFamily="34" charset="0"/>
                <a:ea typeface="SimSun" pitchFamily="34" charset="-122"/>
                <a:cs typeface="Times New Roman" pitchFamily="34" charset="-120"/>
              </a:rPr>
              <a:t>建言献策</a:t>
            </a:r>
            <a:r>
              <a:rPr lang="en-US" altLang="zh-CN" sz="2800" b="0" i="0" dirty="0">
                <a:solidFill>
                  <a:srgbClr val="FF0000"/>
                </a:solidFill>
                <a:latin typeface="Times New Roman" pitchFamily="34" charset="0"/>
                <a:ea typeface="SimSun" pitchFamily="34" charset="-122"/>
                <a:cs typeface="Times New Roman" pitchFamily="34" charset="-120"/>
              </a:rPr>
              <a:t>；既可以检举、制止危害国家安全的行为</a:t>
            </a:r>
            <a:r>
              <a:rPr lang="en-US" altLang="zh-CN" sz="2800" b="0" i="0">
                <a:solidFill>
                  <a:srgbClr val="FF0000"/>
                </a:solidFill>
                <a:latin typeface="Times New Roman" pitchFamily="34" charset="0"/>
                <a:ea typeface="SimSun" pitchFamily="34" charset="-122"/>
                <a:cs typeface="Times New Roman" pitchFamily="34" charset="-120"/>
              </a:rPr>
              <a:t>，也可以监督和维护</a:t>
            </a:r>
          </a:p>
          <a:p>
            <a:pPr latinLnBrk="1">
              <a:lnSpc>
                <a:spcPts val="4700"/>
              </a:lnSpc>
            </a:pPr>
            <a:r>
              <a:rPr lang="en-US" altLang="zh-CN" sz="2800" b="0" i="0">
                <a:solidFill>
                  <a:srgbClr val="FF0000"/>
                </a:solidFill>
                <a:latin typeface="Times New Roman" pitchFamily="34" charset="0"/>
                <a:ea typeface="SimSun" pitchFamily="34" charset="-122"/>
                <a:cs typeface="Times New Roman" pitchFamily="34" charset="-120"/>
              </a:rPr>
              <a:t>国家安全工作的开展</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a:solidFill>
                  <a:srgbClr val="FF0000"/>
                </a:solidFill>
                <a:latin typeface="Times New Roman" pitchFamily="34" charset="0"/>
                <a:ea typeface="SimSun" pitchFamily="34" charset="-122"/>
                <a:cs typeface="Times New Roman" pitchFamily="34" charset="-120"/>
              </a:rPr>
              <a:t>认真学习有关国家安全和保密工作的法律法规、</a:t>
            </a:r>
          </a:p>
          <a:p>
            <a:pPr latinLnBrk="1">
              <a:lnSpc>
                <a:spcPts val="4700"/>
              </a:lnSpc>
            </a:pPr>
            <a:r>
              <a:rPr lang="en-US" altLang="zh-CN" sz="2800" b="0" i="0">
                <a:solidFill>
                  <a:srgbClr val="FF0000"/>
                </a:solidFill>
                <a:latin typeface="Times New Roman" pitchFamily="34" charset="0"/>
                <a:ea typeface="SimSun" pitchFamily="34" charset="-122"/>
                <a:cs typeface="Times New Roman" pitchFamily="34" charset="-120"/>
              </a:rPr>
              <a:t>规章制度</a:t>
            </a:r>
            <a:r>
              <a:rPr lang="en-US" altLang="zh-CN" sz="2800" b="0" i="0" dirty="0">
                <a:solidFill>
                  <a:srgbClr val="FF0000"/>
                </a:solidFill>
                <a:latin typeface="Times New Roman" pitchFamily="34" charset="0"/>
                <a:ea typeface="SimSun" pitchFamily="34" charset="-122"/>
                <a:cs typeface="Times New Roman" pitchFamily="34" charset="-120"/>
              </a:rPr>
              <a:t>，增强维护国家安全的法治意识。</a:t>
            </a:r>
            <a:r>
              <a:rPr lang="en-US" altLang="zh-CN" sz="2800" b="0" i="0">
                <a:solidFill>
                  <a:srgbClr val="FF0000"/>
                </a:solidFill>
                <a:latin typeface="Times New Roman" pitchFamily="34" charset="0"/>
                <a:ea typeface="SimSun" pitchFamily="34" charset="-122"/>
                <a:cs typeface="Times New Roman" pitchFamily="34" charset="-120"/>
              </a:rPr>
              <a:t>④严格遵守有关国家安全的</a:t>
            </a:r>
          </a:p>
          <a:p>
            <a:pPr latinLnBrk="1">
              <a:lnSpc>
                <a:spcPts val="4700"/>
              </a:lnSpc>
            </a:pPr>
            <a:r>
              <a:rPr lang="en-US" altLang="zh-CN" sz="2800" b="0" i="0">
                <a:solidFill>
                  <a:srgbClr val="FF0000"/>
                </a:solidFill>
                <a:latin typeface="Times New Roman" pitchFamily="34" charset="0"/>
                <a:ea typeface="SimSun" pitchFamily="34" charset="-122"/>
                <a:cs typeface="Times New Roman" pitchFamily="34" charset="-120"/>
              </a:rPr>
              <a:t>法律规定</a:t>
            </a:r>
            <a:r>
              <a:rPr lang="en-US" altLang="zh-CN" sz="2800" b="0" i="0" dirty="0">
                <a:solidFill>
                  <a:srgbClr val="FF0000"/>
                </a:solidFill>
                <a:latin typeface="Times New Roman" pitchFamily="34" charset="0"/>
                <a:ea typeface="SimSun" pitchFamily="34" charset="-122"/>
                <a:cs typeface="Times New Roman" pitchFamily="34" charset="-120"/>
              </a:rPr>
              <a:t>，积极履行维护国家安全的法定义务，不断增强防范意识</a:t>
            </a:r>
            <a:r>
              <a:rPr lang="en-US" altLang="zh-CN" sz="2800" b="0" i="0">
                <a:solidFill>
                  <a:srgbClr val="FF0000"/>
                </a:solidFill>
                <a:latin typeface="Times New Roman" pitchFamily="34" charset="0"/>
                <a:ea typeface="SimSun" pitchFamily="34" charset="-122"/>
                <a:cs typeface="Times New Roman" pitchFamily="34" charset="-120"/>
              </a:rPr>
              <a:t>、提</a:t>
            </a:r>
          </a:p>
          <a:p>
            <a:pPr latinLnBrk="1">
              <a:lnSpc>
                <a:spcPts val="4700"/>
              </a:lnSpc>
            </a:pPr>
            <a:r>
              <a:rPr lang="en-US" altLang="zh-CN" sz="2800" b="0" i="0">
                <a:solidFill>
                  <a:srgbClr val="FF0000"/>
                </a:solidFill>
                <a:latin typeface="Times New Roman" pitchFamily="34" charset="0"/>
                <a:ea typeface="SimSun" pitchFamily="34" charset="-122"/>
                <a:cs typeface="Times New Roman" pitchFamily="34" charset="-120"/>
              </a:rPr>
              <a:t>高防范能力</a:t>
            </a:r>
            <a:r>
              <a:rPr lang="en-US" altLang="zh-CN" sz="2800" b="0" i="0" dirty="0">
                <a:solidFill>
                  <a:srgbClr val="FF0000"/>
                </a:solidFill>
                <a:latin typeface="Times New Roman" pitchFamily="34" charset="0"/>
                <a:ea typeface="SimSun" pitchFamily="34" charset="-122"/>
                <a:cs typeface="Times New Roman" pitchFamily="34" charset="-120"/>
              </a:rPr>
              <a:t>，善于识别危害国家安全的各种伪装</a:t>
            </a:r>
            <a:r>
              <a:rPr lang="en-US" altLang="zh-CN" sz="2800" b="0" i="0">
                <a:solidFill>
                  <a:srgbClr val="FF0000"/>
                </a:solidFill>
                <a:latin typeface="Times New Roman" pitchFamily="34" charset="0"/>
                <a:ea typeface="SimSun" pitchFamily="34" charset="-122"/>
                <a:cs typeface="Times New Roman" pitchFamily="34" charset="-120"/>
              </a:rPr>
              <a:t>，为维护国家安全贡献</a:t>
            </a:r>
          </a:p>
          <a:p>
            <a:pPr latinLnBrk="1">
              <a:lnSpc>
                <a:spcPts val="4500"/>
              </a:lnSpc>
            </a:pPr>
            <a:r>
              <a:rPr lang="en-US" altLang="zh-CN" sz="2800" b="0" i="0">
                <a:solidFill>
                  <a:srgbClr val="FF0000"/>
                </a:solidFill>
                <a:latin typeface="Times New Roman" pitchFamily="34" charset="0"/>
                <a:ea typeface="SimSun" pitchFamily="34" charset="-122"/>
                <a:cs typeface="Times New Roman" pitchFamily="34" charset="-120"/>
              </a:rPr>
              <a:t>自己的力量</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C_5_BD#5aacaba04?vcp=1&amp;pid=d809ff409&amp;color=241,138,6&amp;vtp=1&amp;vaab=1&amp;bt=1&amp;bbb=1"/>
          <p:cNvSpPr/>
          <p:nvPr/>
        </p:nvSpPr>
        <p:spPr>
          <a:xfrm>
            <a:off x="539496" y="554400"/>
            <a:ext cx="11109960" cy="562229"/>
          </a:xfrm>
          <a:prstGeom prst="rect">
            <a:avLst/>
          </a:prstGeom>
          <a:noFill/>
          <a:ln/>
        </p:spPr>
        <p:txBody>
          <a:bodyPr wrap="none" lIns="0" tIns="0" rIns="0" bIns="0" rtlCol="0" anchor="t"/>
          <a:lstStyle/>
          <a:p>
            <a:pPr algn="ctr" latinLnBrk="1">
              <a:lnSpc>
                <a:spcPts val="4700"/>
              </a:lnSpc>
            </a:pPr>
            <a:r>
              <a:rPr lang="en-US" altLang="zh-CN" sz="3200" b="1" i="0" dirty="0">
                <a:solidFill>
                  <a:srgbClr val="F18A06"/>
                </a:solidFill>
                <a:latin typeface="Times New Roman" pitchFamily="34" charset="0"/>
                <a:ea typeface="微软雅黑" pitchFamily="34" charset="-122"/>
                <a:cs typeface="Times New Roman" pitchFamily="34" charset="-120"/>
              </a:rPr>
              <a:t>冲刺练</a:t>
            </a:r>
            <a:endParaRPr lang="en-US" altLang="zh-CN" sz="3200" dirty="0"/>
          </a:p>
        </p:txBody>
      </p:sp>
      <p:sp>
        <p:nvSpPr>
          <p:cNvPr id="3" name="QC_6_BD.51_1#6f1172ec1?sp=1&amp;vaa=1&amp;vcp=1&amp;pid=5aacaba04&amp;color=0,0,0&amp;vtp=1&amp;vaab=1&amp;bbb=1&amp;hb=1"/>
          <p:cNvSpPr/>
          <p:nvPr/>
        </p:nvSpPr>
        <p:spPr>
          <a:xfrm>
            <a:off x="539496" y="1186197"/>
            <a:ext cx="11109960" cy="1544257"/>
          </a:xfrm>
          <a:prstGeom prst="rect">
            <a:avLst/>
          </a:prstGeom>
          <a:noFill/>
          <a:ln/>
        </p:spPr>
        <p:txBody>
          <a:bodyPr wrap="none" lIns="0" tIns="0" rIns="0" bIns="0" rtlCol="0" anchor="t"/>
          <a:lstStyle/>
          <a:p>
            <a:pPr algn="l" latinLnBrk="1">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“我的祖国和我，像海和浪花一朵。浪是那海的赤子，</a:t>
            </a:r>
            <a:r>
              <a:rPr lang="en-US" altLang="zh-CN" sz="2800" b="0" i="0">
                <a:solidFill>
                  <a:srgbClr val="000000"/>
                </a:solidFill>
                <a:latin typeface="Times New Roman" pitchFamily="34" charset="0"/>
                <a:ea typeface="SimSun" pitchFamily="34" charset="-122"/>
                <a:cs typeface="Times New Roman" pitchFamily="34" charset="-120"/>
              </a:rPr>
              <a:t>海是那浪的依托。</a:t>
            </a:r>
          </a:p>
          <a:p>
            <a:pPr latinLnBrk="1">
              <a:lnSpc>
                <a:spcPts val="4200"/>
              </a:lnSpc>
            </a:pPr>
            <a:r>
              <a:rPr lang="en-US" altLang="zh-CN" sz="2800" b="0" i="0">
                <a:solidFill>
                  <a:srgbClr val="000000"/>
                </a:solidFill>
                <a:latin typeface="Times New Roman" pitchFamily="34" charset="0"/>
                <a:ea typeface="SimSun" pitchFamily="34" charset="-122"/>
                <a:cs typeface="Times New Roman" pitchFamily="34" charset="-120"/>
              </a:rPr>
              <a:t>每当大海在微笑</a:t>
            </a:r>
            <a:r>
              <a:rPr lang="en-US" altLang="zh-CN" sz="2800" b="0" i="0" dirty="0">
                <a:solidFill>
                  <a:srgbClr val="000000"/>
                </a:solidFill>
                <a:latin typeface="Times New Roman" pitchFamily="34" charset="0"/>
                <a:ea typeface="SimSun" pitchFamily="34" charset="-122"/>
                <a:cs typeface="Times New Roman" pitchFamily="34" charset="-120"/>
              </a:rPr>
              <a:t>，我就是笑的漩涡。我分担着海的忧愁</a:t>
            </a:r>
            <a:r>
              <a:rPr lang="en-US" altLang="zh-CN" sz="2800" b="0" i="0">
                <a:solidFill>
                  <a:srgbClr val="000000"/>
                </a:solidFill>
                <a:latin typeface="Times New Roman" pitchFamily="34" charset="0"/>
                <a:ea typeface="SimSun" pitchFamily="34" charset="-122"/>
                <a:cs typeface="Times New Roman" pitchFamily="34" charset="-120"/>
              </a:rPr>
              <a:t>，分享海的欢</a:t>
            </a:r>
          </a:p>
          <a:p>
            <a:pPr latinLnBrk="1">
              <a:lnSpc>
                <a:spcPts val="4100"/>
              </a:lnSpc>
            </a:pPr>
            <a:r>
              <a:rPr lang="en-US" altLang="zh-CN" sz="2800" b="0" i="0">
                <a:solidFill>
                  <a:srgbClr val="000000"/>
                </a:solidFill>
                <a:latin typeface="Times New Roman" pitchFamily="34" charset="0"/>
                <a:ea typeface="SimSun" pitchFamily="34" charset="-122"/>
                <a:cs typeface="Times New Roman" pitchFamily="34" charset="-120"/>
              </a:rPr>
              <a:t>乐</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这段歌词反映了(</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53_1#6f1172ec1.bracket?vaa=1&amp;vcp=1&amp;pid=5aacaba04&amp;color=0,0,0&amp;vpa=24&amp;vtp=1&amp;vaab=1"/>
          <p:cNvSpPr/>
          <p:nvPr/>
        </p:nvSpPr>
        <p:spPr>
          <a:xfrm>
            <a:off x="4174077" y="2243472"/>
            <a:ext cx="515938" cy="482092"/>
          </a:xfrm>
          <a:prstGeom prst="rect">
            <a:avLst/>
          </a:prstGeom>
          <a:noFill/>
          <a:ln/>
        </p:spPr>
        <p:txBody>
          <a:bodyPr wrap="none" lIns="0" tIns="0" rIns="0" bIns="0" rtlCol="0" anchor="t"/>
          <a:lstStyle/>
          <a:p>
            <a:pPr algn="ctr" latinLnBrk="1">
              <a:lnSpc>
                <a:spcPts val="41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6_BD.51_2#6f1172ec1?vaa=1&amp;vcp=1&amp;pid=5aacaba04&amp;color=0,0,0&amp;vtp=1&amp;vaab=1&amp;bbb=1&amp;hb=1"/>
          <p:cNvSpPr/>
          <p:nvPr/>
        </p:nvSpPr>
        <p:spPr>
          <a:xfrm>
            <a:off x="539496" y="2779884"/>
            <a:ext cx="11109960" cy="1544257"/>
          </a:xfrm>
          <a:prstGeom prst="rect">
            <a:avLst/>
          </a:prstGeom>
          <a:noFill/>
          <a:ln/>
        </p:spPr>
        <p:txBody>
          <a:bodyPr wrap="none" lIns="0" tIns="0" rIns="0" bIns="0" rtlCol="0" anchor="t"/>
          <a:lstStyle/>
          <a:p>
            <a:pPr algn="l"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①国家好，大家才会好</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国家发展为个人成长提供良好条件，个人要</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为国家发展贡献力量</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人民利益是国家利益的集中表现</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国家利益是</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每个人的具体利益之和</a:t>
            </a:r>
            <a:endParaRPr lang="en-US" altLang="zh-CN" sz="2800" dirty="0"/>
          </a:p>
        </p:txBody>
      </p:sp>
      <p:sp>
        <p:nvSpPr>
          <p:cNvPr id="6" name="QC_6_BD.51_3#6f1172ec1.choices?vaa=1&amp;vcp=1&amp;pid=5aacaba04&amp;color=0,0,0&amp;vtp=1&amp;vaab=1&amp;bbb=1"/>
          <p:cNvSpPr/>
          <p:nvPr/>
        </p:nvSpPr>
        <p:spPr>
          <a:xfrm>
            <a:off x="539496" y="4389419"/>
            <a:ext cx="11109960" cy="477457"/>
          </a:xfrm>
          <a:prstGeom prst="rect">
            <a:avLst/>
          </a:prstGeom>
          <a:noFill/>
          <a:ln/>
        </p:spPr>
        <p:txBody>
          <a:bodyPr wrap="none" lIns="0" tIns="0" rIns="0" bIns="0" rtlCol="0" anchor="t"/>
          <a:lstStyle/>
          <a:p>
            <a:pPr latinLnBrk="1">
              <a:lnSpc>
                <a:spcPts val="41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
        <p:nvSpPr>
          <p:cNvPr id="7" name="QC_6_AS.1_1#6f1172ec1?vaa=1&amp;vcp=1&amp;pid=5aacaba04&amp;color=0,0,0&amp;vtp=1&amp;vaab=1&amp;bbb=1&amp;hb=1"/>
          <p:cNvSpPr/>
          <p:nvPr/>
        </p:nvSpPr>
        <p:spPr>
          <a:xfrm>
            <a:off x="539496" y="4919834"/>
            <a:ext cx="11109960" cy="1010857"/>
          </a:xfrm>
          <a:prstGeom prst="rect">
            <a:avLst/>
          </a:prstGeom>
          <a:noFill/>
          <a:ln/>
        </p:spPr>
        <p:txBody>
          <a:bodyPr wrap="none" lIns="0" tIns="0" rIns="0" bIns="0" rtlCol="0" anchor="t"/>
          <a:lstStyle/>
          <a:p>
            <a:pPr algn="l" latinLnBrk="1">
              <a:lnSpc>
                <a:spcPts val="42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楷体" pitchFamily="34" charset="-122"/>
                <a:cs typeface="Times New Roman" pitchFamily="34" charset="-120"/>
              </a:rPr>
              <a:t>国家利益是人民利益的集中表现</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国家利益不是每个</a:t>
            </a:r>
          </a:p>
          <a:p>
            <a:pPr latinLnBrk="1">
              <a:lnSpc>
                <a:spcPts val="4100"/>
              </a:lnSpc>
            </a:pPr>
            <a:r>
              <a:rPr lang="en-US" altLang="zh-CN" sz="2800" b="0" i="0">
                <a:solidFill>
                  <a:srgbClr val="FF0000"/>
                </a:solidFill>
                <a:latin typeface="Times New Roman" pitchFamily="34" charset="0"/>
                <a:ea typeface="楷体" pitchFamily="34" charset="-122"/>
                <a:cs typeface="Times New Roman" pitchFamily="34" charset="-120"/>
              </a:rPr>
              <a:t>人的具体利益之和</a:t>
            </a:r>
            <a:r>
              <a:rPr lang="en-US" altLang="zh-CN" sz="2800" b="0" i="0" dirty="0">
                <a:solidFill>
                  <a:srgbClr val="FF0000"/>
                </a:solidFill>
                <a:latin typeface="Times New Roman" pitchFamily="34" charset="0"/>
                <a:ea typeface="SimSun" pitchFamily="34" charset="-122"/>
                <a:cs typeface="Times New Roman" pitchFamily="34" charset="-120"/>
              </a:rPr>
              <a:t>，④</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6_BD.55_1#ca2d59085?vaa=1&amp;vcp=1&amp;pid=5aacaba04&amp;color=0,0,0&amp;vtp=1&amp;vaab=1&amp;bt=1&amp;bbb=1&amp;hb=1"/>
          <p:cNvSpPr/>
          <p:nvPr/>
        </p:nvSpPr>
        <p:spPr>
          <a:xfrm>
            <a:off x="539496" y="801497"/>
            <a:ext cx="11109960" cy="1709357"/>
          </a:xfrm>
          <a:prstGeom prst="rect">
            <a:avLst/>
          </a:prstGeom>
          <a:noFill/>
          <a:ln/>
        </p:spPr>
        <p:txBody>
          <a:bodyPr wrap="none" lIns="0" tIns="0" rIns="0" bIns="0" rtlCol="0" anchor="t"/>
          <a:lstStyle/>
          <a:p>
            <a:pPr algn="l" latinLnBrk="1">
              <a:lnSpc>
                <a:spcPts val="4700"/>
              </a:lnSpc>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习近平总书记指出，要以发展现代化大农业为主攻方向</a:t>
            </a:r>
            <a:r>
              <a:rPr lang="en-US" altLang="zh-CN" sz="2800" b="0" i="0">
                <a:solidFill>
                  <a:srgbClr val="000000"/>
                </a:solidFill>
                <a:latin typeface="Times New Roman" pitchFamily="34" charset="0"/>
                <a:ea typeface="SimSun" pitchFamily="34" charset="-122"/>
                <a:cs typeface="Times New Roman" pitchFamily="34" charset="-120"/>
              </a:rPr>
              <a:t>，加快推进</a:t>
            </a:r>
          </a:p>
          <a:p>
            <a:pPr latinLnBrk="1">
              <a:lnSpc>
                <a:spcPts val="4700"/>
              </a:lnSpc>
            </a:pPr>
            <a:r>
              <a:rPr lang="en-US" altLang="zh-CN" sz="2800" b="0" i="0">
                <a:solidFill>
                  <a:srgbClr val="000000"/>
                </a:solidFill>
                <a:latin typeface="Times New Roman" pitchFamily="34" charset="0"/>
                <a:ea typeface="SimSun" pitchFamily="34" charset="-122"/>
                <a:cs typeface="Times New Roman" pitchFamily="34" charset="-120"/>
              </a:rPr>
              <a:t>农业农村现代化</a:t>
            </a:r>
            <a:r>
              <a:rPr lang="en-US" altLang="zh-CN" sz="2800" b="0" i="0" dirty="0">
                <a:solidFill>
                  <a:srgbClr val="000000"/>
                </a:solidFill>
                <a:latin typeface="Times New Roman" pitchFamily="34" charset="0"/>
                <a:ea typeface="SimSun" pitchFamily="34" charset="-122"/>
                <a:cs typeface="Times New Roman" pitchFamily="34" charset="-120"/>
              </a:rPr>
              <a:t>。要始终把保障国家粮食安全摆在首位</a:t>
            </a:r>
            <a:r>
              <a:rPr lang="en-US" altLang="zh-CN" sz="2800" b="0" i="0">
                <a:solidFill>
                  <a:srgbClr val="000000"/>
                </a:solidFill>
                <a:latin typeface="Times New Roman" pitchFamily="34" charset="0"/>
                <a:ea typeface="SimSun" pitchFamily="34" charset="-122"/>
                <a:cs typeface="Times New Roman" pitchFamily="34" charset="-120"/>
              </a:rPr>
              <a:t>。我国如此重视</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粮食安全是因为(</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57_1#ca2d59085.bracket?vaa=1&amp;vcp=1&amp;pid=5aacaba04&amp;color=0,0,0&amp;vpa=25&amp;vtp=1&amp;vaab=1"/>
          <p:cNvSpPr/>
          <p:nvPr/>
        </p:nvSpPr>
        <p:spPr>
          <a:xfrm>
            <a:off x="3305715" y="1985455"/>
            <a:ext cx="495300"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6_BD.55_2#ca2d59085.choices?vaa=1&amp;vcp=1&amp;pid=5aacaba04&amp;color=0,0,0&amp;vtp=1&amp;vaab=1&amp;bbb=1"/>
          <p:cNvSpPr/>
          <p:nvPr/>
        </p:nvSpPr>
        <p:spPr>
          <a:xfrm>
            <a:off x="539496" y="2558923"/>
            <a:ext cx="11109960" cy="23062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A.我国人口众多，粮食生产已不能满足人民需求</a:t>
            </a:r>
            <a:endParaRPr lang="en-US" altLang="zh-CN" sz="2800" dirty="0"/>
          </a:p>
          <a:p>
            <a:pPr latinLnBrk="1">
              <a:lnSpc>
                <a:spcPts val="47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.保障粮食安全关系人民群众的幸福生活</a:t>
            </a:r>
            <a:endParaRPr lang="en-US" altLang="zh-CN" sz="2800" dirty="0"/>
          </a:p>
          <a:p>
            <a:pPr latinLnBrk="1">
              <a:lnSpc>
                <a:spcPts val="47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.每个公民都应该重视维护国家安全的权利</a:t>
            </a:r>
            <a:endParaRPr lang="en-US" altLang="zh-CN" sz="2800" dirty="0"/>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.我们要树立总体国家安全观，维护粮食安全</a:t>
            </a:r>
            <a:endParaRPr lang="en-US" altLang="zh-CN" sz="2800" dirty="0"/>
          </a:p>
        </p:txBody>
      </p:sp>
      <p:sp>
        <p:nvSpPr>
          <p:cNvPr id="5" name="QC_6_AS.1_1#ca2d59085?vaa=1&amp;vcp=1&amp;pid=5aacaba04&amp;color=0,0,0&amp;vtp=1&amp;vaab=1&amp;bbb=1&amp;hb=1"/>
          <p:cNvSpPr/>
          <p:nvPr/>
        </p:nvSpPr>
        <p:spPr>
          <a:xfrm>
            <a:off x="539496" y="4908423"/>
            <a:ext cx="11109960" cy="1112457"/>
          </a:xfrm>
          <a:prstGeom prst="rect">
            <a:avLst/>
          </a:prstGeom>
          <a:noFill/>
          <a:ln/>
        </p:spPr>
        <p:txBody>
          <a:bodyPr wrap="none" lIns="0" tIns="0" rIns="0" bIns="0" rtlCol="0" anchor="t"/>
          <a:lstStyle/>
          <a:p>
            <a:pPr algn="l" latinLnBrk="1">
              <a:lnSpc>
                <a:spcPts val="47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SimSun" pitchFamily="34" charset="-122"/>
                <a:cs typeface="Times New Roman" pitchFamily="34" charset="-120"/>
              </a:rPr>
              <a:t>A</a:t>
            </a:r>
            <a:r>
              <a:rPr lang="en-US" altLang="zh-CN" sz="2800" b="0" i="0" dirty="0">
                <a:solidFill>
                  <a:srgbClr val="FF0000"/>
                </a:solidFill>
                <a:latin typeface="Times New Roman" pitchFamily="34" charset="0"/>
                <a:ea typeface="楷体" pitchFamily="34" charset="-122"/>
                <a:cs typeface="Times New Roman" pitchFamily="34" charset="-120"/>
              </a:rPr>
              <a:t>不符合实际</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维护国家安全是公民的义务</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不是权利</a:t>
            </a:r>
            <a:r>
              <a:rPr lang="en-US" altLang="zh-CN" sz="2800" b="0" i="0">
                <a:solidFill>
                  <a:srgbClr val="FF0000"/>
                </a:solidFill>
                <a:latin typeface="Times New Roman" pitchFamily="34" charset="0"/>
                <a:ea typeface="SimSun" pitchFamily="34" charset="-122"/>
                <a:cs typeface="Times New Roman" pitchFamily="34" charset="-120"/>
              </a:rPr>
              <a:t>，</a:t>
            </a:r>
          </a:p>
          <a:p>
            <a:pPr latinLnBrk="1">
              <a:lnSpc>
                <a:spcPts val="4500"/>
              </a:lnSpc>
            </a:pPr>
            <a:r>
              <a:rPr lang="en-US" altLang="zh-CN" sz="2800" b="0" i="0">
                <a:solidFill>
                  <a:srgbClr val="FF0000"/>
                </a:solidFill>
                <a:latin typeface="Times New Roman" pitchFamily="34" charset="0"/>
                <a:ea typeface="SimSun" pitchFamily="34" charset="-122"/>
                <a:cs typeface="Times New Roman" pitchFamily="34" charset="-120"/>
              </a:rPr>
              <a:t>C</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。D</a:t>
            </a:r>
            <a:r>
              <a:rPr lang="en-US" altLang="zh-CN" sz="2800" b="0" i="0" dirty="0">
                <a:solidFill>
                  <a:srgbClr val="FF0000"/>
                </a:solidFill>
                <a:latin typeface="Times New Roman" pitchFamily="34" charset="0"/>
                <a:ea typeface="楷体" pitchFamily="34" charset="-122"/>
                <a:cs typeface="Times New Roman" pitchFamily="34" charset="-120"/>
              </a:rPr>
              <a:t>说明的是做法</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题目要求说明原因</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6_BD.59_1#48eabfc2e?sp=1&amp;vaa=1&amp;vcp=1&amp;pid=5aacaba04&amp;color=0,0,0&amp;vtp=1&amp;vaab=1&amp;bt=1&amp;bbb=1&amp;hb=1"/>
          <p:cNvSpPr/>
          <p:nvPr/>
        </p:nvSpPr>
        <p:spPr>
          <a:xfrm>
            <a:off x="539496" y="89204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11.</a:t>
            </a:r>
            <a:r>
              <a:rPr lang="en-US" altLang="zh-CN" sz="2800" b="0" i="0" dirty="0">
                <a:solidFill>
                  <a:srgbClr val="000000"/>
                </a:solidFill>
                <a:latin typeface="Times New Roman" pitchFamily="34" charset="0"/>
                <a:ea typeface="SimSun" pitchFamily="34" charset="-122"/>
                <a:cs typeface="Times New Roman" pitchFamily="34" charset="-120"/>
              </a:rPr>
              <a:t>某中学九年级（2）班的同学们在筹备以“关心国家发展</a:t>
            </a:r>
            <a:r>
              <a:rPr lang="en-US" altLang="zh-CN" sz="2800" b="0" i="0">
                <a:solidFill>
                  <a:srgbClr val="000000"/>
                </a:solidFill>
                <a:latin typeface="Times New Roman" pitchFamily="34" charset="0"/>
                <a:ea typeface="SimSun" pitchFamily="34" charset="-122"/>
                <a:cs typeface="Times New Roman" pitchFamily="34" charset="-120"/>
              </a:rPr>
              <a:t>”为主题的班</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会时</a:t>
            </a:r>
            <a:r>
              <a:rPr lang="en-US" altLang="zh-CN" sz="2800" b="0" i="0" dirty="0">
                <a:solidFill>
                  <a:srgbClr val="000000"/>
                </a:solidFill>
                <a:latin typeface="Times New Roman" pitchFamily="34" charset="0"/>
                <a:ea typeface="SimSun" pitchFamily="34" charset="-122"/>
                <a:cs typeface="Times New Roman" pitchFamily="34" charset="-120"/>
              </a:rPr>
              <a:t>，收集了一些资料。</a:t>
            </a:r>
            <a:r>
              <a:rPr lang="en-US" altLang="zh-CN" sz="2800" b="0" i="0">
                <a:solidFill>
                  <a:srgbClr val="000000"/>
                </a:solidFill>
                <a:latin typeface="Times New Roman" pitchFamily="34" charset="0"/>
                <a:ea typeface="SimSun" pitchFamily="34" charset="-122"/>
                <a:cs typeface="Times New Roman" pitchFamily="34" charset="-120"/>
              </a:rPr>
              <a:t>以下可以选用的是(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61_1#48eabfc2e.bracket?vaa=1&amp;vcp=1&amp;pid=5aacaba04&amp;color=0,0,0&amp;vpa=26&amp;vtp=1&amp;vaab=1"/>
          <p:cNvSpPr/>
          <p:nvPr/>
        </p:nvSpPr>
        <p:spPr>
          <a:xfrm>
            <a:off x="7572914" y="152641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6_BD.59_2#48eabfc2e?vaa=1&amp;vcp=1&amp;pid=5aacaba04&amp;color=0,0,0&amp;vtp=1&amp;vaab=1&amp;bbb=1&amp;hb=1"/>
          <p:cNvSpPr/>
          <p:nvPr/>
        </p:nvSpPr>
        <p:spPr>
          <a:xfrm>
            <a:off x="539496" y="2175065"/>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①我国经济回升向好，高质量发展扎实推进</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成都大运会、杭州亚运</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会成功举办</a:t>
            </a:r>
            <a:r>
              <a:rPr lang="en-US" altLang="zh-CN" sz="2800" b="0" i="0" dirty="0">
                <a:solidFill>
                  <a:srgbClr val="000000"/>
                </a:solidFill>
                <a:latin typeface="Times New Roman" pitchFamily="34" charset="0"/>
                <a:ea typeface="SimSun" pitchFamily="34" charset="-122"/>
                <a:cs typeface="Times New Roman" pitchFamily="34" charset="-120"/>
              </a:rPr>
              <a:t>  ③</a:t>
            </a:r>
            <a:r>
              <a:rPr lang="en-US" altLang="zh-CN" sz="2800" b="0" i="0" dirty="0" err="1">
                <a:solidFill>
                  <a:srgbClr val="000000"/>
                </a:solidFill>
                <a:latin typeface="Times New Roman" pitchFamily="34" charset="0"/>
                <a:ea typeface="SimSun" pitchFamily="34" charset="-122"/>
                <a:cs typeface="Times New Roman" pitchFamily="34" charset="-120"/>
              </a:rPr>
              <a:t>我国科技实力不断提升，已成为世界科技创新强国</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④我</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国外交工作扎实推进，在国际事务中起决定作用</a:t>
            </a:r>
            <a:endParaRPr lang="en-US" altLang="zh-CN" sz="2800" dirty="0"/>
          </a:p>
        </p:txBody>
      </p:sp>
      <p:sp>
        <p:nvSpPr>
          <p:cNvPr id="5" name="QC_6_BD.59_3#48eabfc2e.choices?vaa=1&amp;vcp=1&amp;pid=5aacaba04&amp;color=0,0,0&amp;vtp=1&amp;vaab=1&amp;bbb=1"/>
          <p:cNvSpPr/>
          <p:nvPr/>
        </p:nvSpPr>
        <p:spPr>
          <a:xfrm>
            <a:off x="539496" y="409765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
        <p:nvSpPr>
          <p:cNvPr id="6" name="QC_6_AS.1_1#48eabfc2e?vaa=1&amp;vcp=1&amp;pid=5aacaba04&amp;color=0,0,0&amp;vtp=1&amp;vaab=1&amp;bbb=1&amp;hb=1"/>
          <p:cNvSpPr/>
          <p:nvPr/>
        </p:nvSpPr>
        <p:spPr>
          <a:xfrm>
            <a:off x="539496" y="472713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楷体" pitchFamily="34" charset="-122"/>
                <a:cs typeface="Times New Roman" pitchFamily="34" charset="-120"/>
              </a:rPr>
              <a:t>我国还不是世界科技创新强国</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我国在国际事务中发</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挥重要作用</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不是决定作用</a:t>
            </a:r>
            <a:r>
              <a:rPr lang="en-US" altLang="zh-CN" sz="2800" b="0" i="0" dirty="0">
                <a:solidFill>
                  <a:srgbClr val="FF0000"/>
                </a:solidFill>
                <a:latin typeface="Times New Roman" pitchFamily="34" charset="0"/>
                <a:ea typeface="SimSun" pitchFamily="34" charset="-122"/>
                <a:cs typeface="Times New Roman" pitchFamily="34" charset="-120"/>
              </a:rPr>
              <a:t>，④</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O_6_BD.63_1#5a0edbe9d?sp=1&amp;vaa=1&amp;vcp=1&amp;pid=5aacaba04&amp;color=0,0,0&amp;vtp=1&amp;vaab=1&amp;bt=1&amp;bbb=1"/>
          <p:cNvSpPr/>
          <p:nvPr/>
        </p:nvSpPr>
        <p:spPr>
          <a:xfrm>
            <a:off x="539496" y="554400"/>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12.</a:t>
            </a:r>
            <a:r>
              <a:rPr lang="en-US" altLang="zh-CN" sz="2800" b="0" i="0" dirty="0">
                <a:solidFill>
                  <a:srgbClr val="000000"/>
                </a:solidFill>
                <a:latin typeface="Times New Roman" pitchFamily="34" charset="0"/>
                <a:ea typeface="SimSun" pitchFamily="34" charset="-122"/>
                <a:cs typeface="Times New Roman" pitchFamily="34" charset="-120"/>
              </a:rPr>
              <a:t>【维护国家利益</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发扬实干精神】</a:t>
            </a:r>
            <a:endParaRPr lang="en-US" altLang="zh-CN" sz="2800" dirty="0"/>
          </a:p>
        </p:txBody>
      </p:sp>
      <p:graphicFrame>
        <p:nvGraphicFramePr>
          <p:cNvPr id="49" name="QO_6_BD.63_2#5a0edbe9d?colgroup=6,23&amp;vaa=1&amp;vcp=1&amp;pid=5aacaba04&amp;color=0,0,0&amp;vtp=1&amp;vaab=1&amp;bbb=1&amp;hb=1"/>
          <p:cNvGraphicFramePr>
            <a:graphicFrameLocks noGrp="1"/>
          </p:cNvGraphicFramePr>
          <p:nvPr>
            <p:extLst>
              <p:ext uri="{D42A27DB-BD31-4B8C-83A1-F6EECF244321}">
                <p14:modId xmlns:p14="http://schemas.microsoft.com/office/powerpoint/2010/main" val="3600950491"/>
              </p:ext>
            </p:extLst>
          </p:nvPr>
        </p:nvGraphicFramePr>
        <p:xfrm>
          <a:off x="539496" y="1236009"/>
          <a:ext cx="11073384" cy="5016120"/>
        </p:xfrm>
        <a:graphic>
          <a:graphicData uri="http://schemas.openxmlformats.org/drawingml/2006/table">
            <a:tbl>
              <a:tblPr/>
              <a:tblGrid>
                <a:gridCol w="2331720">
                  <a:extLst>
                    <a:ext uri="{9D8B030D-6E8A-4147-A177-3AD203B41FA5}">
                      <a16:colId xmlns:a16="http://schemas.microsoft.com/office/drawing/2014/main" val="20000"/>
                    </a:ext>
                  </a:extLst>
                </a:gridCol>
                <a:gridCol w="8741664">
                  <a:extLst>
                    <a:ext uri="{9D8B030D-6E8A-4147-A177-3AD203B41FA5}">
                      <a16:colId xmlns:a16="http://schemas.microsoft.com/office/drawing/2014/main" val="20001"/>
                    </a:ext>
                  </a:extLst>
                </a:gridCol>
              </a:tblGrid>
              <a:tr h="2230692">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卡片一</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找寻</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身边的感动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在</a:t>
                      </a:r>
                      <a:r>
                        <a:rPr lang="en-US" altLang="zh-CN" sz="2800" b="0" i="0" dirty="0">
                          <a:solidFill>
                            <a:srgbClr val="000000"/>
                          </a:solidFill>
                          <a:latin typeface="Times New Roman" pitchFamily="34" charset="0"/>
                          <a:ea typeface="SimSun" pitchFamily="34" charset="-122"/>
                          <a:cs typeface="Times New Roman" pitchFamily="34" charset="-120"/>
                        </a:rPr>
                        <a:t>14</a:t>
                      </a:r>
                      <a:r>
                        <a:rPr lang="en-US" altLang="zh-CN" sz="2800" b="0" i="0" dirty="0">
                          <a:solidFill>
                            <a:srgbClr val="000000"/>
                          </a:solidFill>
                          <a:latin typeface="Times New Roman" pitchFamily="34" charset="0"/>
                          <a:ea typeface="楷体" pitchFamily="34" charset="-122"/>
                          <a:cs typeface="Times New Roman" pitchFamily="34" charset="-120"/>
                        </a:rPr>
                        <a:t>亿多中国人逐梦中国式现代化的道路上</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有这</a:t>
                      </a: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么一群人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他们在各自岗位上默默奉献</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全国</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最美公</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交司机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胡雪根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浙江好人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刘汉青</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人民英雄</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陈薇</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量子科学家潘建伟</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endParaRPr lang="en-US" altLang="zh-CN" sz="120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卡片二</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探寻</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奉献的力量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清澈的爱</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只为中国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这是</a:t>
                      </a:r>
                      <a:r>
                        <a:rPr lang="en-US" altLang="zh-CN" sz="2800" b="0" i="0" dirty="0">
                          <a:solidFill>
                            <a:srgbClr val="000000"/>
                          </a:solidFill>
                          <a:latin typeface="Times New Roman" pitchFamily="34" charset="0"/>
                          <a:ea typeface="SimSun" pitchFamily="34" charset="-122"/>
                          <a:cs typeface="Times New Roman" pitchFamily="34" charset="-120"/>
                        </a:rPr>
                        <a:t>18</a:t>
                      </a:r>
                      <a:r>
                        <a:rPr lang="en-US" altLang="zh-CN" sz="2800" b="0" i="0" dirty="0">
                          <a:solidFill>
                            <a:srgbClr val="000000"/>
                          </a:solidFill>
                          <a:latin typeface="Times New Roman" pitchFamily="34" charset="0"/>
                          <a:ea typeface="楷体" pitchFamily="34" charset="-122"/>
                          <a:cs typeface="Times New Roman" pitchFamily="34" charset="-120"/>
                        </a:rPr>
                        <a:t>岁的戍边战士陈祥</a:t>
                      </a: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榕写下的战斗口号</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陈祥榕说</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我们身后就是祖国</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当</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祖国受到侵犯时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唯一的选择就是冲锋在前</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在边防斗</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争中</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陈祥榕作为盾牌手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战斗在最前面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毫不畏惧</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英勇战斗直至壮烈牺牲</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C_4#d5f8fc910.fixed?vcp=1&amp;pid=65343cf87&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第11讲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维护国家利益</a:t>
            </a:r>
            <a:endParaRPr lang="en-US" altLang="zh-CN" sz="4000" dirty="0"/>
          </a:p>
        </p:txBody>
      </p:sp>
      <p:sp>
        <p:nvSpPr>
          <p:cNvPr id="3" name="C_4_BD#d5f8fc910.fixed?vcp=1&amp;pid=65343cf87&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要点梳理</a:t>
            </a:r>
            <a:endParaRPr lang="en-US" altLang="zh-CN" sz="4000" dirty="0"/>
          </a:p>
        </p:txBody>
      </p:sp>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graphicFrame>
        <p:nvGraphicFramePr>
          <p:cNvPr id="50" name="QO_6_BD.63_3#5a0edbe9d?colgroup=6,23&amp;vaa=1&amp;vcp=1&amp;pid=5aacaba04&amp;color=0,0,0&amp;vtp=1&amp;vaab=1&amp;bt=1&amp;bbb=1&amp;hb=1"/>
          <p:cNvGraphicFramePr>
            <a:graphicFrameLocks noGrp="1"/>
          </p:cNvGraphicFramePr>
          <p:nvPr>
            <p:extLst>
              <p:ext uri="{D42A27DB-BD31-4B8C-83A1-F6EECF244321}">
                <p14:modId xmlns:p14="http://schemas.microsoft.com/office/powerpoint/2010/main" val="483424249"/>
              </p:ext>
            </p:extLst>
          </p:nvPr>
        </p:nvGraphicFramePr>
        <p:xfrm>
          <a:off x="539496" y="1192403"/>
          <a:ext cx="11331720" cy="2230692"/>
        </p:xfrm>
        <a:graphic>
          <a:graphicData uri="http://schemas.openxmlformats.org/drawingml/2006/table">
            <a:tbl>
              <a:tblPr/>
              <a:tblGrid>
                <a:gridCol w="2331720">
                  <a:extLst>
                    <a:ext uri="{9D8B030D-6E8A-4147-A177-3AD203B41FA5}">
                      <a16:colId xmlns:a16="http://schemas.microsoft.com/office/drawing/2014/main" val="20000"/>
                    </a:ext>
                  </a:extLst>
                </a:gridCol>
                <a:gridCol w="9000000">
                  <a:extLst>
                    <a:ext uri="{9D8B030D-6E8A-4147-A177-3AD203B41FA5}">
                      <a16:colId xmlns:a16="http://schemas.microsoft.com/office/drawing/2014/main" val="20001"/>
                    </a:ext>
                  </a:extLst>
                </a:gridCol>
              </a:tblGrid>
              <a:tr h="2230692">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卡片三</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追寻</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榜样的足迹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徐枫灿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1999</a:t>
                      </a:r>
                      <a:r>
                        <a:rPr lang="en-US" altLang="zh-CN" sz="2800" b="0" i="0" dirty="0">
                          <a:solidFill>
                            <a:srgbClr val="000000"/>
                          </a:solidFill>
                          <a:latin typeface="Times New Roman" pitchFamily="34" charset="0"/>
                          <a:ea typeface="楷体" pitchFamily="34" charset="-122"/>
                          <a:cs typeface="Times New Roman" pitchFamily="34" charset="-120"/>
                        </a:rPr>
                        <a:t>年出生于浙江金华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以满分通过考核</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成为陆军首批自主培养的女飞行员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驾驶大国重器直</a:t>
                      </a:r>
                      <a:r>
                        <a:rPr lang="en-US" altLang="zh-CN" sz="2800" b="0" i="0" dirty="0">
                          <a:solidFill>
                            <a:srgbClr val="000000"/>
                          </a:solidFill>
                          <a:latin typeface="Times New Roman" pitchFamily="34" charset="0"/>
                          <a:ea typeface="SimSun" pitchFamily="34" charset="-122"/>
                          <a:cs typeface="Times New Roman" pitchFamily="34" charset="-120"/>
                        </a:rPr>
                        <a:t>-20</a:t>
                      </a:r>
                      <a:r>
                        <a:rPr lang="en-US" altLang="zh-CN" sz="2800" b="0" i="0" dirty="0">
                          <a:solidFill>
                            <a:srgbClr val="000000"/>
                          </a:solidFill>
                          <a:latin typeface="Times New Roman" pitchFamily="34" charset="0"/>
                          <a:ea typeface="楷体" pitchFamily="34" charset="-122"/>
                          <a:cs typeface="Times New Roman" pitchFamily="34" charset="-120"/>
                        </a:rPr>
                        <a:t>战机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现为全国人大代表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南部战区陆军某旅飞行员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以青春之力守护家国安宁</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QO_7_BD.64_1#cfd9d4961?vaa=1&amp;vcp=1&amp;pid=5a0edbe9d&amp;color=0,0,0&amp;vtp=1&amp;vaab=1&amp;bbb=1"/>
          <p:cNvSpPr/>
          <p:nvPr/>
        </p:nvSpPr>
        <p:spPr>
          <a:xfrm>
            <a:off x="539496" y="3554603"/>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（1）卡片一中，他们的劳动有贵贱之分吗？请说明理由。</a:t>
            </a:r>
            <a:endParaRPr lang="en-US" altLang="zh-CN" sz="2800" dirty="0"/>
          </a:p>
        </p:txBody>
      </p:sp>
      <p:sp>
        <p:nvSpPr>
          <p:cNvPr id="4" name="QO_7_AN.1_1#cfd9d4961?vaa=1&amp;vcp=1&amp;pid=5a0edbe9d&amp;color=0,0,0&amp;vtp=1&amp;vaab=1&amp;bbb=1&amp;hb=1"/>
          <p:cNvSpPr/>
          <p:nvPr/>
        </p:nvSpPr>
        <p:spPr>
          <a:xfrm>
            <a:off x="539496" y="4185856"/>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他们的劳动没有贵贱之分。每个人所处的岗位不同</a:t>
            </a:r>
            <a:r>
              <a:rPr lang="en-US" altLang="zh-CN" sz="2800" b="0" i="0">
                <a:solidFill>
                  <a:srgbClr val="FF0000"/>
                </a:solidFill>
                <a:latin typeface="Times New Roman" pitchFamily="34" charset="0"/>
                <a:ea typeface="SimSun" pitchFamily="34" charset="-122"/>
                <a:cs typeface="Times New Roman" pitchFamily="34" charset="-120"/>
              </a:rPr>
              <a:t>，从事不同</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的劳动</a:t>
            </a:r>
            <a:r>
              <a:rPr lang="en-US" altLang="zh-CN" sz="2800" b="0" i="0" dirty="0">
                <a:solidFill>
                  <a:srgbClr val="FF0000"/>
                </a:solidFill>
                <a:latin typeface="Times New Roman" pitchFamily="34" charset="0"/>
                <a:ea typeface="SimSun" pitchFamily="34" charset="-122"/>
                <a:cs typeface="Times New Roman" pitchFamily="34" charset="-120"/>
              </a:rPr>
              <a:t>，但都在为国家和社会发展作出贡献</a:t>
            </a:r>
            <a:r>
              <a:rPr lang="en-US" altLang="zh-CN" sz="2800" b="0" i="0">
                <a:solidFill>
                  <a:srgbClr val="FF0000"/>
                </a:solidFill>
                <a:latin typeface="Times New Roman" pitchFamily="34" charset="0"/>
                <a:ea typeface="SimSun" pitchFamily="34" charset="-122"/>
                <a:cs typeface="Times New Roman" pitchFamily="34" charset="-120"/>
              </a:rPr>
              <a:t>，无论是脑力劳动者还是体</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力劳动者</a:t>
            </a:r>
            <a:r>
              <a:rPr lang="en-US" altLang="zh-CN" sz="2800" b="0" i="0" dirty="0">
                <a:solidFill>
                  <a:srgbClr val="FF0000"/>
                </a:solidFill>
                <a:latin typeface="Times New Roman" pitchFamily="34" charset="0"/>
                <a:ea typeface="SimSun" pitchFamily="34" charset="-122"/>
                <a:cs typeface="Times New Roman" pitchFamily="34" charset="-120"/>
              </a:rPr>
              <a:t>，都是国家的建设者，都值得我们尊敬和学习。</a:t>
            </a:r>
            <a:endParaRPr lang="en-US" altLang="zh-CN" sz="2800" dirty="0"/>
          </a:p>
        </p:txBody>
      </p:sp>
      <p:sp>
        <p:nvSpPr>
          <p:cNvPr id="2" name="QO_6_BD.63_3#5a0edbe9d?colgroup=6,23&amp;vaa=1&amp;vcp=1&amp;pid=5aacaba04&amp;color=0,0,0&amp;vtp=1&amp;vaab=1&amp;bt=1&amp;bbb=1">
            <a:extLst>
              <a:ext uri="{FF2B5EF4-FFF2-40B4-BE49-F238E27FC236}">
                <a16:creationId xmlns:a16="http://schemas.microsoft.com/office/drawing/2014/main" id="{BB2DE601-4846-09AA-2F3E-75DB079FD5D9}"/>
              </a:ext>
            </a:extLst>
          </p:cNvPr>
          <p:cNvSpPr txBox="1"/>
          <p:nvPr/>
        </p:nvSpPr>
        <p:spPr>
          <a:xfrm>
            <a:off x="10894735" y="483997"/>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O_7_BD.66_1#b08256bb9?vaa=1&amp;vcp=1&amp;pid=5a0edbe9d&amp;color=0,0,0&amp;vtp=1&amp;vaab=1&amp;bt=1&amp;bbb=1"/>
          <p:cNvSpPr/>
          <p:nvPr/>
        </p:nvSpPr>
        <p:spPr>
          <a:xfrm>
            <a:off x="539496" y="218490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（2）阅读卡片二，请你运用所学知识评价卫国戍边烈士陈祥榕。</a:t>
            </a:r>
            <a:endParaRPr lang="en-US" altLang="zh-CN" sz="2800" dirty="0"/>
          </a:p>
        </p:txBody>
      </p:sp>
      <p:sp>
        <p:nvSpPr>
          <p:cNvPr id="3" name="QO_7_AN.1_1#b08256bb9?vaa=1&amp;vcp=1&amp;pid=5a0edbe9d&amp;color=0,0,0&amp;vtp=1&amp;vaab=1&amp;bbb=1&amp;hb=1"/>
          <p:cNvSpPr/>
          <p:nvPr/>
        </p:nvSpPr>
        <p:spPr>
          <a:xfrm>
            <a:off x="539496" y="2812605"/>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坚持国家利益至上，心怀爱国之情</a:t>
            </a:r>
            <a:r>
              <a:rPr lang="en-US" altLang="zh-CN" sz="2800" b="0" i="0">
                <a:solidFill>
                  <a:srgbClr val="FF0000"/>
                </a:solidFill>
                <a:latin typeface="Times New Roman" pitchFamily="34" charset="0"/>
                <a:ea typeface="SimSun" pitchFamily="34" charset="-122"/>
                <a:cs typeface="Times New Roman" pitchFamily="34" charset="-120"/>
              </a:rPr>
              <a:t>，有维护国家利益的责任感</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和使命感</a:t>
            </a:r>
            <a:r>
              <a:rPr lang="en-US" altLang="zh-CN" sz="2800" b="0" i="0" dirty="0">
                <a:solidFill>
                  <a:srgbClr val="FF0000"/>
                </a:solidFill>
                <a:latin typeface="Times New Roman" pitchFamily="34" charset="0"/>
                <a:ea typeface="SimSun" pitchFamily="34" charset="-122"/>
                <a:cs typeface="Times New Roman" pitchFamily="34" charset="-120"/>
              </a:rPr>
              <a:t>；以实际行动维护国家利益；为了国家利益，</a:t>
            </a:r>
            <a:r>
              <a:rPr lang="en-US" altLang="zh-CN" sz="2800" b="0" i="0">
                <a:solidFill>
                  <a:srgbClr val="FF0000"/>
                </a:solidFill>
                <a:latin typeface="Times New Roman" pitchFamily="34" charset="0"/>
                <a:ea typeface="SimSun" pitchFamily="34" charset="-122"/>
                <a:cs typeface="Times New Roman" pitchFamily="34" charset="-120"/>
              </a:rPr>
              <a:t>献出自己的生命；</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等等</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B_7_BD.68_1#37d424f9e?sp=1&amp;vaa=1&amp;vcp=1&amp;pid=5a0edbe9d&amp;color=0,0,0&amp;vtp=1&amp;vaab=1&amp;bt=1&amp;bbb=1&amp;hb=1"/>
          <p:cNvSpPr/>
          <p:nvPr/>
        </p:nvSpPr>
        <p:spPr>
          <a:xfrm>
            <a:off x="539496" y="83156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（3）畅想未来，汲取榜样的力量，请你为自己做一份人生规划。</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要求</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规划有目标</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有途径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切实可行并体现正确价值观</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不超</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过</a:t>
            </a:r>
            <a:r>
              <a:rPr lang="en-US" altLang="zh-CN" sz="2800" b="0" i="0" dirty="0">
                <a:solidFill>
                  <a:srgbClr val="000000"/>
                </a:solidFill>
                <a:latin typeface="Times New Roman" pitchFamily="34" charset="0"/>
                <a:ea typeface="SimSun" pitchFamily="34" charset="-122"/>
                <a:cs typeface="Times New Roman" pitchFamily="34" charset="-120"/>
              </a:rPr>
              <a:t>100</a:t>
            </a:r>
            <a:r>
              <a:rPr lang="en-US" altLang="zh-CN" sz="2800" b="0" i="0" dirty="0">
                <a:solidFill>
                  <a:srgbClr val="000000"/>
                </a:solidFill>
                <a:latin typeface="Times New Roman" pitchFamily="34" charset="0"/>
                <a:ea typeface="楷体" pitchFamily="34" charset="-122"/>
                <a:cs typeface="Times New Roman" pitchFamily="34" charset="-120"/>
              </a:rPr>
              <a:t>字</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52" name="QB_7_BD.68_2#37d424f9e?colgroup=30&amp;vaa=1&amp;vcp=1&amp;pid=5a0edbe9d&amp;color=0,0,0&amp;vtp=1&amp;vaab=1&amp;bbb=1&amp;hb=1"/>
          <p:cNvGraphicFramePr>
            <a:graphicFrameLocks noGrp="1"/>
          </p:cNvGraphicFramePr>
          <p:nvPr>
            <p:extLst>
              <p:ext uri="{D42A27DB-BD31-4B8C-83A1-F6EECF244321}">
                <p14:modId xmlns:p14="http://schemas.microsoft.com/office/powerpoint/2010/main" val="679211047"/>
              </p:ext>
            </p:extLst>
          </p:nvPr>
        </p:nvGraphicFramePr>
        <p:xfrm>
          <a:off x="539496" y="2809208"/>
          <a:ext cx="11091672" cy="3060000"/>
        </p:xfrm>
        <a:graphic>
          <a:graphicData uri="http://schemas.openxmlformats.org/drawingml/2006/table">
            <a:tbl>
              <a:tblPr/>
              <a:tblGrid>
                <a:gridCol w="11091672">
                  <a:extLst>
                    <a:ext uri="{9D8B030D-6E8A-4147-A177-3AD203B41FA5}">
                      <a16:colId xmlns:a16="http://schemas.microsoft.com/office/drawing/2014/main" val="20000"/>
                    </a:ext>
                  </a:extLst>
                </a:gridCol>
              </a:tblGrid>
              <a:tr h="3060000">
                <a:tc>
                  <a:txBody>
                    <a:bodyPr/>
                    <a:lstStyle/>
                    <a:p>
                      <a:pPr marL="0" indent="0" algn="ctr"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人生规划</a:t>
                      </a:r>
                      <a:endParaRPr lang="en-US" altLang="zh-CN" sz="12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i="0" dirty="0">
                          <a:solidFill>
                            <a:srgbClr val="000000"/>
                          </a:solidFill>
                          <a:latin typeface="SimSun" pitchFamily="34" charset="0"/>
                          <a:ea typeface="SimSun" pitchFamily="34" charset="-122"/>
                          <a:cs typeface="SimSun" pitchFamily="34" charset="-120"/>
                        </a:rPr>
                        <a:t>______________________________________________</a:t>
                      </a:r>
                      <a:endParaRPr lang="en-US" altLang="zh-CN" sz="12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i="0" dirty="0">
                          <a:solidFill>
                            <a:srgbClr val="000000"/>
                          </a:solidFill>
                          <a:latin typeface="SimSun" pitchFamily="34" charset="0"/>
                          <a:ea typeface="SimSun" pitchFamily="34" charset="-122"/>
                          <a:cs typeface="SimSun" pitchFamily="34" charset="-120"/>
                        </a:rPr>
                        <a:t>___________________________________________________________</a:t>
                      </a:r>
                    </a:p>
                    <a:p>
                      <a:pPr marL="0" indent="0" algn="l" latinLnBrk="1" hangingPunct="0">
                        <a:lnSpc>
                          <a:spcPts val="4400"/>
                        </a:lnSpc>
                      </a:pPr>
                      <a:r>
                        <a:rPr lang="en-US" altLang="zh-CN" sz="2800" i="0" dirty="0">
                          <a:solidFill>
                            <a:srgbClr val="000000"/>
                          </a:solidFill>
                          <a:latin typeface="SimSun" pitchFamily="34" charset="0"/>
                          <a:ea typeface="SimSun" pitchFamily="34" charset="-122"/>
                          <a:cs typeface="SimSun" pitchFamily="34" charset="-120"/>
                        </a:rPr>
                        <a:t>_____</a:t>
                      </a:r>
                      <a:endParaRPr lang="en-US" altLang="zh-CN" sz="1200" dirty="0"/>
                    </a:p>
                    <a:p>
                      <a:pPr marL="0" lvl="0" indent="0"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i="0" dirty="0">
                          <a:solidFill>
                            <a:srgbClr val="000000"/>
                          </a:solidFill>
                          <a:latin typeface="SimSun" pitchFamily="34" charset="0"/>
                          <a:ea typeface="SimSun" pitchFamily="34" charset="-122"/>
                          <a:cs typeface="SimSun" pitchFamily="34" charset="-120"/>
                        </a:rPr>
                        <a:t>___________________________________________________________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B_7_AN.69_1#37d424f9e.blank?vaa=1&amp;vcp=1&amp;pid=5a0edbe9d&amp;color=0,0,0&amp;vpa=27&amp;vtp=1&amp;vaab=1&amp;bbb=1"/>
          <p:cNvSpPr/>
          <p:nvPr/>
        </p:nvSpPr>
        <p:spPr>
          <a:xfrm>
            <a:off x="977415" y="3474291"/>
            <a:ext cx="8081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树立远大理想，培养创新精神，增强社会责任感。</a:t>
            </a:r>
            <a:endParaRPr lang="en-US" altLang="zh-CN" sz="2800" dirty="0"/>
          </a:p>
        </p:txBody>
      </p:sp>
      <p:sp>
        <p:nvSpPr>
          <p:cNvPr id="5" name="QB_7_AN.70_1#37d424f9e.blank?vaa=1&amp;vcp=1&amp;pid=5a0edbe9d&amp;color=0,0,0&amp;vpa=28&amp;vtp=1&amp;vaab=1&amp;bbb=1&amp;hb=1"/>
          <p:cNvSpPr/>
          <p:nvPr/>
        </p:nvSpPr>
        <p:spPr>
          <a:xfrm>
            <a:off x="611496" y="4033091"/>
            <a:ext cx="10964672" cy="1057720"/>
          </a:xfrm>
          <a:prstGeom prst="rect">
            <a:avLst/>
          </a:prstGeom>
          <a:noFill/>
          <a:ln/>
        </p:spPr>
        <p:txBody>
          <a:bodyPr wrap="square" lIns="0" tIns="0" rIns="0" bIns="0" rtlCol="0" anchor="t"/>
          <a:lstStyle/>
          <a:p>
            <a:pPr latinLnBrk="1">
              <a:lnSpc>
                <a:spcPct val="130000"/>
              </a:lnSpc>
            </a:pPr>
            <a:r>
              <a:rPr lang="en-US" altLang="zh-CN" sz="2800" b="0" i="0" dirty="0">
                <a:solidFill>
                  <a:srgbClr val="FF0000"/>
                </a:solidFill>
                <a:latin typeface="SimSun" panose="02010600030101010101" pitchFamily="2" charset="-122"/>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努力学习，积极探索，勇做走在时代前列的学习者、劳动者、奉</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ct val="130000"/>
              </a:lnSpc>
            </a:pPr>
            <a:r>
              <a:rPr lang="en-US" altLang="zh-CN" sz="2800" b="0" i="0" dirty="0" err="1">
                <a:solidFill>
                  <a:srgbClr val="FF0000"/>
                </a:solidFill>
                <a:latin typeface="Times New Roman" pitchFamily="34" charset="0"/>
                <a:ea typeface="SimSun" pitchFamily="34" charset="-122"/>
                <a:cs typeface="Times New Roman" pitchFamily="34" charset="-120"/>
              </a:rPr>
              <a:t>献者</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6" name="QB_7_AN.71_1#37d424f9e.blank?vaa=1&amp;vcp=1&amp;pid=5a0edbe9d&amp;color=0,0,0&amp;vpa=29&amp;vtp=1&amp;vaab=1&amp;bbb=1"/>
          <p:cNvSpPr/>
          <p:nvPr/>
        </p:nvSpPr>
        <p:spPr>
          <a:xfrm>
            <a:off x="977415" y="5130625"/>
            <a:ext cx="66595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加强自身道德修养，积极参加社会实践。</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6">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C_5_BD#7d58da483?sp=1&amp;vcp=1&amp;pid=d5f8fc910&amp;color=241,138,6&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一、国家利益与国家安全</a:t>
            </a:r>
            <a:endParaRPr lang="en-US" altLang="zh-CN" sz="3200" dirty="0"/>
          </a:p>
        </p:txBody>
      </p:sp>
      <p:sp>
        <p:nvSpPr>
          <p:cNvPr id="3" name="P_6_BD#be2d60a7e?sp=1&amp;vcp=1&amp;pid=7d58da483&amp;color=0,0,0&amp;vtp=1&amp;vaab=1&amp;bbb=1"/>
          <p:cNvSpPr/>
          <p:nvPr/>
        </p:nvSpPr>
        <p:spPr>
          <a:xfrm>
            <a:off x="539496" y="1267240"/>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1.国家利益</a:t>
            </a:r>
            <a:r>
              <a:rPr lang="en-US" altLang="zh-CN" sz="2800" b="0" i="0" dirty="0">
                <a:solidFill>
                  <a:srgbClr val="000000"/>
                </a:solidFill>
                <a:latin typeface="Times New Roman" pitchFamily="34" charset="0"/>
                <a:ea typeface="SimSun" pitchFamily="34" charset="-122"/>
                <a:cs typeface="Times New Roman" pitchFamily="34" charset="-120"/>
              </a:rPr>
              <a:t>的含义、</a:t>
            </a:r>
            <a:r>
              <a:rPr lang="en-US" altLang="zh-CN" sz="2800" b="0" i="0">
                <a:solidFill>
                  <a:srgbClr val="000000"/>
                </a:solidFill>
                <a:latin typeface="Times New Roman" pitchFamily="34" charset="0"/>
                <a:ea typeface="SimSun" pitchFamily="34" charset="-122"/>
                <a:cs typeface="Times New Roman" pitchFamily="34" charset="-120"/>
              </a:rPr>
              <a:t>内容。</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含义：</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是一个主权国家在国际社会中生存需求和发展需求的</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总和，它关系民族生存、国家兴亡。</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内容：</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国家利益涉及政治、经济、文化、社会、军事等领域，</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包括安全利益、政治利益、经济利益、文化利益等。其中，</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国家的核心</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利益包括国家主权、国家安全、领土完整、国家统一、宪法确立的国家</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政治制度和社会大局稳定、经济社会可持续发展的基本保障</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P_6_BD#be2d60a7e?sp=1&amp;vcp=1&amp;pid=7d58da483&amp;color=0,0,0&amp;vtp=1&amp;vaab=1&amp;bt=1&amp;bbb=1"/>
          <p:cNvSpPr/>
          <p:nvPr/>
        </p:nvSpPr>
        <p:spPr>
          <a:xfrm>
            <a:off x="539496" y="13548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为什么要自觉维护国家利益？</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（1）国家利益是人民利益的集中表现。</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（2）国家利益关系民族生存、国家兴亡。</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（3）维护国家利益是实现国家富强、民族振兴、人民幸福的重要</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保证</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（4）维护国家利益是每个公民的</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基本义务</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P_6_BD#be2d60a7e?sp=1&amp;vcp=1&amp;pid=7d58da483&amp;color=0,0,0&amp;vtp=1&amp;vaab=1&amp;bt=1&amp;bbb=1"/>
          <p:cNvSpPr/>
          <p:nvPr/>
        </p:nvSpPr>
        <p:spPr>
          <a:xfrm>
            <a:off x="539496" y="121891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国家利益和人民利益的关系是怎样的？</a:t>
            </a:r>
            <a:endParaRPr lang="en-US" altLang="zh-CN" sz="2800" dirty="0"/>
          </a:p>
          <a:p>
            <a:pPr latinLnBrk="1">
              <a:lnSpc>
                <a:spcPts val="5100"/>
              </a:lnSpc>
            </a:pPr>
            <a:r>
              <a:rPr lang="en-US" altLang="zh-CN" sz="2800" b="0" i="0" kern="0">
                <a:solidFill>
                  <a:srgbClr val="000000"/>
                </a:solidFill>
                <a:latin typeface="SimSun" panose="02010600030101010101" pitchFamily="2" charset="-122"/>
                <a:ea typeface="SimSun" pitchFamily="34" charset="-122"/>
                <a:cs typeface="Times New Roman" pitchFamily="34" charset="-120"/>
              </a:rPr>
              <a:t>    </a:t>
            </a:r>
            <a:r>
              <a:rPr lang="en-US" altLang="zh-CN" sz="2800" b="0" i="0" u="wavy">
                <a:solidFill>
                  <a:srgbClr val="000000"/>
                </a:solidFill>
                <a:latin typeface="Times New Roman" pitchFamily="34" charset="0"/>
                <a:ea typeface="SimSun" pitchFamily="34" charset="-122"/>
                <a:cs typeface="Times New Roman" pitchFamily="34" charset="-120"/>
              </a:rPr>
              <a:t>在当代中国，国家利益与人民利益是高度统一的</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（1）国家利益反映广大人民的共同需求，是人民利益的集中表现。</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（2）人民利益只有上升、集中到国家利益，运用国家的工具，才</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能得到真正的维护。</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（3）国家利益只有反映人民利益，依靠人民艰苦奋斗，才能得到</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真正的实现。</a:t>
            </a:r>
            <a:endParaRPr lang="en-US" altLang="zh-CN" sz="2800" dirty="0"/>
          </a:p>
        </p:txBody>
      </p:sp>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P_6_BD#be2d60a7e?sp=1&amp;vcp=1&amp;pid=7d58da483&amp;color=0,0,0&amp;vtp=1&amp;vaab=1&amp;bt=1&amp;bb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国家利益、集体利益、</a:t>
            </a:r>
            <a:r>
              <a:rPr lang="en-US" altLang="zh-CN" sz="2800" b="0" i="0">
                <a:solidFill>
                  <a:srgbClr val="000000"/>
                </a:solidFill>
                <a:latin typeface="Times New Roman" pitchFamily="34" charset="0"/>
                <a:ea typeface="SimSun" pitchFamily="34" charset="-122"/>
                <a:cs typeface="Times New Roman" pitchFamily="34" charset="-120"/>
              </a:rPr>
              <a:t>个人利益的关系。</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（1）国家利益与集体利益、个人利益既有区别，又相互联系。</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国家利益是整体利益，集体利益、个人利益是局部利益</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。整</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体利益照顾到了大多数人民的长远需求，符合大多数群体的利益。</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（3）从根本上说，</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国家利益与集体利益、个人利益是一致的</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TotalTime>
  <Words>2093</Words>
  <Application>Microsoft Office PowerPoint</Application>
  <PresentationFormat>宽屏</PresentationFormat>
  <Paragraphs>408</Paragraphs>
  <Slides>52</Slides>
  <Notes>52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52</vt:i4>
      </vt:variant>
    </vt:vector>
  </HeadingPairs>
  <TitlesOfParts>
    <vt:vector size="59" baseType="lpstr">
      <vt:lpstr>Arial (正文)</vt:lpstr>
      <vt:lpstr>华文隶书</vt:lpstr>
      <vt:lpstr>SimSun</vt:lpstr>
      <vt:lpstr>微软雅黑</vt:lpstr>
      <vt:lpstr>Arial</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夕 韩</cp:lastModifiedBy>
  <cp:revision>7</cp:revision>
  <dcterms:created xsi:type="dcterms:W3CDTF">2024-11-29T12:30:46Z</dcterms:created>
  <dcterms:modified xsi:type="dcterms:W3CDTF">2025-07-24T08:14:43Z</dcterms:modified>
  <cp:category/>
  <cp:contentStatus/>
</cp:coreProperties>
</file>