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20.svg" ContentType="image/svg+xml"/>
  <Override PartName="/ppt/media/image22.svg" ContentType="image/svg+xml"/>
  <Override PartName="/ppt/media/image2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7"/>
  </p:handoutMasterIdLst>
  <p:sldIdLst>
    <p:sldId id="286" r:id="rId3"/>
    <p:sldId id="311" r:id="rId5"/>
    <p:sldId id="310" r:id="rId6"/>
    <p:sldId id="1026" r:id="rId7"/>
    <p:sldId id="287" r:id="rId8"/>
    <p:sldId id="258" r:id="rId9"/>
    <p:sldId id="422" r:id="rId10"/>
    <p:sldId id="571" r:id="rId11"/>
    <p:sldId id="934" r:id="rId12"/>
    <p:sldId id="800" r:id="rId13"/>
    <p:sldId id="936" r:id="rId14"/>
    <p:sldId id="803" r:id="rId15"/>
    <p:sldId id="804" r:id="rId16"/>
    <p:sldId id="750" r:id="rId17"/>
    <p:sldId id="937" r:id="rId18"/>
    <p:sldId id="752" r:id="rId19"/>
    <p:sldId id="321" r:id="rId20"/>
    <p:sldId id="314" r:id="rId21"/>
    <p:sldId id="423" r:id="rId22"/>
    <p:sldId id="863" r:id="rId23"/>
    <p:sldId id="980" r:id="rId24"/>
    <p:sldId id="981" r:id="rId25"/>
    <p:sldId id="864" r:id="rId26"/>
    <p:sldId id="867" r:id="rId27"/>
    <p:sldId id="755" r:id="rId28"/>
    <p:sldId id="758" r:id="rId29"/>
    <p:sldId id="983" r:id="rId30"/>
    <p:sldId id="870" r:id="rId31"/>
    <p:sldId id="869" r:id="rId32"/>
    <p:sldId id="396" r:id="rId33"/>
    <p:sldId id="770" r:id="rId34"/>
    <p:sldId id="323" r:id="rId35"/>
    <p:sldId id="315" r:id="rId36"/>
    <p:sldId id="748" r:id="rId37"/>
    <p:sldId id="425" r:id="rId38"/>
    <p:sldId id="911" r:id="rId39"/>
    <p:sldId id="986" r:id="rId40"/>
    <p:sldId id="987" r:id="rId41"/>
    <p:sldId id="988" r:id="rId42"/>
    <p:sldId id="989" r:id="rId43"/>
    <p:sldId id="990" r:id="rId44"/>
    <p:sldId id="349" r:id="rId45"/>
    <p:sldId id="992" r:id="rId46"/>
    <p:sldId id="993" r:id="rId47"/>
    <p:sldId id="994" r:id="rId48"/>
    <p:sldId id="995" r:id="rId49"/>
    <p:sldId id="996" r:id="rId50"/>
    <p:sldId id="997" r:id="rId51"/>
    <p:sldId id="999" r:id="rId52"/>
    <p:sldId id="1000" r:id="rId53"/>
    <p:sldId id="1090" r:id="rId54"/>
    <p:sldId id="1002" r:id="rId55"/>
    <p:sldId id="327" r:id="rId56"/>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73" userDrawn="1">
          <p15:clr>
            <a:srgbClr val="A4A3A4"/>
          </p15:clr>
        </p15:guide>
        <p15:guide id="2" pos="37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6"/>
    <a:srgbClr val="2E75B6"/>
    <a:srgbClr val="3C8AC5"/>
    <a:srgbClr val="3288CA"/>
    <a:srgbClr val="5B9BD5"/>
    <a:srgbClr val="3685C5"/>
    <a:srgbClr val="9DC3E6"/>
    <a:srgbClr val="4792D1"/>
    <a:srgbClr val="3384BD"/>
    <a:srgbClr val="3486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45" autoAdjust="0"/>
    <p:restoredTop sz="93775" autoAdjust="0"/>
  </p:normalViewPr>
  <p:slideViewPr>
    <p:cSldViewPr snapToGrid="0" showGuides="1">
      <p:cViewPr varScale="1">
        <p:scale>
          <a:sx n="45" d="100"/>
          <a:sy n="45" d="100"/>
        </p:scale>
        <p:origin x="69" y="922"/>
      </p:cViewPr>
      <p:guideLst>
        <p:guide orient="horz" pos="1973"/>
        <p:guide pos="3750"/>
      </p:guideLst>
    </p:cSldViewPr>
  </p:slideViewPr>
  <p:outlineViewPr>
    <p:cViewPr>
      <p:scale>
        <a:sx n="33" d="100"/>
        <a:sy n="33" d="100"/>
      </p:scale>
      <p:origin x="0" y="-177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517.xml"/><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ea typeface="黑体" panose="02010609060101010101" charset="-122"/>
              </a:rPr>
            </a:fld>
            <a:endParaRPr lang="zh-CN" altLang="en-US">
              <a:latin typeface="黑体" panose="02010609060101010101" charset="-122"/>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ea typeface="黑体" panose="02010609060101010101" charset="-122"/>
              </a:rPr>
            </a:fld>
            <a:endParaRPr lang="zh-CN" altLang="en-US">
              <a:latin typeface="黑体" panose="02010609060101010101" charset="-122"/>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DFD6FEEB-E1DF-4A27-84CE-FEAB69D652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E3BE65E-D6A0-433A-9769-180C0D5DD83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B83633-26CA-4EE3-A5AF-CD25BCB2EF3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9166FB0D-3649-4659-A4EA-16B622D04D1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85BC0CA1-3571-4BD4-9253-723F5D1C3D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7" Type="http://schemas.openxmlformats.org/officeDocument/2006/relationships/notesSlide" Target="../notesSlides/notesSlide9.xml"/><Relationship Id="rId16" Type="http://schemas.openxmlformats.org/officeDocument/2006/relationships/slideLayout" Target="../slideLayouts/slideLayout2.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image" Target="../media/image13.png"/><Relationship Id="rId4" Type="http://schemas.openxmlformats.org/officeDocument/2006/relationships/tags" Target="../tags/tag67.xml"/><Relationship Id="rId3" Type="http://schemas.openxmlformats.org/officeDocument/2006/relationships/tags" Target="../tags/tag66.xml"/><Relationship Id="rId20" Type="http://schemas.openxmlformats.org/officeDocument/2006/relationships/notesSlide" Target="../notesSlides/notesSlide10.xml"/><Relationship Id="rId2" Type="http://schemas.openxmlformats.org/officeDocument/2006/relationships/tags" Target="../tags/tag65.xml"/><Relationship Id="rId19" Type="http://schemas.openxmlformats.org/officeDocument/2006/relationships/slideLayout" Target="../slideLayouts/slideLayout2.xml"/><Relationship Id="rId18" Type="http://schemas.openxmlformats.org/officeDocument/2006/relationships/image" Target="../media/image14.jpeg"/><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4" Type="http://schemas.openxmlformats.org/officeDocument/2006/relationships/notesSlide" Target="../notesSlides/notesSlide11.xml"/><Relationship Id="rId23" Type="http://schemas.openxmlformats.org/officeDocument/2006/relationships/slideLayout" Target="../slideLayouts/slideLayout2.xml"/><Relationship Id="rId22" Type="http://schemas.openxmlformats.org/officeDocument/2006/relationships/tags" Target="../tags/tag101.xml"/><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13.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4" Type="http://schemas.openxmlformats.org/officeDocument/2006/relationships/notesSlide" Target="../notesSlides/notesSlide12.xml"/><Relationship Id="rId23" Type="http://schemas.openxmlformats.org/officeDocument/2006/relationships/slideLayout" Target="../slideLayouts/slideLayout2.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14.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5" Type="http://schemas.openxmlformats.org/officeDocument/2006/relationships/notesSlide" Target="../notesSlides/notesSlide13.xml"/><Relationship Id="rId14" Type="http://schemas.openxmlformats.org/officeDocument/2006/relationships/slideLayout" Target="../slideLayouts/slideLayout2.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tags" Target="../tags/tag13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5" Type="http://schemas.openxmlformats.org/officeDocument/2006/relationships/notesSlide" Target="../notesSlides/notesSlide18.xml"/><Relationship Id="rId34" Type="http://schemas.openxmlformats.org/officeDocument/2006/relationships/slideLayout" Target="../slideLayouts/slideLayout2.xml"/><Relationship Id="rId33" Type="http://schemas.openxmlformats.org/officeDocument/2006/relationships/tags" Target="../tags/tag170.xml"/><Relationship Id="rId32" Type="http://schemas.openxmlformats.org/officeDocument/2006/relationships/tags" Target="../tags/tag169.xml"/><Relationship Id="rId31" Type="http://schemas.openxmlformats.org/officeDocument/2006/relationships/tags" Target="../tags/tag168.xml"/><Relationship Id="rId30" Type="http://schemas.openxmlformats.org/officeDocument/2006/relationships/tags" Target="../tags/tag167.xml"/><Relationship Id="rId3" Type="http://schemas.openxmlformats.org/officeDocument/2006/relationships/tags" Target="../tags/tag140.xml"/><Relationship Id="rId29" Type="http://schemas.openxmlformats.org/officeDocument/2006/relationships/tags" Target="../tags/tag166.xml"/><Relationship Id="rId28" Type="http://schemas.openxmlformats.org/officeDocument/2006/relationships/tags" Target="../tags/tag165.xml"/><Relationship Id="rId27" Type="http://schemas.openxmlformats.org/officeDocument/2006/relationships/tags" Target="../tags/tag164.xml"/><Relationship Id="rId26" Type="http://schemas.openxmlformats.org/officeDocument/2006/relationships/tags" Target="../tags/tag163.xml"/><Relationship Id="rId25" Type="http://schemas.openxmlformats.org/officeDocument/2006/relationships/tags" Target="../tags/tag162.xml"/><Relationship Id="rId24" Type="http://schemas.openxmlformats.org/officeDocument/2006/relationships/tags" Target="../tags/tag161.xml"/><Relationship Id="rId23" Type="http://schemas.openxmlformats.org/officeDocument/2006/relationships/tags" Target="../tags/tag160.xml"/><Relationship Id="rId22" Type="http://schemas.openxmlformats.org/officeDocument/2006/relationships/tags" Target="../tags/tag159.xml"/><Relationship Id="rId21" Type="http://schemas.openxmlformats.org/officeDocument/2006/relationships/tags" Target="../tags/tag158.xml"/><Relationship Id="rId20" Type="http://schemas.openxmlformats.org/officeDocument/2006/relationships/tags" Target="../tags/tag157.xml"/><Relationship Id="rId2" Type="http://schemas.openxmlformats.org/officeDocument/2006/relationships/tags" Target="../tags/tag139.xml"/><Relationship Id="rId19" Type="http://schemas.openxmlformats.org/officeDocument/2006/relationships/tags" Target="../tags/tag156.xml"/><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21.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3" Type="http://schemas.openxmlformats.org/officeDocument/2006/relationships/notesSlide" Target="../notesSlides/notesSlide19.xml"/><Relationship Id="rId22" Type="http://schemas.openxmlformats.org/officeDocument/2006/relationships/slideLayout" Target="../slideLayouts/slideLayout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tags" Target="../tags/tag172.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22.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2" Type="http://schemas.openxmlformats.org/officeDocument/2006/relationships/notesSlide" Target="../notesSlides/notesSlide20.xml"/><Relationship Id="rId21" Type="http://schemas.openxmlformats.org/officeDocument/2006/relationships/slideLayout" Target="../slideLayouts/slideLayout7.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4" Type="http://schemas.openxmlformats.org/officeDocument/2006/relationships/notesSlide" Target="../notesSlides/notesSlide22.xml"/><Relationship Id="rId33" Type="http://schemas.openxmlformats.org/officeDocument/2006/relationships/slideLayout" Target="../slideLayouts/slideLayout2.xml"/><Relationship Id="rId32" Type="http://schemas.openxmlformats.org/officeDocument/2006/relationships/tags" Target="../tags/tag243.xml"/><Relationship Id="rId31" Type="http://schemas.openxmlformats.org/officeDocument/2006/relationships/tags" Target="../tags/tag242.xml"/><Relationship Id="rId30" Type="http://schemas.openxmlformats.org/officeDocument/2006/relationships/tags" Target="../tags/tag241.xml"/><Relationship Id="rId3" Type="http://schemas.openxmlformats.org/officeDocument/2006/relationships/tags" Target="../tags/tag214.xml"/><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tags" Target="../tags/tag238.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25.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0" Type="http://schemas.openxmlformats.org/officeDocument/2006/relationships/notesSlide" Target="../notesSlides/notesSlide23.xml"/><Relationship Id="rId2" Type="http://schemas.openxmlformats.org/officeDocument/2006/relationships/tags" Target="../tags/tag245.xml"/><Relationship Id="rId19" Type="http://schemas.openxmlformats.org/officeDocument/2006/relationships/slideLayout" Target="../slideLayouts/slideLayout2.xml"/><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2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9" Type="http://schemas.openxmlformats.org/officeDocument/2006/relationships/notesSlide" Target="../notesSlides/notesSlide24.xml"/><Relationship Id="rId18" Type="http://schemas.openxmlformats.org/officeDocument/2006/relationships/vmlDrawing" Target="../drawings/vmlDrawing1.vml"/><Relationship Id="rId17" Type="http://schemas.openxmlformats.org/officeDocument/2006/relationships/slideLayout" Target="../slideLayouts/slideLayout2.xml"/><Relationship Id="rId16" Type="http://schemas.openxmlformats.org/officeDocument/2006/relationships/image" Target="../media/image17.wmf"/><Relationship Id="rId15" Type="http://schemas.openxmlformats.org/officeDocument/2006/relationships/oleObject" Target="../embeddings/oleObject1.bin"/><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2.xml"/></Relationships>
</file>

<file path=ppt/slides/_rels/slide27.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9" Type="http://schemas.openxmlformats.org/officeDocument/2006/relationships/notesSlide" Target="../notesSlides/notesSlide25.xml"/><Relationship Id="rId18" Type="http://schemas.openxmlformats.org/officeDocument/2006/relationships/slideLayout" Target="../slideLayouts/slideLayout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8.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3" Type="http://schemas.openxmlformats.org/officeDocument/2006/relationships/notesSlide" Target="../notesSlides/notesSlide26.xml"/><Relationship Id="rId32" Type="http://schemas.openxmlformats.org/officeDocument/2006/relationships/slideLayout" Target="../slideLayouts/slideLayout2.xml"/><Relationship Id="rId31" Type="http://schemas.openxmlformats.org/officeDocument/2006/relationships/tags" Target="../tags/tag322.xml"/><Relationship Id="rId30" Type="http://schemas.openxmlformats.org/officeDocument/2006/relationships/tags" Target="../tags/tag321.xml"/><Relationship Id="rId3" Type="http://schemas.openxmlformats.org/officeDocument/2006/relationships/tags" Target="../tags/tag294.xml"/><Relationship Id="rId29" Type="http://schemas.openxmlformats.org/officeDocument/2006/relationships/tags" Target="../tags/tag320.xml"/><Relationship Id="rId28" Type="http://schemas.openxmlformats.org/officeDocument/2006/relationships/tags" Target="../tags/tag319.xml"/><Relationship Id="rId27" Type="http://schemas.openxmlformats.org/officeDocument/2006/relationships/tags" Target="../tags/tag318.xml"/><Relationship Id="rId26" Type="http://schemas.openxmlformats.org/officeDocument/2006/relationships/tags" Target="../tags/tag317.xml"/><Relationship Id="rId25" Type="http://schemas.openxmlformats.org/officeDocument/2006/relationships/tags" Target="../tags/tag316.xml"/><Relationship Id="rId24" Type="http://schemas.openxmlformats.org/officeDocument/2006/relationships/tags" Target="../tags/tag315.xml"/><Relationship Id="rId23" Type="http://schemas.openxmlformats.org/officeDocument/2006/relationships/tags" Target="../tags/tag314.xml"/><Relationship Id="rId22" Type="http://schemas.openxmlformats.org/officeDocument/2006/relationships/tags" Target="../tags/tag313.xml"/><Relationship Id="rId21" Type="http://schemas.openxmlformats.org/officeDocument/2006/relationships/tags" Target="../tags/tag312.xml"/><Relationship Id="rId20" Type="http://schemas.openxmlformats.org/officeDocument/2006/relationships/tags" Target="../tags/tag311.xml"/><Relationship Id="rId2" Type="http://schemas.openxmlformats.org/officeDocument/2006/relationships/tags" Target="../tags/tag293.xml"/><Relationship Id="rId19" Type="http://schemas.openxmlformats.org/officeDocument/2006/relationships/tags" Target="../tags/tag310.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29.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4" Type="http://schemas.openxmlformats.org/officeDocument/2006/relationships/notesSlide" Target="../notesSlides/notesSlide27.xml"/><Relationship Id="rId23" Type="http://schemas.openxmlformats.org/officeDocument/2006/relationships/slideLayout" Target="../slideLayouts/slideLayout2.xml"/><Relationship Id="rId22" Type="http://schemas.openxmlformats.org/officeDocument/2006/relationships/image" Target="../media/image18.png"/><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4.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2.pn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3" Type="http://schemas.openxmlformats.org/officeDocument/2006/relationships/notesSlide" Target="../notesSlides/notesSlide32.xml"/><Relationship Id="rId22" Type="http://schemas.openxmlformats.org/officeDocument/2006/relationships/slideLayout" Target="../slideLayouts/slideLayout2.xml"/><Relationship Id="rId21" Type="http://schemas.openxmlformats.org/officeDocument/2006/relationships/tags" Target="../tags/tag364.xml"/><Relationship Id="rId20" Type="http://schemas.openxmlformats.org/officeDocument/2006/relationships/tags" Target="../tags/tag363.xml"/><Relationship Id="rId2" Type="http://schemas.openxmlformats.org/officeDocument/2006/relationships/tags" Target="../tags/tag345.xml"/><Relationship Id="rId19" Type="http://schemas.openxmlformats.org/officeDocument/2006/relationships/tags" Target="../tags/tag362.xml"/><Relationship Id="rId18" Type="http://schemas.openxmlformats.org/officeDocument/2006/relationships/tags" Target="../tags/tag361.xml"/><Relationship Id="rId17" Type="http://schemas.openxmlformats.org/officeDocument/2006/relationships/tags" Target="../tags/tag360.xml"/><Relationship Id="rId16" Type="http://schemas.openxmlformats.org/officeDocument/2006/relationships/tags" Target="../tags/tag359.xml"/><Relationship Id="rId15" Type="http://schemas.openxmlformats.org/officeDocument/2006/relationships/tags" Target="../tags/tag358.xml"/><Relationship Id="rId14" Type="http://schemas.openxmlformats.org/officeDocument/2006/relationships/tags" Target="../tags/tag357.xml"/><Relationship Id="rId13" Type="http://schemas.openxmlformats.org/officeDocument/2006/relationships/tags" Target="../tags/tag356.xml"/><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37.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7" Type="http://schemas.openxmlformats.org/officeDocument/2006/relationships/notesSlide" Target="../notesSlides/notesSlide34.xml"/><Relationship Id="rId36" Type="http://schemas.openxmlformats.org/officeDocument/2006/relationships/slideLayout" Target="../slideLayouts/slideLayout2.xml"/><Relationship Id="rId35" Type="http://schemas.openxmlformats.org/officeDocument/2006/relationships/tags" Target="../tags/tag399.xml"/><Relationship Id="rId34" Type="http://schemas.openxmlformats.org/officeDocument/2006/relationships/tags" Target="../tags/tag398.xml"/><Relationship Id="rId33" Type="http://schemas.openxmlformats.org/officeDocument/2006/relationships/tags" Target="../tags/tag397.xml"/><Relationship Id="rId32" Type="http://schemas.openxmlformats.org/officeDocument/2006/relationships/tags" Target="../tags/tag396.xml"/><Relationship Id="rId31" Type="http://schemas.openxmlformats.org/officeDocument/2006/relationships/tags" Target="../tags/tag395.xml"/><Relationship Id="rId30" Type="http://schemas.openxmlformats.org/officeDocument/2006/relationships/tags" Target="../tags/tag394.xml"/><Relationship Id="rId3" Type="http://schemas.openxmlformats.org/officeDocument/2006/relationships/tags" Target="../tags/tag367.xml"/><Relationship Id="rId29" Type="http://schemas.openxmlformats.org/officeDocument/2006/relationships/tags" Target="../tags/tag393.xml"/><Relationship Id="rId28" Type="http://schemas.openxmlformats.org/officeDocument/2006/relationships/tags" Target="../tags/tag392.xml"/><Relationship Id="rId27" Type="http://schemas.openxmlformats.org/officeDocument/2006/relationships/tags" Target="../tags/tag391.xml"/><Relationship Id="rId26" Type="http://schemas.openxmlformats.org/officeDocument/2006/relationships/tags" Target="../tags/tag390.xml"/><Relationship Id="rId25" Type="http://schemas.openxmlformats.org/officeDocument/2006/relationships/tags" Target="../tags/tag389.xml"/><Relationship Id="rId24" Type="http://schemas.openxmlformats.org/officeDocument/2006/relationships/tags" Target="../tags/tag388.xml"/><Relationship Id="rId23" Type="http://schemas.openxmlformats.org/officeDocument/2006/relationships/tags" Target="../tags/tag387.xml"/><Relationship Id="rId22" Type="http://schemas.openxmlformats.org/officeDocument/2006/relationships/tags" Target="../tags/tag386.xml"/><Relationship Id="rId21" Type="http://schemas.openxmlformats.org/officeDocument/2006/relationships/tags" Target="../tags/tag385.xml"/><Relationship Id="rId20" Type="http://schemas.openxmlformats.org/officeDocument/2006/relationships/tags" Target="../tags/tag384.xml"/><Relationship Id="rId2" Type="http://schemas.openxmlformats.org/officeDocument/2006/relationships/tags" Target="../tags/tag366.xml"/><Relationship Id="rId19" Type="http://schemas.openxmlformats.org/officeDocument/2006/relationships/tags" Target="../tags/tag383.xml"/><Relationship Id="rId18" Type="http://schemas.openxmlformats.org/officeDocument/2006/relationships/tags" Target="../tags/tag382.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_rels/slide38.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0" Type="http://schemas.openxmlformats.org/officeDocument/2006/relationships/notesSlide" Target="../notesSlides/notesSlide35.xml"/><Relationship Id="rId3" Type="http://schemas.openxmlformats.org/officeDocument/2006/relationships/tags" Target="../tags/tag402.xml"/><Relationship Id="rId29" Type="http://schemas.openxmlformats.org/officeDocument/2006/relationships/slideLayout" Target="../slideLayouts/slideLayout2.xml"/><Relationship Id="rId28" Type="http://schemas.openxmlformats.org/officeDocument/2006/relationships/tags" Target="../tags/tag427.xml"/><Relationship Id="rId27" Type="http://schemas.openxmlformats.org/officeDocument/2006/relationships/tags" Target="../tags/tag426.xml"/><Relationship Id="rId26" Type="http://schemas.openxmlformats.org/officeDocument/2006/relationships/tags" Target="../tags/tag425.xml"/><Relationship Id="rId25" Type="http://schemas.openxmlformats.org/officeDocument/2006/relationships/tags" Target="../tags/tag424.xml"/><Relationship Id="rId24" Type="http://schemas.openxmlformats.org/officeDocument/2006/relationships/tags" Target="../tags/tag423.xml"/><Relationship Id="rId23" Type="http://schemas.openxmlformats.org/officeDocument/2006/relationships/tags" Target="../tags/tag422.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tags" Target="../tags/tag419.xml"/><Relationship Id="rId2" Type="http://schemas.openxmlformats.org/officeDocument/2006/relationships/tags" Target="../tags/tag401.xml"/><Relationship Id="rId19" Type="http://schemas.openxmlformats.org/officeDocument/2006/relationships/tags" Target="../tags/tag418.xml"/><Relationship Id="rId18" Type="http://schemas.openxmlformats.org/officeDocument/2006/relationships/tags" Target="../tags/tag417.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tags" Target="../tags/tag400.xml"/></Relationships>
</file>

<file path=ppt/slides/_rels/slide39.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3" Type="http://schemas.openxmlformats.org/officeDocument/2006/relationships/notesSlide" Target="../notesSlides/notesSlide36.xml"/><Relationship Id="rId22" Type="http://schemas.openxmlformats.org/officeDocument/2006/relationships/slideLayout" Target="../slideLayouts/slideLayout2.xml"/><Relationship Id="rId21" Type="http://schemas.openxmlformats.org/officeDocument/2006/relationships/tags" Target="../tags/tag442.xml"/><Relationship Id="rId20" Type="http://schemas.openxmlformats.org/officeDocument/2006/relationships/tags" Target="../tags/tag441.xml"/><Relationship Id="rId2" Type="http://schemas.openxmlformats.org/officeDocument/2006/relationships/tags" Target="../tags/tag429.xml"/><Relationship Id="rId19" Type="http://schemas.openxmlformats.org/officeDocument/2006/relationships/tags" Target="../tags/tag440.xml"/><Relationship Id="rId18" Type="http://schemas.openxmlformats.org/officeDocument/2006/relationships/tags" Target="../tags/tag439.xml"/><Relationship Id="rId17" Type="http://schemas.openxmlformats.org/officeDocument/2006/relationships/tags" Target="../tags/tag438.xml"/><Relationship Id="rId16" Type="http://schemas.openxmlformats.org/officeDocument/2006/relationships/tags" Target="../tags/tag437.xml"/><Relationship Id="rId15" Type="http://schemas.openxmlformats.org/officeDocument/2006/relationships/image" Target="../media/image24.svg"/><Relationship Id="rId14" Type="http://schemas.openxmlformats.org/officeDocument/2006/relationships/image" Target="../media/image23.png"/><Relationship Id="rId13" Type="http://schemas.openxmlformats.org/officeDocument/2006/relationships/tags" Target="../tags/tag436.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435.xml"/><Relationship Id="rId1" Type="http://schemas.openxmlformats.org/officeDocument/2006/relationships/tags" Target="../tags/tag428.xml"/></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1" Type="http://schemas.openxmlformats.org/officeDocument/2006/relationships/notesSlide" Target="../notesSlides/notesSlide3.xml"/><Relationship Id="rId30" Type="http://schemas.openxmlformats.org/officeDocument/2006/relationships/slideLayout" Target="../slideLayouts/slideLayout1.xml"/><Relationship Id="rId3" Type="http://schemas.openxmlformats.org/officeDocument/2006/relationships/tags" Target="../tags/tag5.xml"/><Relationship Id="rId29" Type="http://schemas.openxmlformats.org/officeDocument/2006/relationships/tags" Target="../tags/tag25.xml"/><Relationship Id="rId28" Type="http://schemas.openxmlformats.org/officeDocument/2006/relationships/image" Target="../media/image10.svg"/><Relationship Id="rId27" Type="http://schemas.openxmlformats.org/officeDocument/2006/relationships/image" Target="../media/image9.png"/><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image" Target="../media/image4.pn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image" Target="../media/image8.svg"/><Relationship Id="rId15" Type="http://schemas.openxmlformats.org/officeDocument/2006/relationships/image" Target="../media/image7.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image" Target="../media/image6.svg"/><Relationship Id="rId10" Type="http://schemas.openxmlformats.org/officeDocument/2006/relationships/image" Target="../media/image5.png"/><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2" Type="http://schemas.openxmlformats.org/officeDocument/2006/relationships/notesSlide" Target="../notesSlides/notesSlide37.xml"/><Relationship Id="rId11" Type="http://schemas.openxmlformats.org/officeDocument/2006/relationships/slideLayout" Target="../slideLayouts/slideLayout2.xml"/><Relationship Id="rId10" Type="http://schemas.openxmlformats.org/officeDocument/2006/relationships/tags" Target="../tags/tag452.xml"/><Relationship Id="rId1" Type="http://schemas.openxmlformats.org/officeDocument/2006/relationships/tags" Target="../tags/tag443.xml"/></Relationships>
</file>

<file path=ppt/slides/_rels/slide41.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4" Type="http://schemas.openxmlformats.org/officeDocument/2006/relationships/notesSlide" Target="../notesSlides/notesSlide38.xml"/><Relationship Id="rId13" Type="http://schemas.openxmlformats.org/officeDocument/2006/relationships/slideLayout" Target="../slideLayouts/slideLayout2.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0" Type="http://schemas.openxmlformats.org/officeDocument/2006/relationships/notesSlide" Target="../notesSlides/notesSlide39.xml"/><Relationship Id="rId1" Type="http://schemas.openxmlformats.org/officeDocument/2006/relationships/tags" Target="../tags/tag465.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0" Type="http://schemas.openxmlformats.org/officeDocument/2006/relationships/notesSlide" Target="../notesSlides/notesSlide40.xml"/><Relationship Id="rId1" Type="http://schemas.openxmlformats.org/officeDocument/2006/relationships/tags" Target="../tags/tag473.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2.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3.xml"/><Relationship Id="rId7" Type="http://schemas.openxmlformats.org/officeDocument/2006/relationships/slideLayout" Target="../slideLayouts/slideLayout2.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tags" Target="../tags/tag496.xml"/><Relationship Id="rId1" Type="http://schemas.openxmlformats.org/officeDocument/2006/relationships/tags" Target="../tags/tag495.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0" Type="http://schemas.openxmlformats.org/officeDocument/2006/relationships/notesSlide" Target="../notesSlides/notesSlide45.xml"/><Relationship Id="rId1" Type="http://schemas.openxmlformats.org/officeDocument/2006/relationships/tags" Target="../tags/tag49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2.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image" Target="../media/image16.jpeg"/><Relationship Id="rId10" Type="http://schemas.openxmlformats.org/officeDocument/2006/relationships/notesSlide" Target="../notesSlides/notesSlide48.xml"/><Relationship Id="rId1" Type="http://schemas.openxmlformats.org/officeDocument/2006/relationships/tags" Target="../tags/tag51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5" Type="http://schemas.openxmlformats.org/officeDocument/2006/relationships/notesSlide" Target="../notesSlides/notesSlide7.xml"/><Relationship Id="rId24" Type="http://schemas.openxmlformats.org/officeDocument/2006/relationships/slideLayout" Target="../slideLayouts/slideLayout2.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733800" y="2893060"/>
            <a:ext cx="4746625" cy="1494155"/>
          </a:xfrm>
          <a:prstGeom prst="rect">
            <a:avLst/>
          </a:prstGeom>
          <a:noFill/>
        </p:spPr>
        <p:txBody>
          <a:bodyPr wrap="square" rtlCol="0">
            <a:spAutoFit/>
          </a:bodyPr>
          <a:lstStyle/>
          <a:p>
            <a:pPr algn="ctr">
              <a:lnSpc>
                <a:spcPct val="120000"/>
              </a:lnSpc>
            </a:pPr>
            <a:r>
              <a:rPr lang="zh-CN" altLang="en-US" sz="3800" b="1" dirty="0">
                <a:solidFill>
                  <a:schemeClr val="bg1"/>
                </a:solidFill>
                <a:latin typeface="黑体" panose="02010609060101010101" charset="-122"/>
                <a:ea typeface="黑体" panose="02010609060101010101" charset="-122"/>
                <a:sym typeface="黑体" panose="02010609060101010101" charset="-122"/>
              </a:rPr>
              <a:t>项目九：</a:t>
            </a:r>
            <a:endParaRPr lang="zh-CN" altLang="en-US" sz="4400" b="1" dirty="0">
              <a:solidFill>
                <a:schemeClr val="bg1"/>
              </a:solidFill>
              <a:latin typeface="黑体" panose="02010609060101010101" charset="-122"/>
              <a:ea typeface="黑体" panose="02010609060101010101" charset="-122"/>
              <a:sym typeface="黑体" panose="02010609060101010101" charset="-122"/>
            </a:endParaRPr>
          </a:p>
          <a:p>
            <a:pPr algn="ctr">
              <a:lnSpc>
                <a:spcPct val="120000"/>
              </a:lnSpc>
            </a:pPr>
            <a:r>
              <a:rPr lang="zh-CN" altLang="en-US" sz="3800" b="1" dirty="0">
                <a:solidFill>
                  <a:schemeClr val="bg1"/>
                </a:solidFill>
                <a:latin typeface="黑体" panose="02010609060101010101" charset="-122"/>
                <a:ea typeface="黑体" panose="02010609060101010101" charset="-122"/>
                <a:sym typeface="黑体" panose="02010609060101010101" charset="-122"/>
              </a:rPr>
              <a:t>互联网营销方案策划</a:t>
            </a:r>
            <a:endParaRPr lang="zh-CN" altLang="en-US" sz="3800" b="1" dirty="0">
              <a:solidFill>
                <a:schemeClr val="bg1"/>
              </a:solidFill>
              <a:latin typeface="黑体" panose="02010609060101010101" charset="-122"/>
              <a:ea typeface="黑体" panose="02010609060101010101" charset="-122"/>
              <a:sym typeface="黑体" panose="02010609060101010101" charset="-122"/>
            </a:endParaRP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7995" y="2379345"/>
            <a:ext cx="3636010" cy="39878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rPr>
              <a:t>《互联网营销理论与工具运用》</a:t>
            </a:r>
            <a:endParaRPr lang="zh-CN" altLang="en-US" sz="2000" b="1" dirty="0">
              <a:solidFill>
                <a:schemeClr val="bg1"/>
              </a:solidFill>
              <a:latin typeface="黑体" panose="02010609060101010101" charset="-122"/>
              <a:ea typeface="黑体" panose="02010609060101010101" charset="-122"/>
            </a:endParaRP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矩形 4"/>
          <p:cNvSpPr/>
          <p:nvPr>
            <p:custDataLst>
              <p:tags r:id="rId1"/>
            </p:custDataLst>
          </p:nvPr>
        </p:nvSpPr>
        <p:spPr>
          <a:xfrm>
            <a:off x="1055686" y="2974329"/>
            <a:ext cx="2212383" cy="2550168"/>
          </a:xfrm>
          <a:prstGeom prst="rect">
            <a:avLst/>
          </a:prstGeom>
          <a:solidFill>
            <a:schemeClr val="bg1"/>
          </a:solidFill>
          <a:ln>
            <a:solidFill>
              <a:schemeClr val="bg1">
                <a:lumMod val="75000"/>
              </a:schemeClr>
            </a:solidFill>
          </a:ln>
          <a:effectLst>
            <a:outerShdw blurRad="457200" sx="102000" sy="102000" algn="c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custDataLst>
              <p:tags r:id="rId2"/>
            </p:custDataLst>
          </p:nvPr>
        </p:nvSpPr>
        <p:spPr>
          <a:xfrm>
            <a:off x="3666265" y="2974329"/>
            <a:ext cx="2212383" cy="2550168"/>
          </a:xfrm>
          <a:prstGeom prst="rect">
            <a:avLst/>
          </a:prstGeom>
          <a:solidFill>
            <a:schemeClr val="bg1"/>
          </a:solidFill>
          <a:ln>
            <a:solidFill>
              <a:schemeClr val="bg1">
                <a:lumMod val="75000"/>
              </a:schemeClr>
            </a:solidFill>
          </a:ln>
          <a:effectLst>
            <a:outerShdw blurRad="457200" sx="102000" sy="102000" algn="c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custDataLst>
              <p:tags r:id="rId3"/>
            </p:custDataLst>
          </p:nvPr>
        </p:nvSpPr>
        <p:spPr>
          <a:xfrm>
            <a:off x="6276843" y="2974329"/>
            <a:ext cx="2212383" cy="2550168"/>
          </a:xfrm>
          <a:prstGeom prst="rect">
            <a:avLst/>
          </a:prstGeom>
          <a:solidFill>
            <a:schemeClr val="bg1"/>
          </a:solidFill>
          <a:ln>
            <a:solidFill>
              <a:schemeClr val="bg1">
                <a:lumMod val="75000"/>
              </a:schemeClr>
            </a:solidFill>
          </a:ln>
          <a:effectLst>
            <a:outerShdw blurRad="457200" sx="102000" sy="102000" algn="c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custDataLst>
              <p:tags r:id="rId4"/>
            </p:custDataLst>
          </p:nvPr>
        </p:nvSpPr>
        <p:spPr>
          <a:xfrm>
            <a:off x="8887420" y="2974329"/>
            <a:ext cx="2212383" cy="2550168"/>
          </a:xfrm>
          <a:prstGeom prst="rect">
            <a:avLst/>
          </a:prstGeom>
          <a:solidFill>
            <a:schemeClr val="bg1"/>
          </a:solidFill>
          <a:ln>
            <a:solidFill>
              <a:schemeClr val="bg1">
                <a:lumMod val="75000"/>
              </a:schemeClr>
            </a:solidFill>
          </a:ln>
          <a:effectLst>
            <a:outerShdw blurRad="457200" sx="102000" sy="102000" algn="c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Oval 9"/>
          <p:cNvSpPr/>
          <p:nvPr>
            <p:custDataLst>
              <p:tags r:id="rId5"/>
            </p:custDataLst>
          </p:nvPr>
        </p:nvSpPr>
        <p:spPr>
          <a:xfrm>
            <a:off x="1778502" y="3561207"/>
            <a:ext cx="766750" cy="838796"/>
          </a:xfrm>
          <a:custGeom>
            <a:avLst/>
            <a:gdLst>
              <a:gd name="connsiteX0" fmla="*/ 408616 w 537777"/>
              <a:gd name="connsiteY0" fmla="*/ 384389 h 588308"/>
              <a:gd name="connsiteX1" fmla="*/ 419922 w 537777"/>
              <a:gd name="connsiteY1" fmla="*/ 394860 h 588308"/>
              <a:gd name="connsiteX2" fmla="*/ 419922 w 537777"/>
              <a:gd name="connsiteY2" fmla="*/ 448824 h 588308"/>
              <a:gd name="connsiteX3" fmla="*/ 473224 w 537777"/>
              <a:gd name="connsiteY3" fmla="*/ 448824 h 588308"/>
              <a:gd name="connsiteX4" fmla="*/ 484530 w 537777"/>
              <a:gd name="connsiteY4" fmla="*/ 459295 h 588308"/>
              <a:gd name="connsiteX5" fmla="*/ 473224 w 537777"/>
              <a:gd name="connsiteY5" fmla="*/ 469766 h 588308"/>
              <a:gd name="connsiteX6" fmla="*/ 408616 w 537777"/>
              <a:gd name="connsiteY6" fmla="*/ 469766 h 588308"/>
              <a:gd name="connsiteX7" fmla="*/ 398117 w 537777"/>
              <a:gd name="connsiteY7" fmla="*/ 459295 h 588308"/>
              <a:gd name="connsiteX8" fmla="*/ 398117 w 537777"/>
              <a:gd name="connsiteY8" fmla="*/ 394860 h 588308"/>
              <a:gd name="connsiteX9" fmla="*/ 408616 w 537777"/>
              <a:gd name="connsiteY9" fmla="*/ 384389 h 588308"/>
              <a:gd name="connsiteX10" fmla="*/ 408675 w 537777"/>
              <a:gd name="connsiteY10" fmla="*/ 352129 h 588308"/>
              <a:gd name="connsiteX11" fmla="*/ 301360 w 537777"/>
              <a:gd name="connsiteY11" fmla="*/ 459337 h 588308"/>
              <a:gd name="connsiteX12" fmla="*/ 408675 w 537777"/>
              <a:gd name="connsiteY12" fmla="*/ 566544 h 588308"/>
              <a:gd name="connsiteX13" fmla="*/ 516798 w 537777"/>
              <a:gd name="connsiteY13" fmla="*/ 459337 h 588308"/>
              <a:gd name="connsiteX14" fmla="*/ 408675 w 537777"/>
              <a:gd name="connsiteY14" fmla="*/ 352129 h 588308"/>
              <a:gd name="connsiteX15" fmla="*/ 408675 w 537777"/>
              <a:gd name="connsiteY15" fmla="*/ 330365 h 588308"/>
              <a:gd name="connsiteX16" fmla="*/ 537777 w 537777"/>
              <a:gd name="connsiteY16" fmla="*/ 459337 h 588308"/>
              <a:gd name="connsiteX17" fmla="*/ 408675 w 537777"/>
              <a:gd name="connsiteY17" fmla="*/ 588308 h 588308"/>
              <a:gd name="connsiteX18" fmla="*/ 279574 w 537777"/>
              <a:gd name="connsiteY18" fmla="*/ 459337 h 588308"/>
              <a:gd name="connsiteX19" fmla="*/ 408675 w 537777"/>
              <a:gd name="connsiteY19" fmla="*/ 330365 h 588308"/>
              <a:gd name="connsiteX20" fmla="*/ 208498 w 537777"/>
              <a:gd name="connsiteY20" fmla="*/ 128944 h 588308"/>
              <a:gd name="connsiteX21" fmla="*/ 132625 w 537777"/>
              <a:gd name="connsiteY21" fmla="*/ 203893 h 588308"/>
              <a:gd name="connsiteX22" fmla="*/ 208498 w 537777"/>
              <a:gd name="connsiteY22" fmla="*/ 279648 h 588308"/>
              <a:gd name="connsiteX23" fmla="*/ 283563 w 537777"/>
              <a:gd name="connsiteY23" fmla="*/ 203893 h 588308"/>
              <a:gd name="connsiteX24" fmla="*/ 208498 w 537777"/>
              <a:gd name="connsiteY24" fmla="*/ 128944 h 588308"/>
              <a:gd name="connsiteX25" fmla="*/ 206076 w 537777"/>
              <a:gd name="connsiteY25" fmla="*/ 0 h 588308"/>
              <a:gd name="connsiteX26" fmla="*/ 352171 w 537777"/>
              <a:gd name="connsiteY26" fmla="*/ 60443 h 588308"/>
              <a:gd name="connsiteX27" fmla="*/ 398986 w 537777"/>
              <a:gd name="connsiteY27" fmla="*/ 298989 h 588308"/>
              <a:gd name="connsiteX28" fmla="*/ 247241 w 537777"/>
              <a:gd name="connsiteY28" fmla="*/ 459364 h 588308"/>
              <a:gd name="connsiteX29" fmla="*/ 257734 w 537777"/>
              <a:gd name="connsiteY29" fmla="*/ 514971 h 588308"/>
              <a:gd name="connsiteX30" fmla="*/ 206076 w 537777"/>
              <a:gd name="connsiteY30" fmla="*/ 588308 h 588308"/>
              <a:gd name="connsiteX31" fmla="*/ 41417 w 537777"/>
              <a:gd name="connsiteY31" fmla="*/ 349761 h 588308"/>
              <a:gd name="connsiteX32" fmla="*/ 60789 w 537777"/>
              <a:gd name="connsiteY32" fmla="*/ 60443 h 588308"/>
              <a:gd name="connsiteX33" fmla="*/ 206076 w 537777"/>
              <a:gd name="connsiteY33" fmla="*/ 0 h 58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37777" h="588308">
                <a:moveTo>
                  <a:pt x="408616" y="384389"/>
                </a:moveTo>
                <a:cubicBezTo>
                  <a:pt x="415077" y="384389"/>
                  <a:pt x="419922" y="389222"/>
                  <a:pt x="419922" y="394860"/>
                </a:cubicBezTo>
                <a:lnTo>
                  <a:pt x="419922" y="448824"/>
                </a:lnTo>
                <a:lnTo>
                  <a:pt x="473224" y="448824"/>
                </a:lnTo>
                <a:cubicBezTo>
                  <a:pt x="479684" y="448824"/>
                  <a:pt x="484530" y="453657"/>
                  <a:pt x="484530" y="459295"/>
                </a:cubicBezTo>
                <a:cubicBezTo>
                  <a:pt x="484530" y="464933"/>
                  <a:pt x="479684" y="469766"/>
                  <a:pt x="473224" y="469766"/>
                </a:cubicBezTo>
                <a:lnTo>
                  <a:pt x="408616" y="469766"/>
                </a:lnTo>
                <a:cubicBezTo>
                  <a:pt x="402963" y="469766"/>
                  <a:pt x="398117" y="464933"/>
                  <a:pt x="398117" y="459295"/>
                </a:cubicBezTo>
                <a:lnTo>
                  <a:pt x="398117" y="394860"/>
                </a:lnTo>
                <a:cubicBezTo>
                  <a:pt x="398117" y="389222"/>
                  <a:pt x="402963" y="384389"/>
                  <a:pt x="408616" y="384389"/>
                </a:cubicBezTo>
                <a:close/>
                <a:moveTo>
                  <a:pt x="408675" y="352129"/>
                </a:moveTo>
                <a:cubicBezTo>
                  <a:pt x="349773" y="352129"/>
                  <a:pt x="301360" y="400493"/>
                  <a:pt x="301360" y="459337"/>
                </a:cubicBezTo>
                <a:cubicBezTo>
                  <a:pt x="301360" y="518986"/>
                  <a:pt x="349773" y="566544"/>
                  <a:pt x="408675" y="566544"/>
                </a:cubicBezTo>
                <a:cubicBezTo>
                  <a:pt x="468385" y="566544"/>
                  <a:pt x="516798" y="518986"/>
                  <a:pt x="516798" y="459337"/>
                </a:cubicBezTo>
                <a:cubicBezTo>
                  <a:pt x="516798" y="400493"/>
                  <a:pt x="468385" y="352129"/>
                  <a:pt x="408675" y="352129"/>
                </a:cubicBezTo>
                <a:close/>
                <a:moveTo>
                  <a:pt x="408675" y="330365"/>
                </a:moveTo>
                <a:cubicBezTo>
                  <a:pt x="480488" y="330365"/>
                  <a:pt x="537777" y="388402"/>
                  <a:pt x="537777" y="459337"/>
                </a:cubicBezTo>
                <a:cubicBezTo>
                  <a:pt x="537777" y="530271"/>
                  <a:pt x="480488" y="588308"/>
                  <a:pt x="408675" y="588308"/>
                </a:cubicBezTo>
                <a:cubicBezTo>
                  <a:pt x="337670" y="588308"/>
                  <a:pt x="279574" y="530271"/>
                  <a:pt x="279574" y="459337"/>
                </a:cubicBezTo>
                <a:cubicBezTo>
                  <a:pt x="279574" y="388402"/>
                  <a:pt x="337670" y="330365"/>
                  <a:pt x="408675" y="330365"/>
                </a:cubicBezTo>
                <a:close/>
                <a:moveTo>
                  <a:pt x="208498" y="128944"/>
                </a:moveTo>
                <a:cubicBezTo>
                  <a:pt x="166526" y="128944"/>
                  <a:pt x="132625" y="162792"/>
                  <a:pt x="132625" y="203893"/>
                </a:cubicBezTo>
                <a:cubicBezTo>
                  <a:pt x="132625" y="245800"/>
                  <a:pt x="166526" y="279648"/>
                  <a:pt x="208498" y="279648"/>
                </a:cubicBezTo>
                <a:cubicBezTo>
                  <a:pt x="249663" y="279648"/>
                  <a:pt x="283563" y="245800"/>
                  <a:pt x="283563" y="203893"/>
                </a:cubicBezTo>
                <a:cubicBezTo>
                  <a:pt x="283563" y="162792"/>
                  <a:pt x="249663" y="128944"/>
                  <a:pt x="208498" y="128944"/>
                </a:cubicBezTo>
                <a:close/>
                <a:moveTo>
                  <a:pt x="206076" y="0"/>
                </a:moveTo>
                <a:cubicBezTo>
                  <a:pt x="261770" y="0"/>
                  <a:pt x="313428" y="21759"/>
                  <a:pt x="352171" y="60443"/>
                </a:cubicBezTo>
                <a:cubicBezTo>
                  <a:pt x="411094" y="118468"/>
                  <a:pt x="428044" y="219205"/>
                  <a:pt x="398986" y="298989"/>
                </a:cubicBezTo>
                <a:cubicBezTo>
                  <a:pt x="315042" y="303825"/>
                  <a:pt x="247241" y="373938"/>
                  <a:pt x="247241" y="459364"/>
                </a:cubicBezTo>
                <a:cubicBezTo>
                  <a:pt x="247241" y="478705"/>
                  <a:pt x="251277" y="497241"/>
                  <a:pt x="257734" y="514971"/>
                </a:cubicBezTo>
                <a:lnTo>
                  <a:pt x="206076" y="588308"/>
                </a:lnTo>
                <a:lnTo>
                  <a:pt x="41417" y="349761"/>
                </a:lnTo>
                <a:cubicBezTo>
                  <a:pt x="-20734" y="267559"/>
                  <a:pt x="-11855" y="132168"/>
                  <a:pt x="60789" y="60443"/>
                </a:cubicBezTo>
                <a:cubicBezTo>
                  <a:pt x="99532" y="21759"/>
                  <a:pt x="151190" y="0"/>
                  <a:pt x="206076" y="0"/>
                </a:cubicBezTo>
                <a:close/>
              </a:path>
            </a:pathLst>
          </a:cu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9" name="Oval 10"/>
          <p:cNvSpPr/>
          <p:nvPr>
            <p:custDataLst>
              <p:tags r:id="rId6"/>
            </p:custDataLst>
          </p:nvPr>
        </p:nvSpPr>
        <p:spPr>
          <a:xfrm>
            <a:off x="4388828" y="3561208"/>
            <a:ext cx="767255" cy="838796"/>
          </a:xfrm>
          <a:custGeom>
            <a:avLst/>
            <a:gdLst>
              <a:gd name="connsiteX0" fmla="*/ 275273 w 550534"/>
              <a:gd name="connsiteY0" fmla="*/ 198079 h 601867"/>
              <a:gd name="connsiteX1" fmla="*/ 352172 w 550534"/>
              <a:gd name="connsiteY1" fmla="*/ 274852 h 601867"/>
              <a:gd name="connsiteX2" fmla="*/ 301688 w 550534"/>
              <a:gd name="connsiteY2" fmla="*/ 348108 h 601867"/>
              <a:gd name="connsiteX3" fmla="*/ 282317 w 550534"/>
              <a:gd name="connsiteY3" fmla="*/ 294191 h 601867"/>
              <a:gd name="connsiteX4" fmla="*/ 296405 w 550534"/>
              <a:gd name="connsiteY4" fmla="*/ 274852 h 601867"/>
              <a:gd name="connsiteX5" fmla="*/ 275273 w 550534"/>
              <a:gd name="connsiteY5" fmla="*/ 253754 h 601867"/>
              <a:gd name="connsiteX6" fmla="*/ 254140 w 550534"/>
              <a:gd name="connsiteY6" fmla="*/ 274852 h 601867"/>
              <a:gd name="connsiteX7" fmla="*/ 268228 w 550534"/>
              <a:gd name="connsiteY7" fmla="*/ 294191 h 601867"/>
              <a:gd name="connsiteX8" fmla="*/ 275273 w 550534"/>
              <a:gd name="connsiteY8" fmla="*/ 274852 h 601867"/>
              <a:gd name="connsiteX9" fmla="*/ 275273 w 550534"/>
              <a:gd name="connsiteY9" fmla="*/ 601867 h 601867"/>
              <a:gd name="connsiteX10" fmla="*/ 152586 w 550534"/>
              <a:gd name="connsiteY10" fmla="*/ 601867 h 601867"/>
              <a:gd name="connsiteX11" fmla="*/ 248857 w 550534"/>
              <a:gd name="connsiteY11" fmla="*/ 346350 h 601867"/>
              <a:gd name="connsiteX12" fmla="*/ 197786 w 550534"/>
              <a:gd name="connsiteY12" fmla="*/ 274852 h 601867"/>
              <a:gd name="connsiteX13" fmla="*/ 275273 w 550534"/>
              <a:gd name="connsiteY13" fmla="*/ 198079 h 601867"/>
              <a:gd name="connsiteX14" fmla="*/ 275278 w 550534"/>
              <a:gd name="connsiteY14" fmla="*/ 97862 h 601867"/>
              <a:gd name="connsiteX15" fmla="*/ 451919 w 550534"/>
              <a:gd name="connsiteY15" fmla="*/ 274875 h 601867"/>
              <a:gd name="connsiteX16" fmla="*/ 334550 w 550534"/>
              <a:gd name="connsiteY16" fmla="*/ 439579 h 601867"/>
              <a:gd name="connsiteX17" fmla="*/ 315184 w 550534"/>
              <a:gd name="connsiteY17" fmla="*/ 385069 h 601867"/>
              <a:gd name="connsiteX18" fmla="*/ 392648 w 550534"/>
              <a:gd name="connsiteY18" fmla="*/ 274875 h 601867"/>
              <a:gd name="connsiteX19" fmla="*/ 273518 w 550534"/>
              <a:gd name="connsiteY19" fmla="*/ 155890 h 601867"/>
              <a:gd name="connsiteX20" fmla="*/ 154388 w 550534"/>
              <a:gd name="connsiteY20" fmla="*/ 274875 h 601867"/>
              <a:gd name="connsiteX21" fmla="*/ 231265 w 550534"/>
              <a:gd name="connsiteY21" fmla="*/ 385069 h 601867"/>
              <a:gd name="connsiteX22" fmla="*/ 211899 w 550534"/>
              <a:gd name="connsiteY22" fmla="*/ 439579 h 601867"/>
              <a:gd name="connsiteX23" fmla="*/ 98051 w 550534"/>
              <a:gd name="connsiteY23" fmla="*/ 274875 h 601867"/>
              <a:gd name="connsiteX24" fmla="*/ 275278 w 550534"/>
              <a:gd name="connsiteY24" fmla="*/ 97862 h 601867"/>
              <a:gd name="connsiteX25" fmla="*/ 275267 w 550534"/>
              <a:gd name="connsiteY25" fmla="*/ 0 h 601867"/>
              <a:gd name="connsiteX26" fmla="*/ 550534 w 550534"/>
              <a:gd name="connsiteY26" fmla="*/ 274875 h 601867"/>
              <a:gd name="connsiteX27" fmla="*/ 371522 w 550534"/>
              <a:gd name="connsiteY27" fmla="*/ 532167 h 601867"/>
              <a:gd name="connsiteX28" fmla="*/ 352154 w 550534"/>
              <a:gd name="connsiteY28" fmla="*/ 477661 h 601867"/>
              <a:gd name="connsiteX29" fmla="*/ 492429 w 550534"/>
              <a:gd name="connsiteY29" fmla="*/ 274875 h 601867"/>
              <a:gd name="connsiteX30" fmla="*/ 275267 w 550534"/>
              <a:gd name="connsiteY30" fmla="*/ 58023 h 601867"/>
              <a:gd name="connsiteX31" fmla="*/ 57518 w 550534"/>
              <a:gd name="connsiteY31" fmla="*/ 274875 h 601867"/>
              <a:gd name="connsiteX32" fmla="*/ 197793 w 550534"/>
              <a:gd name="connsiteY32" fmla="*/ 477661 h 601867"/>
              <a:gd name="connsiteX33" fmla="*/ 178425 w 550534"/>
              <a:gd name="connsiteY33" fmla="*/ 532167 h 601867"/>
              <a:gd name="connsiteX34" fmla="*/ 0 w 550534"/>
              <a:gd name="connsiteY34" fmla="*/ 274875 h 601867"/>
              <a:gd name="connsiteX35" fmla="*/ 275267 w 550534"/>
              <a:gd name="connsiteY35" fmla="*/ 0 h 60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0534" h="601867">
                <a:moveTo>
                  <a:pt x="275273" y="198079"/>
                </a:moveTo>
                <a:cubicBezTo>
                  <a:pt x="316951" y="198079"/>
                  <a:pt x="352172" y="230898"/>
                  <a:pt x="352172" y="274852"/>
                </a:cubicBezTo>
                <a:cubicBezTo>
                  <a:pt x="352172" y="308256"/>
                  <a:pt x="331039" y="335801"/>
                  <a:pt x="301688" y="348108"/>
                </a:cubicBezTo>
                <a:lnTo>
                  <a:pt x="282317" y="294191"/>
                </a:lnTo>
                <a:cubicBezTo>
                  <a:pt x="291122" y="290675"/>
                  <a:pt x="296405" y="283642"/>
                  <a:pt x="296405" y="274852"/>
                </a:cubicBezTo>
                <a:cubicBezTo>
                  <a:pt x="296405" y="262545"/>
                  <a:pt x="285839" y="253754"/>
                  <a:pt x="275273" y="253754"/>
                </a:cubicBezTo>
                <a:cubicBezTo>
                  <a:pt x="262945" y="253754"/>
                  <a:pt x="254140" y="264303"/>
                  <a:pt x="254140" y="274852"/>
                </a:cubicBezTo>
                <a:cubicBezTo>
                  <a:pt x="254140" y="283642"/>
                  <a:pt x="261184" y="290675"/>
                  <a:pt x="268228" y="294191"/>
                </a:cubicBezTo>
                <a:lnTo>
                  <a:pt x="275273" y="274852"/>
                </a:lnTo>
                <a:lnTo>
                  <a:pt x="275273" y="601867"/>
                </a:lnTo>
                <a:lnTo>
                  <a:pt x="152586" y="601867"/>
                </a:lnTo>
                <a:lnTo>
                  <a:pt x="248857" y="346350"/>
                </a:lnTo>
                <a:cubicBezTo>
                  <a:pt x="218919" y="335801"/>
                  <a:pt x="197786" y="308256"/>
                  <a:pt x="197786" y="274852"/>
                </a:cubicBezTo>
                <a:cubicBezTo>
                  <a:pt x="197786" y="232656"/>
                  <a:pt x="231246" y="198079"/>
                  <a:pt x="275273" y="198079"/>
                </a:cubicBezTo>
                <a:close/>
                <a:moveTo>
                  <a:pt x="275278" y="97862"/>
                </a:moveTo>
                <a:cubicBezTo>
                  <a:pt x="373282" y="97862"/>
                  <a:pt x="451919" y="178749"/>
                  <a:pt x="451919" y="274875"/>
                </a:cubicBezTo>
                <a:cubicBezTo>
                  <a:pt x="451919" y="349900"/>
                  <a:pt x="403211" y="414961"/>
                  <a:pt x="334550" y="439579"/>
                </a:cubicBezTo>
                <a:lnTo>
                  <a:pt x="315184" y="385069"/>
                </a:lnTo>
                <a:cubicBezTo>
                  <a:pt x="360958" y="369243"/>
                  <a:pt x="392648" y="325869"/>
                  <a:pt x="392648" y="274875"/>
                </a:cubicBezTo>
                <a:cubicBezTo>
                  <a:pt x="392648" y="208056"/>
                  <a:pt x="338071" y="155890"/>
                  <a:pt x="273518" y="155890"/>
                </a:cubicBezTo>
                <a:cubicBezTo>
                  <a:pt x="206617" y="155890"/>
                  <a:pt x="154388" y="209814"/>
                  <a:pt x="154388" y="274875"/>
                </a:cubicBezTo>
                <a:cubicBezTo>
                  <a:pt x="154388" y="325869"/>
                  <a:pt x="185491" y="367484"/>
                  <a:pt x="231265" y="385069"/>
                </a:cubicBezTo>
                <a:lnTo>
                  <a:pt x="211899" y="439579"/>
                </a:lnTo>
                <a:cubicBezTo>
                  <a:pt x="145586" y="414961"/>
                  <a:pt x="98051" y="349900"/>
                  <a:pt x="98051" y="274875"/>
                </a:cubicBezTo>
                <a:cubicBezTo>
                  <a:pt x="98051" y="176990"/>
                  <a:pt x="178449" y="97862"/>
                  <a:pt x="275278" y="97862"/>
                </a:cubicBezTo>
                <a:close/>
                <a:moveTo>
                  <a:pt x="275267" y="0"/>
                </a:moveTo>
                <a:cubicBezTo>
                  <a:pt x="426106" y="0"/>
                  <a:pt x="550534" y="122492"/>
                  <a:pt x="550534" y="274875"/>
                </a:cubicBezTo>
                <a:cubicBezTo>
                  <a:pt x="550534" y="392092"/>
                  <a:pt x="474821" y="493485"/>
                  <a:pt x="371522" y="532167"/>
                </a:cubicBezTo>
                <a:lnTo>
                  <a:pt x="352154" y="477661"/>
                </a:lnTo>
                <a:cubicBezTo>
                  <a:pt x="432562" y="446598"/>
                  <a:pt x="492429" y="367477"/>
                  <a:pt x="492429" y="274875"/>
                </a:cubicBezTo>
                <a:cubicBezTo>
                  <a:pt x="492429" y="155899"/>
                  <a:pt x="394412" y="58023"/>
                  <a:pt x="275267" y="58023"/>
                </a:cubicBezTo>
                <a:cubicBezTo>
                  <a:pt x="156122" y="58023"/>
                  <a:pt x="57518" y="155899"/>
                  <a:pt x="57518" y="274875"/>
                </a:cubicBezTo>
                <a:cubicBezTo>
                  <a:pt x="57518" y="367477"/>
                  <a:pt x="115624" y="446598"/>
                  <a:pt x="197793" y="477661"/>
                </a:cubicBezTo>
                <a:lnTo>
                  <a:pt x="178425" y="532167"/>
                </a:lnTo>
                <a:cubicBezTo>
                  <a:pt x="73365" y="491727"/>
                  <a:pt x="0" y="392092"/>
                  <a:pt x="0" y="274875"/>
                </a:cubicBezTo>
                <a:cubicBezTo>
                  <a:pt x="0" y="122492"/>
                  <a:pt x="124428" y="0"/>
                  <a:pt x="275267" y="0"/>
                </a:cubicBezTo>
                <a:close/>
              </a:path>
            </a:pathLst>
          </a:custGeom>
          <a:solidFill>
            <a:srgbClr val="36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2" name="Oval 11"/>
          <p:cNvSpPr/>
          <p:nvPr>
            <p:custDataLst>
              <p:tags r:id="rId7"/>
            </p:custDataLst>
          </p:nvPr>
        </p:nvSpPr>
        <p:spPr>
          <a:xfrm>
            <a:off x="6963634" y="3612806"/>
            <a:ext cx="838796" cy="735599"/>
          </a:xfrm>
          <a:custGeom>
            <a:avLst/>
            <a:gdLst>
              <a:gd name="connsiteX0" fmla="*/ 42911 w 606384"/>
              <a:gd name="connsiteY0" fmla="*/ 164911 h 531781"/>
              <a:gd name="connsiteX1" fmla="*/ 77191 w 606384"/>
              <a:gd name="connsiteY1" fmla="*/ 164911 h 531781"/>
              <a:gd name="connsiteX2" fmla="*/ 120102 w 606384"/>
              <a:gd name="connsiteY2" fmla="*/ 207756 h 531781"/>
              <a:gd name="connsiteX3" fmla="*/ 120102 w 606384"/>
              <a:gd name="connsiteY3" fmla="*/ 488019 h 531781"/>
              <a:gd name="connsiteX4" fmla="*/ 77191 w 606384"/>
              <a:gd name="connsiteY4" fmla="*/ 530863 h 531781"/>
              <a:gd name="connsiteX5" fmla="*/ 42911 w 606384"/>
              <a:gd name="connsiteY5" fmla="*/ 530863 h 531781"/>
              <a:gd name="connsiteX6" fmla="*/ 0 w 606384"/>
              <a:gd name="connsiteY6" fmla="*/ 488019 h 531781"/>
              <a:gd name="connsiteX7" fmla="*/ 0 w 606384"/>
              <a:gd name="connsiteY7" fmla="*/ 207756 h 531781"/>
              <a:gd name="connsiteX8" fmla="*/ 42911 w 606384"/>
              <a:gd name="connsiteY8" fmla="*/ 164911 h 531781"/>
              <a:gd name="connsiteX9" fmla="*/ 347159 w 606384"/>
              <a:gd name="connsiteY9" fmla="*/ 66362 h 531781"/>
              <a:gd name="connsiteX10" fmla="*/ 319571 w 606384"/>
              <a:gd name="connsiteY10" fmla="*/ 79973 h 531781"/>
              <a:gd name="connsiteX11" fmla="*/ 310133 w 606384"/>
              <a:gd name="connsiteY11" fmla="*/ 94308 h 531781"/>
              <a:gd name="connsiteX12" fmla="*/ 303277 w 606384"/>
              <a:gd name="connsiteY12" fmla="*/ 105100 h 531781"/>
              <a:gd name="connsiteX13" fmla="*/ 218013 w 606384"/>
              <a:gd name="connsiteY13" fmla="*/ 193126 h 531781"/>
              <a:gd name="connsiteX14" fmla="*/ 216480 w 606384"/>
              <a:gd name="connsiteY14" fmla="*/ 195864 h 531781"/>
              <a:gd name="connsiteX15" fmla="*/ 216480 w 606384"/>
              <a:gd name="connsiteY15" fmla="*/ 466064 h 531781"/>
              <a:gd name="connsiteX16" fmla="*/ 480903 w 606384"/>
              <a:gd name="connsiteY16" fmla="*/ 466064 h 531781"/>
              <a:gd name="connsiteX17" fmla="*/ 485339 w 606384"/>
              <a:gd name="connsiteY17" fmla="*/ 464050 h 531781"/>
              <a:gd name="connsiteX18" fmla="*/ 499698 w 606384"/>
              <a:gd name="connsiteY18" fmla="*/ 447540 h 531781"/>
              <a:gd name="connsiteX19" fmla="*/ 505909 w 606384"/>
              <a:gd name="connsiteY19" fmla="*/ 434171 h 531781"/>
              <a:gd name="connsiteX20" fmla="*/ 539627 w 606384"/>
              <a:gd name="connsiteY20" fmla="*/ 216401 h 531781"/>
              <a:gd name="connsiteX21" fmla="*/ 536481 w 606384"/>
              <a:gd name="connsiteY21" fmla="*/ 214790 h 531781"/>
              <a:gd name="connsiteX22" fmla="*/ 518654 w 606384"/>
              <a:gd name="connsiteY22" fmla="*/ 210603 h 531781"/>
              <a:gd name="connsiteX23" fmla="*/ 359420 w 606384"/>
              <a:gd name="connsiteY23" fmla="*/ 210603 h 531781"/>
              <a:gd name="connsiteX24" fmla="*/ 322072 w 606384"/>
              <a:gd name="connsiteY24" fmla="*/ 191918 h 531781"/>
              <a:gd name="connsiteX25" fmla="*/ 317070 w 606384"/>
              <a:gd name="connsiteY25" fmla="*/ 150603 h 531781"/>
              <a:gd name="connsiteX26" fmla="*/ 357323 w 606384"/>
              <a:gd name="connsiteY26" fmla="*/ 0 h 531781"/>
              <a:gd name="connsiteX27" fmla="*/ 380312 w 606384"/>
              <a:gd name="connsiteY27" fmla="*/ 1692 h 531781"/>
              <a:gd name="connsiteX28" fmla="*/ 413627 w 606384"/>
              <a:gd name="connsiteY28" fmla="*/ 23758 h 531781"/>
              <a:gd name="connsiteX29" fmla="*/ 417580 w 606384"/>
              <a:gd name="connsiteY29" fmla="*/ 65074 h 531781"/>
              <a:gd name="connsiteX30" fmla="*/ 388944 w 606384"/>
              <a:gd name="connsiteY30" fmla="*/ 144885 h 531781"/>
              <a:gd name="connsiteX31" fmla="*/ 518654 w 606384"/>
              <a:gd name="connsiteY31" fmla="*/ 144885 h 531781"/>
              <a:gd name="connsiteX32" fmla="*/ 565844 w 606384"/>
              <a:gd name="connsiteY32" fmla="*/ 155999 h 531781"/>
              <a:gd name="connsiteX33" fmla="*/ 575201 w 606384"/>
              <a:gd name="connsiteY33" fmla="*/ 160670 h 531781"/>
              <a:gd name="connsiteX34" fmla="*/ 605773 w 606384"/>
              <a:gd name="connsiteY34" fmla="*/ 219703 h 531781"/>
              <a:gd name="connsiteX35" fmla="*/ 570925 w 606384"/>
              <a:gd name="connsiteY35" fmla="*/ 444238 h 531781"/>
              <a:gd name="connsiteX36" fmla="*/ 549468 w 606384"/>
              <a:gd name="connsiteY36" fmla="*/ 490627 h 531781"/>
              <a:gd name="connsiteX37" fmla="*/ 534787 w 606384"/>
              <a:gd name="connsiteY37" fmla="*/ 507540 h 531781"/>
              <a:gd name="connsiteX38" fmla="*/ 481467 w 606384"/>
              <a:gd name="connsiteY38" fmla="*/ 531781 h 531781"/>
              <a:gd name="connsiteX39" fmla="*/ 200750 w 606384"/>
              <a:gd name="connsiteY39" fmla="*/ 531781 h 531781"/>
              <a:gd name="connsiteX40" fmla="*/ 150657 w 606384"/>
              <a:gd name="connsiteY40" fmla="*/ 481849 h 531781"/>
              <a:gd name="connsiteX41" fmla="*/ 150657 w 606384"/>
              <a:gd name="connsiteY41" fmla="*/ 194898 h 531781"/>
              <a:gd name="connsiteX42" fmla="*/ 177035 w 606384"/>
              <a:gd name="connsiteY42" fmla="*/ 141664 h 531781"/>
              <a:gd name="connsiteX43" fmla="*/ 248747 w 606384"/>
              <a:gd name="connsiteY43" fmla="*/ 68295 h 531781"/>
              <a:gd name="connsiteX44" fmla="*/ 253990 w 606384"/>
              <a:gd name="connsiteY44" fmla="*/ 60080 h 531781"/>
              <a:gd name="connsiteX45" fmla="*/ 270365 w 606384"/>
              <a:gd name="connsiteY45" fmla="*/ 36322 h 531781"/>
              <a:gd name="connsiteX46" fmla="*/ 357323 w 606384"/>
              <a:gd name="connsiteY46" fmla="*/ 0 h 53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384" h="531781">
                <a:moveTo>
                  <a:pt x="42911" y="164911"/>
                </a:moveTo>
                <a:lnTo>
                  <a:pt x="77191" y="164911"/>
                </a:lnTo>
                <a:cubicBezTo>
                  <a:pt x="100905" y="164911"/>
                  <a:pt x="120102" y="184159"/>
                  <a:pt x="120102" y="207756"/>
                </a:cubicBezTo>
                <a:lnTo>
                  <a:pt x="120102" y="488019"/>
                </a:lnTo>
                <a:cubicBezTo>
                  <a:pt x="120102" y="511696"/>
                  <a:pt x="100905" y="530863"/>
                  <a:pt x="77191" y="530863"/>
                </a:cubicBezTo>
                <a:lnTo>
                  <a:pt x="42911" y="530863"/>
                </a:lnTo>
                <a:cubicBezTo>
                  <a:pt x="19197" y="530863"/>
                  <a:pt x="0" y="511696"/>
                  <a:pt x="0" y="488019"/>
                </a:cubicBezTo>
                <a:lnTo>
                  <a:pt x="0" y="207756"/>
                </a:lnTo>
                <a:cubicBezTo>
                  <a:pt x="0" y="184159"/>
                  <a:pt x="19197" y="164911"/>
                  <a:pt x="42911" y="164911"/>
                </a:cubicBezTo>
                <a:close/>
                <a:moveTo>
                  <a:pt x="347159" y="66362"/>
                </a:moveTo>
                <a:cubicBezTo>
                  <a:pt x="335462" y="67973"/>
                  <a:pt x="326186" y="72483"/>
                  <a:pt x="319571" y="79973"/>
                </a:cubicBezTo>
                <a:cubicBezTo>
                  <a:pt x="317393" y="82469"/>
                  <a:pt x="313037" y="89557"/>
                  <a:pt x="310133" y="94308"/>
                </a:cubicBezTo>
                <a:cubicBezTo>
                  <a:pt x="307713" y="98254"/>
                  <a:pt x="305374" y="102040"/>
                  <a:pt x="303277" y="105100"/>
                </a:cubicBezTo>
                <a:cubicBezTo>
                  <a:pt x="276576" y="144482"/>
                  <a:pt x="238583" y="177019"/>
                  <a:pt x="218013" y="193126"/>
                </a:cubicBezTo>
                <a:cubicBezTo>
                  <a:pt x="217448" y="193771"/>
                  <a:pt x="216722" y="194979"/>
                  <a:pt x="216480" y="195864"/>
                </a:cubicBezTo>
                <a:lnTo>
                  <a:pt x="216480" y="466064"/>
                </a:lnTo>
                <a:lnTo>
                  <a:pt x="480903" y="466064"/>
                </a:lnTo>
                <a:cubicBezTo>
                  <a:pt x="482193" y="465822"/>
                  <a:pt x="484371" y="464856"/>
                  <a:pt x="485339" y="464050"/>
                </a:cubicBezTo>
                <a:lnTo>
                  <a:pt x="499698" y="447540"/>
                </a:lnTo>
                <a:cubicBezTo>
                  <a:pt x="501876" y="445044"/>
                  <a:pt x="505425" y="437393"/>
                  <a:pt x="505909" y="434171"/>
                </a:cubicBezTo>
                <a:lnTo>
                  <a:pt x="539627" y="216401"/>
                </a:lnTo>
                <a:lnTo>
                  <a:pt x="536481" y="214790"/>
                </a:lnTo>
                <a:cubicBezTo>
                  <a:pt x="532529" y="212858"/>
                  <a:pt x="523010" y="210603"/>
                  <a:pt x="518654" y="210603"/>
                </a:cubicBezTo>
                <a:lnTo>
                  <a:pt x="359420" y="210603"/>
                </a:lnTo>
                <a:cubicBezTo>
                  <a:pt x="344093" y="210603"/>
                  <a:pt x="330461" y="203838"/>
                  <a:pt x="322072" y="191918"/>
                </a:cubicBezTo>
                <a:cubicBezTo>
                  <a:pt x="313763" y="180079"/>
                  <a:pt x="311908" y="165019"/>
                  <a:pt x="317070" y="150603"/>
                </a:cubicBezTo>
                <a:close/>
                <a:moveTo>
                  <a:pt x="357323" y="0"/>
                </a:moveTo>
                <a:cubicBezTo>
                  <a:pt x="364825" y="0"/>
                  <a:pt x="372568" y="564"/>
                  <a:pt x="380312" y="1692"/>
                </a:cubicBezTo>
                <a:cubicBezTo>
                  <a:pt x="394268" y="3705"/>
                  <a:pt x="406448" y="11759"/>
                  <a:pt x="413627" y="23758"/>
                </a:cubicBezTo>
                <a:cubicBezTo>
                  <a:pt x="421129" y="36080"/>
                  <a:pt x="422501" y="51141"/>
                  <a:pt x="417580" y="65074"/>
                </a:cubicBezTo>
                <a:lnTo>
                  <a:pt x="388944" y="144885"/>
                </a:lnTo>
                <a:lnTo>
                  <a:pt x="518654" y="144885"/>
                </a:lnTo>
                <a:cubicBezTo>
                  <a:pt x="533335" y="144885"/>
                  <a:pt x="552776" y="149476"/>
                  <a:pt x="565844" y="155999"/>
                </a:cubicBezTo>
                <a:lnTo>
                  <a:pt x="575201" y="160670"/>
                </a:lnTo>
                <a:cubicBezTo>
                  <a:pt x="596577" y="171301"/>
                  <a:pt x="609403" y="196187"/>
                  <a:pt x="605773" y="219703"/>
                </a:cubicBezTo>
                <a:lnTo>
                  <a:pt x="570925" y="444238"/>
                </a:lnTo>
                <a:cubicBezTo>
                  <a:pt x="568586" y="459701"/>
                  <a:pt x="559713" y="478788"/>
                  <a:pt x="549468" y="490627"/>
                </a:cubicBezTo>
                <a:lnTo>
                  <a:pt x="534787" y="507540"/>
                </a:lnTo>
                <a:cubicBezTo>
                  <a:pt x="522365" y="521795"/>
                  <a:pt x="500424" y="531781"/>
                  <a:pt x="481467" y="531781"/>
                </a:cubicBezTo>
                <a:lnTo>
                  <a:pt x="200750" y="531781"/>
                </a:lnTo>
                <a:cubicBezTo>
                  <a:pt x="173082" y="531781"/>
                  <a:pt x="150657" y="509392"/>
                  <a:pt x="150657" y="481849"/>
                </a:cubicBezTo>
                <a:lnTo>
                  <a:pt x="150657" y="194898"/>
                </a:lnTo>
                <a:cubicBezTo>
                  <a:pt x="150657" y="175650"/>
                  <a:pt x="161547" y="153744"/>
                  <a:pt x="177035" y="141664"/>
                </a:cubicBezTo>
                <a:cubicBezTo>
                  <a:pt x="194459" y="128053"/>
                  <a:pt x="226967" y="100510"/>
                  <a:pt x="248747" y="68295"/>
                </a:cubicBezTo>
                <a:cubicBezTo>
                  <a:pt x="250360" y="65959"/>
                  <a:pt x="252134" y="63060"/>
                  <a:pt x="253990" y="60080"/>
                </a:cubicBezTo>
                <a:cubicBezTo>
                  <a:pt x="258749" y="52188"/>
                  <a:pt x="264234" y="43248"/>
                  <a:pt x="270365" y="36322"/>
                </a:cubicBezTo>
                <a:cubicBezTo>
                  <a:pt x="291499" y="12564"/>
                  <a:pt x="321507" y="0"/>
                  <a:pt x="357323" y="0"/>
                </a:cubicBezTo>
                <a:close/>
              </a:path>
            </a:pathLst>
          </a:custGeom>
          <a:solidFill>
            <a:srgbClr val="36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6" name="Oval 12"/>
          <p:cNvSpPr/>
          <p:nvPr>
            <p:custDataLst>
              <p:tags r:id="rId8"/>
            </p:custDataLst>
          </p:nvPr>
        </p:nvSpPr>
        <p:spPr>
          <a:xfrm>
            <a:off x="9574211" y="3617118"/>
            <a:ext cx="838796" cy="726976"/>
          </a:xfrm>
          <a:custGeom>
            <a:avLst/>
            <a:gdLst>
              <a:gd name="connsiteX0" fmla="*/ 532049 w 608203"/>
              <a:gd name="connsiteY0" fmla="*/ 336380 h 527124"/>
              <a:gd name="connsiteX1" fmla="*/ 530242 w 608203"/>
              <a:gd name="connsiteY1" fmla="*/ 338184 h 527124"/>
              <a:gd name="connsiteX2" fmla="*/ 530242 w 608203"/>
              <a:gd name="connsiteY2" fmla="*/ 353392 h 527124"/>
              <a:gd name="connsiteX3" fmla="*/ 530500 w 608203"/>
              <a:gd name="connsiteY3" fmla="*/ 353650 h 527124"/>
              <a:gd name="connsiteX4" fmla="*/ 533598 w 608203"/>
              <a:gd name="connsiteY4" fmla="*/ 353650 h 527124"/>
              <a:gd name="connsiteX5" fmla="*/ 533856 w 608203"/>
              <a:gd name="connsiteY5" fmla="*/ 353392 h 527124"/>
              <a:gd name="connsiteX6" fmla="*/ 533598 w 608203"/>
              <a:gd name="connsiteY6" fmla="*/ 353392 h 527124"/>
              <a:gd name="connsiteX7" fmla="*/ 533598 w 608203"/>
              <a:gd name="connsiteY7" fmla="*/ 338184 h 527124"/>
              <a:gd name="connsiteX8" fmla="*/ 532049 w 608203"/>
              <a:gd name="connsiteY8" fmla="*/ 336380 h 527124"/>
              <a:gd name="connsiteX9" fmla="*/ 379740 w 608203"/>
              <a:gd name="connsiteY9" fmla="*/ 336380 h 527124"/>
              <a:gd name="connsiteX10" fmla="*/ 377933 w 608203"/>
              <a:gd name="connsiteY10" fmla="*/ 338184 h 527124"/>
              <a:gd name="connsiteX11" fmla="*/ 377933 w 608203"/>
              <a:gd name="connsiteY11" fmla="*/ 353392 h 527124"/>
              <a:gd name="connsiteX12" fmla="*/ 378191 w 608203"/>
              <a:gd name="connsiteY12" fmla="*/ 353650 h 527124"/>
              <a:gd name="connsiteX13" fmla="*/ 381289 w 608203"/>
              <a:gd name="connsiteY13" fmla="*/ 353650 h 527124"/>
              <a:gd name="connsiteX14" fmla="*/ 381547 w 608203"/>
              <a:gd name="connsiteY14" fmla="*/ 353392 h 527124"/>
              <a:gd name="connsiteX15" fmla="*/ 381547 w 608203"/>
              <a:gd name="connsiteY15" fmla="*/ 338184 h 527124"/>
              <a:gd name="connsiteX16" fmla="*/ 379740 w 608203"/>
              <a:gd name="connsiteY16" fmla="*/ 336380 h 527124"/>
              <a:gd name="connsiteX17" fmla="*/ 228464 w 608203"/>
              <a:gd name="connsiteY17" fmla="*/ 336380 h 527124"/>
              <a:gd name="connsiteX18" fmla="*/ 226657 w 608203"/>
              <a:gd name="connsiteY18" fmla="*/ 338184 h 527124"/>
              <a:gd name="connsiteX19" fmla="*/ 226657 w 608203"/>
              <a:gd name="connsiteY19" fmla="*/ 353392 h 527124"/>
              <a:gd name="connsiteX20" fmla="*/ 226915 w 608203"/>
              <a:gd name="connsiteY20" fmla="*/ 353650 h 527124"/>
              <a:gd name="connsiteX21" fmla="*/ 230012 w 608203"/>
              <a:gd name="connsiteY21" fmla="*/ 353650 h 527124"/>
              <a:gd name="connsiteX22" fmla="*/ 230271 w 608203"/>
              <a:gd name="connsiteY22" fmla="*/ 353392 h 527124"/>
              <a:gd name="connsiteX23" fmla="*/ 230271 w 608203"/>
              <a:gd name="connsiteY23" fmla="*/ 338184 h 527124"/>
              <a:gd name="connsiteX24" fmla="*/ 228464 w 608203"/>
              <a:gd name="connsiteY24" fmla="*/ 336380 h 527124"/>
              <a:gd name="connsiteX25" fmla="*/ 76154 w 608203"/>
              <a:gd name="connsiteY25" fmla="*/ 336380 h 527124"/>
              <a:gd name="connsiteX26" fmla="*/ 74605 w 608203"/>
              <a:gd name="connsiteY26" fmla="*/ 338184 h 527124"/>
              <a:gd name="connsiteX27" fmla="*/ 74605 w 608203"/>
              <a:gd name="connsiteY27" fmla="*/ 353392 h 527124"/>
              <a:gd name="connsiteX28" fmla="*/ 74863 w 608203"/>
              <a:gd name="connsiteY28" fmla="*/ 353650 h 527124"/>
              <a:gd name="connsiteX29" fmla="*/ 77703 w 608203"/>
              <a:gd name="connsiteY29" fmla="*/ 353650 h 527124"/>
              <a:gd name="connsiteX30" fmla="*/ 77961 w 608203"/>
              <a:gd name="connsiteY30" fmla="*/ 353392 h 527124"/>
              <a:gd name="connsiteX31" fmla="*/ 77961 w 608203"/>
              <a:gd name="connsiteY31" fmla="*/ 338184 h 527124"/>
              <a:gd name="connsiteX32" fmla="*/ 76154 w 608203"/>
              <a:gd name="connsiteY32" fmla="*/ 336380 h 527124"/>
              <a:gd name="connsiteX33" fmla="*/ 385640 w 608203"/>
              <a:gd name="connsiteY33" fmla="*/ 296446 h 527124"/>
              <a:gd name="connsiteX34" fmla="*/ 385640 w 608203"/>
              <a:gd name="connsiteY34" fmla="*/ 307253 h 527124"/>
              <a:gd name="connsiteX35" fmla="*/ 383836 w 608203"/>
              <a:gd name="connsiteY35" fmla="*/ 311626 h 527124"/>
              <a:gd name="connsiteX36" fmla="*/ 379713 w 608203"/>
              <a:gd name="connsiteY36" fmla="*/ 313170 h 527124"/>
              <a:gd name="connsiteX37" fmla="*/ 375589 w 608203"/>
              <a:gd name="connsiteY37" fmla="*/ 311626 h 527124"/>
              <a:gd name="connsiteX38" fmla="*/ 373785 w 608203"/>
              <a:gd name="connsiteY38" fmla="*/ 307253 h 527124"/>
              <a:gd name="connsiteX39" fmla="*/ 373785 w 608203"/>
              <a:gd name="connsiteY39" fmla="*/ 304680 h 527124"/>
              <a:gd name="connsiteX40" fmla="*/ 377909 w 608203"/>
              <a:gd name="connsiteY40" fmla="*/ 302107 h 527124"/>
              <a:gd name="connsiteX41" fmla="*/ 377909 w 608203"/>
              <a:gd name="connsiteY41" fmla="*/ 307767 h 527124"/>
              <a:gd name="connsiteX42" fmla="*/ 379713 w 608203"/>
              <a:gd name="connsiteY42" fmla="*/ 309568 h 527124"/>
              <a:gd name="connsiteX43" fmla="*/ 381517 w 608203"/>
              <a:gd name="connsiteY43" fmla="*/ 307767 h 527124"/>
              <a:gd name="connsiteX44" fmla="*/ 381517 w 608203"/>
              <a:gd name="connsiteY44" fmla="*/ 299534 h 527124"/>
              <a:gd name="connsiteX45" fmla="*/ 385640 w 608203"/>
              <a:gd name="connsiteY45" fmla="*/ 296446 h 527124"/>
              <a:gd name="connsiteX46" fmla="*/ 222493 w 608203"/>
              <a:gd name="connsiteY46" fmla="*/ 296446 h 527124"/>
              <a:gd name="connsiteX47" fmla="*/ 226641 w 608203"/>
              <a:gd name="connsiteY47" fmla="*/ 299534 h 527124"/>
              <a:gd name="connsiteX48" fmla="*/ 226641 w 608203"/>
              <a:gd name="connsiteY48" fmla="*/ 307767 h 527124"/>
              <a:gd name="connsiteX49" fmla="*/ 228456 w 608203"/>
              <a:gd name="connsiteY49" fmla="*/ 309568 h 527124"/>
              <a:gd name="connsiteX50" fmla="*/ 230271 w 608203"/>
              <a:gd name="connsiteY50" fmla="*/ 307767 h 527124"/>
              <a:gd name="connsiteX51" fmla="*/ 230271 w 608203"/>
              <a:gd name="connsiteY51" fmla="*/ 302107 h 527124"/>
              <a:gd name="connsiteX52" fmla="*/ 234419 w 608203"/>
              <a:gd name="connsiteY52" fmla="*/ 304680 h 527124"/>
              <a:gd name="connsiteX53" fmla="*/ 234419 w 608203"/>
              <a:gd name="connsiteY53" fmla="*/ 307253 h 527124"/>
              <a:gd name="connsiteX54" fmla="*/ 232604 w 608203"/>
              <a:gd name="connsiteY54" fmla="*/ 311626 h 527124"/>
              <a:gd name="connsiteX55" fmla="*/ 228456 w 608203"/>
              <a:gd name="connsiteY55" fmla="*/ 313170 h 527124"/>
              <a:gd name="connsiteX56" fmla="*/ 224308 w 608203"/>
              <a:gd name="connsiteY56" fmla="*/ 311626 h 527124"/>
              <a:gd name="connsiteX57" fmla="*/ 222493 w 608203"/>
              <a:gd name="connsiteY57" fmla="*/ 307253 h 527124"/>
              <a:gd name="connsiteX58" fmla="*/ 569992 w 608203"/>
              <a:gd name="connsiteY58" fmla="*/ 290741 h 527124"/>
              <a:gd name="connsiteX59" fmla="*/ 568177 w 608203"/>
              <a:gd name="connsiteY59" fmla="*/ 292545 h 527124"/>
              <a:gd name="connsiteX60" fmla="*/ 568177 w 608203"/>
              <a:gd name="connsiteY60" fmla="*/ 307756 h 527124"/>
              <a:gd name="connsiteX61" fmla="*/ 569992 w 608203"/>
              <a:gd name="connsiteY61" fmla="*/ 309561 h 527124"/>
              <a:gd name="connsiteX62" fmla="*/ 571807 w 608203"/>
              <a:gd name="connsiteY62" fmla="*/ 307756 h 527124"/>
              <a:gd name="connsiteX63" fmla="*/ 571807 w 608203"/>
              <a:gd name="connsiteY63" fmla="*/ 292545 h 527124"/>
              <a:gd name="connsiteX64" fmla="*/ 569992 w 608203"/>
              <a:gd name="connsiteY64" fmla="*/ 290741 h 527124"/>
              <a:gd name="connsiteX65" fmla="*/ 532028 w 608203"/>
              <a:gd name="connsiteY65" fmla="*/ 290741 h 527124"/>
              <a:gd name="connsiteX66" fmla="*/ 530213 w 608203"/>
              <a:gd name="connsiteY66" fmla="*/ 292545 h 527124"/>
              <a:gd name="connsiteX67" fmla="*/ 530213 w 608203"/>
              <a:gd name="connsiteY67" fmla="*/ 307756 h 527124"/>
              <a:gd name="connsiteX68" fmla="*/ 532028 w 608203"/>
              <a:gd name="connsiteY68" fmla="*/ 309561 h 527124"/>
              <a:gd name="connsiteX69" fmla="*/ 533843 w 608203"/>
              <a:gd name="connsiteY69" fmla="*/ 307756 h 527124"/>
              <a:gd name="connsiteX70" fmla="*/ 533843 w 608203"/>
              <a:gd name="connsiteY70" fmla="*/ 292545 h 527124"/>
              <a:gd name="connsiteX71" fmla="*/ 532028 w 608203"/>
              <a:gd name="connsiteY71" fmla="*/ 290741 h 527124"/>
              <a:gd name="connsiteX72" fmla="*/ 493817 w 608203"/>
              <a:gd name="connsiteY72" fmla="*/ 290741 h 527124"/>
              <a:gd name="connsiteX73" fmla="*/ 492013 w 608203"/>
              <a:gd name="connsiteY73" fmla="*/ 292545 h 527124"/>
              <a:gd name="connsiteX74" fmla="*/ 492013 w 608203"/>
              <a:gd name="connsiteY74" fmla="*/ 307756 h 527124"/>
              <a:gd name="connsiteX75" fmla="*/ 493817 w 608203"/>
              <a:gd name="connsiteY75" fmla="*/ 309561 h 527124"/>
              <a:gd name="connsiteX76" fmla="*/ 495621 w 608203"/>
              <a:gd name="connsiteY76" fmla="*/ 307756 h 527124"/>
              <a:gd name="connsiteX77" fmla="*/ 495621 w 608203"/>
              <a:gd name="connsiteY77" fmla="*/ 292545 h 527124"/>
              <a:gd name="connsiteX78" fmla="*/ 493817 w 608203"/>
              <a:gd name="connsiteY78" fmla="*/ 290741 h 527124"/>
              <a:gd name="connsiteX79" fmla="*/ 455888 w 608203"/>
              <a:gd name="connsiteY79" fmla="*/ 290741 h 527124"/>
              <a:gd name="connsiteX80" fmla="*/ 454073 w 608203"/>
              <a:gd name="connsiteY80" fmla="*/ 292545 h 527124"/>
              <a:gd name="connsiteX81" fmla="*/ 454073 w 608203"/>
              <a:gd name="connsiteY81" fmla="*/ 307756 h 527124"/>
              <a:gd name="connsiteX82" fmla="*/ 455888 w 608203"/>
              <a:gd name="connsiteY82" fmla="*/ 309561 h 527124"/>
              <a:gd name="connsiteX83" fmla="*/ 457703 w 608203"/>
              <a:gd name="connsiteY83" fmla="*/ 307756 h 527124"/>
              <a:gd name="connsiteX84" fmla="*/ 457703 w 608203"/>
              <a:gd name="connsiteY84" fmla="*/ 292545 h 527124"/>
              <a:gd name="connsiteX85" fmla="*/ 455888 w 608203"/>
              <a:gd name="connsiteY85" fmla="*/ 290741 h 527124"/>
              <a:gd name="connsiteX86" fmla="*/ 417689 w 608203"/>
              <a:gd name="connsiteY86" fmla="*/ 290741 h 527124"/>
              <a:gd name="connsiteX87" fmla="*/ 415889 w 608203"/>
              <a:gd name="connsiteY87" fmla="*/ 292545 h 527124"/>
              <a:gd name="connsiteX88" fmla="*/ 415889 w 608203"/>
              <a:gd name="connsiteY88" fmla="*/ 307756 h 527124"/>
              <a:gd name="connsiteX89" fmla="*/ 417689 w 608203"/>
              <a:gd name="connsiteY89" fmla="*/ 309561 h 527124"/>
              <a:gd name="connsiteX90" fmla="*/ 419489 w 608203"/>
              <a:gd name="connsiteY90" fmla="*/ 307756 h 527124"/>
              <a:gd name="connsiteX91" fmla="*/ 419489 w 608203"/>
              <a:gd name="connsiteY91" fmla="*/ 292545 h 527124"/>
              <a:gd name="connsiteX92" fmla="*/ 417689 w 608203"/>
              <a:gd name="connsiteY92" fmla="*/ 290741 h 527124"/>
              <a:gd name="connsiteX93" fmla="*/ 190527 w 608203"/>
              <a:gd name="connsiteY93" fmla="*/ 290741 h 527124"/>
              <a:gd name="connsiteX94" fmla="*/ 188723 w 608203"/>
              <a:gd name="connsiteY94" fmla="*/ 292545 h 527124"/>
              <a:gd name="connsiteX95" fmla="*/ 188723 w 608203"/>
              <a:gd name="connsiteY95" fmla="*/ 307756 h 527124"/>
              <a:gd name="connsiteX96" fmla="*/ 190527 w 608203"/>
              <a:gd name="connsiteY96" fmla="*/ 309561 h 527124"/>
              <a:gd name="connsiteX97" fmla="*/ 192331 w 608203"/>
              <a:gd name="connsiteY97" fmla="*/ 307756 h 527124"/>
              <a:gd name="connsiteX98" fmla="*/ 192331 w 608203"/>
              <a:gd name="connsiteY98" fmla="*/ 292545 h 527124"/>
              <a:gd name="connsiteX99" fmla="*/ 190527 w 608203"/>
              <a:gd name="connsiteY99" fmla="*/ 290741 h 527124"/>
              <a:gd name="connsiteX100" fmla="*/ 152280 w 608203"/>
              <a:gd name="connsiteY100" fmla="*/ 290741 h 527124"/>
              <a:gd name="connsiteX101" fmla="*/ 150476 w 608203"/>
              <a:gd name="connsiteY101" fmla="*/ 292545 h 527124"/>
              <a:gd name="connsiteX102" fmla="*/ 150476 w 608203"/>
              <a:gd name="connsiteY102" fmla="*/ 307756 h 527124"/>
              <a:gd name="connsiteX103" fmla="*/ 152280 w 608203"/>
              <a:gd name="connsiteY103" fmla="*/ 309561 h 527124"/>
              <a:gd name="connsiteX104" fmla="*/ 154084 w 608203"/>
              <a:gd name="connsiteY104" fmla="*/ 307756 h 527124"/>
              <a:gd name="connsiteX105" fmla="*/ 154084 w 608203"/>
              <a:gd name="connsiteY105" fmla="*/ 292545 h 527124"/>
              <a:gd name="connsiteX106" fmla="*/ 152280 w 608203"/>
              <a:gd name="connsiteY106" fmla="*/ 290741 h 527124"/>
              <a:gd name="connsiteX107" fmla="*/ 114351 w 608203"/>
              <a:gd name="connsiteY107" fmla="*/ 290741 h 527124"/>
              <a:gd name="connsiteX108" fmla="*/ 112536 w 608203"/>
              <a:gd name="connsiteY108" fmla="*/ 292545 h 527124"/>
              <a:gd name="connsiteX109" fmla="*/ 112536 w 608203"/>
              <a:gd name="connsiteY109" fmla="*/ 307756 h 527124"/>
              <a:gd name="connsiteX110" fmla="*/ 114351 w 608203"/>
              <a:gd name="connsiteY110" fmla="*/ 309561 h 527124"/>
              <a:gd name="connsiteX111" fmla="*/ 116166 w 608203"/>
              <a:gd name="connsiteY111" fmla="*/ 307756 h 527124"/>
              <a:gd name="connsiteX112" fmla="*/ 116166 w 608203"/>
              <a:gd name="connsiteY112" fmla="*/ 292545 h 527124"/>
              <a:gd name="connsiteX113" fmla="*/ 114351 w 608203"/>
              <a:gd name="connsiteY113" fmla="*/ 290741 h 527124"/>
              <a:gd name="connsiteX114" fmla="*/ 76410 w 608203"/>
              <a:gd name="connsiteY114" fmla="*/ 290741 h 527124"/>
              <a:gd name="connsiteX115" fmla="*/ 74610 w 608203"/>
              <a:gd name="connsiteY115" fmla="*/ 292545 h 527124"/>
              <a:gd name="connsiteX116" fmla="*/ 74610 w 608203"/>
              <a:gd name="connsiteY116" fmla="*/ 307756 h 527124"/>
              <a:gd name="connsiteX117" fmla="*/ 76410 w 608203"/>
              <a:gd name="connsiteY117" fmla="*/ 309561 h 527124"/>
              <a:gd name="connsiteX118" fmla="*/ 77953 w 608203"/>
              <a:gd name="connsiteY118" fmla="*/ 307756 h 527124"/>
              <a:gd name="connsiteX119" fmla="*/ 77953 w 608203"/>
              <a:gd name="connsiteY119" fmla="*/ 292545 h 527124"/>
              <a:gd name="connsiteX120" fmla="*/ 76410 w 608203"/>
              <a:gd name="connsiteY120" fmla="*/ 290741 h 527124"/>
              <a:gd name="connsiteX121" fmla="*/ 38211 w 608203"/>
              <a:gd name="connsiteY121" fmla="*/ 290741 h 527124"/>
              <a:gd name="connsiteX122" fmla="*/ 36396 w 608203"/>
              <a:gd name="connsiteY122" fmla="*/ 292545 h 527124"/>
              <a:gd name="connsiteX123" fmla="*/ 36396 w 608203"/>
              <a:gd name="connsiteY123" fmla="*/ 307756 h 527124"/>
              <a:gd name="connsiteX124" fmla="*/ 38211 w 608203"/>
              <a:gd name="connsiteY124" fmla="*/ 309561 h 527124"/>
              <a:gd name="connsiteX125" fmla="*/ 40026 w 608203"/>
              <a:gd name="connsiteY125" fmla="*/ 307756 h 527124"/>
              <a:gd name="connsiteX126" fmla="*/ 40026 w 608203"/>
              <a:gd name="connsiteY126" fmla="*/ 292545 h 527124"/>
              <a:gd name="connsiteX127" fmla="*/ 38211 w 608203"/>
              <a:gd name="connsiteY127" fmla="*/ 290741 h 527124"/>
              <a:gd name="connsiteX128" fmla="*/ 569992 w 608203"/>
              <a:gd name="connsiteY128" fmla="*/ 287131 h 527124"/>
              <a:gd name="connsiteX129" fmla="*/ 574140 w 608203"/>
              <a:gd name="connsiteY129" fmla="*/ 288678 h 527124"/>
              <a:gd name="connsiteX130" fmla="*/ 575955 w 608203"/>
              <a:gd name="connsiteY130" fmla="*/ 293319 h 527124"/>
              <a:gd name="connsiteX131" fmla="*/ 575955 w 608203"/>
              <a:gd name="connsiteY131" fmla="*/ 307241 h 527124"/>
              <a:gd name="connsiteX132" fmla="*/ 574140 w 608203"/>
              <a:gd name="connsiteY132" fmla="*/ 311623 h 527124"/>
              <a:gd name="connsiteX133" fmla="*/ 569992 w 608203"/>
              <a:gd name="connsiteY133" fmla="*/ 313170 h 527124"/>
              <a:gd name="connsiteX134" fmla="*/ 565844 w 608203"/>
              <a:gd name="connsiteY134" fmla="*/ 311623 h 527124"/>
              <a:gd name="connsiteX135" fmla="*/ 564029 w 608203"/>
              <a:gd name="connsiteY135" fmla="*/ 307241 h 527124"/>
              <a:gd name="connsiteX136" fmla="*/ 564029 w 608203"/>
              <a:gd name="connsiteY136" fmla="*/ 293319 h 527124"/>
              <a:gd name="connsiteX137" fmla="*/ 565844 w 608203"/>
              <a:gd name="connsiteY137" fmla="*/ 288678 h 527124"/>
              <a:gd name="connsiteX138" fmla="*/ 569992 w 608203"/>
              <a:gd name="connsiteY138" fmla="*/ 287131 h 527124"/>
              <a:gd name="connsiteX139" fmla="*/ 532028 w 608203"/>
              <a:gd name="connsiteY139" fmla="*/ 287131 h 527124"/>
              <a:gd name="connsiteX140" fmla="*/ 536176 w 608203"/>
              <a:gd name="connsiteY140" fmla="*/ 288678 h 527124"/>
              <a:gd name="connsiteX141" fmla="*/ 537991 w 608203"/>
              <a:gd name="connsiteY141" fmla="*/ 293319 h 527124"/>
              <a:gd name="connsiteX142" fmla="*/ 537991 w 608203"/>
              <a:gd name="connsiteY142" fmla="*/ 307241 h 527124"/>
              <a:gd name="connsiteX143" fmla="*/ 536176 w 608203"/>
              <a:gd name="connsiteY143" fmla="*/ 311623 h 527124"/>
              <a:gd name="connsiteX144" fmla="*/ 532028 w 608203"/>
              <a:gd name="connsiteY144" fmla="*/ 313170 h 527124"/>
              <a:gd name="connsiteX145" fmla="*/ 527880 w 608203"/>
              <a:gd name="connsiteY145" fmla="*/ 311623 h 527124"/>
              <a:gd name="connsiteX146" fmla="*/ 526065 w 608203"/>
              <a:gd name="connsiteY146" fmla="*/ 307241 h 527124"/>
              <a:gd name="connsiteX147" fmla="*/ 526065 w 608203"/>
              <a:gd name="connsiteY147" fmla="*/ 293319 h 527124"/>
              <a:gd name="connsiteX148" fmla="*/ 527880 w 608203"/>
              <a:gd name="connsiteY148" fmla="*/ 288678 h 527124"/>
              <a:gd name="connsiteX149" fmla="*/ 532028 w 608203"/>
              <a:gd name="connsiteY149" fmla="*/ 287131 h 527124"/>
              <a:gd name="connsiteX150" fmla="*/ 493817 w 608203"/>
              <a:gd name="connsiteY150" fmla="*/ 287131 h 527124"/>
              <a:gd name="connsiteX151" fmla="*/ 497940 w 608203"/>
              <a:gd name="connsiteY151" fmla="*/ 288678 h 527124"/>
              <a:gd name="connsiteX152" fmla="*/ 499744 w 608203"/>
              <a:gd name="connsiteY152" fmla="*/ 293319 h 527124"/>
              <a:gd name="connsiteX153" fmla="*/ 499744 w 608203"/>
              <a:gd name="connsiteY153" fmla="*/ 307241 h 527124"/>
              <a:gd name="connsiteX154" fmla="*/ 497940 w 608203"/>
              <a:gd name="connsiteY154" fmla="*/ 311623 h 527124"/>
              <a:gd name="connsiteX155" fmla="*/ 493817 w 608203"/>
              <a:gd name="connsiteY155" fmla="*/ 313170 h 527124"/>
              <a:gd name="connsiteX156" fmla="*/ 489693 w 608203"/>
              <a:gd name="connsiteY156" fmla="*/ 311623 h 527124"/>
              <a:gd name="connsiteX157" fmla="*/ 487889 w 608203"/>
              <a:gd name="connsiteY157" fmla="*/ 307241 h 527124"/>
              <a:gd name="connsiteX158" fmla="*/ 487889 w 608203"/>
              <a:gd name="connsiteY158" fmla="*/ 293319 h 527124"/>
              <a:gd name="connsiteX159" fmla="*/ 489693 w 608203"/>
              <a:gd name="connsiteY159" fmla="*/ 288678 h 527124"/>
              <a:gd name="connsiteX160" fmla="*/ 493817 w 608203"/>
              <a:gd name="connsiteY160" fmla="*/ 287131 h 527124"/>
              <a:gd name="connsiteX161" fmla="*/ 455888 w 608203"/>
              <a:gd name="connsiteY161" fmla="*/ 287131 h 527124"/>
              <a:gd name="connsiteX162" fmla="*/ 460036 w 608203"/>
              <a:gd name="connsiteY162" fmla="*/ 288678 h 527124"/>
              <a:gd name="connsiteX163" fmla="*/ 461851 w 608203"/>
              <a:gd name="connsiteY163" fmla="*/ 293319 h 527124"/>
              <a:gd name="connsiteX164" fmla="*/ 461851 w 608203"/>
              <a:gd name="connsiteY164" fmla="*/ 307241 h 527124"/>
              <a:gd name="connsiteX165" fmla="*/ 460036 w 608203"/>
              <a:gd name="connsiteY165" fmla="*/ 311623 h 527124"/>
              <a:gd name="connsiteX166" fmla="*/ 455888 w 608203"/>
              <a:gd name="connsiteY166" fmla="*/ 313170 h 527124"/>
              <a:gd name="connsiteX167" fmla="*/ 451740 w 608203"/>
              <a:gd name="connsiteY167" fmla="*/ 311623 h 527124"/>
              <a:gd name="connsiteX168" fmla="*/ 449925 w 608203"/>
              <a:gd name="connsiteY168" fmla="*/ 307241 h 527124"/>
              <a:gd name="connsiteX169" fmla="*/ 449925 w 608203"/>
              <a:gd name="connsiteY169" fmla="*/ 293319 h 527124"/>
              <a:gd name="connsiteX170" fmla="*/ 451740 w 608203"/>
              <a:gd name="connsiteY170" fmla="*/ 288678 h 527124"/>
              <a:gd name="connsiteX171" fmla="*/ 455888 w 608203"/>
              <a:gd name="connsiteY171" fmla="*/ 287131 h 527124"/>
              <a:gd name="connsiteX172" fmla="*/ 417689 w 608203"/>
              <a:gd name="connsiteY172" fmla="*/ 287131 h 527124"/>
              <a:gd name="connsiteX173" fmla="*/ 421804 w 608203"/>
              <a:gd name="connsiteY173" fmla="*/ 288678 h 527124"/>
              <a:gd name="connsiteX174" fmla="*/ 423604 w 608203"/>
              <a:gd name="connsiteY174" fmla="*/ 293319 h 527124"/>
              <a:gd name="connsiteX175" fmla="*/ 423604 w 608203"/>
              <a:gd name="connsiteY175" fmla="*/ 307241 h 527124"/>
              <a:gd name="connsiteX176" fmla="*/ 421804 w 608203"/>
              <a:gd name="connsiteY176" fmla="*/ 311623 h 527124"/>
              <a:gd name="connsiteX177" fmla="*/ 417689 w 608203"/>
              <a:gd name="connsiteY177" fmla="*/ 313170 h 527124"/>
              <a:gd name="connsiteX178" fmla="*/ 413574 w 608203"/>
              <a:gd name="connsiteY178" fmla="*/ 311623 h 527124"/>
              <a:gd name="connsiteX179" fmla="*/ 412031 w 608203"/>
              <a:gd name="connsiteY179" fmla="*/ 307241 h 527124"/>
              <a:gd name="connsiteX180" fmla="*/ 412031 w 608203"/>
              <a:gd name="connsiteY180" fmla="*/ 293319 h 527124"/>
              <a:gd name="connsiteX181" fmla="*/ 413574 w 608203"/>
              <a:gd name="connsiteY181" fmla="*/ 288678 h 527124"/>
              <a:gd name="connsiteX182" fmla="*/ 417689 w 608203"/>
              <a:gd name="connsiteY182" fmla="*/ 287131 h 527124"/>
              <a:gd name="connsiteX183" fmla="*/ 190527 w 608203"/>
              <a:gd name="connsiteY183" fmla="*/ 287131 h 527124"/>
              <a:gd name="connsiteX184" fmla="*/ 194650 w 608203"/>
              <a:gd name="connsiteY184" fmla="*/ 288678 h 527124"/>
              <a:gd name="connsiteX185" fmla="*/ 196454 w 608203"/>
              <a:gd name="connsiteY185" fmla="*/ 293319 h 527124"/>
              <a:gd name="connsiteX186" fmla="*/ 196454 w 608203"/>
              <a:gd name="connsiteY186" fmla="*/ 307241 h 527124"/>
              <a:gd name="connsiteX187" fmla="*/ 194650 w 608203"/>
              <a:gd name="connsiteY187" fmla="*/ 311623 h 527124"/>
              <a:gd name="connsiteX188" fmla="*/ 190527 w 608203"/>
              <a:gd name="connsiteY188" fmla="*/ 313170 h 527124"/>
              <a:gd name="connsiteX189" fmla="*/ 186403 w 608203"/>
              <a:gd name="connsiteY189" fmla="*/ 311623 h 527124"/>
              <a:gd name="connsiteX190" fmla="*/ 184599 w 608203"/>
              <a:gd name="connsiteY190" fmla="*/ 307241 h 527124"/>
              <a:gd name="connsiteX191" fmla="*/ 184599 w 608203"/>
              <a:gd name="connsiteY191" fmla="*/ 293319 h 527124"/>
              <a:gd name="connsiteX192" fmla="*/ 186403 w 608203"/>
              <a:gd name="connsiteY192" fmla="*/ 288678 h 527124"/>
              <a:gd name="connsiteX193" fmla="*/ 190527 w 608203"/>
              <a:gd name="connsiteY193" fmla="*/ 287131 h 527124"/>
              <a:gd name="connsiteX194" fmla="*/ 152280 w 608203"/>
              <a:gd name="connsiteY194" fmla="*/ 287131 h 527124"/>
              <a:gd name="connsiteX195" fmla="*/ 156404 w 608203"/>
              <a:gd name="connsiteY195" fmla="*/ 288678 h 527124"/>
              <a:gd name="connsiteX196" fmla="*/ 158208 w 608203"/>
              <a:gd name="connsiteY196" fmla="*/ 293319 h 527124"/>
              <a:gd name="connsiteX197" fmla="*/ 158208 w 608203"/>
              <a:gd name="connsiteY197" fmla="*/ 307241 h 527124"/>
              <a:gd name="connsiteX198" fmla="*/ 156404 w 608203"/>
              <a:gd name="connsiteY198" fmla="*/ 311623 h 527124"/>
              <a:gd name="connsiteX199" fmla="*/ 152280 w 608203"/>
              <a:gd name="connsiteY199" fmla="*/ 313170 h 527124"/>
              <a:gd name="connsiteX200" fmla="*/ 148157 w 608203"/>
              <a:gd name="connsiteY200" fmla="*/ 311623 h 527124"/>
              <a:gd name="connsiteX201" fmla="*/ 146353 w 608203"/>
              <a:gd name="connsiteY201" fmla="*/ 307241 h 527124"/>
              <a:gd name="connsiteX202" fmla="*/ 146353 w 608203"/>
              <a:gd name="connsiteY202" fmla="*/ 293319 h 527124"/>
              <a:gd name="connsiteX203" fmla="*/ 148157 w 608203"/>
              <a:gd name="connsiteY203" fmla="*/ 288678 h 527124"/>
              <a:gd name="connsiteX204" fmla="*/ 152280 w 608203"/>
              <a:gd name="connsiteY204" fmla="*/ 287131 h 527124"/>
              <a:gd name="connsiteX205" fmla="*/ 114351 w 608203"/>
              <a:gd name="connsiteY205" fmla="*/ 287131 h 527124"/>
              <a:gd name="connsiteX206" fmla="*/ 118499 w 608203"/>
              <a:gd name="connsiteY206" fmla="*/ 288678 h 527124"/>
              <a:gd name="connsiteX207" fmla="*/ 120314 w 608203"/>
              <a:gd name="connsiteY207" fmla="*/ 293319 h 527124"/>
              <a:gd name="connsiteX208" fmla="*/ 120314 w 608203"/>
              <a:gd name="connsiteY208" fmla="*/ 307241 h 527124"/>
              <a:gd name="connsiteX209" fmla="*/ 118499 w 608203"/>
              <a:gd name="connsiteY209" fmla="*/ 311623 h 527124"/>
              <a:gd name="connsiteX210" fmla="*/ 114351 w 608203"/>
              <a:gd name="connsiteY210" fmla="*/ 313170 h 527124"/>
              <a:gd name="connsiteX211" fmla="*/ 110203 w 608203"/>
              <a:gd name="connsiteY211" fmla="*/ 311623 h 527124"/>
              <a:gd name="connsiteX212" fmla="*/ 108388 w 608203"/>
              <a:gd name="connsiteY212" fmla="*/ 307241 h 527124"/>
              <a:gd name="connsiteX213" fmla="*/ 108388 w 608203"/>
              <a:gd name="connsiteY213" fmla="*/ 293319 h 527124"/>
              <a:gd name="connsiteX214" fmla="*/ 110203 w 608203"/>
              <a:gd name="connsiteY214" fmla="*/ 288678 h 527124"/>
              <a:gd name="connsiteX215" fmla="*/ 114351 w 608203"/>
              <a:gd name="connsiteY215" fmla="*/ 287131 h 527124"/>
              <a:gd name="connsiteX216" fmla="*/ 76410 w 608203"/>
              <a:gd name="connsiteY216" fmla="*/ 287131 h 527124"/>
              <a:gd name="connsiteX217" fmla="*/ 80268 w 608203"/>
              <a:gd name="connsiteY217" fmla="*/ 288678 h 527124"/>
              <a:gd name="connsiteX218" fmla="*/ 82068 w 608203"/>
              <a:gd name="connsiteY218" fmla="*/ 293319 h 527124"/>
              <a:gd name="connsiteX219" fmla="*/ 82068 w 608203"/>
              <a:gd name="connsiteY219" fmla="*/ 307241 h 527124"/>
              <a:gd name="connsiteX220" fmla="*/ 80268 w 608203"/>
              <a:gd name="connsiteY220" fmla="*/ 311623 h 527124"/>
              <a:gd name="connsiteX221" fmla="*/ 76410 w 608203"/>
              <a:gd name="connsiteY221" fmla="*/ 313170 h 527124"/>
              <a:gd name="connsiteX222" fmla="*/ 72038 w 608203"/>
              <a:gd name="connsiteY222" fmla="*/ 311623 h 527124"/>
              <a:gd name="connsiteX223" fmla="*/ 70495 w 608203"/>
              <a:gd name="connsiteY223" fmla="*/ 307241 h 527124"/>
              <a:gd name="connsiteX224" fmla="*/ 70495 w 608203"/>
              <a:gd name="connsiteY224" fmla="*/ 293319 h 527124"/>
              <a:gd name="connsiteX225" fmla="*/ 72038 w 608203"/>
              <a:gd name="connsiteY225" fmla="*/ 288678 h 527124"/>
              <a:gd name="connsiteX226" fmla="*/ 76410 w 608203"/>
              <a:gd name="connsiteY226" fmla="*/ 287131 h 527124"/>
              <a:gd name="connsiteX227" fmla="*/ 38211 w 608203"/>
              <a:gd name="connsiteY227" fmla="*/ 287131 h 527124"/>
              <a:gd name="connsiteX228" fmla="*/ 42359 w 608203"/>
              <a:gd name="connsiteY228" fmla="*/ 288678 h 527124"/>
              <a:gd name="connsiteX229" fmla="*/ 44174 w 608203"/>
              <a:gd name="connsiteY229" fmla="*/ 293319 h 527124"/>
              <a:gd name="connsiteX230" fmla="*/ 44174 w 608203"/>
              <a:gd name="connsiteY230" fmla="*/ 307241 h 527124"/>
              <a:gd name="connsiteX231" fmla="*/ 42359 w 608203"/>
              <a:gd name="connsiteY231" fmla="*/ 311623 h 527124"/>
              <a:gd name="connsiteX232" fmla="*/ 38211 w 608203"/>
              <a:gd name="connsiteY232" fmla="*/ 313170 h 527124"/>
              <a:gd name="connsiteX233" fmla="*/ 34063 w 608203"/>
              <a:gd name="connsiteY233" fmla="*/ 311623 h 527124"/>
              <a:gd name="connsiteX234" fmla="*/ 32248 w 608203"/>
              <a:gd name="connsiteY234" fmla="*/ 307241 h 527124"/>
              <a:gd name="connsiteX235" fmla="*/ 32248 w 608203"/>
              <a:gd name="connsiteY235" fmla="*/ 293319 h 527124"/>
              <a:gd name="connsiteX236" fmla="*/ 34063 w 608203"/>
              <a:gd name="connsiteY236" fmla="*/ 288678 h 527124"/>
              <a:gd name="connsiteX237" fmla="*/ 38211 w 608203"/>
              <a:gd name="connsiteY237" fmla="*/ 287131 h 527124"/>
              <a:gd name="connsiteX238" fmla="*/ 184599 w 608203"/>
              <a:gd name="connsiteY238" fmla="*/ 247473 h 527124"/>
              <a:gd name="connsiteX239" fmla="*/ 188710 w 608203"/>
              <a:gd name="connsiteY239" fmla="*/ 255724 h 527124"/>
              <a:gd name="connsiteX240" fmla="*/ 188710 w 608203"/>
              <a:gd name="connsiteY240" fmla="*/ 262170 h 527124"/>
              <a:gd name="connsiteX241" fmla="*/ 190508 w 608203"/>
              <a:gd name="connsiteY241" fmla="*/ 263975 h 527124"/>
              <a:gd name="connsiteX242" fmla="*/ 192307 w 608203"/>
              <a:gd name="connsiteY242" fmla="*/ 262170 h 527124"/>
              <a:gd name="connsiteX243" fmla="*/ 192307 w 608203"/>
              <a:gd name="connsiteY243" fmla="*/ 261912 h 527124"/>
              <a:gd name="connsiteX244" fmla="*/ 194619 w 608203"/>
              <a:gd name="connsiteY244" fmla="*/ 265779 h 527124"/>
              <a:gd name="connsiteX245" fmla="*/ 194619 w 608203"/>
              <a:gd name="connsiteY245" fmla="*/ 266037 h 527124"/>
              <a:gd name="connsiteX246" fmla="*/ 190508 w 608203"/>
              <a:gd name="connsiteY246" fmla="*/ 267584 h 527124"/>
              <a:gd name="connsiteX247" fmla="*/ 186398 w 608203"/>
              <a:gd name="connsiteY247" fmla="*/ 266037 h 527124"/>
              <a:gd name="connsiteX248" fmla="*/ 184599 w 608203"/>
              <a:gd name="connsiteY248" fmla="*/ 261654 h 527124"/>
              <a:gd name="connsiteX249" fmla="*/ 184599 w 608203"/>
              <a:gd name="connsiteY249" fmla="*/ 247731 h 527124"/>
              <a:gd name="connsiteX250" fmla="*/ 184599 w 608203"/>
              <a:gd name="connsiteY250" fmla="*/ 247473 h 527124"/>
              <a:gd name="connsiteX251" fmla="*/ 569992 w 608203"/>
              <a:gd name="connsiteY251" fmla="*/ 245156 h 527124"/>
              <a:gd name="connsiteX252" fmla="*/ 568177 w 608203"/>
              <a:gd name="connsiteY252" fmla="*/ 246960 h 527124"/>
              <a:gd name="connsiteX253" fmla="*/ 568177 w 608203"/>
              <a:gd name="connsiteY253" fmla="*/ 262429 h 527124"/>
              <a:gd name="connsiteX254" fmla="*/ 569992 w 608203"/>
              <a:gd name="connsiteY254" fmla="*/ 263976 h 527124"/>
              <a:gd name="connsiteX255" fmla="*/ 571807 w 608203"/>
              <a:gd name="connsiteY255" fmla="*/ 262429 h 527124"/>
              <a:gd name="connsiteX256" fmla="*/ 571807 w 608203"/>
              <a:gd name="connsiteY256" fmla="*/ 246960 h 527124"/>
              <a:gd name="connsiteX257" fmla="*/ 569992 w 608203"/>
              <a:gd name="connsiteY257" fmla="*/ 245156 h 527124"/>
              <a:gd name="connsiteX258" fmla="*/ 493817 w 608203"/>
              <a:gd name="connsiteY258" fmla="*/ 245156 h 527124"/>
              <a:gd name="connsiteX259" fmla="*/ 492013 w 608203"/>
              <a:gd name="connsiteY259" fmla="*/ 246960 h 527124"/>
              <a:gd name="connsiteX260" fmla="*/ 492013 w 608203"/>
              <a:gd name="connsiteY260" fmla="*/ 262429 h 527124"/>
              <a:gd name="connsiteX261" fmla="*/ 493817 w 608203"/>
              <a:gd name="connsiteY261" fmla="*/ 263976 h 527124"/>
              <a:gd name="connsiteX262" fmla="*/ 495621 w 608203"/>
              <a:gd name="connsiteY262" fmla="*/ 262429 h 527124"/>
              <a:gd name="connsiteX263" fmla="*/ 495621 w 608203"/>
              <a:gd name="connsiteY263" fmla="*/ 246960 h 527124"/>
              <a:gd name="connsiteX264" fmla="*/ 493817 w 608203"/>
              <a:gd name="connsiteY264" fmla="*/ 245156 h 527124"/>
              <a:gd name="connsiteX265" fmla="*/ 455888 w 608203"/>
              <a:gd name="connsiteY265" fmla="*/ 245156 h 527124"/>
              <a:gd name="connsiteX266" fmla="*/ 454073 w 608203"/>
              <a:gd name="connsiteY266" fmla="*/ 246960 h 527124"/>
              <a:gd name="connsiteX267" fmla="*/ 454073 w 608203"/>
              <a:gd name="connsiteY267" fmla="*/ 262429 h 527124"/>
              <a:gd name="connsiteX268" fmla="*/ 455888 w 608203"/>
              <a:gd name="connsiteY268" fmla="*/ 263976 h 527124"/>
              <a:gd name="connsiteX269" fmla="*/ 457703 w 608203"/>
              <a:gd name="connsiteY269" fmla="*/ 262429 h 527124"/>
              <a:gd name="connsiteX270" fmla="*/ 457703 w 608203"/>
              <a:gd name="connsiteY270" fmla="*/ 246960 h 527124"/>
              <a:gd name="connsiteX271" fmla="*/ 455888 w 608203"/>
              <a:gd name="connsiteY271" fmla="*/ 245156 h 527124"/>
              <a:gd name="connsiteX272" fmla="*/ 152280 w 608203"/>
              <a:gd name="connsiteY272" fmla="*/ 245156 h 527124"/>
              <a:gd name="connsiteX273" fmla="*/ 150476 w 608203"/>
              <a:gd name="connsiteY273" fmla="*/ 246960 h 527124"/>
              <a:gd name="connsiteX274" fmla="*/ 150476 w 608203"/>
              <a:gd name="connsiteY274" fmla="*/ 262429 h 527124"/>
              <a:gd name="connsiteX275" fmla="*/ 152280 w 608203"/>
              <a:gd name="connsiteY275" fmla="*/ 263976 h 527124"/>
              <a:gd name="connsiteX276" fmla="*/ 154084 w 608203"/>
              <a:gd name="connsiteY276" fmla="*/ 262429 h 527124"/>
              <a:gd name="connsiteX277" fmla="*/ 154084 w 608203"/>
              <a:gd name="connsiteY277" fmla="*/ 246960 h 527124"/>
              <a:gd name="connsiteX278" fmla="*/ 152280 w 608203"/>
              <a:gd name="connsiteY278" fmla="*/ 245156 h 527124"/>
              <a:gd name="connsiteX279" fmla="*/ 114351 w 608203"/>
              <a:gd name="connsiteY279" fmla="*/ 245156 h 527124"/>
              <a:gd name="connsiteX280" fmla="*/ 112536 w 608203"/>
              <a:gd name="connsiteY280" fmla="*/ 246960 h 527124"/>
              <a:gd name="connsiteX281" fmla="*/ 112536 w 608203"/>
              <a:gd name="connsiteY281" fmla="*/ 262429 h 527124"/>
              <a:gd name="connsiteX282" fmla="*/ 114351 w 608203"/>
              <a:gd name="connsiteY282" fmla="*/ 263976 h 527124"/>
              <a:gd name="connsiteX283" fmla="*/ 116166 w 608203"/>
              <a:gd name="connsiteY283" fmla="*/ 262429 h 527124"/>
              <a:gd name="connsiteX284" fmla="*/ 116166 w 608203"/>
              <a:gd name="connsiteY284" fmla="*/ 246960 h 527124"/>
              <a:gd name="connsiteX285" fmla="*/ 114351 w 608203"/>
              <a:gd name="connsiteY285" fmla="*/ 245156 h 527124"/>
              <a:gd name="connsiteX286" fmla="*/ 38211 w 608203"/>
              <a:gd name="connsiteY286" fmla="*/ 245156 h 527124"/>
              <a:gd name="connsiteX287" fmla="*/ 36396 w 608203"/>
              <a:gd name="connsiteY287" fmla="*/ 246960 h 527124"/>
              <a:gd name="connsiteX288" fmla="*/ 36396 w 608203"/>
              <a:gd name="connsiteY288" fmla="*/ 262429 h 527124"/>
              <a:gd name="connsiteX289" fmla="*/ 38211 w 608203"/>
              <a:gd name="connsiteY289" fmla="*/ 263976 h 527124"/>
              <a:gd name="connsiteX290" fmla="*/ 40026 w 608203"/>
              <a:gd name="connsiteY290" fmla="*/ 262429 h 527124"/>
              <a:gd name="connsiteX291" fmla="*/ 40026 w 608203"/>
              <a:gd name="connsiteY291" fmla="*/ 246960 h 527124"/>
              <a:gd name="connsiteX292" fmla="*/ 38211 w 608203"/>
              <a:gd name="connsiteY292" fmla="*/ 245156 h 527124"/>
              <a:gd name="connsiteX293" fmla="*/ 569992 w 608203"/>
              <a:gd name="connsiteY293" fmla="*/ 241546 h 527124"/>
              <a:gd name="connsiteX294" fmla="*/ 574140 w 608203"/>
              <a:gd name="connsiteY294" fmla="*/ 243351 h 527124"/>
              <a:gd name="connsiteX295" fmla="*/ 575955 w 608203"/>
              <a:gd name="connsiteY295" fmla="*/ 247734 h 527124"/>
              <a:gd name="connsiteX296" fmla="*/ 575955 w 608203"/>
              <a:gd name="connsiteY296" fmla="*/ 261656 h 527124"/>
              <a:gd name="connsiteX297" fmla="*/ 574140 w 608203"/>
              <a:gd name="connsiteY297" fmla="*/ 266038 h 527124"/>
              <a:gd name="connsiteX298" fmla="*/ 569992 w 608203"/>
              <a:gd name="connsiteY298" fmla="*/ 267585 h 527124"/>
              <a:gd name="connsiteX299" fmla="*/ 565844 w 608203"/>
              <a:gd name="connsiteY299" fmla="*/ 266038 h 527124"/>
              <a:gd name="connsiteX300" fmla="*/ 564029 w 608203"/>
              <a:gd name="connsiteY300" fmla="*/ 261656 h 527124"/>
              <a:gd name="connsiteX301" fmla="*/ 564029 w 608203"/>
              <a:gd name="connsiteY301" fmla="*/ 247734 h 527124"/>
              <a:gd name="connsiteX302" fmla="*/ 565844 w 608203"/>
              <a:gd name="connsiteY302" fmla="*/ 243351 h 527124"/>
              <a:gd name="connsiteX303" fmla="*/ 569992 w 608203"/>
              <a:gd name="connsiteY303" fmla="*/ 241546 h 527124"/>
              <a:gd name="connsiteX304" fmla="*/ 529946 w 608203"/>
              <a:gd name="connsiteY304" fmla="*/ 241546 h 527124"/>
              <a:gd name="connsiteX305" fmla="*/ 534109 w 608203"/>
              <a:gd name="connsiteY305" fmla="*/ 241546 h 527124"/>
              <a:gd name="connsiteX306" fmla="*/ 534109 w 608203"/>
              <a:gd name="connsiteY306" fmla="*/ 267585 h 527124"/>
              <a:gd name="connsiteX307" fmla="*/ 529946 w 608203"/>
              <a:gd name="connsiteY307" fmla="*/ 267585 h 527124"/>
              <a:gd name="connsiteX308" fmla="*/ 493817 w 608203"/>
              <a:gd name="connsiteY308" fmla="*/ 241546 h 527124"/>
              <a:gd name="connsiteX309" fmla="*/ 497940 w 608203"/>
              <a:gd name="connsiteY309" fmla="*/ 243351 h 527124"/>
              <a:gd name="connsiteX310" fmla="*/ 499744 w 608203"/>
              <a:gd name="connsiteY310" fmla="*/ 247734 h 527124"/>
              <a:gd name="connsiteX311" fmla="*/ 499744 w 608203"/>
              <a:gd name="connsiteY311" fmla="*/ 261656 h 527124"/>
              <a:gd name="connsiteX312" fmla="*/ 497940 w 608203"/>
              <a:gd name="connsiteY312" fmla="*/ 266038 h 527124"/>
              <a:gd name="connsiteX313" fmla="*/ 493817 w 608203"/>
              <a:gd name="connsiteY313" fmla="*/ 267585 h 527124"/>
              <a:gd name="connsiteX314" fmla="*/ 489693 w 608203"/>
              <a:gd name="connsiteY314" fmla="*/ 266038 h 527124"/>
              <a:gd name="connsiteX315" fmla="*/ 487889 w 608203"/>
              <a:gd name="connsiteY315" fmla="*/ 261656 h 527124"/>
              <a:gd name="connsiteX316" fmla="*/ 487889 w 608203"/>
              <a:gd name="connsiteY316" fmla="*/ 247734 h 527124"/>
              <a:gd name="connsiteX317" fmla="*/ 489693 w 608203"/>
              <a:gd name="connsiteY317" fmla="*/ 243351 h 527124"/>
              <a:gd name="connsiteX318" fmla="*/ 493817 w 608203"/>
              <a:gd name="connsiteY318" fmla="*/ 241546 h 527124"/>
              <a:gd name="connsiteX319" fmla="*/ 455888 w 608203"/>
              <a:gd name="connsiteY319" fmla="*/ 241546 h 527124"/>
              <a:gd name="connsiteX320" fmla="*/ 460036 w 608203"/>
              <a:gd name="connsiteY320" fmla="*/ 243351 h 527124"/>
              <a:gd name="connsiteX321" fmla="*/ 461851 w 608203"/>
              <a:gd name="connsiteY321" fmla="*/ 247734 h 527124"/>
              <a:gd name="connsiteX322" fmla="*/ 461851 w 608203"/>
              <a:gd name="connsiteY322" fmla="*/ 261656 h 527124"/>
              <a:gd name="connsiteX323" fmla="*/ 460036 w 608203"/>
              <a:gd name="connsiteY323" fmla="*/ 266038 h 527124"/>
              <a:gd name="connsiteX324" fmla="*/ 455888 w 608203"/>
              <a:gd name="connsiteY324" fmla="*/ 267585 h 527124"/>
              <a:gd name="connsiteX325" fmla="*/ 451740 w 608203"/>
              <a:gd name="connsiteY325" fmla="*/ 266038 h 527124"/>
              <a:gd name="connsiteX326" fmla="*/ 449925 w 608203"/>
              <a:gd name="connsiteY326" fmla="*/ 261656 h 527124"/>
              <a:gd name="connsiteX327" fmla="*/ 449925 w 608203"/>
              <a:gd name="connsiteY327" fmla="*/ 247734 h 527124"/>
              <a:gd name="connsiteX328" fmla="*/ 451740 w 608203"/>
              <a:gd name="connsiteY328" fmla="*/ 243351 h 527124"/>
              <a:gd name="connsiteX329" fmla="*/ 455888 w 608203"/>
              <a:gd name="connsiteY329" fmla="*/ 241546 h 527124"/>
              <a:gd name="connsiteX330" fmla="*/ 152280 w 608203"/>
              <a:gd name="connsiteY330" fmla="*/ 241546 h 527124"/>
              <a:gd name="connsiteX331" fmla="*/ 156404 w 608203"/>
              <a:gd name="connsiteY331" fmla="*/ 243351 h 527124"/>
              <a:gd name="connsiteX332" fmla="*/ 158208 w 608203"/>
              <a:gd name="connsiteY332" fmla="*/ 247734 h 527124"/>
              <a:gd name="connsiteX333" fmla="*/ 158208 w 608203"/>
              <a:gd name="connsiteY333" fmla="*/ 261656 h 527124"/>
              <a:gd name="connsiteX334" fmla="*/ 156404 w 608203"/>
              <a:gd name="connsiteY334" fmla="*/ 266038 h 527124"/>
              <a:gd name="connsiteX335" fmla="*/ 152280 w 608203"/>
              <a:gd name="connsiteY335" fmla="*/ 267585 h 527124"/>
              <a:gd name="connsiteX336" fmla="*/ 148157 w 608203"/>
              <a:gd name="connsiteY336" fmla="*/ 266038 h 527124"/>
              <a:gd name="connsiteX337" fmla="*/ 146353 w 608203"/>
              <a:gd name="connsiteY337" fmla="*/ 261656 h 527124"/>
              <a:gd name="connsiteX338" fmla="*/ 146353 w 608203"/>
              <a:gd name="connsiteY338" fmla="*/ 247734 h 527124"/>
              <a:gd name="connsiteX339" fmla="*/ 148157 w 608203"/>
              <a:gd name="connsiteY339" fmla="*/ 243351 h 527124"/>
              <a:gd name="connsiteX340" fmla="*/ 152280 w 608203"/>
              <a:gd name="connsiteY340" fmla="*/ 241546 h 527124"/>
              <a:gd name="connsiteX341" fmla="*/ 114351 w 608203"/>
              <a:gd name="connsiteY341" fmla="*/ 241546 h 527124"/>
              <a:gd name="connsiteX342" fmla="*/ 118499 w 608203"/>
              <a:gd name="connsiteY342" fmla="*/ 243351 h 527124"/>
              <a:gd name="connsiteX343" fmla="*/ 120314 w 608203"/>
              <a:gd name="connsiteY343" fmla="*/ 247734 h 527124"/>
              <a:gd name="connsiteX344" fmla="*/ 120314 w 608203"/>
              <a:gd name="connsiteY344" fmla="*/ 261656 h 527124"/>
              <a:gd name="connsiteX345" fmla="*/ 118499 w 608203"/>
              <a:gd name="connsiteY345" fmla="*/ 266038 h 527124"/>
              <a:gd name="connsiteX346" fmla="*/ 114351 w 608203"/>
              <a:gd name="connsiteY346" fmla="*/ 267585 h 527124"/>
              <a:gd name="connsiteX347" fmla="*/ 110203 w 608203"/>
              <a:gd name="connsiteY347" fmla="*/ 266038 h 527124"/>
              <a:gd name="connsiteX348" fmla="*/ 108388 w 608203"/>
              <a:gd name="connsiteY348" fmla="*/ 261656 h 527124"/>
              <a:gd name="connsiteX349" fmla="*/ 108388 w 608203"/>
              <a:gd name="connsiteY349" fmla="*/ 247734 h 527124"/>
              <a:gd name="connsiteX350" fmla="*/ 110203 w 608203"/>
              <a:gd name="connsiteY350" fmla="*/ 243351 h 527124"/>
              <a:gd name="connsiteX351" fmla="*/ 114351 w 608203"/>
              <a:gd name="connsiteY351" fmla="*/ 241546 h 527124"/>
              <a:gd name="connsiteX352" fmla="*/ 74094 w 608203"/>
              <a:gd name="connsiteY352" fmla="*/ 241546 h 527124"/>
              <a:gd name="connsiteX353" fmla="*/ 78187 w 608203"/>
              <a:gd name="connsiteY353" fmla="*/ 241546 h 527124"/>
              <a:gd name="connsiteX354" fmla="*/ 78187 w 608203"/>
              <a:gd name="connsiteY354" fmla="*/ 267585 h 527124"/>
              <a:gd name="connsiteX355" fmla="*/ 74094 w 608203"/>
              <a:gd name="connsiteY355" fmla="*/ 267585 h 527124"/>
              <a:gd name="connsiteX356" fmla="*/ 38211 w 608203"/>
              <a:gd name="connsiteY356" fmla="*/ 241546 h 527124"/>
              <a:gd name="connsiteX357" fmla="*/ 42359 w 608203"/>
              <a:gd name="connsiteY357" fmla="*/ 243351 h 527124"/>
              <a:gd name="connsiteX358" fmla="*/ 44174 w 608203"/>
              <a:gd name="connsiteY358" fmla="*/ 247734 h 527124"/>
              <a:gd name="connsiteX359" fmla="*/ 44174 w 608203"/>
              <a:gd name="connsiteY359" fmla="*/ 261656 h 527124"/>
              <a:gd name="connsiteX360" fmla="*/ 42359 w 608203"/>
              <a:gd name="connsiteY360" fmla="*/ 266038 h 527124"/>
              <a:gd name="connsiteX361" fmla="*/ 38211 w 608203"/>
              <a:gd name="connsiteY361" fmla="*/ 267585 h 527124"/>
              <a:gd name="connsiteX362" fmla="*/ 34063 w 608203"/>
              <a:gd name="connsiteY362" fmla="*/ 266038 h 527124"/>
              <a:gd name="connsiteX363" fmla="*/ 32248 w 608203"/>
              <a:gd name="connsiteY363" fmla="*/ 261656 h 527124"/>
              <a:gd name="connsiteX364" fmla="*/ 32248 w 608203"/>
              <a:gd name="connsiteY364" fmla="*/ 247734 h 527124"/>
              <a:gd name="connsiteX365" fmla="*/ 34063 w 608203"/>
              <a:gd name="connsiteY365" fmla="*/ 243351 h 527124"/>
              <a:gd name="connsiteX366" fmla="*/ 38211 w 608203"/>
              <a:gd name="connsiteY366" fmla="*/ 241546 h 527124"/>
              <a:gd name="connsiteX367" fmla="*/ 532028 w 608203"/>
              <a:gd name="connsiteY367" fmla="*/ 200297 h 527124"/>
              <a:gd name="connsiteX368" fmla="*/ 530213 w 608203"/>
              <a:gd name="connsiteY368" fmla="*/ 202099 h 527124"/>
              <a:gd name="connsiteX369" fmla="*/ 530213 w 608203"/>
              <a:gd name="connsiteY369" fmla="*/ 217553 h 527124"/>
              <a:gd name="connsiteX370" fmla="*/ 532028 w 608203"/>
              <a:gd name="connsiteY370" fmla="*/ 219356 h 527124"/>
              <a:gd name="connsiteX371" fmla="*/ 533843 w 608203"/>
              <a:gd name="connsiteY371" fmla="*/ 217553 h 527124"/>
              <a:gd name="connsiteX372" fmla="*/ 533843 w 608203"/>
              <a:gd name="connsiteY372" fmla="*/ 202099 h 527124"/>
              <a:gd name="connsiteX373" fmla="*/ 532028 w 608203"/>
              <a:gd name="connsiteY373" fmla="*/ 200297 h 527124"/>
              <a:gd name="connsiteX374" fmla="*/ 76410 w 608203"/>
              <a:gd name="connsiteY374" fmla="*/ 200297 h 527124"/>
              <a:gd name="connsiteX375" fmla="*/ 74610 w 608203"/>
              <a:gd name="connsiteY375" fmla="*/ 202099 h 527124"/>
              <a:gd name="connsiteX376" fmla="*/ 74610 w 608203"/>
              <a:gd name="connsiteY376" fmla="*/ 217553 h 527124"/>
              <a:gd name="connsiteX377" fmla="*/ 76410 w 608203"/>
              <a:gd name="connsiteY377" fmla="*/ 219356 h 527124"/>
              <a:gd name="connsiteX378" fmla="*/ 77953 w 608203"/>
              <a:gd name="connsiteY378" fmla="*/ 217553 h 527124"/>
              <a:gd name="connsiteX379" fmla="*/ 77953 w 608203"/>
              <a:gd name="connsiteY379" fmla="*/ 202099 h 527124"/>
              <a:gd name="connsiteX380" fmla="*/ 76410 w 608203"/>
              <a:gd name="connsiteY380" fmla="*/ 200297 h 527124"/>
              <a:gd name="connsiteX381" fmla="*/ 567910 w 608203"/>
              <a:gd name="connsiteY381" fmla="*/ 196948 h 527124"/>
              <a:gd name="connsiteX382" fmla="*/ 572073 w 608203"/>
              <a:gd name="connsiteY382" fmla="*/ 196948 h 527124"/>
              <a:gd name="connsiteX383" fmla="*/ 572073 w 608203"/>
              <a:gd name="connsiteY383" fmla="*/ 222704 h 527124"/>
              <a:gd name="connsiteX384" fmla="*/ 567910 w 608203"/>
              <a:gd name="connsiteY384" fmla="*/ 222704 h 527124"/>
              <a:gd name="connsiteX385" fmla="*/ 532028 w 608203"/>
              <a:gd name="connsiteY385" fmla="*/ 196948 h 527124"/>
              <a:gd name="connsiteX386" fmla="*/ 536176 w 608203"/>
              <a:gd name="connsiteY386" fmla="*/ 198494 h 527124"/>
              <a:gd name="connsiteX387" fmla="*/ 537991 w 608203"/>
              <a:gd name="connsiteY387" fmla="*/ 202872 h 527124"/>
              <a:gd name="connsiteX388" fmla="*/ 537991 w 608203"/>
              <a:gd name="connsiteY388" fmla="*/ 216780 h 527124"/>
              <a:gd name="connsiteX389" fmla="*/ 536176 w 608203"/>
              <a:gd name="connsiteY389" fmla="*/ 221159 h 527124"/>
              <a:gd name="connsiteX390" fmla="*/ 532028 w 608203"/>
              <a:gd name="connsiteY390" fmla="*/ 222704 h 527124"/>
              <a:gd name="connsiteX391" fmla="*/ 527880 w 608203"/>
              <a:gd name="connsiteY391" fmla="*/ 221159 h 527124"/>
              <a:gd name="connsiteX392" fmla="*/ 526065 w 608203"/>
              <a:gd name="connsiteY392" fmla="*/ 216780 h 527124"/>
              <a:gd name="connsiteX393" fmla="*/ 526065 w 608203"/>
              <a:gd name="connsiteY393" fmla="*/ 202872 h 527124"/>
              <a:gd name="connsiteX394" fmla="*/ 527880 w 608203"/>
              <a:gd name="connsiteY394" fmla="*/ 198494 h 527124"/>
              <a:gd name="connsiteX395" fmla="*/ 532028 w 608203"/>
              <a:gd name="connsiteY395" fmla="*/ 196948 h 527124"/>
              <a:gd name="connsiteX396" fmla="*/ 491770 w 608203"/>
              <a:gd name="connsiteY396" fmla="*/ 196948 h 527124"/>
              <a:gd name="connsiteX397" fmla="*/ 495863 w 608203"/>
              <a:gd name="connsiteY397" fmla="*/ 196948 h 527124"/>
              <a:gd name="connsiteX398" fmla="*/ 495863 w 608203"/>
              <a:gd name="connsiteY398" fmla="*/ 222704 h 527124"/>
              <a:gd name="connsiteX399" fmla="*/ 491770 w 608203"/>
              <a:gd name="connsiteY399" fmla="*/ 222704 h 527124"/>
              <a:gd name="connsiteX400" fmla="*/ 453806 w 608203"/>
              <a:gd name="connsiteY400" fmla="*/ 196948 h 527124"/>
              <a:gd name="connsiteX401" fmla="*/ 457969 w 608203"/>
              <a:gd name="connsiteY401" fmla="*/ 196948 h 527124"/>
              <a:gd name="connsiteX402" fmla="*/ 457969 w 608203"/>
              <a:gd name="connsiteY402" fmla="*/ 222704 h 527124"/>
              <a:gd name="connsiteX403" fmla="*/ 453806 w 608203"/>
              <a:gd name="connsiteY403" fmla="*/ 222704 h 527124"/>
              <a:gd name="connsiteX404" fmla="*/ 150234 w 608203"/>
              <a:gd name="connsiteY404" fmla="*/ 196948 h 527124"/>
              <a:gd name="connsiteX405" fmla="*/ 154397 w 608203"/>
              <a:gd name="connsiteY405" fmla="*/ 196948 h 527124"/>
              <a:gd name="connsiteX406" fmla="*/ 154397 w 608203"/>
              <a:gd name="connsiteY406" fmla="*/ 222704 h 527124"/>
              <a:gd name="connsiteX407" fmla="*/ 150234 w 608203"/>
              <a:gd name="connsiteY407" fmla="*/ 222704 h 527124"/>
              <a:gd name="connsiteX408" fmla="*/ 112270 w 608203"/>
              <a:gd name="connsiteY408" fmla="*/ 196948 h 527124"/>
              <a:gd name="connsiteX409" fmla="*/ 116433 w 608203"/>
              <a:gd name="connsiteY409" fmla="*/ 196948 h 527124"/>
              <a:gd name="connsiteX410" fmla="*/ 116433 w 608203"/>
              <a:gd name="connsiteY410" fmla="*/ 222704 h 527124"/>
              <a:gd name="connsiteX411" fmla="*/ 112270 w 608203"/>
              <a:gd name="connsiteY411" fmla="*/ 222704 h 527124"/>
              <a:gd name="connsiteX412" fmla="*/ 76410 w 608203"/>
              <a:gd name="connsiteY412" fmla="*/ 196948 h 527124"/>
              <a:gd name="connsiteX413" fmla="*/ 80268 w 608203"/>
              <a:gd name="connsiteY413" fmla="*/ 198494 h 527124"/>
              <a:gd name="connsiteX414" fmla="*/ 82068 w 608203"/>
              <a:gd name="connsiteY414" fmla="*/ 202872 h 527124"/>
              <a:gd name="connsiteX415" fmla="*/ 82068 w 608203"/>
              <a:gd name="connsiteY415" fmla="*/ 216780 h 527124"/>
              <a:gd name="connsiteX416" fmla="*/ 80268 w 608203"/>
              <a:gd name="connsiteY416" fmla="*/ 221159 h 527124"/>
              <a:gd name="connsiteX417" fmla="*/ 76410 w 608203"/>
              <a:gd name="connsiteY417" fmla="*/ 222704 h 527124"/>
              <a:gd name="connsiteX418" fmla="*/ 72038 w 608203"/>
              <a:gd name="connsiteY418" fmla="*/ 221159 h 527124"/>
              <a:gd name="connsiteX419" fmla="*/ 70495 w 608203"/>
              <a:gd name="connsiteY419" fmla="*/ 216780 h 527124"/>
              <a:gd name="connsiteX420" fmla="*/ 70495 w 608203"/>
              <a:gd name="connsiteY420" fmla="*/ 202872 h 527124"/>
              <a:gd name="connsiteX421" fmla="*/ 72038 w 608203"/>
              <a:gd name="connsiteY421" fmla="*/ 198494 h 527124"/>
              <a:gd name="connsiteX422" fmla="*/ 76410 w 608203"/>
              <a:gd name="connsiteY422" fmla="*/ 196948 h 527124"/>
              <a:gd name="connsiteX423" fmla="*/ 36129 w 608203"/>
              <a:gd name="connsiteY423" fmla="*/ 196948 h 527124"/>
              <a:gd name="connsiteX424" fmla="*/ 40292 w 608203"/>
              <a:gd name="connsiteY424" fmla="*/ 196948 h 527124"/>
              <a:gd name="connsiteX425" fmla="*/ 40292 w 608203"/>
              <a:gd name="connsiteY425" fmla="*/ 222704 h 527124"/>
              <a:gd name="connsiteX426" fmla="*/ 36129 w 608203"/>
              <a:gd name="connsiteY426" fmla="*/ 222704 h 527124"/>
              <a:gd name="connsiteX427" fmla="*/ 569992 w 608203"/>
              <a:gd name="connsiteY427" fmla="*/ 154641 h 527124"/>
              <a:gd name="connsiteX428" fmla="*/ 568177 w 608203"/>
              <a:gd name="connsiteY428" fmla="*/ 156443 h 527124"/>
              <a:gd name="connsiteX429" fmla="*/ 568177 w 608203"/>
              <a:gd name="connsiteY429" fmla="*/ 171897 h 527124"/>
              <a:gd name="connsiteX430" fmla="*/ 569992 w 608203"/>
              <a:gd name="connsiteY430" fmla="*/ 173700 h 527124"/>
              <a:gd name="connsiteX431" fmla="*/ 571807 w 608203"/>
              <a:gd name="connsiteY431" fmla="*/ 171897 h 527124"/>
              <a:gd name="connsiteX432" fmla="*/ 571807 w 608203"/>
              <a:gd name="connsiteY432" fmla="*/ 156443 h 527124"/>
              <a:gd name="connsiteX433" fmla="*/ 569992 w 608203"/>
              <a:gd name="connsiteY433" fmla="*/ 154641 h 527124"/>
              <a:gd name="connsiteX434" fmla="*/ 532028 w 608203"/>
              <a:gd name="connsiteY434" fmla="*/ 154641 h 527124"/>
              <a:gd name="connsiteX435" fmla="*/ 530213 w 608203"/>
              <a:gd name="connsiteY435" fmla="*/ 156443 h 527124"/>
              <a:gd name="connsiteX436" fmla="*/ 530213 w 608203"/>
              <a:gd name="connsiteY436" fmla="*/ 171897 h 527124"/>
              <a:gd name="connsiteX437" fmla="*/ 532028 w 608203"/>
              <a:gd name="connsiteY437" fmla="*/ 173700 h 527124"/>
              <a:gd name="connsiteX438" fmla="*/ 533843 w 608203"/>
              <a:gd name="connsiteY438" fmla="*/ 171897 h 527124"/>
              <a:gd name="connsiteX439" fmla="*/ 533843 w 608203"/>
              <a:gd name="connsiteY439" fmla="*/ 156443 h 527124"/>
              <a:gd name="connsiteX440" fmla="*/ 532028 w 608203"/>
              <a:gd name="connsiteY440" fmla="*/ 154641 h 527124"/>
              <a:gd name="connsiteX441" fmla="*/ 493817 w 608203"/>
              <a:gd name="connsiteY441" fmla="*/ 154641 h 527124"/>
              <a:gd name="connsiteX442" fmla="*/ 492013 w 608203"/>
              <a:gd name="connsiteY442" fmla="*/ 156443 h 527124"/>
              <a:gd name="connsiteX443" fmla="*/ 492013 w 608203"/>
              <a:gd name="connsiteY443" fmla="*/ 171897 h 527124"/>
              <a:gd name="connsiteX444" fmla="*/ 493817 w 608203"/>
              <a:gd name="connsiteY444" fmla="*/ 173700 h 527124"/>
              <a:gd name="connsiteX445" fmla="*/ 495621 w 608203"/>
              <a:gd name="connsiteY445" fmla="*/ 171897 h 527124"/>
              <a:gd name="connsiteX446" fmla="*/ 495621 w 608203"/>
              <a:gd name="connsiteY446" fmla="*/ 156443 h 527124"/>
              <a:gd name="connsiteX447" fmla="*/ 493817 w 608203"/>
              <a:gd name="connsiteY447" fmla="*/ 154641 h 527124"/>
              <a:gd name="connsiteX448" fmla="*/ 455888 w 608203"/>
              <a:gd name="connsiteY448" fmla="*/ 154641 h 527124"/>
              <a:gd name="connsiteX449" fmla="*/ 454073 w 608203"/>
              <a:gd name="connsiteY449" fmla="*/ 156443 h 527124"/>
              <a:gd name="connsiteX450" fmla="*/ 454073 w 608203"/>
              <a:gd name="connsiteY450" fmla="*/ 171897 h 527124"/>
              <a:gd name="connsiteX451" fmla="*/ 455888 w 608203"/>
              <a:gd name="connsiteY451" fmla="*/ 173700 h 527124"/>
              <a:gd name="connsiteX452" fmla="*/ 457703 w 608203"/>
              <a:gd name="connsiteY452" fmla="*/ 171897 h 527124"/>
              <a:gd name="connsiteX453" fmla="*/ 457703 w 608203"/>
              <a:gd name="connsiteY453" fmla="*/ 156443 h 527124"/>
              <a:gd name="connsiteX454" fmla="*/ 455888 w 608203"/>
              <a:gd name="connsiteY454" fmla="*/ 154641 h 527124"/>
              <a:gd name="connsiteX455" fmla="*/ 114351 w 608203"/>
              <a:gd name="connsiteY455" fmla="*/ 154641 h 527124"/>
              <a:gd name="connsiteX456" fmla="*/ 112536 w 608203"/>
              <a:gd name="connsiteY456" fmla="*/ 156443 h 527124"/>
              <a:gd name="connsiteX457" fmla="*/ 112536 w 608203"/>
              <a:gd name="connsiteY457" fmla="*/ 171897 h 527124"/>
              <a:gd name="connsiteX458" fmla="*/ 114351 w 608203"/>
              <a:gd name="connsiteY458" fmla="*/ 173700 h 527124"/>
              <a:gd name="connsiteX459" fmla="*/ 116166 w 608203"/>
              <a:gd name="connsiteY459" fmla="*/ 171897 h 527124"/>
              <a:gd name="connsiteX460" fmla="*/ 116166 w 608203"/>
              <a:gd name="connsiteY460" fmla="*/ 156443 h 527124"/>
              <a:gd name="connsiteX461" fmla="*/ 114351 w 608203"/>
              <a:gd name="connsiteY461" fmla="*/ 154641 h 527124"/>
              <a:gd name="connsiteX462" fmla="*/ 76410 w 608203"/>
              <a:gd name="connsiteY462" fmla="*/ 154641 h 527124"/>
              <a:gd name="connsiteX463" fmla="*/ 74610 w 608203"/>
              <a:gd name="connsiteY463" fmla="*/ 156443 h 527124"/>
              <a:gd name="connsiteX464" fmla="*/ 74610 w 608203"/>
              <a:gd name="connsiteY464" fmla="*/ 171897 h 527124"/>
              <a:gd name="connsiteX465" fmla="*/ 76410 w 608203"/>
              <a:gd name="connsiteY465" fmla="*/ 173700 h 527124"/>
              <a:gd name="connsiteX466" fmla="*/ 77953 w 608203"/>
              <a:gd name="connsiteY466" fmla="*/ 171897 h 527124"/>
              <a:gd name="connsiteX467" fmla="*/ 77953 w 608203"/>
              <a:gd name="connsiteY467" fmla="*/ 156443 h 527124"/>
              <a:gd name="connsiteX468" fmla="*/ 76410 w 608203"/>
              <a:gd name="connsiteY468" fmla="*/ 154641 h 527124"/>
              <a:gd name="connsiteX469" fmla="*/ 38211 w 608203"/>
              <a:gd name="connsiteY469" fmla="*/ 154641 h 527124"/>
              <a:gd name="connsiteX470" fmla="*/ 36396 w 608203"/>
              <a:gd name="connsiteY470" fmla="*/ 156443 h 527124"/>
              <a:gd name="connsiteX471" fmla="*/ 36396 w 608203"/>
              <a:gd name="connsiteY471" fmla="*/ 171897 h 527124"/>
              <a:gd name="connsiteX472" fmla="*/ 38211 w 608203"/>
              <a:gd name="connsiteY472" fmla="*/ 173700 h 527124"/>
              <a:gd name="connsiteX473" fmla="*/ 40026 w 608203"/>
              <a:gd name="connsiteY473" fmla="*/ 171897 h 527124"/>
              <a:gd name="connsiteX474" fmla="*/ 40026 w 608203"/>
              <a:gd name="connsiteY474" fmla="*/ 156443 h 527124"/>
              <a:gd name="connsiteX475" fmla="*/ 38211 w 608203"/>
              <a:gd name="connsiteY475" fmla="*/ 154641 h 527124"/>
              <a:gd name="connsiteX476" fmla="*/ 569992 w 608203"/>
              <a:gd name="connsiteY476" fmla="*/ 151292 h 527124"/>
              <a:gd name="connsiteX477" fmla="*/ 574140 w 608203"/>
              <a:gd name="connsiteY477" fmla="*/ 152838 h 527124"/>
              <a:gd name="connsiteX478" fmla="*/ 575955 w 608203"/>
              <a:gd name="connsiteY478" fmla="*/ 157216 h 527124"/>
              <a:gd name="connsiteX479" fmla="*/ 575955 w 608203"/>
              <a:gd name="connsiteY479" fmla="*/ 171124 h 527124"/>
              <a:gd name="connsiteX480" fmla="*/ 574140 w 608203"/>
              <a:gd name="connsiteY480" fmla="*/ 175503 h 527124"/>
              <a:gd name="connsiteX481" fmla="*/ 569992 w 608203"/>
              <a:gd name="connsiteY481" fmla="*/ 177048 h 527124"/>
              <a:gd name="connsiteX482" fmla="*/ 565844 w 608203"/>
              <a:gd name="connsiteY482" fmla="*/ 175503 h 527124"/>
              <a:gd name="connsiteX483" fmla="*/ 564029 w 608203"/>
              <a:gd name="connsiteY483" fmla="*/ 171124 h 527124"/>
              <a:gd name="connsiteX484" fmla="*/ 564029 w 608203"/>
              <a:gd name="connsiteY484" fmla="*/ 157216 h 527124"/>
              <a:gd name="connsiteX485" fmla="*/ 565844 w 608203"/>
              <a:gd name="connsiteY485" fmla="*/ 152838 h 527124"/>
              <a:gd name="connsiteX486" fmla="*/ 569992 w 608203"/>
              <a:gd name="connsiteY486" fmla="*/ 151292 h 527124"/>
              <a:gd name="connsiteX487" fmla="*/ 532028 w 608203"/>
              <a:gd name="connsiteY487" fmla="*/ 151292 h 527124"/>
              <a:gd name="connsiteX488" fmla="*/ 536176 w 608203"/>
              <a:gd name="connsiteY488" fmla="*/ 152838 h 527124"/>
              <a:gd name="connsiteX489" fmla="*/ 537991 w 608203"/>
              <a:gd name="connsiteY489" fmla="*/ 157216 h 527124"/>
              <a:gd name="connsiteX490" fmla="*/ 537991 w 608203"/>
              <a:gd name="connsiteY490" fmla="*/ 171124 h 527124"/>
              <a:gd name="connsiteX491" fmla="*/ 536176 w 608203"/>
              <a:gd name="connsiteY491" fmla="*/ 175503 h 527124"/>
              <a:gd name="connsiteX492" fmla="*/ 532028 w 608203"/>
              <a:gd name="connsiteY492" fmla="*/ 177048 h 527124"/>
              <a:gd name="connsiteX493" fmla="*/ 527880 w 608203"/>
              <a:gd name="connsiteY493" fmla="*/ 175503 h 527124"/>
              <a:gd name="connsiteX494" fmla="*/ 526065 w 608203"/>
              <a:gd name="connsiteY494" fmla="*/ 171124 h 527124"/>
              <a:gd name="connsiteX495" fmla="*/ 526065 w 608203"/>
              <a:gd name="connsiteY495" fmla="*/ 157216 h 527124"/>
              <a:gd name="connsiteX496" fmla="*/ 527880 w 608203"/>
              <a:gd name="connsiteY496" fmla="*/ 152838 h 527124"/>
              <a:gd name="connsiteX497" fmla="*/ 532028 w 608203"/>
              <a:gd name="connsiteY497" fmla="*/ 151292 h 527124"/>
              <a:gd name="connsiteX498" fmla="*/ 493817 w 608203"/>
              <a:gd name="connsiteY498" fmla="*/ 151292 h 527124"/>
              <a:gd name="connsiteX499" fmla="*/ 497940 w 608203"/>
              <a:gd name="connsiteY499" fmla="*/ 152838 h 527124"/>
              <a:gd name="connsiteX500" fmla="*/ 499744 w 608203"/>
              <a:gd name="connsiteY500" fmla="*/ 157216 h 527124"/>
              <a:gd name="connsiteX501" fmla="*/ 499744 w 608203"/>
              <a:gd name="connsiteY501" fmla="*/ 171124 h 527124"/>
              <a:gd name="connsiteX502" fmla="*/ 497940 w 608203"/>
              <a:gd name="connsiteY502" fmla="*/ 175503 h 527124"/>
              <a:gd name="connsiteX503" fmla="*/ 493817 w 608203"/>
              <a:gd name="connsiteY503" fmla="*/ 177048 h 527124"/>
              <a:gd name="connsiteX504" fmla="*/ 489693 w 608203"/>
              <a:gd name="connsiteY504" fmla="*/ 175503 h 527124"/>
              <a:gd name="connsiteX505" fmla="*/ 487889 w 608203"/>
              <a:gd name="connsiteY505" fmla="*/ 171124 h 527124"/>
              <a:gd name="connsiteX506" fmla="*/ 487889 w 608203"/>
              <a:gd name="connsiteY506" fmla="*/ 157216 h 527124"/>
              <a:gd name="connsiteX507" fmla="*/ 489693 w 608203"/>
              <a:gd name="connsiteY507" fmla="*/ 152838 h 527124"/>
              <a:gd name="connsiteX508" fmla="*/ 493817 w 608203"/>
              <a:gd name="connsiteY508" fmla="*/ 151292 h 527124"/>
              <a:gd name="connsiteX509" fmla="*/ 455888 w 608203"/>
              <a:gd name="connsiteY509" fmla="*/ 151292 h 527124"/>
              <a:gd name="connsiteX510" fmla="*/ 460036 w 608203"/>
              <a:gd name="connsiteY510" fmla="*/ 152838 h 527124"/>
              <a:gd name="connsiteX511" fmla="*/ 461851 w 608203"/>
              <a:gd name="connsiteY511" fmla="*/ 157216 h 527124"/>
              <a:gd name="connsiteX512" fmla="*/ 461851 w 608203"/>
              <a:gd name="connsiteY512" fmla="*/ 171124 h 527124"/>
              <a:gd name="connsiteX513" fmla="*/ 460036 w 608203"/>
              <a:gd name="connsiteY513" fmla="*/ 175503 h 527124"/>
              <a:gd name="connsiteX514" fmla="*/ 455888 w 608203"/>
              <a:gd name="connsiteY514" fmla="*/ 177048 h 527124"/>
              <a:gd name="connsiteX515" fmla="*/ 451740 w 608203"/>
              <a:gd name="connsiteY515" fmla="*/ 175503 h 527124"/>
              <a:gd name="connsiteX516" fmla="*/ 449925 w 608203"/>
              <a:gd name="connsiteY516" fmla="*/ 171124 h 527124"/>
              <a:gd name="connsiteX517" fmla="*/ 449925 w 608203"/>
              <a:gd name="connsiteY517" fmla="*/ 157216 h 527124"/>
              <a:gd name="connsiteX518" fmla="*/ 451740 w 608203"/>
              <a:gd name="connsiteY518" fmla="*/ 152838 h 527124"/>
              <a:gd name="connsiteX519" fmla="*/ 455888 w 608203"/>
              <a:gd name="connsiteY519" fmla="*/ 151292 h 527124"/>
              <a:gd name="connsiteX520" fmla="*/ 152323 w 608203"/>
              <a:gd name="connsiteY520" fmla="*/ 151292 h 527124"/>
              <a:gd name="connsiteX521" fmla="*/ 153621 w 608203"/>
              <a:gd name="connsiteY521" fmla="*/ 151550 h 527124"/>
              <a:gd name="connsiteX522" fmla="*/ 153102 w 608203"/>
              <a:gd name="connsiteY522" fmla="*/ 155421 h 527124"/>
              <a:gd name="connsiteX523" fmla="*/ 152323 w 608203"/>
              <a:gd name="connsiteY523" fmla="*/ 154647 h 527124"/>
              <a:gd name="connsiteX524" fmla="*/ 150506 w 608203"/>
              <a:gd name="connsiteY524" fmla="*/ 156453 h 527124"/>
              <a:gd name="connsiteX525" fmla="*/ 150506 w 608203"/>
              <a:gd name="connsiteY525" fmla="*/ 171935 h 527124"/>
              <a:gd name="connsiteX526" fmla="*/ 151804 w 608203"/>
              <a:gd name="connsiteY526" fmla="*/ 172967 h 527124"/>
              <a:gd name="connsiteX527" fmla="*/ 151804 w 608203"/>
              <a:gd name="connsiteY527" fmla="*/ 176837 h 527124"/>
              <a:gd name="connsiteX528" fmla="*/ 148170 w 608203"/>
              <a:gd name="connsiteY528" fmla="*/ 175547 h 527124"/>
              <a:gd name="connsiteX529" fmla="*/ 146353 w 608203"/>
              <a:gd name="connsiteY529" fmla="*/ 171161 h 527124"/>
              <a:gd name="connsiteX530" fmla="*/ 146353 w 608203"/>
              <a:gd name="connsiteY530" fmla="*/ 157227 h 527124"/>
              <a:gd name="connsiteX531" fmla="*/ 148170 w 608203"/>
              <a:gd name="connsiteY531" fmla="*/ 152840 h 527124"/>
              <a:gd name="connsiteX532" fmla="*/ 152323 w 608203"/>
              <a:gd name="connsiteY532" fmla="*/ 151292 h 527124"/>
              <a:gd name="connsiteX533" fmla="*/ 114351 w 608203"/>
              <a:gd name="connsiteY533" fmla="*/ 151292 h 527124"/>
              <a:gd name="connsiteX534" fmla="*/ 118499 w 608203"/>
              <a:gd name="connsiteY534" fmla="*/ 152838 h 527124"/>
              <a:gd name="connsiteX535" fmla="*/ 120314 w 608203"/>
              <a:gd name="connsiteY535" fmla="*/ 157216 h 527124"/>
              <a:gd name="connsiteX536" fmla="*/ 120314 w 608203"/>
              <a:gd name="connsiteY536" fmla="*/ 171124 h 527124"/>
              <a:gd name="connsiteX537" fmla="*/ 118499 w 608203"/>
              <a:gd name="connsiteY537" fmla="*/ 175503 h 527124"/>
              <a:gd name="connsiteX538" fmla="*/ 114351 w 608203"/>
              <a:gd name="connsiteY538" fmla="*/ 177048 h 527124"/>
              <a:gd name="connsiteX539" fmla="*/ 110203 w 608203"/>
              <a:gd name="connsiteY539" fmla="*/ 175503 h 527124"/>
              <a:gd name="connsiteX540" fmla="*/ 108388 w 608203"/>
              <a:gd name="connsiteY540" fmla="*/ 171124 h 527124"/>
              <a:gd name="connsiteX541" fmla="*/ 108388 w 608203"/>
              <a:gd name="connsiteY541" fmla="*/ 157216 h 527124"/>
              <a:gd name="connsiteX542" fmla="*/ 110203 w 608203"/>
              <a:gd name="connsiteY542" fmla="*/ 152838 h 527124"/>
              <a:gd name="connsiteX543" fmla="*/ 114351 w 608203"/>
              <a:gd name="connsiteY543" fmla="*/ 151292 h 527124"/>
              <a:gd name="connsiteX544" fmla="*/ 76410 w 608203"/>
              <a:gd name="connsiteY544" fmla="*/ 151292 h 527124"/>
              <a:gd name="connsiteX545" fmla="*/ 80268 w 608203"/>
              <a:gd name="connsiteY545" fmla="*/ 152838 h 527124"/>
              <a:gd name="connsiteX546" fmla="*/ 82068 w 608203"/>
              <a:gd name="connsiteY546" fmla="*/ 157216 h 527124"/>
              <a:gd name="connsiteX547" fmla="*/ 82068 w 608203"/>
              <a:gd name="connsiteY547" fmla="*/ 171124 h 527124"/>
              <a:gd name="connsiteX548" fmla="*/ 80268 w 608203"/>
              <a:gd name="connsiteY548" fmla="*/ 175503 h 527124"/>
              <a:gd name="connsiteX549" fmla="*/ 76410 w 608203"/>
              <a:gd name="connsiteY549" fmla="*/ 177048 h 527124"/>
              <a:gd name="connsiteX550" fmla="*/ 72038 w 608203"/>
              <a:gd name="connsiteY550" fmla="*/ 175503 h 527124"/>
              <a:gd name="connsiteX551" fmla="*/ 70495 w 608203"/>
              <a:gd name="connsiteY551" fmla="*/ 171124 h 527124"/>
              <a:gd name="connsiteX552" fmla="*/ 70495 w 608203"/>
              <a:gd name="connsiteY552" fmla="*/ 157216 h 527124"/>
              <a:gd name="connsiteX553" fmla="*/ 72038 w 608203"/>
              <a:gd name="connsiteY553" fmla="*/ 152838 h 527124"/>
              <a:gd name="connsiteX554" fmla="*/ 76410 w 608203"/>
              <a:gd name="connsiteY554" fmla="*/ 151292 h 527124"/>
              <a:gd name="connsiteX555" fmla="*/ 38211 w 608203"/>
              <a:gd name="connsiteY555" fmla="*/ 151292 h 527124"/>
              <a:gd name="connsiteX556" fmla="*/ 42359 w 608203"/>
              <a:gd name="connsiteY556" fmla="*/ 152838 h 527124"/>
              <a:gd name="connsiteX557" fmla="*/ 44174 w 608203"/>
              <a:gd name="connsiteY557" fmla="*/ 157216 h 527124"/>
              <a:gd name="connsiteX558" fmla="*/ 44174 w 608203"/>
              <a:gd name="connsiteY558" fmla="*/ 171124 h 527124"/>
              <a:gd name="connsiteX559" fmla="*/ 42359 w 608203"/>
              <a:gd name="connsiteY559" fmla="*/ 175503 h 527124"/>
              <a:gd name="connsiteX560" fmla="*/ 38211 w 608203"/>
              <a:gd name="connsiteY560" fmla="*/ 177048 h 527124"/>
              <a:gd name="connsiteX561" fmla="*/ 34063 w 608203"/>
              <a:gd name="connsiteY561" fmla="*/ 175503 h 527124"/>
              <a:gd name="connsiteX562" fmla="*/ 32248 w 608203"/>
              <a:gd name="connsiteY562" fmla="*/ 171124 h 527124"/>
              <a:gd name="connsiteX563" fmla="*/ 32248 w 608203"/>
              <a:gd name="connsiteY563" fmla="*/ 157216 h 527124"/>
              <a:gd name="connsiteX564" fmla="*/ 34063 w 608203"/>
              <a:gd name="connsiteY564" fmla="*/ 152838 h 527124"/>
              <a:gd name="connsiteX565" fmla="*/ 38211 w 608203"/>
              <a:gd name="connsiteY565" fmla="*/ 151292 h 527124"/>
              <a:gd name="connsiteX566" fmla="*/ 569992 w 608203"/>
              <a:gd name="connsiteY566" fmla="*/ 109313 h 527124"/>
              <a:gd name="connsiteX567" fmla="*/ 568177 w 608203"/>
              <a:gd name="connsiteY567" fmla="*/ 110858 h 527124"/>
              <a:gd name="connsiteX568" fmla="*/ 568177 w 608203"/>
              <a:gd name="connsiteY568" fmla="*/ 126312 h 527124"/>
              <a:gd name="connsiteX569" fmla="*/ 569992 w 608203"/>
              <a:gd name="connsiteY569" fmla="*/ 128115 h 527124"/>
              <a:gd name="connsiteX570" fmla="*/ 571807 w 608203"/>
              <a:gd name="connsiteY570" fmla="*/ 126312 h 527124"/>
              <a:gd name="connsiteX571" fmla="*/ 571807 w 608203"/>
              <a:gd name="connsiteY571" fmla="*/ 110858 h 527124"/>
              <a:gd name="connsiteX572" fmla="*/ 569992 w 608203"/>
              <a:gd name="connsiteY572" fmla="*/ 109313 h 527124"/>
              <a:gd name="connsiteX573" fmla="*/ 493817 w 608203"/>
              <a:gd name="connsiteY573" fmla="*/ 109313 h 527124"/>
              <a:gd name="connsiteX574" fmla="*/ 492013 w 608203"/>
              <a:gd name="connsiteY574" fmla="*/ 110858 h 527124"/>
              <a:gd name="connsiteX575" fmla="*/ 492013 w 608203"/>
              <a:gd name="connsiteY575" fmla="*/ 126312 h 527124"/>
              <a:gd name="connsiteX576" fmla="*/ 493817 w 608203"/>
              <a:gd name="connsiteY576" fmla="*/ 128115 h 527124"/>
              <a:gd name="connsiteX577" fmla="*/ 495621 w 608203"/>
              <a:gd name="connsiteY577" fmla="*/ 126312 h 527124"/>
              <a:gd name="connsiteX578" fmla="*/ 495621 w 608203"/>
              <a:gd name="connsiteY578" fmla="*/ 110858 h 527124"/>
              <a:gd name="connsiteX579" fmla="*/ 493817 w 608203"/>
              <a:gd name="connsiteY579" fmla="*/ 109313 h 527124"/>
              <a:gd name="connsiteX580" fmla="*/ 455888 w 608203"/>
              <a:gd name="connsiteY580" fmla="*/ 109313 h 527124"/>
              <a:gd name="connsiteX581" fmla="*/ 454073 w 608203"/>
              <a:gd name="connsiteY581" fmla="*/ 110858 h 527124"/>
              <a:gd name="connsiteX582" fmla="*/ 454073 w 608203"/>
              <a:gd name="connsiteY582" fmla="*/ 126312 h 527124"/>
              <a:gd name="connsiteX583" fmla="*/ 455888 w 608203"/>
              <a:gd name="connsiteY583" fmla="*/ 128115 h 527124"/>
              <a:gd name="connsiteX584" fmla="*/ 457703 w 608203"/>
              <a:gd name="connsiteY584" fmla="*/ 126312 h 527124"/>
              <a:gd name="connsiteX585" fmla="*/ 457703 w 608203"/>
              <a:gd name="connsiteY585" fmla="*/ 110858 h 527124"/>
              <a:gd name="connsiteX586" fmla="*/ 455888 w 608203"/>
              <a:gd name="connsiteY586" fmla="*/ 109313 h 527124"/>
              <a:gd name="connsiteX587" fmla="*/ 152280 w 608203"/>
              <a:gd name="connsiteY587" fmla="*/ 109313 h 527124"/>
              <a:gd name="connsiteX588" fmla="*/ 150476 w 608203"/>
              <a:gd name="connsiteY588" fmla="*/ 110858 h 527124"/>
              <a:gd name="connsiteX589" fmla="*/ 150476 w 608203"/>
              <a:gd name="connsiteY589" fmla="*/ 126312 h 527124"/>
              <a:gd name="connsiteX590" fmla="*/ 152280 w 608203"/>
              <a:gd name="connsiteY590" fmla="*/ 128115 h 527124"/>
              <a:gd name="connsiteX591" fmla="*/ 154084 w 608203"/>
              <a:gd name="connsiteY591" fmla="*/ 126312 h 527124"/>
              <a:gd name="connsiteX592" fmla="*/ 154084 w 608203"/>
              <a:gd name="connsiteY592" fmla="*/ 110858 h 527124"/>
              <a:gd name="connsiteX593" fmla="*/ 152280 w 608203"/>
              <a:gd name="connsiteY593" fmla="*/ 109313 h 527124"/>
              <a:gd name="connsiteX594" fmla="*/ 114351 w 608203"/>
              <a:gd name="connsiteY594" fmla="*/ 109313 h 527124"/>
              <a:gd name="connsiteX595" fmla="*/ 112536 w 608203"/>
              <a:gd name="connsiteY595" fmla="*/ 110858 h 527124"/>
              <a:gd name="connsiteX596" fmla="*/ 112536 w 608203"/>
              <a:gd name="connsiteY596" fmla="*/ 126312 h 527124"/>
              <a:gd name="connsiteX597" fmla="*/ 114351 w 608203"/>
              <a:gd name="connsiteY597" fmla="*/ 128115 h 527124"/>
              <a:gd name="connsiteX598" fmla="*/ 116166 w 608203"/>
              <a:gd name="connsiteY598" fmla="*/ 126312 h 527124"/>
              <a:gd name="connsiteX599" fmla="*/ 116166 w 608203"/>
              <a:gd name="connsiteY599" fmla="*/ 110858 h 527124"/>
              <a:gd name="connsiteX600" fmla="*/ 114351 w 608203"/>
              <a:gd name="connsiteY600" fmla="*/ 109313 h 527124"/>
              <a:gd name="connsiteX601" fmla="*/ 38211 w 608203"/>
              <a:gd name="connsiteY601" fmla="*/ 109313 h 527124"/>
              <a:gd name="connsiteX602" fmla="*/ 36396 w 608203"/>
              <a:gd name="connsiteY602" fmla="*/ 110858 h 527124"/>
              <a:gd name="connsiteX603" fmla="*/ 36396 w 608203"/>
              <a:gd name="connsiteY603" fmla="*/ 126312 h 527124"/>
              <a:gd name="connsiteX604" fmla="*/ 38211 w 608203"/>
              <a:gd name="connsiteY604" fmla="*/ 128115 h 527124"/>
              <a:gd name="connsiteX605" fmla="*/ 40026 w 608203"/>
              <a:gd name="connsiteY605" fmla="*/ 126312 h 527124"/>
              <a:gd name="connsiteX606" fmla="*/ 40026 w 608203"/>
              <a:gd name="connsiteY606" fmla="*/ 110858 h 527124"/>
              <a:gd name="connsiteX607" fmla="*/ 38211 w 608203"/>
              <a:gd name="connsiteY607" fmla="*/ 109313 h 527124"/>
              <a:gd name="connsiteX608" fmla="*/ 417689 w 608203"/>
              <a:gd name="connsiteY608" fmla="*/ 109310 h 527124"/>
              <a:gd name="connsiteX609" fmla="*/ 415889 w 608203"/>
              <a:gd name="connsiteY609" fmla="*/ 110854 h 527124"/>
              <a:gd name="connsiteX610" fmla="*/ 415889 w 608203"/>
              <a:gd name="connsiteY610" fmla="*/ 126292 h 527124"/>
              <a:gd name="connsiteX611" fmla="*/ 417689 w 608203"/>
              <a:gd name="connsiteY611" fmla="*/ 128093 h 527124"/>
              <a:gd name="connsiteX612" fmla="*/ 419489 w 608203"/>
              <a:gd name="connsiteY612" fmla="*/ 126292 h 527124"/>
              <a:gd name="connsiteX613" fmla="*/ 419489 w 608203"/>
              <a:gd name="connsiteY613" fmla="*/ 110854 h 527124"/>
              <a:gd name="connsiteX614" fmla="*/ 417689 w 608203"/>
              <a:gd name="connsiteY614" fmla="*/ 109310 h 527124"/>
              <a:gd name="connsiteX615" fmla="*/ 569992 w 608203"/>
              <a:gd name="connsiteY615" fmla="*/ 105707 h 527124"/>
              <a:gd name="connsiteX616" fmla="*/ 574140 w 608203"/>
              <a:gd name="connsiteY616" fmla="*/ 107253 h 527124"/>
              <a:gd name="connsiteX617" fmla="*/ 575955 w 608203"/>
              <a:gd name="connsiteY617" fmla="*/ 111631 h 527124"/>
              <a:gd name="connsiteX618" fmla="*/ 575955 w 608203"/>
              <a:gd name="connsiteY618" fmla="*/ 125797 h 527124"/>
              <a:gd name="connsiteX619" fmla="*/ 574140 w 608203"/>
              <a:gd name="connsiteY619" fmla="*/ 129918 h 527124"/>
              <a:gd name="connsiteX620" fmla="*/ 569992 w 608203"/>
              <a:gd name="connsiteY620" fmla="*/ 131463 h 527124"/>
              <a:gd name="connsiteX621" fmla="*/ 565844 w 608203"/>
              <a:gd name="connsiteY621" fmla="*/ 129918 h 527124"/>
              <a:gd name="connsiteX622" fmla="*/ 564029 w 608203"/>
              <a:gd name="connsiteY622" fmla="*/ 125797 h 527124"/>
              <a:gd name="connsiteX623" fmla="*/ 564029 w 608203"/>
              <a:gd name="connsiteY623" fmla="*/ 111631 h 527124"/>
              <a:gd name="connsiteX624" fmla="*/ 565844 w 608203"/>
              <a:gd name="connsiteY624" fmla="*/ 107253 h 527124"/>
              <a:gd name="connsiteX625" fmla="*/ 569992 w 608203"/>
              <a:gd name="connsiteY625" fmla="*/ 105707 h 527124"/>
              <a:gd name="connsiteX626" fmla="*/ 529946 w 608203"/>
              <a:gd name="connsiteY626" fmla="*/ 105707 h 527124"/>
              <a:gd name="connsiteX627" fmla="*/ 534109 w 608203"/>
              <a:gd name="connsiteY627" fmla="*/ 105707 h 527124"/>
              <a:gd name="connsiteX628" fmla="*/ 534109 w 608203"/>
              <a:gd name="connsiteY628" fmla="*/ 131463 h 527124"/>
              <a:gd name="connsiteX629" fmla="*/ 529946 w 608203"/>
              <a:gd name="connsiteY629" fmla="*/ 131463 h 527124"/>
              <a:gd name="connsiteX630" fmla="*/ 493817 w 608203"/>
              <a:gd name="connsiteY630" fmla="*/ 105707 h 527124"/>
              <a:gd name="connsiteX631" fmla="*/ 497940 w 608203"/>
              <a:gd name="connsiteY631" fmla="*/ 107253 h 527124"/>
              <a:gd name="connsiteX632" fmla="*/ 499744 w 608203"/>
              <a:gd name="connsiteY632" fmla="*/ 111631 h 527124"/>
              <a:gd name="connsiteX633" fmla="*/ 499744 w 608203"/>
              <a:gd name="connsiteY633" fmla="*/ 125797 h 527124"/>
              <a:gd name="connsiteX634" fmla="*/ 497940 w 608203"/>
              <a:gd name="connsiteY634" fmla="*/ 129918 h 527124"/>
              <a:gd name="connsiteX635" fmla="*/ 493817 w 608203"/>
              <a:gd name="connsiteY635" fmla="*/ 131463 h 527124"/>
              <a:gd name="connsiteX636" fmla="*/ 489693 w 608203"/>
              <a:gd name="connsiteY636" fmla="*/ 129918 h 527124"/>
              <a:gd name="connsiteX637" fmla="*/ 487889 w 608203"/>
              <a:gd name="connsiteY637" fmla="*/ 125797 h 527124"/>
              <a:gd name="connsiteX638" fmla="*/ 487889 w 608203"/>
              <a:gd name="connsiteY638" fmla="*/ 111631 h 527124"/>
              <a:gd name="connsiteX639" fmla="*/ 489693 w 608203"/>
              <a:gd name="connsiteY639" fmla="*/ 107253 h 527124"/>
              <a:gd name="connsiteX640" fmla="*/ 493817 w 608203"/>
              <a:gd name="connsiteY640" fmla="*/ 105707 h 527124"/>
              <a:gd name="connsiteX641" fmla="*/ 455888 w 608203"/>
              <a:gd name="connsiteY641" fmla="*/ 105707 h 527124"/>
              <a:gd name="connsiteX642" fmla="*/ 460036 w 608203"/>
              <a:gd name="connsiteY642" fmla="*/ 107253 h 527124"/>
              <a:gd name="connsiteX643" fmla="*/ 461851 w 608203"/>
              <a:gd name="connsiteY643" fmla="*/ 111631 h 527124"/>
              <a:gd name="connsiteX644" fmla="*/ 461851 w 608203"/>
              <a:gd name="connsiteY644" fmla="*/ 125797 h 527124"/>
              <a:gd name="connsiteX645" fmla="*/ 460036 w 608203"/>
              <a:gd name="connsiteY645" fmla="*/ 129918 h 527124"/>
              <a:gd name="connsiteX646" fmla="*/ 455888 w 608203"/>
              <a:gd name="connsiteY646" fmla="*/ 131463 h 527124"/>
              <a:gd name="connsiteX647" fmla="*/ 451740 w 608203"/>
              <a:gd name="connsiteY647" fmla="*/ 129918 h 527124"/>
              <a:gd name="connsiteX648" fmla="*/ 449925 w 608203"/>
              <a:gd name="connsiteY648" fmla="*/ 125797 h 527124"/>
              <a:gd name="connsiteX649" fmla="*/ 449925 w 608203"/>
              <a:gd name="connsiteY649" fmla="*/ 111631 h 527124"/>
              <a:gd name="connsiteX650" fmla="*/ 451740 w 608203"/>
              <a:gd name="connsiteY650" fmla="*/ 107253 h 527124"/>
              <a:gd name="connsiteX651" fmla="*/ 455888 w 608203"/>
              <a:gd name="connsiteY651" fmla="*/ 105707 h 527124"/>
              <a:gd name="connsiteX652" fmla="*/ 417689 w 608203"/>
              <a:gd name="connsiteY652" fmla="*/ 105707 h 527124"/>
              <a:gd name="connsiteX653" fmla="*/ 421804 w 608203"/>
              <a:gd name="connsiteY653" fmla="*/ 107251 h 527124"/>
              <a:gd name="connsiteX654" fmla="*/ 423604 w 608203"/>
              <a:gd name="connsiteY654" fmla="*/ 111625 h 527124"/>
              <a:gd name="connsiteX655" fmla="*/ 423604 w 608203"/>
              <a:gd name="connsiteY655" fmla="*/ 125778 h 527124"/>
              <a:gd name="connsiteX656" fmla="*/ 421804 w 608203"/>
              <a:gd name="connsiteY656" fmla="*/ 129895 h 527124"/>
              <a:gd name="connsiteX657" fmla="*/ 418718 w 608203"/>
              <a:gd name="connsiteY657" fmla="*/ 131181 h 527124"/>
              <a:gd name="connsiteX658" fmla="*/ 412031 w 608203"/>
              <a:gd name="connsiteY658" fmla="*/ 120117 h 527124"/>
              <a:gd name="connsiteX659" fmla="*/ 412031 w 608203"/>
              <a:gd name="connsiteY659" fmla="*/ 111625 h 527124"/>
              <a:gd name="connsiteX660" fmla="*/ 413574 w 608203"/>
              <a:gd name="connsiteY660" fmla="*/ 107251 h 527124"/>
              <a:gd name="connsiteX661" fmla="*/ 417689 w 608203"/>
              <a:gd name="connsiteY661" fmla="*/ 105707 h 527124"/>
              <a:gd name="connsiteX662" fmla="*/ 152280 w 608203"/>
              <a:gd name="connsiteY662" fmla="*/ 105707 h 527124"/>
              <a:gd name="connsiteX663" fmla="*/ 156404 w 608203"/>
              <a:gd name="connsiteY663" fmla="*/ 107253 h 527124"/>
              <a:gd name="connsiteX664" fmla="*/ 158208 w 608203"/>
              <a:gd name="connsiteY664" fmla="*/ 111631 h 527124"/>
              <a:gd name="connsiteX665" fmla="*/ 158208 w 608203"/>
              <a:gd name="connsiteY665" fmla="*/ 125797 h 527124"/>
              <a:gd name="connsiteX666" fmla="*/ 156404 w 608203"/>
              <a:gd name="connsiteY666" fmla="*/ 129918 h 527124"/>
              <a:gd name="connsiteX667" fmla="*/ 152280 w 608203"/>
              <a:gd name="connsiteY667" fmla="*/ 131463 h 527124"/>
              <a:gd name="connsiteX668" fmla="*/ 148157 w 608203"/>
              <a:gd name="connsiteY668" fmla="*/ 129918 h 527124"/>
              <a:gd name="connsiteX669" fmla="*/ 146353 w 608203"/>
              <a:gd name="connsiteY669" fmla="*/ 125797 h 527124"/>
              <a:gd name="connsiteX670" fmla="*/ 146353 w 608203"/>
              <a:gd name="connsiteY670" fmla="*/ 111631 h 527124"/>
              <a:gd name="connsiteX671" fmla="*/ 148157 w 608203"/>
              <a:gd name="connsiteY671" fmla="*/ 107253 h 527124"/>
              <a:gd name="connsiteX672" fmla="*/ 152280 w 608203"/>
              <a:gd name="connsiteY672" fmla="*/ 105707 h 527124"/>
              <a:gd name="connsiteX673" fmla="*/ 114351 w 608203"/>
              <a:gd name="connsiteY673" fmla="*/ 105707 h 527124"/>
              <a:gd name="connsiteX674" fmla="*/ 118499 w 608203"/>
              <a:gd name="connsiteY674" fmla="*/ 107253 h 527124"/>
              <a:gd name="connsiteX675" fmla="*/ 120314 w 608203"/>
              <a:gd name="connsiteY675" fmla="*/ 111631 h 527124"/>
              <a:gd name="connsiteX676" fmla="*/ 120314 w 608203"/>
              <a:gd name="connsiteY676" fmla="*/ 125797 h 527124"/>
              <a:gd name="connsiteX677" fmla="*/ 118499 w 608203"/>
              <a:gd name="connsiteY677" fmla="*/ 129918 h 527124"/>
              <a:gd name="connsiteX678" fmla="*/ 114351 w 608203"/>
              <a:gd name="connsiteY678" fmla="*/ 131463 h 527124"/>
              <a:gd name="connsiteX679" fmla="*/ 110203 w 608203"/>
              <a:gd name="connsiteY679" fmla="*/ 129918 h 527124"/>
              <a:gd name="connsiteX680" fmla="*/ 108388 w 608203"/>
              <a:gd name="connsiteY680" fmla="*/ 125797 h 527124"/>
              <a:gd name="connsiteX681" fmla="*/ 108388 w 608203"/>
              <a:gd name="connsiteY681" fmla="*/ 111631 h 527124"/>
              <a:gd name="connsiteX682" fmla="*/ 110203 w 608203"/>
              <a:gd name="connsiteY682" fmla="*/ 107253 h 527124"/>
              <a:gd name="connsiteX683" fmla="*/ 114351 w 608203"/>
              <a:gd name="connsiteY683" fmla="*/ 105707 h 527124"/>
              <a:gd name="connsiteX684" fmla="*/ 74094 w 608203"/>
              <a:gd name="connsiteY684" fmla="*/ 105707 h 527124"/>
              <a:gd name="connsiteX685" fmla="*/ 78187 w 608203"/>
              <a:gd name="connsiteY685" fmla="*/ 105707 h 527124"/>
              <a:gd name="connsiteX686" fmla="*/ 78187 w 608203"/>
              <a:gd name="connsiteY686" fmla="*/ 131463 h 527124"/>
              <a:gd name="connsiteX687" fmla="*/ 74094 w 608203"/>
              <a:gd name="connsiteY687" fmla="*/ 131463 h 527124"/>
              <a:gd name="connsiteX688" fmla="*/ 38211 w 608203"/>
              <a:gd name="connsiteY688" fmla="*/ 105707 h 527124"/>
              <a:gd name="connsiteX689" fmla="*/ 42359 w 608203"/>
              <a:gd name="connsiteY689" fmla="*/ 107253 h 527124"/>
              <a:gd name="connsiteX690" fmla="*/ 44174 w 608203"/>
              <a:gd name="connsiteY690" fmla="*/ 111631 h 527124"/>
              <a:gd name="connsiteX691" fmla="*/ 44174 w 608203"/>
              <a:gd name="connsiteY691" fmla="*/ 125797 h 527124"/>
              <a:gd name="connsiteX692" fmla="*/ 42359 w 608203"/>
              <a:gd name="connsiteY692" fmla="*/ 129918 h 527124"/>
              <a:gd name="connsiteX693" fmla="*/ 38211 w 608203"/>
              <a:gd name="connsiteY693" fmla="*/ 131463 h 527124"/>
              <a:gd name="connsiteX694" fmla="*/ 34063 w 608203"/>
              <a:gd name="connsiteY694" fmla="*/ 129918 h 527124"/>
              <a:gd name="connsiteX695" fmla="*/ 32248 w 608203"/>
              <a:gd name="connsiteY695" fmla="*/ 125797 h 527124"/>
              <a:gd name="connsiteX696" fmla="*/ 32248 w 608203"/>
              <a:gd name="connsiteY696" fmla="*/ 111631 h 527124"/>
              <a:gd name="connsiteX697" fmla="*/ 34063 w 608203"/>
              <a:gd name="connsiteY697" fmla="*/ 107253 h 527124"/>
              <a:gd name="connsiteX698" fmla="*/ 38211 w 608203"/>
              <a:gd name="connsiteY698" fmla="*/ 105707 h 527124"/>
              <a:gd name="connsiteX699" fmla="*/ 304101 w 608203"/>
              <a:gd name="connsiteY699" fmla="*/ 76775 h 527124"/>
              <a:gd name="connsiteX700" fmla="*/ 421557 w 608203"/>
              <a:gd name="connsiteY700" fmla="*/ 194067 h 527124"/>
              <a:gd name="connsiteX701" fmla="*/ 304101 w 608203"/>
              <a:gd name="connsiteY701" fmla="*/ 311617 h 527124"/>
              <a:gd name="connsiteX702" fmla="*/ 186645 w 608203"/>
              <a:gd name="connsiteY702" fmla="*/ 194067 h 527124"/>
              <a:gd name="connsiteX703" fmla="*/ 304101 w 608203"/>
              <a:gd name="connsiteY703" fmla="*/ 194067 h 527124"/>
              <a:gd name="connsiteX704" fmla="*/ 532028 w 608203"/>
              <a:gd name="connsiteY704" fmla="*/ 62130 h 527124"/>
              <a:gd name="connsiteX705" fmla="*/ 530213 w 608203"/>
              <a:gd name="connsiteY705" fmla="*/ 63932 h 527124"/>
              <a:gd name="connsiteX706" fmla="*/ 530213 w 608203"/>
              <a:gd name="connsiteY706" fmla="*/ 79386 h 527124"/>
              <a:gd name="connsiteX707" fmla="*/ 532028 w 608203"/>
              <a:gd name="connsiteY707" fmla="*/ 80931 h 527124"/>
              <a:gd name="connsiteX708" fmla="*/ 533843 w 608203"/>
              <a:gd name="connsiteY708" fmla="*/ 79386 h 527124"/>
              <a:gd name="connsiteX709" fmla="*/ 533843 w 608203"/>
              <a:gd name="connsiteY709" fmla="*/ 63932 h 527124"/>
              <a:gd name="connsiteX710" fmla="*/ 532028 w 608203"/>
              <a:gd name="connsiteY710" fmla="*/ 62130 h 527124"/>
              <a:gd name="connsiteX711" fmla="*/ 379713 w 608203"/>
              <a:gd name="connsiteY711" fmla="*/ 62130 h 527124"/>
              <a:gd name="connsiteX712" fmla="*/ 377909 w 608203"/>
              <a:gd name="connsiteY712" fmla="*/ 63932 h 527124"/>
              <a:gd name="connsiteX713" fmla="*/ 377909 w 608203"/>
              <a:gd name="connsiteY713" fmla="*/ 79386 h 527124"/>
              <a:gd name="connsiteX714" fmla="*/ 379713 w 608203"/>
              <a:gd name="connsiteY714" fmla="*/ 80931 h 527124"/>
              <a:gd name="connsiteX715" fmla="*/ 381517 w 608203"/>
              <a:gd name="connsiteY715" fmla="*/ 79386 h 527124"/>
              <a:gd name="connsiteX716" fmla="*/ 381517 w 608203"/>
              <a:gd name="connsiteY716" fmla="*/ 63932 h 527124"/>
              <a:gd name="connsiteX717" fmla="*/ 379713 w 608203"/>
              <a:gd name="connsiteY717" fmla="*/ 62130 h 527124"/>
              <a:gd name="connsiteX718" fmla="*/ 76410 w 608203"/>
              <a:gd name="connsiteY718" fmla="*/ 62130 h 527124"/>
              <a:gd name="connsiteX719" fmla="*/ 74610 w 608203"/>
              <a:gd name="connsiteY719" fmla="*/ 63932 h 527124"/>
              <a:gd name="connsiteX720" fmla="*/ 74610 w 608203"/>
              <a:gd name="connsiteY720" fmla="*/ 79386 h 527124"/>
              <a:gd name="connsiteX721" fmla="*/ 76410 w 608203"/>
              <a:gd name="connsiteY721" fmla="*/ 80931 h 527124"/>
              <a:gd name="connsiteX722" fmla="*/ 77953 w 608203"/>
              <a:gd name="connsiteY722" fmla="*/ 79386 h 527124"/>
              <a:gd name="connsiteX723" fmla="*/ 77953 w 608203"/>
              <a:gd name="connsiteY723" fmla="*/ 63932 h 527124"/>
              <a:gd name="connsiteX724" fmla="*/ 76410 w 608203"/>
              <a:gd name="connsiteY724" fmla="*/ 62130 h 527124"/>
              <a:gd name="connsiteX725" fmla="*/ 567910 w 608203"/>
              <a:gd name="connsiteY725" fmla="*/ 58781 h 527124"/>
              <a:gd name="connsiteX726" fmla="*/ 572073 w 608203"/>
              <a:gd name="connsiteY726" fmla="*/ 58781 h 527124"/>
              <a:gd name="connsiteX727" fmla="*/ 572073 w 608203"/>
              <a:gd name="connsiteY727" fmla="*/ 84537 h 527124"/>
              <a:gd name="connsiteX728" fmla="*/ 567910 w 608203"/>
              <a:gd name="connsiteY728" fmla="*/ 84537 h 527124"/>
              <a:gd name="connsiteX729" fmla="*/ 532028 w 608203"/>
              <a:gd name="connsiteY729" fmla="*/ 58781 h 527124"/>
              <a:gd name="connsiteX730" fmla="*/ 536176 w 608203"/>
              <a:gd name="connsiteY730" fmla="*/ 60327 h 527124"/>
              <a:gd name="connsiteX731" fmla="*/ 537991 w 608203"/>
              <a:gd name="connsiteY731" fmla="*/ 64705 h 527124"/>
              <a:gd name="connsiteX732" fmla="*/ 537991 w 608203"/>
              <a:gd name="connsiteY732" fmla="*/ 78613 h 527124"/>
              <a:gd name="connsiteX733" fmla="*/ 536176 w 608203"/>
              <a:gd name="connsiteY733" fmla="*/ 82992 h 527124"/>
              <a:gd name="connsiteX734" fmla="*/ 532028 w 608203"/>
              <a:gd name="connsiteY734" fmla="*/ 84537 h 527124"/>
              <a:gd name="connsiteX735" fmla="*/ 527880 w 608203"/>
              <a:gd name="connsiteY735" fmla="*/ 82992 h 527124"/>
              <a:gd name="connsiteX736" fmla="*/ 526065 w 608203"/>
              <a:gd name="connsiteY736" fmla="*/ 78613 h 527124"/>
              <a:gd name="connsiteX737" fmla="*/ 526065 w 608203"/>
              <a:gd name="connsiteY737" fmla="*/ 64705 h 527124"/>
              <a:gd name="connsiteX738" fmla="*/ 527880 w 608203"/>
              <a:gd name="connsiteY738" fmla="*/ 60327 h 527124"/>
              <a:gd name="connsiteX739" fmla="*/ 532028 w 608203"/>
              <a:gd name="connsiteY739" fmla="*/ 58781 h 527124"/>
              <a:gd name="connsiteX740" fmla="*/ 491770 w 608203"/>
              <a:gd name="connsiteY740" fmla="*/ 58781 h 527124"/>
              <a:gd name="connsiteX741" fmla="*/ 495863 w 608203"/>
              <a:gd name="connsiteY741" fmla="*/ 58781 h 527124"/>
              <a:gd name="connsiteX742" fmla="*/ 495863 w 608203"/>
              <a:gd name="connsiteY742" fmla="*/ 84537 h 527124"/>
              <a:gd name="connsiteX743" fmla="*/ 491770 w 608203"/>
              <a:gd name="connsiteY743" fmla="*/ 84537 h 527124"/>
              <a:gd name="connsiteX744" fmla="*/ 453806 w 608203"/>
              <a:gd name="connsiteY744" fmla="*/ 58781 h 527124"/>
              <a:gd name="connsiteX745" fmla="*/ 457969 w 608203"/>
              <a:gd name="connsiteY745" fmla="*/ 58781 h 527124"/>
              <a:gd name="connsiteX746" fmla="*/ 457969 w 608203"/>
              <a:gd name="connsiteY746" fmla="*/ 84537 h 527124"/>
              <a:gd name="connsiteX747" fmla="*/ 453806 w 608203"/>
              <a:gd name="connsiteY747" fmla="*/ 84537 h 527124"/>
              <a:gd name="connsiteX748" fmla="*/ 415630 w 608203"/>
              <a:gd name="connsiteY748" fmla="*/ 58781 h 527124"/>
              <a:gd name="connsiteX749" fmla="*/ 419723 w 608203"/>
              <a:gd name="connsiteY749" fmla="*/ 58781 h 527124"/>
              <a:gd name="connsiteX750" fmla="*/ 419723 w 608203"/>
              <a:gd name="connsiteY750" fmla="*/ 84537 h 527124"/>
              <a:gd name="connsiteX751" fmla="*/ 415630 w 608203"/>
              <a:gd name="connsiteY751" fmla="*/ 84537 h 527124"/>
              <a:gd name="connsiteX752" fmla="*/ 379713 w 608203"/>
              <a:gd name="connsiteY752" fmla="*/ 58781 h 527124"/>
              <a:gd name="connsiteX753" fmla="*/ 383836 w 608203"/>
              <a:gd name="connsiteY753" fmla="*/ 60327 h 527124"/>
              <a:gd name="connsiteX754" fmla="*/ 385640 w 608203"/>
              <a:gd name="connsiteY754" fmla="*/ 64705 h 527124"/>
              <a:gd name="connsiteX755" fmla="*/ 385640 w 608203"/>
              <a:gd name="connsiteY755" fmla="*/ 78613 h 527124"/>
              <a:gd name="connsiteX756" fmla="*/ 383836 w 608203"/>
              <a:gd name="connsiteY756" fmla="*/ 82992 h 527124"/>
              <a:gd name="connsiteX757" fmla="*/ 379713 w 608203"/>
              <a:gd name="connsiteY757" fmla="*/ 84537 h 527124"/>
              <a:gd name="connsiteX758" fmla="*/ 375589 w 608203"/>
              <a:gd name="connsiteY758" fmla="*/ 82992 h 527124"/>
              <a:gd name="connsiteX759" fmla="*/ 373785 w 608203"/>
              <a:gd name="connsiteY759" fmla="*/ 78613 h 527124"/>
              <a:gd name="connsiteX760" fmla="*/ 373785 w 608203"/>
              <a:gd name="connsiteY760" fmla="*/ 64705 h 527124"/>
              <a:gd name="connsiteX761" fmla="*/ 375589 w 608203"/>
              <a:gd name="connsiteY761" fmla="*/ 60327 h 527124"/>
              <a:gd name="connsiteX762" fmla="*/ 379713 w 608203"/>
              <a:gd name="connsiteY762" fmla="*/ 58781 h 527124"/>
              <a:gd name="connsiteX763" fmla="*/ 188480 w 608203"/>
              <a:gd name="connsiteY763" fmla="*/ 58781 h 527124"/>
              <a:gd name="connsiteX764" fmla="*/ 192573 w 608203"/>
              <a:gd name="connsiteY764" fmla="*/ 58781 h 527124"/>
              <a:gd name="connsiteX765" fmla="*/ 192573 w 608203"/>
              <a:gd name="connsiteY765" fmla="*/ 84537 h 527124"/>
              <a:gd name="connsiteX766" fmla="*/ 188480 w 608203"/>
              <a:gd name="connsiteY766" fmla="*/ 84537 h 527124"/>
              <a:gd name="connsiteX767" fmla="*/ 150234 w 608203"/>
              <a:gd name="connsiteY767" fmla="*/ 58781 h 527124"/>
              <a:gd name="connsiteX768" fmla="*/ 154397 w 608203"/>
              <a:gd name="connsiteY768" fmla="*/ 58781 h 527124"/>
              <a:gd name="connsiteX769" fmla="*/ 154397 w 608203"/>
              <a:gd name="connsiteY769" fmla="*/ 84537 h 527124"/>
              <a:gd name="connsiteX770" fmla="*/ 150234 w 608203"/>
              <a:gd name="connsiteY770" fmla="*/ 84537 h 527124"/>
              <a:gd name="connsiteX771" fmla="*/ 112270 w 608203"/>
              <a:gd name="connsiteY771" fmla="*/ 58781 h 527124"/>
              <a:gd name="connsiteX772" fmla="*/ 116433 w 608203"/>
              <a:gd name="connsiteY772" fmla="*/ 58781 h 527124"/>
              <a:gd name="connsiteX773" fmla="*/ 116433 w 608203"/>
              <a:gd name="connsiteY773" fmla="*/ 84537 h 527124"/>
              <a:gd name="connsiteX774" fmla="*/ 112270 w 608203"/>
              <a:gd name="connsiteY774" fmla="*/ 84537 h 527124"/>
              <a:gd name="connsiteX775" fmla="*/ 76410 w 608203"/>
              <a:gd name="connsiteY775" fmla="*/ 58781 h 527124"/>
              <a:gd name="connsiteX776" fmla="*/ 80268 w 608203"/>
              <a:gd name="connsiteY776" fmla="*/ 60327 h 527124"/>
              <a:gd name="connsiteX777" fmla="*/ 82068 w 608203"/>
              <a:gd name="connsiteY777" fmla="*/ 64705 h 527124"/>
              <a:gd name="connsiteX778" fmla="*/ 82068 w 608203"/>
              <a:gd name="connsiteY778" fmla="*/ 78613 h 527124"/>
              <a:gd name="connsiteX779" fmla="*/ 80268 w 608203"/>
              <a:gd name="connsiteY779" fmla="*/ 82992 h 527124"/>
              <a:gd name="connsiteX780" fmla="*/ 76410 w 608203"/>
              <a:gd name="connsiteY780" fmla="*/ 84537 h 527124"/>
              <a:gd name="connsiteX781" fmla="*/ 72038 w 608203"/>
              <a:gd name="connsiteY781" fmla="*/ 82992 h 527124"/>
              <a:gd name="connsiteX782" fmla="*/ 70495 w 608203"/>
              <a:gd name="connsiteY782" fmla="*/ 78613 h 527124"/>
              <a:gd name="connsiteX783" fmla="*/ 70495 w 608203"/>
              <a:gd name="connsiteY783" fmla="*/ 64705 h 527124"/>
              <a:gd name="connsiteX784" fmla="*/ 72038 w 608203"/>
              <a:gd name="connsiteY784" fmla="*/ 60327 h 527124"/>
              <a:gd name="connsiteX785" fmla="*/ 76410 w 608203"/>
              <a:gd name="connsiteY785" fmla="*/ 58781 h 527124"/>
              <a:gd name="connsiteX786" fmla="*/ 36129 w 608203"/>
              <a:gd name="connsiteY786" fmla="*/ 58781 h 527124"/>
              <a:gd name="connsiteX787" fmla="*/ 40292 w 608203"/>
              <a:gd name="connsiteY787" fmla="*/ 58781 h 527124"/>
              <a:gd name="connsiteX788" fmla="*/ 40292 w 608203"/>
              <a:gd name="connsiteY788" fmla="*/ 84537 h 527124"/>
              <a:gd name="connsiteX789" fmla="*/ 36129 w 608203"/>
              <a:gd name="connsiteY789" fmla="*/ 84537 h 527124"/>
              <a:gd name="connsiteX790" fmla="*/ 282685 w 608203"/>
              <a:gd name="connsiteY790" fmla="*/ 55394 h 527124"/>
              <a:gd name="connsiteX791" fmla="*/ 282685 w 608203"/>
              <a:gd name="connsiteY791" fmla="*/ 172674 h 527124"/>
              <a:gd name="connsiteX792" fmla="*/ 165194 w 608203"/>
              <a:gd name="connsiteY792" fmla="*/ 172674 h 527124"/>
              <a:gd name="connsiteX793" fmla="*/ 282685 w 608203"/>
              <a:gd name="connsiteY793" fmla="*/ 55394 h 527124"/>
              <a:gd name="connsiteX794" fmla="*/ 568190 w 608203"/>
              <a:gd name="connsiteY794" fmla="*/ 23972 h 527124"/>
              <a:gd name="connsiteX795" fmla="*/ 568190 w 608203"/>
              <a:gd name="connsiteY795" fmla="*/ 33767 h 527124"/>
              <a:gd name="connsiteX796" fmla="*/ 569997 w 608203"/>
              <a:gd name="connsiteY796" fmla="*/ 35571 h 527124"/>
              <a:gd name="connsiteX797" fmla="*/ 571804 w 608203"/>
              <a:gd name="connsiteY797" fmla="*/ 33767 h 527124"/>
              <a:gd name="connsiteX798" fmla="*/ 571804 w 608203"/>
              <a:gd name="connsiteY798" fmla="*/ 26034 h 527124"/>
              <a:gd name="connsiteX799" fmla="*/ 568190 w 608203"/>
              <a:gd name="connsiteY799" fmla="*/ 23972 h 527124"/>
              <a:gd name="connsiteX800" fmla="*/ 40013 w 608203"/>
              <a:gd name="connsiteY800" fmla="*/ 23972 h 527124"/>
              <a:gd name="connsiteX801" fmla="*/ 36399 w 608203"/>
              <a:gd name="connsiteY801" fmla="*/ 26034 h 527124"/>
              <a:gd name="connsiteX802" fmla="*/ 36399 w 608203"/>
              <a:gd name="connsiteY802" fmla="*/ 33767 h 527124"/>
              <a:gd name="connsiteX803" fmla="*/ 38206 w 608203"/>
              <a:gd name="connsiteY803" fmla="*/ 35313 h 527124"/>
              <a:gd name="connsiteX804" fmla="*/ 40013 w 608203"/>
              <a:gd name="connsiteY804" fmla="*/ 33767 h 527124"/>
              <a:gd name="connsiteX805" fmla="*/ 530242 w 608203"/>
              <a:gd name="connsiteY805" fmla="*/ 21394 h 527124"/>
              <a:gd name="connsiteX806" fmla="*/ 530242 w 608203"/>
              <a:gd name="connsiteY806" fmla="*/ 33767 h 527124"/>
              <a:gd name="connsiteX807" fmla="*/ 532049 w 608203"/>
              <a:gd name="connsiteY807" fmla="*/ 35571 h 527124"/>
              <a:gd name="connsiteX808" fmla="*/ 533856 w 608203"/>
              <a:gd name="connsiteY808" fmla="*/ 33767 h 527124"/>
              <a:gd name="connsiteX809" fmla="*/ 533856 w 608203"/>
              <a:gd name="connsiteY809" fmla="*/ 21394 h 527124"/>
              <a:gd name="connsiteX810" fmla="*/ 492035 w 608203"/>
              <a:gd name="connsiteY810" fmla="*/ 21394 h 527124"/>
              <a:gd name="connsiteX811" fmla="*/ 492035 w 608203"/>
              <a:gd name="connsiteY811" fmla="*/ 33767 h 527124"/>
              <a:gd name="connsiteX812" fmla="*/ 493842 w 608203"/>
              <a:gd name="connsiteY812" fmla="*/ 35571 h 527124"/>
              <a:gd name="connsiteX813" fmla="*/ 495650 w 608203"/>
              <a:gd name="connsiteY813" fmla="*/ 33767 h 527124"/>
              <a:gd name="connsiteX814" fmla="*/ 495650 w 608203"/>
              <a:gd name="connsiteY814" fmla="*/ 21394 h 527124"/>
              <a:gd name="connsiteX815" fmla="*/ 454087 w 608203"/>
              <a:gd name="connsiteY815" fmla="*/ 21394 h 527124"/>
              <a:gd name="connsiteX816" fmla="*/ 454087 w 608203"/>
              <a:gd name="connsiteY816" fmla="*/ 33767 h 527124"/>
              <a:gd name="connsiteX817" fmla="*/ 455894 w 608203"/>
              <a:gd name="connsiteY817" fmla="*/ 35571 h 527124"/>
              <a:gd name="connsiteX818" fmla="*/ 457701 w 608203"/>
              <a:gd name="connsiteY818" fmla="*/ 33767 h 527124"/>
              <a:gd name="connsiteX819" fmla="*/ 457701 w 608203"/>
              <a:gd name="connsiteY819" fmla="*/ 21394 h 527124"/>
              <a:gd name="connsiteX820" fmla="*/ 415881 w 608203"/>
              <a:gd name="connsiteY820" fmla="*/ 21394 h 527124"/>
              <a:gd name="connsiteX821" fmla="*/ 415881 w 608203"/>
              <a:gd name="connsiteY821" fmla="*/ 33767 h 527124"/>
              <a:gd name="connsiteX822" fmla="*/ 417688 w 608203"/>
              <a:gd name="connsiteY822" fmla="*/ 35571 h 527124"/>
              <a:gd name="connsiteX823" fmla="*/ 419495 w 608203"/>
              <a:gd name="connsiteY823" fmla="*/ 33767 h 527124"/>
              <a:gd name="connsiteX824" fmla="*/ 419495 w 608203"/>
              <a:gd name="connsiteY824" fmla="*/ 21394 h 527124"/>
              <a:gd name="connsiteX825" fmla="*/ 377933 w 608203"/>
              <a:gd name="connsiteY825" fmla="*/ 21394 h 527124"/>
              <a:gd name="connsiteX826" fmla="*/ 377933 w 608203"/>
              <a:gd name="connsiteY826" fmla="*/ 33767 h 527124"/>
              <a:gd name="connsiteX827" fmla="*/ 379740 w 608203"/>
              <a:gd name="connsiteY827" fmla="*/ 35571 h 527124"/>
              <a:gd name="connsiteX828" fmla="*/ 381547 w 608203"/>
              <a:gd name="connsiteY828" fmla="*/ 33767 h 527124"/>
              <a:gd name="connsiteX829" fmla="*/ 381547 w 608203"/>
              <a:gd name="connsiteY829" fmla="*/ 21394 h 527124"/>
              <a:gd name="connsiteX830" fmla="*/ 339985 w 608203"/>
              <a:gd name="connsiteY830" fmla="*/ 21394 h 527124"/>
              <a:gd name="connsiteX831" fmla="*/ 339985 w 608203"/>
              <a:gd name="connsiteY831" fmla="*/ 33767 h 527124"/>
              <a:gd name="connsiteX832" fmla="*/ 341792 w 608203"/>
              <a:gd name="connsiteY832" fmla="*/ 35571 h 527124"/>
              <a:gd name="connsiteX833" fmla="*/ 343341 w 608203"/>
              <a:gd name="connsiteY833" fmla="*/ 33767 h 527124"/>
              <a:gd name="connsiteX834" fmla="*/ 343341 w 608203"/>
              <a:gd name="connsiteY834" fmla="*/ 21394 h 527124"/>
              <a:gd name="connsiteX835" fmla="*/ 302811 w 608203"/>
              <a:gd name="connsiteY835" fmla="*/ 21394 h 527124"/>
              <a:gd name="connsiteX836" fmla="*/ 302811 w 608203"/>
              <a:gd name="connsiteY836" fmla="*/ 33767 h 527124"/>
              <a:gd name="connsiteX837" fmla="*/ 304618 w 608203"/>
              <a:gd name="connsiteY837" fmla="*/ 35571 h 527124"/>
              <a:gd name="connsiteX838" fmla="*/ 306425 w 608203"/>
              <a:gd name="connsiteY838" fmla="*/ 33767 h 527124"/>
              <a:gd name="connsiteX839" fmla="*/ 306425 w 608203"/>
              <a:gd name="connsiteY839" fmla="*/ 21394 h 527124"/>
              <a:gd name="connsiteX840" fmla="*/ 264863 w 608203"/>
              <a:gd name="connsiteY840" fmla="*/ 21394 h 527124"/>
              <a:gd name="connsiteX841" fmla="*/ 264863 w 608203"/>
              <a:gd name="connsiteY841" fmla="*/ 33767 h 527124"/>
              <a:gd name="connsiteX842" fmla="*/ 266670 w 608203"/>
              <a:gd name="connsiteY842" fmla="*/ 35571 h 527124"/>
              <a:gd name="connsiteX843" fmla="*/ 268477 w 608203"/>
              <a:gd name="connsiteY843" fmla="*/ 33767 h 527124"/>
              <a:gd name="connsiteX844" fmla="*/ 268477 w 608203"/>
              <a:gd name="connsiteY844" fmla="*/ 21394 h 527124"/>
              <a:gd name="connsiteX845" fmla="*/ 226657 w 608203"/>
              <a:gd name="connsiteY845" fmla="*/ 21394 h 527124"/>
              <a:gd name="connsiteX846" fmla="*/ 226657 w 608203"/>
              <a:gd name="connsiteY846" fmla="*/ 33767 h 527124"/>
              <a:gd name="connsiteX847" fmla="*/ 228464 w 608203"/>
              <a:gd name="connsiteY847" fmla="*/ 35571 h 527124"/>
              <a:gd name="connsiteX848" fmla="*/ 230271 w 608203"/>
              <a:gd name="connsiteY848" fmla="*/ 33767 h 527124"/>
              <a:gd name="connsiteX849" fmla="*/ 230271 w 608203"/>
              <a:gd name="connsiteY849" fmla="*/ 21394 h 527124"/>
              <a:gd name="connsiteX850" fmla="*/ 188708 w 608203"/>
              <a:gd name="connsiteY850" fmla="*/ 21394 h 527124"/>
              <a:gd name="connsiteX851" fmla="*/ 188708 w 608203"/>
              <a:gd name="connsiteY851" fmla="*/ 33767 h 527124"/>
              <a:gd name="connsiteX852" fmla="*/ 190515 w 608203"/>
              <a:gd name="connsiteY852" fmla="*/ 35571 h 527124"/>
              <a:gd name="connsiteX853" fmla="*/ 192322 w 608203"/>
              <a:gd name="connsiteY853" fmla="*/ 33767 h 527124"/>
              <a:gd name="connsiteX854" fmla="*/ 192322 w 608203"/>
              <a:gd name="connsiteY854" fmla="*/ 21394 h 527124"/>
              <a:gd name="connsiteX855" fmla="*/ 150502 w 608203"/>
              <a:gd name="connsiteY855" fmla="*/ 21394 h 527124"/>
              <a:gd name="connsiteX856" fmla="*/ 150502 w 608203"/>
              <a:gd name="connsiteY856" fmla="*/ 33767 h 527124"/>
              <a:gd name="connsiteX857" fmla="*/ 152309 w 608203"/>
              <a:gd name="connsiteY857" fmla="*/ 35571 h 527124"/>
              <a:gd name="connsiteX858" fmla="*/ 154116 w 608203"/>
              <a:gd name="connsiteY858" fmla="*/ 33767 h 527124"/>
              <a:gd name="connsiteX859" fmla="*/ 154116 w 608203"/>
              <a:gd name="connsiteY859" fmla="*/ 21394 h 527124"/>
              <a:gd name="connsiteX860" fmla="*/ 112553 w 608203"/>
              <a:gd name="connsiteY860" fmla="*/ 21394 h 527124"/>
              <a:gd name="connsiteX861" fmla="*/ 112553 w 608203"/>
              <a:gd name="connsiteY861" fmla="*/ 33767 h 527124"/>
              <a:gd name="connsiteX862" fmla="*/ 114361 w 608203"/>
              <a:gd name="connsiteY862" fmla="*/ 35571 h 527124"/>
              <a:gd name="connsiteX863" fmla="*/ 116168 w 608203"/>
              <a:gd name="connsiteY863" fmla="*/ 33767 h 527124"/>
              <a:gd name="connsiteX864" fmla="*/ 116168 w 608203"/>
              <a:gd name="connsiteY864" fmla="*/ 21394 h 527124"/>
              <a:gd name="connsiteX865" fmla="*/ 74605 w 608203"/>
              <a:gd name="connsiteY865" fmla="*/ 21394 h 527124"/>
              <a:gd name="connsiteX866" fmla="*/ 74605 w 608203"/>
              <a:gd name="connsiteY866" fmla="*/ 33767 h 527124"/>
              <a:gd name="connsiteX867" fmla="*/ 76412 w 608203"/>
              <a:gd name="connsiteY867" fmla="*/ 35571 h 527124"/>
              <a:gd name="connsiteX868" fmla="*/ 77961 w 608203"/>
              <a:gd name="connsiteY868" fmla="*/ 33767 h 527124"/>
              <a:gd name="connsiteX869" fmla="*/ 77961 w 608203"/>
              <a:gd name="connsiteY869" fmla="*/ 21394 h 527124"/>
              <a:gd name="connsiteX870" fmla="*/ 52662 w 608203"/>
              <a:gd name="connsiteY870" fmla="*/ 21394 h 527124"/>
              <a:gd name="connsiteX871" fmla="*/ 44144 w 608203"/>
              <a:gd name="connsiteY871" fmla="*/ 22683 h 527124"/>
              <a:gd name="connsiteX872" fmla="*/ 44144 w 608203"/>
              <a:gd name="connsiteY872" fmla="*/ 32993 h 527124"/>
              <a:gd name="connsiteX873" fmla="*/ 42336 w 608203"/>
              <a:gd name="connsiteY873" fmla="*/ 37375 h 527124"/>
              <a:gd name="connsiteX874" fmla="*/ 38206 w 608203"/>
              <a:gd name="connsiteY874" fmla="*/ 38922 h 527124"/>
              <a:gd name="connsiteX875" fmla="*/ 34076 w 608203"/>
              <a:gd name="connsiteY875" fmla="*/ 37375 h 527124"/>
              <a:gd name="connsiteX876" fmla="*/ 32269 w 608203"/>
              <a:gd name="connsiteY876" fmla="*/ 32993 h 527124"/>
              <a:gd name="connsiteX877" fmla="*/ 32269 w 608203"/>
              <a:gd name="connsiteY877" fmla="*/ 29127 h 527124"/>
              <a:gd name="connsiteX878" fmla="*/ 21426 w 608203"/>
              <a:gd name="connsiteY878" fmla="*/ 52326 h 527124"/>
              <a:gd name="connsiteX879" fmla="*/ 21426 w 608203"/>
              <a:gd name="connsiteY879" fmla="*/ 322719 h 527124"/>
              <a:gd name="connsiteX880" fmla="*/ 36141 w 608203"/>
              <a:gd name="connsiteY880" fmla="*/ 349010 h 527124"/>
              <a:gd name="connsiteX881" fmla="*/ 36141 w 608203"/>
              <a:gd name="connsiteY881" fmla="*/ 332771 h 527124"/>
              <a:gd name="connsiteX882" fmla="*/ 40271 w 608203"/>
              <a:gd name="connsiteY882" fmla="*/ 332771 h 527124"/>
              <a:gd name="connsiteX883" fmla="*/ 40271 w 608203"/>
              <a:gd name="connsiteY883" fmla="*/ 351073 h 527124"/>
              <a:gd name="connsiteX884" fmla="*/ 52662 w 608203"/>
              <a:gd name="connsiteY884" fmla="*/ 353650 h 527124"/>
              <a:gd name="connsiteX885" fmla="*/ 70733 w 608203"/>
              <a:gd name="connsiteY885" fmla="*/ 353650 h 527124"/>
              <a:gd name="connsiteX886" fmla="*/ 70475 w 608203"/>
              <a:gd name="connsiteY886" fmla="*/ 352877 h 527124"/>
              <a:gd name="connsiteX887" fmla="*/ 70475 w 608203"/>
              <a:gd name="connsiteY887" fmla="*/ 338958 h 527124"/>
              <a:gd name="connsiteX888" fmla="*/ 72282 w 608203"/>
              <a:gd name="connsiteY888" fmla="*/ 334318 h 527124"/>
              <a:gd name="connsiteX889" fmla="*/ 76412 w 608203"/>
              <a:gd name="connsiteY889" fmla="*/ 332771 h 527124"/>
              <a:gd name="connsiteX890" fmla="*/ 80543 w 608203"/>
              <a:gd name="connsiteY890" fmla="*/ 334318 h 527124"/>
              <a:gd name="connsiteX891" fmla="*/ 82350 w 608203"/>
              <a:gd name="connsiteY891" fmla="*/ 338958 h 527124"/>
              <a:gd name="connsiteX892" fmla="*/ 82350 w 608203"/>
              <a:gd name="connsiteY892" fmla="*/ 352877 h 527124"/>
              <a:gd name="connsiteX893" fmla="*/ 81834 w 608203"/>
              <a:gd name="connsiteY893" fmla="*/ 353650 h 527124"/>
              <a:gd name="connsiteX894" fmla="*/ 112295 w 608203"/>
              <a:gd name="connsiteY894" fmla="*/ 353650 h 527124"/>
              <a:gd name="connsiteX895" fmla="*/ 112295 w 608203"/>
              <a:gd name="connsiteY895" fmla="*/ 332771 h 527124"/>
              <a:gd name="connsiteX896" fmla="*/ 116426 w 608203"/>
              <a:gd name="connsiteY896" fmla="*/ 332771 h 527124"/>
              <a:gd name="connsiteX897" fmla="*/ 116426 w 608203"/>
              <a:gd name="connsiteY897" fmla="*/ 353650 h 527124"/>
              <a:gd name="connsiteX898" fmla="*/ 150243 w 608203"/>
              <a:gd name="connsiteY898" fmla="*/ 353650 h 527124"/>
              <a:gd name="connsiteX899" fmla="*/ 150243 w 608203"/>
              <a:gd name="connsiteY899" fmla="*/ 332771 h 527124"/>
              <a:gd name="connsiteX900" fmla="*/ 154374 w 608203"/>
              <a:gd name="connsiteY900" fmla="*/ 332771 h 527124"/>
              <a:gd name="connsiteX901" fmla="*/ 154374 w 608203"/>
              <a:gd name="connsiteY901" fmla="*/ 353650 h 527124"/>
              <a:gd name="connsiteX902" fmla="*/ 188708 w 608203"/>
              <a:gd name="connsiteY902" fmla="*/ 353650 h 527124"/>
              <a:gd name="connsiteX903" fmla="*/ 188708 w 608203"/>
              <a:gd name="connsiteY903" fmla="*/ 332771 h 527124"/>
              <a:gd name="connsiteX904" fmla="*/ 192839 w 608203"/>
              <a:gd name="connsiteY904" fmla="*/ 332771 h 527124"/>
              <a:gd name="connsiteX905" fmla="*/ 192839 w 608203"/>
              <a:gd name="connsiteY905" fmla="*/ 353650 h 527124"/>
              <a:gd name="connsiteX906" fmla="*/ 223042 w 608203"/>
              <a:gd name="connsiteY906" fmla="*/ 353650 h 527124"/>
              <a:gd name="connsiteX907" fmla="*/ 222784 w 608203"/>
              <a:gd name="connsiteY907" fmla="*/ 352877 h 527124"/>
              <a:gd name="connsiteX908" fmla="*/ 222784 w 608203"/>
              <a:gd name="connsiteY908" fmla="*/ 338958 h 527124"/>
              <a:gd name="connsiteX909" fmla="*/ 224591 w 608203"/>
              <a:gd name="connsiteY909" fmla="*/ 334318 h 527124"/>
              <a:gd name="connsiteX910" fmla="*/ 228722 w 608203"/>
              <a:gd name="connsiteY910" fmla="*/ 332771 h 527124"/>
              <a:gd name="connsiteX911" fmla="*/ 232852 w 608203"/>
              <a:gd name="connsiteY911" fmla="*/ 334318 h 527124"/>
              <a:gd name="connsiteX912" fmla="*/ 234659 w 608203"/>
              <a:gd name="connsiteY912" fmla="*/ 338958 h 527124"/>
              <a:gd name="connsiteX913" fmla="*/ 234659 w 608203"/>
              <a:gd name="connsiteY913" fmla="*/ 352877 h 527124"/>
              <a:gd name="connsiteX914" fmla="*/ 234143 w 608203"/>
              <a:gd name="connsiteY914" fmla="*/ 353650 h 527124"/>
              <a:gd name="connsiteX915" fmla="*/ 264605 w 608203"/>
              <a:gd name="connsiteY915" fmla="*/ 353650 h 527124"/>
              <a:gd name="connsiteX916" fmla="*/ 264605 w 608203"/>
              <a:gd name="connsiteY916" fmla="*/ 332771 h 527124"/>
              <a:gd name="connsiteX917" fmla="*/ 268735 w 608203"/>
              <a:gd name="connsiteY917" fmla="*/ 332771 h 527124"/>
              <a:gd name="connsiteX918" fmla="*/ 268735 w 608203"/>
              <a:gd name="connsiteY918" fmla="*/ 353650 h 527124"/>
              <a:gd name="connsiteX919" fmla="*/ 302811 w 608203"/>
              <a:gd name="connsiteY919" fmla="*/ 353650 h 527124"/>
              <a:gd name="connsiteX920" fmla="*/ 302811 w 608203"/>
              <a:gd name="connsiteY920" fmla="*/ 332771 h 527124"/>
              <a:gd name="connsiteX921" fmla="*/ 306683 w 608203"/>
              <a:gd name="connsiteY921" fmla="*/ 332771 h 527124"/>
              <a:gd name="connsiteX922" fmla="*/ 306683 w 608203"/>
              <a:gd name="connsiteY922" fmla="*/ 353650 h 527124"/>
              <a:gd name="connsiteX923" fmla="*/ 339727 w 608203"/>
              <a:gd name="connsiteY923" fmla="*/ 353650 h 527124"/>
              <a:gd name="connsiteX924" fmla="*/ 339727 w 608203"/>
              <a:gd name="connsiteY924" fmla="*/ 332771 h 527124"/>
              <a:gd name="connsiteX925" fmla="*/ 343857 w 608203"/>
              <a:gd name="connsiteY925" fmla="*/ 332771 h 527124"/>
              <a:gd name="connsiteX926" fmla="*/ 343857 w 608203"/>
              <a:gd name="connsiteY926" fmla="*/ 353650 h 527124"/>
              <a:gd name="connsiteX927" fmla="*/ 374319 w 608203"/>
              <a:gd name="connsiteY927" fmla="*/ 353650 h 527124"/>
              <a:gd name="connsiteX928" fmla="*/ 373802 w 608203"/>
              <a:gd name="connsiteY928" fmla="*/ 352877 h 527124"/>
              <a:gd name="connsiteX929" fmla="*/ 373802 w 608203"/>
              <a:gd name="connsiteY929" fmla="*/ 338958 h 527124"/>
              <a:gd name="connsiteX930" fmla="*/ 375609 w 608203"/>
              <a:gd name="connsiteY930" fmla="*/ 334318 h 527124"/>
              <a:gd name="connsiteX931" fmla="*/ 379740 w 608203"/>
              <a:gd name="connsiteY931" fmla="*/ 332771 h 527124"/>
              <a:gd name="connsiteX932" fmla="*/ 383870 w 608203"/>
              <a:gd name="connsiteY932" fmla="*/ 334318 h 527124"/>
              <a:gd name="connsiteX933" fmla="*/ 385677 w 608203"/>
              <a:gd name="connsiteY933" fmla="*/ 338958 h 527124"/>
              <a:gd name="connsiteX934" fmla="*/ 385677 w 608203"/>
              <a:gd name="connsiteY934" fmla="*/ 352877 h 527124"/>
              <a:gd name="connsiteX935" fmla="*/ 385419 w 608203"/>
              <a:gd name="connsiteY935" fmla="*/ 353650 h 527124"/>
              <a:gd name="connsiteX936" fmla="*/ 415881 w 608203"/>
              <a:gd name="connsiteY936" fmla="*/ 353650 h 527124"/>
              <a:gd name="connsiteX937" fmla="*/ 415881 w 608203"/>
              <a:gd name="connsiteY937" fmla="*/ 332771 h 527124"/>
              <a:gd name="connsiteX938" fmla="*/ 420011 w 608203"/>
              <a:gd name="connsiteY938" fmla="*/ 332771 h 527124"/>
              <a:gd name="connsiteX939" fmla="*/ 420011 w 608203"/>
              <a:gd name="connsiteY939" fmla="*/ 353650 h 527124"/>
              <a:gd name="connsiteX940" fmla="*/ 453829 w 608203"/>
              <a:gd name="connsiteY940" fmla="*/ 353650 h 527124"/>
              <a:gd name="connsiteX941" fmla="*/ 453829 w 608203"/>
              <a:gd name="connsiteY941" fmla="*/ 332771 h 527124"/>
              <a:gd name="connsiteX942" fmla="*/ 457960 w 608203"/>
              <a:gd name="connsiteY942" fmla="*/ 332771 h 527124"/>
              <a:gd name="connsiteX943" fmla="*/ 457960 w 608203"/>
              <a:gd name="connsiteY943" fmla="*/ 353650 h 527124"/>
              <a:gd name="connsiteX944" fmla="*/ 492035 w 608203"/>
              <a:gd name="connsiteY944" fmla="*/ 353650 h 527124"/>
              <a:gd name="connsiteX945" fmla="*/ 492035 w 608203"/>
              <a:gd name="connsiteY945" fmla="*/ 332771 h 527124"/>
              <a:gd name="connsiteX946" fmla="*/ 495908 w 608203"/>
              <a:gd name="connsiteY946" fmla="*/ 332771 h 527124"/>
              <a:gd name="connsiteX947" fmla="*/ 495908 w 608203"/>
              <a:gd name="connsiteY947" fmla="*/ 353650 h 527124"/>
              <a:gd name="connsiteX948" fmla="*/ 526369 w 608203"/>
              <a:gd name="connsiteY948" fmla="*/ 353650 h 527124"/>
              <a:gd name="connsiteX949" fmla="*/ 526111 w 608203"/>
              <a:gd name="connsiteY949" fmla="*/ 352877 h 527124"/>
              <a:gd name="connsiteX950" fmla="*/ 526111 w 608203"/>
              <a:gd name="connsiteY950" fmla="*/ 338958 h 527124"/>
              <a:gd name="connsiteX951" fmla="*/ 527918 w 608203"/>
              <a:gd name="connsiteY951" fmla="*/ 334318 h 527124"/>
              <a:gd name="connsiteX952" fmla="*/ 532049 w 608203"/>
              <a:gd name="connsiteY952" fmla="*/ 332771 h 527124"/>
              <a:gd name="connsiteX953" fmla="*/ 536179 w 608203"/>
              <a:gd name="connsiteY953" fmla="*/ 334318 h 527124"/>
              <a:gd name="connsiteX954" fmla="*/ 537986 w 608203"/>
              <a:gd name="connsiteY954" fmla="*/ 338958 h 527124"/>
              <a:gd name="connsiteX955" fmla="*/ 537986 w 608203"/>
              <a:gd name="connsiteY955" fmla="*/ 352877 h 527124"/>
              <a:gd name="connsiteX956" fmla="*/ 537470 w 608203"/>
              <a:gd name="connsiteY956" fmla="*/ 353650 h 527124"/>
              <a:gd name="connsiteX957" fmla="*/ 555540 w 608203"/>
              <a:gd name="connsiteY957" fmla="*/ 353650 h 527124"/>
              <a:gd name="connsiteX958" fmla="*/ 567932 w 608203"/>
              <a:gd name="connsiteY958" fmla="*/ 351073 h 527124"/>
              <a:gd name="connsiteX959" fmla="*/ 567932 w 608203"/>
              <a:gd name="connsiteY959" fmla="*/ 332771 h 527124"/>
              <a:gd name="connsiteX960" fmla="*/ 572062 w 608203"/>
              <a:gd name="connsiteY960" fmla="*/ 332771 h 527124"/>
              <a:gd name="connsiteX961" fmla="*/ 572062 w 608203"/>
              <a:gd name="connsiteY961" fmla="*/ 349010 h 527124"/>
              <a:gd name="connsiteX962" fmla="*/ 586777 w 608203"/>
              <a:gd name="connsiteY962" fmla="*/ 322719 h 527124"/>
              <a:gd name="connsiteX963" fmla="*/ 586777 w 608203"/>
              <a:gd name="connsiteY963" fmla="*/ 52326 h 527124"/>
              <a:gd name="connsiteX964" fmla="*/ 575934 w 608203"/>
              <a:gd name="connsiteY964" fmla="*/ 29127 h 527124"/>
              <a:gd name="connsiteX965" fmla="*/ 575934 w 608203"/>
              <a:gd name="connsiteY965" fmla="*/ 32993 h 527124"/>
              <a:gd name="connsiteX966" fmla="*/ 574127 w 608203"/>
              <a:gd name="connsiteY966" fmla="*/ 37375 h 527124"/>
              <a:gd name="connsiteX967" fmla="*/ 569997 w 608203"/>
              <a:gd name="connsiteY967" fmla="*/ 38922 h 527124"/>
              <a:gd name="connsiteX968" fmla="*/ 565867 w 608203"/>
              <a:gd name="connsiteY968" fmla="*/ 37375 h 527124"/>
              <a:gd name="connsiteX969" fmla="*/ 564059 w 608203"/>
              <a:gd name="connsiteY969" fmla="*/ 32993 h 527124"/>
              <a:gd name="connsiteX970" fmla="*/ 564059 w 608203"/>
              <a:gd name="connsiteY970" fmla="*/ 22683 h 527124"/>
              <a:gd name="connsiteX971" fmla="*/ 555540 w 608203"/>
              <a:gd name="connsiteY971" fmla="*/ 21394 h 527124"/>
              <a:gd name="connsiteX972" fmla="*/ 537728 w 608203"/>
              <a:gd name="connsiteY972" fmla="*/ 21394 h 527124"/>
              <a:gd name="connsiteX973" fmla="*/ 537728 w 608203"/>
              <a:gd name="connsiteY973" fmla="*/ 32993 h 527124"/>
              <a:gd name="connsiteX974" fmla="*/ 535921 w 608203"/>
              <a:gd name="connsiteY974" fmla="*/ 37375 h 527124"/>
              <a:gd name="connsiteX975" fmla="*/ 531791 w 608203"/>
              <a:gd name="connsiteY975" fmla="*/ 38922 h 527124"/>
              <a:gd name="connsiteX976" fmla="*/ 527660 w 608203"/>
              <a:gd name="connsiteY976" fmla="*/ 37375 h 527124"/>
              <a:gd name="connsiteX977" fmla="*/ 526111 w 608203"/>
              <a:gd name="connsiteY977" fmla="*/ 32993 h 527124"/>
              <a:gd name="connsiteX978" fmla="*/ 526111 w 608203"/>
              <a:gd name="connsiteY978" fmla="*/ 21394 h 527124"/>
              <a:gd name="connsiteX979" fmla="*/ 499780 w 608203"/>
              <a:gd name="connsiteY979" fmla="*/ 21394 h 527124"/>
              <a:gd name="connsiteX980" fmla="*/ 499780 w 608203"/>
              <a:gd name="connsiteY980" fmla="*/ 32993 h 527124"/>
              <a:gd name="connsiteX981" fmla="*/ 497973 w 608203"/>
              <a:gd name="connsiteY981" fmla="*/ 37375 h 527124"/>
              <a:gd name="connsiteX982" fmla="*/ 493842 w 608203"/>
              <a:gd name="connsiteY982" fmla="*/ 38922 h 527124"/>
              <a:gd name="connsiteX983" fmla="*/ 489712 w 608203"/>
              <a:gd name="connsiteY983" fmla="*/ 37375 h 527124"/>
              <a:gd name="connsiteX984" fmla="*/ 487905 w 608203"/>
              <a:gd name="connsiteY984" fmla="*/ 32993 h 527124"/>
              <a:gd name="connsiteX985" fmla="*/ 487905 w 608203"/>
              <a:gd name="connsiteY985" fmla="*/ 21394 h 527124"/>
              <a:gd name="connsiteX986" fmla="*/ 461574 w 608203"/>
              <a:gd name="connsiteY986" fmla="*/ 21394 h 527124"/>
              <a:gd name="connsiteX987" fmla="*/ 461574 w 608203"/>
              <a:gd name="connsiteY987" fmla="*/ 32993 h 527124"/>
              <a:gd name="connsiteX988" fmla="*/ 459767 w 608203"/>
              <a:gd name="connsiteY988" fmla="*/ 37375 h 527124"/>
              <a:gd name="connsiteX989" fmla="*/ 455636 w 608203"/>
              <a:gd name="connsiteY989" fmla="*/ 38922 h 527124"/>
              <a:gd name="connsiteX990" fmla="*/ 451506 w 608203"/>
              <a:gd name="connsiteY990" fmla="*/ 37375 h 527124"/>
              <a:gd name="connsiteX991" fmla="*/ 449957 w 608203"/>
              <a:gd name="connsiteY991" fmla="*/ 32993 h 527124"/>
              <a:gd name="connsiteX992" fmla="*/ 449957 w 608203"/>
              <a:gd name="connsiteY992" fmla="*/ 21394 h 527124"/>
              <a:gd name="connsiteX993" fmla="*/ 423625 w 608203"/>
              <a:gd name="connsiteY993" fmla="*/ 21394 h 527124"/>
              <a:gd name="connsiteX994" fmla="*/ 423625 w 608203"/>
              <a:gd name="connsiteY994" fmla="*/ 32993 h 527124"/>
              <a:gd name="connsiteX995" fmla="*/ 421818 w 608203"/>
              <a:gd name="connsiteY995" fmla="*/ 37375 h 527124"/>
              <a:gd name="connsiteX996" fmla="*/ 417688 w 608203"/>
              <a:gd name="connsiteY996" fmla="*/ 38922 h 527124"/>
              <a:gd name="connsiteX997" fmla="*/ 413558 w 608203"/>
              <a:gd name="connsiteY997" fmla="*/ 37375 h 527124"/>
              <a:gd name="connsiteX998" fmla="*/ 411751 w 608203"/>
              <a:gd name="connsiteY998" fmla="*/ 32993 h 527124"/>
              <a:gd name="connsiteX999" fmla="*/ 411751 w 608203"/>
              <a:gd name="connsiteY999" fmla="*/ 21394 h 527124"/>
              <a:gd name="connsiteX1000" fmla="*/ 385677 w 608203"/>
              <a:gd name="connsiteY1000" fmla="*/ 21394 h 527124"/>
              <a:gd name="connsiteX1001" fmla="*/ 385677 w 608203"/>
              <a:gd name="connsiteY1001" fmla="*/ 32993 h 527124"/>
              <a:gd name="connsiteX1002" fmla="*/ 383870 w 608203"/>
              <a:gd name="connsiteY1002" fmla="*/ 37375 h 527124"/>
              <a:gd name="connsiteX1003" fmla="*/ 379740 w 608203"/>
              <a:gd name="connsiteY1003" fmla="*/ 38922 h 527124"/>
              <a:gd name="connsiteX1004" fmla="*/ 375609 w 608203"/>
              <a:gd name="connsiteY1004" fmla="*/ 37375 h 527124"/>
              <a:gd name="connsiteX1005" fmla="*/ 373802 w 608203"/>
              <a:gd name="connsiteY1005" fmla="*/ 32993 h 527124"/>
              <a:gd name="connsiteX1006" fmla="*/ 373802 w 608203"/>
              <a:gd name="connsiteY1006" fmla="*/ 21394 h 527124"/>
              <a:gd name="connsiteX1007" fmla="*/ 347471 w 608203"/>
              <a:gd name="connsiteY1007" fmla="*/ 21394 h 527124"/>
              <a:gd name="connsiteX1008" fmla="*/ 347471 w 608203"/>
              <a:gd name="connsiteY1008" fmla="*/ 32993 h 527124"/>
              <a:gd name="connsiteX1009" fmla="*/ 345664 w 608203"/>
              <a:gd name="connsiteY1009" fmla="*/ 37375 h 527124"/>
              <a:gd name="connsiteX1010" fmla="*/ 341534 w 608203"/>
              <a:gd name="connsiteY1010" fmla="*/ 38922 h 527124"/>
              <a:gd name="connsiteX1011" fmla="*/ 337403 w 608203"/>
              <a:gd name="connsiteY1011" fmla="*/ 37375 h 527124"/>
              <a:gd name="connsiteX1012" fmla="*/ 335854 w 608203"/>
              <a:gd name="connsiteY1012" fmla="*/ 32993 h 527124"/>
              <a:gd name="connsiteX1013" fmla="*/ 335854 w 608203"/>
              <a:gd name="connsiteY1013" fmla="*/ 21394 h 527124"/>
              <a:gd name="connsiteX1014" fmla="*/ 310556 w 608203"/>
              <a:gd name="connsiteY1014" fmla="*/ 21394 h 527124"/>
              <a:gd name="connsiteX1015" fmla="*/ 310556 w 608203"/>
              <a:gd name="connsiteY1015" fmla="*/ 32993 h 527124"/>
              <a:gd name="connsiteX1016" fmla="*/ 308748 w 608203"/>
              <a:gd name="connsiteY1016" fmla="*/ 37375 h 527124"/>
              <a:gd name="connsiteX1017" fmla="*/ 304618 w 608203"/>
              <a:gd name="connsiteY1017" fmla="*/ 38922 h 527124"/>
              <a:gd name="connsiteX1018" fmla="*/ 300488 w 608203"/>
              <a:gd name="connsiteY1018" fmla="*/ 37375 h 527124"/>
              <a:gd name="connsiteX1019" fmla="*/ 298681 w 608203"/>
              <a:gd name="connsiteY1019" fmla="*/ 32993 h 527124"/>
              <a:gd name="connsiteX1020" fmla="*/ 298681 w 608203"/>
              <a:gd name="connsiteY1020" fmla="*/ 21394 h 527124"/>
              <a:gd name="connsiteX1021" fmla="*/ 272349 w 608203"/>
              <a:gd name="connsiteY1021" fmla="*/ 21394 h 527124"/>
              <a:gd name="connsiteX1022" fmla="*/ 272349 w 608203"/>
              <a:gd name="connsiteY1022" fmla="*/ 32993 h 527124"/>
              <a:gd name="connsiteX1023" fmla="*/ 270542 w 608203"/>
              <a:gd name="connsiteY1023" fmla="*/ 37375 h 527124"/>
              <a:gd name="connsiteX1024" fmla="*/ 266670 w 608203"/>
              <a:gd name="connsiteY1024" fmla="*/ 38922 h 527124"/>
              <a:gd name="connsiteX1025" fmla="*/ 262539 w 608203"/>
              <a:gd name="connsiteY1025" fmla="*/ 37375 h 527124"/>
              <a:gd name="connsiteX1026" fmla="*/ 260732 w 608203"/>
              <a:gd name="connsiteY1026" fmla="*/ 32993 h 527124"/>
              <a:gd name="connsiteX1027" fmla="*/ 260732 w 608203"/>
              <a:gd name="connsiteY1027" fmla="*/ 21394 h 527124"/>
              <a:gd name="connsiteX1028" fmla="*/ 234401 w 608203"/>
              <a:gd name="connsiteY1028" fmla="*/ 21394 h 527124"/>
              <a:gd name="connsiteX1029" fmla="*/ 234401 w 608203"/>
              <a:gd name="connsiteY1029" fmla="*/ 32993 h 527124"/>
              <a:gd name="connsiteX1030" fmla="*/ 232594 w 608203"/>
              <a:gd name="connsiteY1030" fmla="*/ 37375 h 527124"/>
              <a:gd name="connsiteX1031" fmla="*/ 228464 w 608203"/>
              <a:gd name="connsiteY1031" fmla="*/ 38922 h 527124"/>
              <a:gd name="connsiteX1032" fmla="*/ 224333 w 608203"/>
              <a:gd name="connsiteY1032" fmla="*/ 37375 h 527124"/>
              <a:gd name="connsiteX1033" fmla="*/ 222526 w 608203"/>
              <a:gd name="connsiteY1033" fmla="*/ 32993 h 527124"/>
              <a:gd name="connsiteX1034" fmla="*/ 222526 w 608203"/>
              <a:gd name="connsiteY1034" fmla="*/ 21394 h 527124"/>
              <a:gd name="connsiteX1035" fmla="*/ 196453 w 608203"/>
              <a:gd name="connsiteY1035" fmla="*/ 21394 h 527124"/>
              <a:gd name="connsiteX1036" fmla="*/ 196453 w 608203"/>
              <a:gd name="connsiteY1036" fmla="*/ 32993 h 527124"/>
              <a:gd name="connsiteX1037" fmla="*/ 194646 w 608203"/>
              <a:gd name="connsiteY1037" fmla="*/ 37375 h 527124"/>
              <a:gd name="connsiteX1038" fmla="*/ 190515 w 608203"/>
              <a:gd name="connsiteY1038" fmla="*/ 38922 h 527124"/>
              <a:gd name="connsiteX1039" fmla="*/ 186385 w 608203"/>
              <a:gd name="connsiteY1039" fmla="*/ 37375 h 527124"/>
              <a:gd name="connsiteX1040" fmla="*/ 184578 w 608203"/>
              <a:gd name="connsiteY1040" fmla="*/ 32993 h 527124"/>
              <a:gd name="connsiteX1041" fmla="*/ 184578 w 608203"/>
              <a:gd name="connsiteY1041" fmla="*/ 21394 h 527124"/>
              <a:gd name="connsiteX1042" fmla="*/ 158246 w 608203"/>
              <a:gd name="connsiteY1042" fmla="*/ 21394 h 527124"/>
              <a:gd name="connsiteX1043" fmla="*/ 158246 w 608203"/>
              <a:gd name="connsiteY1043" fmla="*/ 32993 h 527124"/>
              <a:gd name="connsiteX1044" fmla="*/ 156439 w 608203"/>
              <a:gd name="connsiteY1044" fmla="*/ 37375 h 527124"/>
              <a:gd name="connsiteX1045" fmla="*/ 152309 w 608203"/>
              <a:gd name="connsiteY1045" fmla="*/ 38922 h 527124"/>
              <a:gd name="connsiteX1046" fmla="*/ 148178 w 608203"/>
              <a:gd name="connsiteY1046" fmla="*/ 37375 h 527124"/>
              <a:gd name="connsiteX1047" fmla="*/ 146371 w 608203"/>
              <a:gd name="connsiteY1047" fmla="*/ 32993 h 527124"/>
              <a:gd name="connsiteX1048" fmla="*/ 146371 w 608203"/>
              <a:gd name="connsiteY1048" fmla="*/ 21394 h 527124"/>
              <a:gd name="connsiteX1049" fmla="*/ 120298 w 608203"/>
              <a:gd name="connsiteY1049" fmla="*/ 21394 h 527124"/>
              <a:gd name="connsiteX1050" fmla="*/ 120298 w 608203"/>
              <a:gd name="connsiteY1050" fmla="*/ 32993 h 527124"/>
              <a:gd name="connsiteX1051" fmla="*/ 118491 w 608203"/>
              <a:gd name="connsiteY1051" fmla="*/ 37375 h 527124"/>
              <a:gd name="connsiteX1052" fmla="*/ 114361 w 608203"/>
              <a:gd name="connsiteY1052" fmla="*/ 38922 h 527124"/>
              <a:gd name="connsiteX1053" fmla="*/ 110230 w 608203"/>
              <a:gd name="connsiteY1053" fmla="*/ 37375 h 527124"/>
              <a:gd name="connsiteX1054" fmla="*/ 108423 w 608203"/>
              <a:gd name="connsiteY1054" fmla="*/ 32993 h 527124"/>
              <a:gd name="connsiteX1055" fmla="*/ 108423 w 608203"/>
              <a:gd name="connsiteY1055" fmla="*/ 21394 h 527124"/>
              <a:gd name="connsiteX1056" fmla="*/ 82350 w 608203"/>
              <a:gd name="connsiteY1056" fmla="*/ 21394 h 527124"/>
              <a:gd name="connsiteX1057" fmla="*/ 82350 w 608203"/>
              <a:gd name="connsiteY1057" fmla="*/ 32993 h 527124"/>
              <a:gd name="connsiteX1058" fmla="*/ 80543 w 608203"/>
              <a:gd name="connsiteY1058" fmla="*/ 37375 h 527124"/>
              <a:gd name="connsiteX1059" fmla="*/ 76412 w 608203"/>
              <a:gd name="connsiteY1059" fmla="*/ 38922 h 527124"/>
              <a:gd name="connsiteX1060" fmla="*/ 72282 w 608203"/>
              <a:gd name="connsiteY1060" fmla="*/ 37375 h 527124"/>
              <a:gd name="connsiteX1061" fmla="*/ 70475 w 608203"/>
              <a:gd name="connsiteY1061" fmla="*/ 32993 h 527124"/>
              <a:gd name="connsiteX1062" fmla="*/ 70475 w 608203"/>
              <a:gd name="connsiteY1062" fmla="*/ 21394 h 527124"/>
              <a:gd name="connsiteX1063" fmla="*/ 52662 w 608203"/>
              <a:gd name="connsiteY1063" fmla="*/ 0 h 527124"/>
              <a:gd name="connsiteX1064" fmla="*/ 555540 w 608203"/>
              <a:gd name="connsiteY1064" fmla="*/ 0 h 527124"/>
              <a:gd name="connsiteX1065" fmla="*/ 608203 w 608203"/>
              <a:gd name="connsiteY1065" fmla="*/ 52326 h 527124"/>
              <a:gd name="connsiteX1066" fmla="*/ 608203 w 608203"/>
              <a:gd name="connsiteY1066" fmla="*/ 386902 h 527124"/>
              <a:gd name="connsiteX1067" fmla="*/ 555540 w 608203"/>
              <a:gd name="connsiteY1067" fmla="*/ 439485 h 527124"/>
              <a:gd name="connsiteX1068" fmla="*/ 325528 w 608203"/>
              <a:gd name="connsiteY1068" fmla="*/ 439485 h 527124"/>
              <a:gd name="connsiteX1069" fmla="*/ 325528 w 608203"/>
              <a:gd name="connsiteY1069" fmla="*/ 484078 h 527124"/>
              <a:gd name="connsiteX1070" fmla="*/ 486614 w 608203"/>
              <a:gd name="connsiteY1070" fmla="*/ 484078 h 527124"/>
              <a:gd name="connsiteX1071" fmla="*/ 508041 w 608203"/>
              <a:gd name="connsiteY1071" fmla="*/ 505472 h 527124"/>
              <a:gd name="connsiteX1072" fmla="*/ 508041 w 608203"/>
              <a:gd name="connsiteY1072" fmla="*/ 527124 h 527124"/>
              <a:gd name="connsiteX1073" fmla="*/ 100162 w 608203"/>
              <a:gd name="connsiteY1073" fmla="*/ 527124 h 527124"/>
              <a:gd name="connsiteX1074" fmla="*/ 100162 w 608203"/>
              <a:gd name="connsiteY1074" fmla="*/ 505472 h 527124"/>
              <a:gd name="connsiteX1075" fmla="*/ 121589 w 608203"/>
              <a:gd name="connsiteY1075" fmla="*/ 484078 h 527124"/>
              <a:gd name="connsiteX1076" fmla="*/ 282675 w 608203"/>
              <a:gd name="connsiteY1076" fmla="*/ 484078 h 527124"/>
              <a:gd name="connsiteX1077" fmla="*/ 282675 w 608203"/>
              <a:gd name="connsiteY1077" fmla="*/ 439485 h 527124"/>
              <a:gd name="connsiteX1078" fmla="*/ 52662 w 608203"/>
              <a:gd name="connsiteY1078" fmla="*/ 439485 h 527124"/>
              <a:gd name="connsiteX1079" fmla="*/ 0 w 608203"/>
              <a:gd name="connsiteY1079" fmla="*/ 386902 h 527124"/>
              <a:gd name="connsiteX1080" fmla="*/ 0 w 608203"/>
              <a:gd name="connsiteY1080" fmla="*/ 52326 h 527124"/>
              <a:gd name="connsiteX1081" fmla="*/ 52662 w 608203"/>
              <a:gd name="connsiteY1081" fmla="*/ 0 h 52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Lst>
            <a:rect l="l" t="t" r="r" b="b"/>
            <a:pathLst>
              <a:path w="608203" h="527124">
                <a:moveTo>
                  <a:pt x="532049" y="336380"/>
                </a:moveTo>
                <a:cubicBezTo>
                  <a:pt x="530758" y="336380"/>
                  <a:pt x="530242" y="336896"/>
                  <a:pt x="530242" y="338184"/>
                </a:cubicBezTo>
                <a:lnTo>
                  <a:pt x="530242" y="353392"/>
                </a:lnTo>
                <a:cubicBezTo>
                  <a:pt x="530242" y="353650"/>
                  <a:pt x="530500" y="353650"/>
                  <a:pt x="530500" y="353650"/>
                </a:cubicBezTo>
                <a:lnTo>
                  <a:pt x="533598" y="353650"/>
                </a:lnTo>
                <a:cubicBezTo>
                  <a:pt x="533598" y="353650"/>
                  <a:pt x="533856" y="353650"/>
                  <a:pt x="533856" y="353392"/>
                </a:cubicBezTo>
                <a:lnTo>
                  <a:pt x="533598" y="353392"/>
                </a:lnTo>
                <a:lnTo>
                  <a:pt x="533598" y="338184"/>
                </a:lnTo>
                <a:cubicBezTo>
                  <a:pt x="533598" y="336896"/>
                  <a:pt x="533081" y="336380"/>
                  <a:pt x="532049" y="336380"/>
                </a:cubicBezTo>
                <a:close/>
                <a:moveTo>
                  <a:pt x="379740" y="336380"/>
                </a:moveTo>
                <a:cubicBezTo>
                  <a:pt x="378449" y="336380"/>
                  <a:pt x="377933" y="336896"/>
                  <a:pt x="377933" y="338184"/>
                </a:cubicBezTo>
                <a:lnTo>
                  <a:pt x="377933" y="353392"/>
                </a:lnTo>
                <a:cubicBezTo>
                  <a:pt x="377933" y="353650"/>
                  <a:pt x="378191" y="353650"/>
                  <a:pt x="378191" y="353650"/>
                </a:cubicBezTo>
                <a:lnTo>
                  <a:pt x="381289" y="353650"/>
                </a:lnTo>
                <a:cubicBezTo>
                  <a:pt x="381289" y="353650"/>
                  <a:pt x="381547" y="353650"/>
                  <a:pt x="381547" y="353392"/>
                </a:cubicBezTo>
                <a:lnTo>
                  <a:pt x="381547" y="338184"/>
                </a:lnTo>
                <a:cubicBezTo>
                  <a:pt x="381547" y="336896"/>
                  <a:pt x="381031" y="336380"/>
                  <a:pt x="379740" y="336380"/>
                </a:cubicBezTo>
                <a:close/>
                <a:moveTo>
                  <a:pt x="228464" y="336380"/>
                </a:moveTo>
                <a:cubicBezTo>
                  <a:pt x="227173" y="336380"/>
                  <a:pt x="226657" y="336896"/>
                  <a:pt x="226657" y="338184"/>
                </a:cubicBezTo>
                <a:lnTo>
                  <a:pt x="226657" y="353392"/>
                </a:lnTo>
                <a:cubicBezTo>
                  <a:pt x="226657" y="353650"/>
                  <a:pt x="226915" y="353650"/>
                  <a:pt x="226915" y="353650"/>
                </a:cubicBezTo>
                <a:lnTo>
                  <a:pt x="230012" y="353650"/>
                </a:lnTo>
                <a:cubicBezTo>
                  <a:pt x="230012" y="353650"/>
                  <a:pt x="230271" y="353650"/>
                  <a:pt x="230271" y="353392"/>
                </a:cubicBezTo>
                <a:lnTo>
                  <a:pt x="230271" y="338184"/>
                </a:lnTo>
                <a:cubicBezTo>
                  <a:pt x="230271" y="336896"/>
                  <a:pt x="229754" y="336380"/>
                  <a:pt x="228464" y="336380"/>
                </a:cubicBezTo>
                <a:close/>
                <a:moveTo>
                  <a:pt x="76154" y="336380"/>
                </a:moveTo>
                <a:cubicBezTo>
                  <a:pt x="75122" y="336380"/>
                  <a:pt x="74605" y="336896"/>
                  <a:pt x="74605" y="338184"/>
                </a:cubicBezTo>
                <a:lnTo>
                  <a:pt x="74605" y="353392"/>
                </a:lnTo>
                <a:cubicBezTo>
                  <a:pt x="74605" y="353650"/>
                  <a:pt x="74605" y="353650"/>
                  <a:pt x="74863" y="353650"/>
                </a:cubicBezTo>
                <a:lnTo>
                  <a:pt x="77703" y="353650"/>
                </a:lnTo>
                <a:cubicBezTo>
                  <a:pt x="77703" y="353650"/>
                  <a:pt x="77961" y="353650"/>
                  <a:pt x="77961" y="353392"/>
                </a:cubicBezTo>
                <a:lnTo>
                  <a:pt x="77961" y="338184"/>
                </a:lnTo>
                <a:cubicBezTo>
                  <a:pt x="77961" y="336896"/>
                  <a:pt x="77445" y="336380"/>
                  <a:pt x="76154" y="336380"/>
                </a:cubicBezTo>
                <a:close/>
                <a:moveTo>
                  <a:pt x="385640" y="296446"/>
                </a:moveTo>
                <a:lnTo>
                  <a:pt x="385640" y="307253"/>
                </a:lnTo>
                <a:cubicBezTo>
                  <a:pt x="385640" y="309054"/>
                  <a:pt x="384867" y="310597"/>
                  <a:pt x="383836" y="311626"/>
                </a:cubicBezTo>
                <a:cubicBezTo>
                  <a:pt x="382548" y="312656"/>
                  <a:pt x="381259" y="313170"/>
                  <a:pt x="379713" y="313170"/>
                </a:cubicBezTo>
                <a:cubicBezTo>
                  <a:pt x="378166" y="313170"/>
                  <a:pt x="376620" y="312656"/>
                  <a:pt x="375589" y="311626"/>
                </a:cubicBezTo>
                <a:cubicBezTo>
                  <a:pt x="374301" y="310597"/>
                  <a:pt x="373785" y="309054"/>
                  <a:pt x="373785" y="307253"/>
                </a:cubicBezTo>
                <a:lnTo>
                  <a:pt x="373785" y="304680"/>
                </a:lnTo>
                <a:cubicBezTo>
                  <a:pt x="375074" y="303908"/>
                  <a:pt x="376620" y="302879"/>
                  <a:pt x="377909" y="302107"/>
                </a:cubicBezTo>
                <a:lnTo>
                  <a:pt x="377909" y="307767"/>
                </a:lnTo>
                <a:cubicBezTo>
                  <a:pt x="377909" y="309054"/>
                  <a:pt x="378424" y="309568"/>
                  <a:pt x="379713" y="309568"/>
                </a:cubicBezTo>
                <a:cubicBezTo>
                  <a:pt x="381001" y="309568"/>
                  <a:pt x="381517" y="309054"/>
                  <a:pt x="381517" y="307767"/>
                </a:cubicBezTo>
                <a:lnTo>
                  <a:pt x="381517" y="299534"/>
                </a:lnTo>
                <a:cubicBezTo>
                  <a:pt x="382805" y="298505"/>
                  <a:pt x="384352" y="297475"/>
                  <a:pt x="385640" y="296446"/>
                </a:cubicBezTo>
                <a:close/>
                <a:moveTo>
                  <a:pt x="222493" y="296446"/>
                </a:moveTo>
                <a:cubicBezTo>
                  <a:pt x="224049" y="297475"/>
                  <a:pt x="225345" y="298505"/>
                  <a:pt x="226641" y="299534"/>
                </a:cubicBezTo>
                <a:lnTo>
                  <a:pt x="226641" y="307767"/>
                </a:lnTo>
                <a:cubicBezTo>
                  <a:pt x="226641" y="309054"/>
                  <a:pt x="227419" y="309568"/>
                  <a:pt x="228456" y="309568"/>
                </a:cubicBezTo>
                <a:cubicBezTo>
                  <a:pt x="229753" y="309568"/>
                  <a:pt x="230271" y="309054"/>
                  <a:pt x="230271" y="307767"/>
                </a:cubicBezTo>
                <a:lnTo>
                  <a:pt x="230271" y="302107"/>
                </a:lnTo>
                <a:cubicBezTo>
                  <a:pt x="231567" y="302879"/>
                  <a:pt x="233123" y="303650"/>
                  <a:pt x="234419" y="304680"/>
                </a:cubicBezTo>
                <a:lnTo>
                  <a:pt x="234419" y="307253"/>
                </a:lnTo>
                <a:cubicBezTo>
                  <a:pt x="234419" y="309054"/>
                  <a:pt x="233901" y="310597"/>
                  <a:pt x="232604" y="311626"/>
                </a:cubicBezTo>
                <a:cubicBezTo>
                  <a:pt x="231567" y="312656"/>
                  <a:pt x="230012" y="313170"/>
                  <a:pt x="228456" y="313170"/>
                </a:cubicBezTo>
                <a:cubicBezTo>
                  <a:pt x="226901" y="313170"/>
                  <a:pt x="225604" y="312656"/>
                  <a:pt x="224308" y="311626"/>
                </a:cubicBezTo>
                <a:cubicBezTo>
                  <a:pt x="223271" y="310597"/>
                  <a:pt x="222493" y="309054"/>
                  <a:pt x="222493" y="307253"/>
                </a:cubicBezTo>
                <a:close/>
                <a:moveTo>
                  <a:pt x="569992" y="290741"/>
                </a:moveTo>
                <a:cubicBezTo>
                  <a:pt x="568955" y="290741"/>
                  <a:pt x="568177" y="291256"/>
                  <a:pt x="568177" y="292545"/>
                </a:cubicBezTo>
                <a:lnTo>
                  <a:pt x="568177" y="307756"/>
                </a:lnTo>
                <a:cubicBezTo>
                  <a:pt x="568177" y="309045"/>
                  <a:pt x="568955" y="309561"/>
                  <a:pt x="569992" y="309561"/>
                </a:cubicBezTo>
                <a:cubicBezTo>
                  <a:pt x="571289" y="309561"/>
                  <a:pt x="571807" y="309045"/>
                  <a:pt x="571807" y="307756"/>
                </a:cubicBezTo>
                <a:lnTo>
                  <a:pt x="571807" y="292545"/>
                </a:lnTo>
                <a:cubicBezTo>
                  <a:pt x="571807" y="291256"/>
                  <a:pt x="571289" y="290741"/>
                  <a:pt x="569992" y="290741"/>
                </a:cubicBezTo>
                <a:close/>
                <a:moveTo>
                  <a:pt x="532028" y="290741"/>
                </a:moveTo>
                <a:cubicBezTo>
                  <a:pt x="530732" y="290741"/>
                  <a:pt x="530213" y="291256"/>
                  <a:pt x="530213" y="292545"/>
                </a:cubicBezTo>
                <a:lnTo>
                  <a:pt x="530213" y="307756"/>
                </a:lnTo>
                <a:cubicBezTo>
                  <a:pt x="530213" y="309045"/>
                  <a:pt x="530732" y="309561"/>
                  <a:pt x="532028" y="309561"/>
                </a:cubicBezTo>
                <a:cubicBezTo>
                  <a:pt x="533065" y="309561"/>
                  <a:pt x="533843" y="309045"/>
                  <a:pt x="533843" y="307756"/>
                </a:cubicBezTo>
                <a:lnTo>
                  <a:pt x="533843" y="292545"/>
                </a:lnTo>
                <a:cubicBezTo>
                  <a:pt x="533843" y="291256"/>
                  <a:pt x="533065" y="290741"/>
                  <a:pt x="532028" y="290741"/>
                </a:cubicBezTo>
                <a:close/>
                <a:moveTo>
                  <a:pt x="493817" y="290741"/>
                </a:moveTo>
                <a:cubicBezTo>
                  <a:pt x="492786" y="290741"/>
                  <a:pt x="492013" y="291256"/>
                  <a:pt x="492013" y="292545"/>
                </a:cubicBezTo>
                <a:lnTo>
                  <a:pt x="492013" y="307756"/>
                </a:lnTo>
                <a:cubicBezTo>
                  <a:pt x="492013" y="309045"/>
                  <a:pt x="492786" y="309561"/>
                  <a:pt x="493817" y="309561"/>
                </a:cubicBezTo>
                <a:cubicBezTo>
                  <a:pt x="495105" y="309561"/>
                  <a:pt x="495621" y="309045"/>
                  <a:pt x="495621" y="307756"/>
                </a:cubicBezTo>
                <a:lnTo>
                  <a:pt x="495621" y="292545"/>
                </a:lnTo>
                <a:cubicBezTo>
                  <a:pt x="495621" y="291256"/>
                  <a:pt x="495105" y="290741"/>
                  <a:pt x="493817" y="290741"/>
                </a:cubicBezTo>
                <a:close/>
                <a:moveTo>
                  <a:pt x="455888" y="290741"/>
                </a:moveTo>
                <a:cubicBezTo>
                  <a:pt x="454592" y="290741"/>
                  <a:pt x="454073" y="291256"/>
                  <a:pt x="454073" y="292545"/>
                </a:cubicBezTo>
                <a:lnTo>
                  <a:pt x="454073" y="307756"/>
                </a:lnTo>
                <a:cubicBezTo>
                  <a:pt x="454073" y="309045"/>
                  <a:pt x="454592" y="309561"/>
                  <a:pt x="455888" y="309561"/>
                </a:cubicBezTo>
                <a:cubicBezTo>
                  <a:pt x="456925" y="309561"/>
                  <a:pt x="457703" y="309045"/>
                  <a:pt x="457703" y="307756"/>
                </a:cubicBezTo>
                <a:lnTo>
                  <a:pt x="457703" y="292545"/>
                </a:lnTo>
                <a:cubicBezTo>
                  <a:pt x="457703" y="291256"/>
                  <a:pt x="456925" y="290741"/>
                  <a:pt x="455888" y="290741"/>
                </a:cubicBezTo>
                <a:close/>
                <a:moveTo>
                  <a:pt x="417689" y="290741"/>
                </a:moveTo>
                <a:cubicBezTo>
                  <a:pt x="416660" y="290741"/>
                  <a:pt x="415889" y="291256"/>
                  <a:pt x="415889" y="292545"/>
                </a:cubicBezTo>
                <a:lnTo>
                  <a:pt x="415889" y="307756"/>
                </a:lnTo>
                <a:cubicBezTo>
                  <a:pt x="415889" y="309045"/>
                  <a:pt x="416660" y="309561"/>
                  <a:pt x="417689" y="309561"/>
                </a:cubicBezTo>
                <a:cubicBezTo>
                  <a:pt x="418975" y="309561"/>
                  <a:pt x="419489" y="309045"/>
                  <a:pt x="419489" y="307756"/>
                </a:cubicBezTo>
                <a:lnTo>
                  <a:pt x="419489" y="292545"/>
                </a:lnTo>
                <a:cubicBezTo>
                  <a:pt x="419489" y="291256"/>
                  <a:pt x="418975" y="290741"/>
                  <a:pt x="417689" y="290741"/>
                </a:cubicBezTo>
                <a:close/>
                <a:moveTo>
                  <a:pt x="190527" y="290741"/>
                </a:moveTo>
                <a:cubicBezTo>
                  <a:pt x="189238" y="290741"/>
                  <a:pt x="188723" y="291256"/>
                  <a:pt x="188723" y="292545"/>
                </a:cubicBezTo>
                <a:lnTo>
                  <a:pt x="188723" y="307756"/>
                </a:lnTo>
                <a:cubicBezTo>
                  <a:pt x="188723" y="309045"/>
                  <a:pt x="189238" y="309561"/>
                  <a:pt x="190527" y="309561"/>
                </a:cubicBezTo>
                <a:cubicBezTo>
                  <a:pt x="191815" y="309561"/>
                  <a:pt x="192331" y="309045"/>
                  <a:pt x="192331" y="307756"/>
                </a:cubicBezTo>
                <a:lnTo>
                  <a:pt x="192331" y="292545"/>
                </a:lnTo>
                <a:cubicBezTo>
                  <a:pt x="192331" y="291256"/>
                  <a:pt x="191815" y="290741"/>
                  <a:pt x="190527" y="290741"/>
                </a:cubicBezTo>
                <a:close/>
                <a:moveTo>
                  <a:pt x="152280" y="290741"/>
                </a:moveTo>
                <a:cubicBezTo>
                  <a:pt x="151249" y="290741"/>
                  <a:pt x="150476" y="291256"/>
                  <a:pt x="150476" y="292545"/>
                </a:cubicBezTo>
                <a:lnTo>
                  <a:pt x="150476" y="307756"/>
                </a:lnTo>
                <a:cubicBezTo>
                  <a:pt x="150476" y="309045"/>
                  <a:pt x="151249" y="309561"/>
                  <a:pt x="152280" y="309561"/>
                </a:cubicBezTo>
                <a:cubicBezTo>
                  <a:pt x="153569" y="309561"/>
                  <a:pt x="154084" y="309045"/>
                  <a:pt x="154084" y="307756"/>
                </a:cubicBezTo>
                <a:lnTo>
                  <a:pt x="154084" y="292545"/>
                </a:lnTo>
                <a:cubicBezTo>
                  <a:pt x="154084" y="291256"/>
                  <a:pt x="153569" y="290741"/>
                  <a:pt x="152280" y="290741"/>
                </a:cubicBezTo>
                <a:close/>
                <a:moveTo>
                  <a:pt x="114351" y="290741"/>
                </a:moveTo>
                <a:cubicBezTo>
                  <a:pt x="113054" y="290741"/>
                  <a:pt x="112536" y="291256"/>
                  <a:pt x="112536" y="292545"/>
                </a:cubicBezTo>
                <a:lnTo>
                  <a:pt x="112536" y="307756"/>
                </a:lnTo>
                <a:cubicBezTo>
                  <a:pt x="112536" y="309045"/>
                  <a:pt x="113054" y="309561"/>
                  <a:pt x="114351" y="309561"/>
                </a:cubicBezTo>
                <a:cubicBezTo>
                  <a:pt x="115388" y="309561"/>
                  <a:pt x="116166" y="309045"/>
                  <a:pt x="116166" y="307756"/>
                </a:cubicBezTo>
                <a:lnTo>
                  <a:pt x="116166" y="292545"/>
                </a:lnTo>
                <a:cubicBezTo>
                  <a:pt x="116166" y="291256"/>
                  <a:pt x="115388" y="290741"/>
                  <a:pt x="114351" y="290741"/>
                </a:cubicBezTo>
                <a:close/>
                <a:moveTo>
                  <a:pt x="76410" y="290741"/>
                </a:moveTo>
                <a:cubicBezTo>
                  <a:pt x="75124" y="290741"/>
                  <a:pt x="74610" y="291256"/>
                  <a:pt x="74610" y="292545"/>
                </a:cubicBezTo>
                <a:lnTo>
                  <a:pt x="74610" y="307756"/>
                </a:lnTo>
                <a:cubicBezTo>
                  <a:pt x="74610" y="309045"/>
                  <a:pt x="75124" y="309561"/>
                  <a:pt x="76410" y="309561"/>
                </a:cubicBezTo>
                <a:cubicBezTo>
                  <a:pt x="77439" y="309561"/>
                  <a:pt x="77953" y="309045"/>
                  <a:pt x="77953" y="307756"/>
                </a:cubicBezTo>
                <a:lnTo>
                  <a:pt x="77953" y="292545"/>
                </a:lnTo>
                <a:cubicBezTo>
                  <a:pt x="77953" y="291256"/>
                  <a:pt x="77439" y="290741"/>
                  <a:pt x="76410" y="290741"/>
                </a:cubicBezTo>
                <a:close/>
                <a:moveTo>
                  <a:pt x="38211" y="290741"/>
                </a:moveTo>
                <a:cubicBezTo>
                  <a:pt x="36914" y="290741"/>
                  <a:pt x="36396" y="291256"/>
                  <a:pt x="36396" y="292545"/>
                </a:cubicBezTo>
                <a:lnTo>
                  <a:pt x="36396" y="307756"/>
                </a:lnTo>
                <a:cubicBezTo>
                  <a:pt x="36396" y="309045"/>
                  <a:pt x="37174" y="309561"/>
                  <a:pt x="38211" y="309561"/>
                </a:cubicBezTo>
                <a:cubicBezTo>
                  <a:pt x="39507" y="309561"/>
                  <a:pt x="40026" y="309045"/>
                  <a:pt x="40026" y="307756"/>
                </a:cubicBezTo>
                <a:lnTo>
                  <a:pt x="40026" y="292545"/>
                </a:lnTo>
                <a:cubicBezTo>
                  <a:pt x="40026" y="291256"/>
                  <a:pt x="39507" y="290741"/>
                  <a:pt x="38211" y="290741"/>
                </a:cubicBezTo>
                <a:close/>
                <a:moveTo>
                  <a:pt x="569992" y="287131"/>
                </a:moveTo>
                <a:cubicBezTo>
                  <a:pt x="571548" y="287131"/>
                  <a:pt x="572844" y="287647"/>
                  <a:pt x="574140" y="288678"/>
                </a:cubicBezTo>
                <a:cubicBezTo>
                  <a:pt x="575437" y="289967"/>
                  <a:pt x="575955" y="291256"/>
                  <a:pt x="575955" y="293319"/>
                </a:cubicBezTo>
                <a:lnTo>
                  <a:pt x="575955" y="307241"/>
                </a:lnTo>
                <a:cubicBezTo>
                  <a:pt x="575955" y="309045"/>
                  <a:pt x="575437" y="310592"/>
                  <a:pt x="574140" y="311623"/>
                </a:cubicBezTo>
                <a:cubicBezTo>
                  <a:pt x="573103" y="312655"/>
                  <a:pt x="571548" y="313170"/>
                  <a:pt x="569992" y="313170"/>
                </a:cubicBezTo>
                <a:cubicBezTo>
                  <a:pt x="568437" y="313170"/>
                  <a:pt x="567140" y="312655"/>
                  <a:pt x="565844" y="311623"/>
                </a:cubicBezTo>
                <a:cubicBezTo>
                  <a:pt x="564807" y="310592"/>
                  <a:pt x="564029" y="309045"/>
                  <a:pt x="564029" y="307241"/>
                </a:cubicBezTo>
                <a:lnTo>
                  <a:pt x="564029" y="293319"/>
                </a:lnTo>
                <a:cubicBezTo>
                  <a:pt x="564029" y="291256"/>
                  <a:pt x="564807" y="289967"/>
                  <a:pt x="565844" y="288678"/>
                </a:cubicBezTo>
                <a:cubicBezTo>
                  <a:pt x="567140" y="287647"/>
                  <a:pt x="568437" y="287131"/>
                  <a:pt x="569992" y="287131"/>
                </a:cubicBezTo>
                <a:close/>
                <a:moveTo>
                  <a:pt x="532028" y="287131"/>
                </a:moveTo>
                <a:cubicBezTo>
                  <a:pt x="533584" y="287131"/>
                  <a:pt x="534880" y="287647"/>
                  <a:pt x="536176" y="288678"/>
                </a:cubicBezTo>
                <a:cubicBezTo>
                  <a:pt x="537213" y="289967"/>
                  <a:pt x="537991" y="291256"/>
                  <a:pt x="537991" y="293319"/>
                </a:cubicBezTo>
                <a:lnTo>
                  <a:pt x="537991" y="307241"/>
                </a:lnTo>
                <a:cubicBezTo>
                  <a:pt x="537991" y="309045"/>
                  <a:pt x="537213" y="310592"/>
                  <a:pt x="536176" y="311623"/>
                </a:cubicBezTo>
                <a:cubicBezTo>
                  <a:pt x="534880" y="312655"/>
                  <a:pt x="533584" y="313170"/>
                  <a:pt x="532028" y="313170"/>
                </a:cubicBezTo>
                <a:cubicBezTo>
                  <a:pt x="530473" y="313170"/>
                  <a:pt x="528917" y="312655"/>
                  <a:pt x="527880" y="311623"/>
                </a:cubicBezTo>
                <a:cubicBezTo>
                  <a:pt x="526584" y="310592"/>
                  <a:pt x="526065" y="309045"/>
                  <a:pt x="526065" y="307241"/>
                </a:cubicBezTo>
                <a:lnTo>
                  <a:pt x="526065" y="293319"/>
                </a:lnTo>
                <a:cubicBezTo>
                  <a:pt x="526065" y="291256"/>
                  <a:pt x="526584" y="289967"/>
                  <a:pt x="527880" y="288678"/>
                </a:cubicBezTo>
                <a:cubicBezTo>
                  <a:pt x="528917" y="287647"/>
                  <a:pt x="530473" y="287131"/>
                  <a:pt x="532028" y="287131"/>
                </a:cubicBezTo>
                <a:close/>
                <a:moveTo>
                  <a:pt x="493817" y="287131"/>
                </a:moveTo>
                <a:cubicBezTo>
                  <a:pt x="495363" y="287131"/>
                  <a:pt x="496909" y="287647"/>
                  <a:pt x="497940" y="288678"/>
                </a:cubicBezTo>
                <a:cubicBezTo>
                  <a:pt x="499229" y="289967"/>
                  <a:pt x="499744" y="291256"/>
                  <a:pt x="499744" y="293319"/>
                </a:cubicBezTo>
                <a:lnTo>
                  <a:pt x="499744" y="307241"/>
                </a:lnTo>
                <a:cubicBezTo>
                  <a:pt x="499744" y="309045"/>
                  <a:pt x="499229" y="310592"/>
                  <a:pt x="497940" y="311623"/>
                </a:cubicBezTo>
                <a:cubicBezTo>
                  <a:pt x="496909" y="312655"/>
                  <a:pt x="495363" y="313170"/>
                  <a:pt x="493817" y="313170"/>
                </a:cubicBezTo>
                <a:cubicBezTo>
                  <a:pt x="492270" y="313170"/>
                  <a:pt x="490982" y="312655"/>
                  <a:pt x="489693" y="311623"/>
                </a:cubicBezTo>
                <a:cubicBezTo>
                  <a:pt x="488662" y="310592"/>
                  <a:pt x="487889" y="309045"/>
                  <a:pt x="487889" y="307241"/>
                </a:cubicBezTo>
                <a:lnTo>
                  <a:pt x="487889" y="293319"/>
                </a:lnTo>
                <a:cubicBezTo>
                  <a:pt x="487889" y="291256"/>
                  <a:pt x="488662" y="289967"/>
                  <a:pt x="489693" y="288678"/>
                </a:cubicBezTo>
                <a:cubicBezTo>
                  <a:pt x="490982" y="287647"/>
                  <a:pt x="492270" y="287131"/>
                  <a:pt x="493817" y="287131"/>
                </a:cubicBezTo>
                <a:close/>
                <a:moveTo>
                  <a:pt x="455888" y="287131"/>
                </a:moveTo>
                <a:cubicBezTo>
                  <a:pt x="457444" y="287131"/>
                  <a:pt x="458740" y="287647"/>
                  <a:pt x="460036" y="288678"/>
                </a:cubicBezTo>
                <a:cubicBezTo>
                  <a:pt x="461073" y="289967"/>
                  <a:pt x="461851" y="291256"/>
                  <a:pt x="461851" y="293319"/>
                </a:cubicBezTo>
                <a:lnTo>
                  <a:pt x="461851" y="307241"/>
                </a:lnTo>
                <a:cubicBezTo>
                  <a:pt x="461851" y="309045"/>
                  <a:pt x="461073" y="310592"/>
                  <a:pt x="460036" y="311623"/>
                </a:cubicBezTo>
                <a:cubicBezTo>
                  <a:pt x="458740" y="312655"/>
                  <a:pt x="457444" y="313170"/>
                  <a:pt x="455888" y="313170"/>
                </a:cubicBezTo>
                <a:cubicBezTo>
                  <a:pt x="454333" y="313170"/>
                  <a:pt x="452777" y="312655"/>
                  <a:pt x="451740" y="311623"/>
                </a:cubicBezTo>
                <a:cubicBezTo>
                  <a:pt x="450444" y="310592"/>
                  <a:pt x="449925" y="309045"/>
                  <a:pt x="449925" y="307241"/>
                </a:cubicBezTo>
                <a:lnTo>
                  <a:pt x="449925" y="293319"/>
                </a:lnTo>
                <a:cubicBezTo>
                  <a:pt x="449925" y="291256"/>
                  <a:pt x="450444" y="289967"/>
                  <a:pt x="451740" y="288678"/>
                </a:cubicBezTo>
                <a:cubicBezTo>
                  <a:pt x="452777" y="287647"/>
                  <a:pt x="454333" y="287131"/>
                  <a:pt x="455888" y="287131"/>
                </a:cubicBezTo>
                <a:close/>
                <a:moveTo>
                  <a:pt x="417689" y="287131"/>
                </a:moveTo>
                <a:cubicBezTo>
                  <a:pt x="419232" y="287131"/>
                  <a:pt x="420775" y="287647"/>
                  <a:pt x="421804" y="288678"/>
                </a:cubicBezTo>
                <a:cubicBezTo>
                  <a:pt x="423090" y="289967"/>
                  <a:pt x="423604" y="291256"/>
                  <a:pt x="423604" y="293319"/>
                </a:cubicBezTo>
                <a:lnTo>
                  <a:pt x="423604" y="307241"/>
                </a:lnTo>
                <a:cubicBezTo>
                  <a:pt x="423604" y="309045"/>
                  <a:pt x="423090" y="310592"/>
                  <a:pt x="421804" y="311623"/>
                </a:cubicBezTo>
                <a:cubicBezTo>
                  <a:pt x="420775" y="312655"/>
                  <a:pt x="419232" y="313170"/>
                  <a:pt x="417689" y="313170"/>
                </a:cubicBezTo>
                <a:cubicBezTo>
                  <a:pt x="416146" y="313170"/>
                  <a:pt x="414860" y="312655"/>
                  <a:pt x="413574" y="311623"/>
                </a:cubicBezTo>
                <a:cubicBezTo>
                  <a:pt x="412546" y="310592"/>
                  <a:pt x="412031" y="309045"/>
                  <a:pt x="412031" y="307241"/>
                </a:cubicBezTo>
                <a:lnTo>
                  <a:pt x="412031" y="293319"/>
                </a:lnTo>
                <a:cubicBezTo>
                  <a:pt x="412031" y="291256"/>
                  <a:pt x="412546" y="289967"/>
                  <a:pt x="413574" y="288678"/>
                </a:cubicBezTo>
                <a:cubicBezTo>
                  <a:pt x="414860" y="287647"/>
                  <a:pt x="416146" y="287131"/>
                  <a:pt x="417689" y="287131"/>
                </a:cubicBezTo>
                <a:close/>
                <a:moveTo>
                  <a:pt x="190527" y="287131"/>
                </a:moveTo>
                <a:cubicBezTo>
                  <a:pt x="192073" y="287131"/>
                  <a:pt x="193362" y="287647"/>
                  <a:pt x="194650" y="288678"/>
                </a:cubicBezTo>
                <a:cubicBezTo>
                  <a:pt x="195681" y="289967"/>
                  <a:pt x="196454" y="291256"/>
                  <a:pt x="196454" y="293319"/>
                </a:cubicBezTo>
                <a:lnTo>
                  <a:pt x="196454" y="307241"/>
                </a:lnTo>
                <a:cubicBezTo>
                  <a:pt x="196454" y="309045"/>
                  <a:pt x="195681" y="310592"/>
                  <a:pt x="194650" y="311623"/>
                </a:cubicBezTo>
                <a:cubicBezTo>
                  <a:pt x="193362" y="312655"/>
                  <a:pt x="192073" y="313170"/>
                  <a:pt x="190527" y="313170"/>
                </a:cubicBezTo>
                <a:cubicBezTo>
                  <a:pt x="188980" y="313170"/>
                  <a:pt x="187434" y="312655"/>
                  <a:pt x="186403" y="311623"/>
                </a:cubicBezTo>
                <a:cubicBezTo>
                  <a:pt x="185115" y="310592"/>
                  <a:pt x="184599" y="309045"/>
                  <a:pt x="184599" y="307241"/>
                </a:cubicBezTo>
                <a:lnTo>
                  <a:pt x="184599" y="293319"/>
                </a:lnTo>
                <a:cubicBezTo>
                  <a:pt x="184599" y="291256"/>
                  <a:pt x="185115" y="289967"/>
                  <a:pt x="186403" y="288678"/>
                </a:cubicBezTo>
                <a:cubicBezTo>
                  <a:pt x="187434" y="287647"/>
                  <a:pt x="188980" y="287131"/>
                  <a:pt x="190527" y="287131"/>
                </a:cubicBezTo>
                <a:close/>
                <a:moveTo>
                  <a:pt x="152280" y="287131"/>
                </a:moveTo>
                <a:cubicBezTo>
                  <a:pt x="153827" y="287131"/>
                  <a:pt x="155373" y="287647"/>
                  <a:pt x="156404" y="288678"/>
                </a:cubicBezTo>
                <a:cubicBezTo>
                  <a:pt x="157692" y="289967"/>
                  <a:pt x="158208" y="291256"/>
                  <a:pt x="158208" y="293319"/>
                </a:cubicBezTo>
                <a:lnTo>
                  <a:pt x="158208" y="307241"/>
                </a:lnTo>
                <a:cubicBezTo>
                  <a:pt x="158208" y="309045"/>
                  <a:pt x="157692" y="310592"/>
                  <a:pt x="156404" y="311623"/>
                </a:cubicBezTo>
                <a:cubicBezTo>
                  <a:pt x="155373" y="312655"/>
                  <a:pt x="153827" y="313170"/>
                  <a:pt x="152280" y="313170"/>
                </a:cubicBezTo>
                <a:cubicBezTo>
                  <a:pt x="150734" y="313170"/>
                  <a:pt x="149445" y="312655"/>
                  <a:pt x="148157" y="311623"/>
                </a:cubicBezTo>
                <a:cubicBezTo>
                  <a:pt x="147126" y="310592"/>
                  <a:pt x="146353" y="309045"/>
                  <a:pt x="146353" y="307241"/>
                </a:cubicBezTo>
                <a:lnTo>
                  <a:pt x="146353" y="293319"/>
                </a:lnTo>
                <a:cubicBezTo>
                  <a:pt x="146353" y="291256"/>
                  <a:pt x="147126" y="289967"/>
                  <a:pt x="148157" y="288678"/>
                </a:cubicBezTo>
                <a:cubicBezTo>
                  <a:pt x="149445" y="287647"/>
                  <a:pt x="150734" y="287131"/>
                  <a:pt x="152280" y="287131"/>
                </a:cubicBezTo>
                <a:close/>
                <a:moveTo>
                  <a:pt x="114351" y="287131"/>
                </a:moveTo>
                <a:cubicBezTo>
                  <a:pt x="115906" y="287131"/>
                  <a:pt x="117203" y="287647"/>
                  <a:pt x="118499" y="288678"/>
                </a:cubicBezTo>
                <a:cubicBezTo>
                  <a:pt x="119795" y="289967"/>
                  <a:pt x="120314" y="291256"/>
                  <a:pt x="120314" y="293319"/>
                </a:cubicBezTo>
                <a:lnTo>
                  <a:pt x="120314" y="307241"/>
                </a:lnTo>
                <a:cubicBezTo>
                  <a:pt x="120314" y="309045"/>
                  <a:pt x="119536" y="310592"/>
                  <a:pt x="118499" y="311623"/>
                </a:cubicBezTo>
                <a:cubicBezTo>
                  <a:pt x="117203" y="312655"/>
                  <a:pt x="115906" y="313170"/>
                  <a:pt x="114351" y="313170"/>
                </a:cubicBezTo>
                <a:cubicBezTo>
                  <a:pt x="112795" y="313170"/>
                  <a:pt x="111240" y="312655"/>
                  <a:pt x="110203" y="311623"/>
                </a:cubicBezTo>
                <a:cubicBezTo>
                  <a:pt x="108906" y="310592"/>
                  <a:pt x="108388" y="309045"/>
                  <a:pt x="108388" y="307241"/>
                </a:cubicBezTo>
                <a:lnTo>
                  <a:pt x="108388" y="293319"/>
                </a:lnTo>
                <a:cubicBezTo>
                  <a:pt x="108388" y="291256"/>
                  <a:pt x="108906" y="289967"/>
                  <a:pt x="110203" y="288678"/>
                </a:cubicBezTo>
                <a:cubicBezTo>
                  <a:pt x="111240" y="287647"/>
                  <a:pt x="112795" y="287131"/>
                  <a:pt x="114351" y="287131"/>
                </a:cubicBezTo>
                <a:close/>
                <a:moveTo>
                  <a:pt x="76410" y="287131"/>
                </a:moveTo>
                <a:cubicBezTo>
                  <a:pt x="77953" y="287131"/>
                  <a:pt x="79239" y="287647"/>
                  <a:pt x="80268" y="288678"/>
                </a:cubicBezTo>
                <a:cubicBezTo>
                  <a:pt x="81553" y="289967"/>
                  <a:pt x="82068" y="291256"/>
                  <a:pt x="82068" y="293319"/>
                </a:cubicBezTo>
                <a:lnTo>
                  <a:pt x="82068" y="307241"/>
                </a:lnTo>
                <a:cubicBezTo>
                  <a:pt x="82068" y="309045"/>
                  <a:pt x="81553" y="310592"/>
                  <a:pt x="80268" y="311623"/>
                </a:cubicBezTo>
                <a:cubicBezTo>
                  <a:pt x="79239" y="312655"/>
                  <a:pt x="77953" y="313170"/>
                  <a:pt x="76410" y="313170"/>
                </a:cubicBezTo>
                <a:cubicBezTo>
                  <a:pt x="74610" y="313170"/>
                  <a:pt x="73324" y="312655"/>
                  <a:pt x="72038" y="311623"/>
                </a:cubicBezTo>
                <a:cubicBezTo>
                  <a:pt x="71009" y="310592"/>
                  <a:pt x="70495" y="309045"/>
                  <a:pt x="70495" y="307241"/>
                </a:cubicBezTo>
                <a:lnTo>
                  <a:pt x="70495" y="293319"/>
                </a:lnTo>
                <a:cubicBezTo>
                  <a:pt x="70495" y="291256"/>
                  <a:pt x="71009" y="289967"/>
                  <a:pt x="72038" y="288678"/>
                </a:cubicBezTo>
                <a:cubicBezTo>
                  <a:pt x="73324" y="287647"/>
                  <a:pt x="74610" y="287131"/>
                  <a:pt x="76410" y="287131"/>
                </a:cubicBezTo>
                <a:close/>
                <a:moveTo>
                  <a:pt x="38211" y="287131"/>
                </a:moveTo>
                <a:cubicBezTo>
                  <a:pt x="39766" y="287131"/>
                  <a:pt x="41063" y="287647"/>
                  <a:pt x="42359" y="288678"/>
                </a:cubicBezTo>
                <a:cubicBezTo>
                  <a:pt x="43655" y="289967"/>
                  <a:pt x="44174" y="291256"/>
                  <a:pt x="44174" y="293319"/>
                </a:cubicBezTo>
                <a:lnTo>
                  <a:pt x="44174" y="307241"/>
                </a:lnTo>
                <a:cubicBezTo>
                  <a:pt x="44174" y="309045"/>
                  <a:pt x="43655" y="310592"/>
                  <a:pt x="42359" y="311623"/>
                </a:cubicBezTo>
                <a:cubicBezTo>
                  <a:pt x="41063" y="312655"/>
                  <a:pt x="39766" y="313170"/>
                  <a:pt x="38211" y="313170"/>
                </a:cubicBezTo>
                <a:cubicBezTo>
                  <a:pt x="36655" y="313170"/>
                  <a:pt x="35359" y="312655"/>
                  <a:pt x="34063" y="311623"/>
                </a:cubicBezTo>
                <a:cubicBezTo>
                  <a:pt x="33026" y="310592"/>
                  <a:pt x="32248" y="309045"/>
                  <a:pt x="32248" y="307241"/>
                </a:cubicBezTo>
                <a:lnTo>
                  <a:pt x="32248" y="293319"/>
                </a:lnTo>
                <a:cubicBezTo>
                  <a:pt x="32248" y="291256"/>
                  <a:pt x="33026" y="289967"/>
                  <a:pt x="34063" y="288678"/>
                </a:cubicBezTo>
                <a:cubicBezTo>
                  <a:pt x="35359" y="287647"/>
                  <a:pt x="36655" y="287131"/>
                  <a:pt x="38211" y="287131"/>
                </a:cubicBezTo>
                <a:close/>
                <a:moveTo>
                  <a:pt x="184599" y="247473"/>
                </a:moveTo>
                <a:cubicBezTo>
                  <a:pt x="185884" y="250309"/>
                  <a:pt x="187168" y="253146"/>
                  <a:pt x="188710" y="255724"/>
                </a:cubicBezTo>
                <a:lnTo>
                  <a:pt x="188710" y="262170"/>
                </a:lnTo>
                <a:cubicBezTo>
                  <a:pt x="188710" y="263459"/>
                  <a:pt x="189224" y="263975"/>
                  <a:pt x="190508" y="263975"/>
                </a:cubicBezTo>
                <a:cubicBezTo>
                  <a:pt x="191536" y="263975"/>
                  <a:pt x="192307" y="263459"/>
                  <a:pt x="192307" y="262170"/>
                </a:cubicBezTo>
                <a:lnTo>
                  <a:pt x="192307" y="261912"/>
                </a:lnTo>
                <a:cubicBezTo>
                  <a:pt x="193078" y="263201"/>
                  <a:pt x="193848" y="264490"/>
                  <a:pt x="194619" y="265779"/>
                </a:cubicBezTo>
                <a:cubicBezTo>
                  <a:pt x="194619" y="265779"/>
                  <a:pt x="194619" y="266037"/>
                  <a:pt x="194619" y="266037"/>
                </a:cubicBezTo>
                <a:cubicBezTo>
                  <a:pt x="193335" y="267069"/>
                  <a:pt x="192050" y="267584"/>
                  <a:pt x="190508" y="267584"/>
                </a:cubicBezTo>
                <a:cubicBezTo>
                  <a:pt x="188967" y="267584"/>
                  <a:pt x="187425" y="267069"/>
                  <a:pt x="186398" y="266037"/>
                </a:cubicBezTo>
                <a:cubicBezTo>
                  <a:pt x="185113" y="265006"/>
                  <a:pt x="184599" y="263459"/>
                  <a:pt x="184599" y="261654"/>
                </a:cubicBezTo>
                <a:lnTo>
                  <a:pt x="184599" y="247731"/>
                </a:lnTo>
                <a:cubicBezTo>
                  <a:pt x="184599" y="247731"/>
                  <a:pt x="184599" y="247473"/>
                  <a:pt x="184599" y="247473"/>
                </a:cubicBezTo>
                <a:close/>
                <a:moveTo>
                  <a:pt x="569992" y="245156"/>
                </a:moveTo>
                <a:cubicBezTo>
                  <a:pt x="568955" y="245156"/>
                  <a:pt x="568177" y="245671"/>
                  <a:pt x="568177" y="246960"/>
                </a:cubicBezTo>
                <a:lnTo>
                  <a:pt x="568177" y="262429"/>
                </a:lnTo>
                <a:cubicBezTo>
                  <a:pt x="568177" y="263460"/>
                  <a:pt x="568955" y="263976"/>
                  <a:pt x="569992" y="263976"/>
                </a:cubicBezTo>
                <a:cubicBezTo>
                  <a:pt x="571289" y="263976"/>
                  <a:pt x="571807" y="263460"/>
                  <a:pt x="571807" y="262429"/>
                </a:cubicBezTo>
                <a:lnTo>
                  <a:pt x="571807" y="246960"/>
                </a:lnTo>
                <a:cubicBezTo>
                  <a:pt x="571807" y="245671"/>
                  <a:pt x="571289" y="245156"/>
                  <a:pt x="569992" y="245156"/>
                </a:cubicBezTo>
                <a:close/>
                <a:moveTo>
                  <a:pt x="493817" y="245156"/>
                </a:moveTo>
                <a:cubicBezTo>
                  <a:pt x="492786" y="245156"/>
                  <a:pt x="492013" y="245671"/>
                  <a:pt x="492013" y="246960"/>
                </a:cubicBezTo>
                <a:lnTo>
                  <a:pt x="492013" y="262429"/>
                </a:lnTo>
                <a:cubicBezTo>
                  <a:pt x="492013" y="263460"/>
                  <a:pt x="492786" y="263976"/>
                  <a:pt x="493817" y="263976"/>
                </a:cubicBezTo>
                <a:cubicBezTo>
                  <a:pt x="495105" y="263976"/>
                  <a:pt x="495621" y="263460"/>
                  <a:pt x="495621" y="262429"/>
                </a:cubicBezTo>
                <a:lnTo>
                  <a:pt x="495621" y="246960"/>
                </a:lnTo>
                <a:cubicBezTo>
                  <a:pt x="495621" y="245671"/>
                  <a:pt x="495105" y="245156"/>
                  <a:pt x="493817" y="245156"/>
                </a:cubicBezTo>
                <a:close/>
                <a:moveTo>
                  <a:pt x="455888" y="245156"/>
                </a:moveTo>
                <a:cubicBezTo>
                  <a:pt x="454592" y="245156"/>
                  <a:pt x="454073" y="245671"/>
                  <a:pt x="454073" y="246960"/>
                </a:cubicBezTo>
                <a:lnTo>
                  <a:pt x="454073" y="262429"/>
                </a:lnTo>
                <a:cubicBezTo>
                  <a:pt x="454073" y="263460"/>
                  <a:pt x="454592" y="263976"/>
                  <a:pt x="455888" y="263976"/>
                </a:cubicBezTo>
                <a:cubicBezTo>
                  <a:pt x="456925" y="263976"/>
                  <a:pt x="457703" y="263460"/>
                  <a:pt x="457703" y="262429"/>
                </a:cubicBezTo>
                <a:lnTo>
                  <a:pt x="457703" y="246960"/>
                </a:lnTo>
                <a:cubicBezTo>
                  <a:pt x="457703" y="245671"/>
                  <a:pt x="456925" y="245156"/>
                  <a:pt x="455888" y="245156"/>
                </a:cubicBezTo>
                <a:close/>
                <a:moveTo>
                  <a:pt x="152280" y="245156"/>
                </a:moveTo>
                <a:cubicBezTo>
                  <a:pt x="151249" y="245156"/>
                  <a:pt x="150476" y="245671"/>
                  <a:pt x="150476" y="246960"/>
                </a:cubicBezTo>
                <a:lnTo>
                  <a:pt x="150476" y="262429"/>
                </a:lnTo>
                <a:cubicBezTo>
                  <a:pt x="150476" y="263460"/>
                  <a:pt x="151249" y="263976"/>
                  <a:pt x="152280" y="263976"/>
                </a:cubicBezTo>
                <a:cubicBezTo>
                  <a:pt x="153569" y="263976"/>
                  <a:pt x="154084" y="263460"/>
                  <a:pt x="154084" y="262429"/>
                </a:cubicBezTo>
                <a:lnTo>
                  <a:pt x="154084" y="246960"/>
                </a:lnTo>
                <a:cubicBezTo>
                  <a:pt x="154084" y="245671"/>
                  <a:pt x="153569" y="245156"/>
                  <a:pt x="152280" y="245156"/>
                </a:cubicBezTo>
                <a:close/>
                <a:moveTo>
                  <a:pt x="114351" y="245156"/>
                </a:moveTo>
                <a:cubicBezTo>
                  <a:pt x="113054" y="245156"/>
                  <a:pt x="112536" y="245671"/>
                  <a:pt x="112536" y="246960"/>
                </a:cubicBezTo>
                <a:lnTo>
                  <a:pt x="112536" y="262429"/>
                </a:lnTo>
                <a:cubicBezTo>
                  <a:pt x="112536" y="263460"/>
                  <a:pt x="113054" y="263976"/>
                  <a:pt x="114351" y="263976"/>
                </a:cubicBezTo>
                <a:cubicBezTo>
                  <a:pt x="115388" y="263976"/>
                  <a:pt x="116166" y="263460"/>
                  <a:pt x="116166" y="262429"/>
                </a:cubicBezTo>
                <a:lnTo>
                  <a:pt x="116166" y="246960"/>
                </a:lnTo>
                <a:cubicBezTo>
                  <a:pt x="116166" y="245671"/>
                  <a:pt x="115388" y="245156"/>
                  <a:pt x="114351" y="245156"/>
                </a:cubicBezTo>
                <a:close/>
                <a:moveTo>
                  <a:pt x="38211" y="245156"/>
                </a:moveTo>
                <a:cubicBezTo>
                  <a:pt x="36914" y="245156"/>
                  <a:pt x="36396" y="245671"/>
                  <a:pt x="36396" y="246960"/>
                </a:cubicBezTo>
                <a:lnTo>
                  <a:pt x="36396" y="262429"/>
                </a:lnTo>
                <a:cubicBezTo>
                  <a:pt x="36396" y="263460"/>
                  <a:pt x="37174" y="263976"/>
                  <a:pt x="38211" y="263976"/>
                </a:cubicBezTo>
                <a:cubicBezTo>
                  <a:pt x="39507" y="263976"/>
                  <a:pt x="40026" y="263460"/>
                  <a:pt x="40026" y="262429"/>
                </a:cubicBezTo>
                <a:lnTo>
                  <a:pt x="40026" y="246960"/>
                </a:lnTo>
                <a:cubicBezTo>
                  <a:pt x="40026" y="245671"/>
                  <a:pt x="39507" y="245156"/>
                  <a:pt x="38211" y="245156"/>
                </a:cubicBezTo>
                <a:close/>
                <a:moveTo>
                  <a:pt x="569992" y="241546"/>
                </a:moveTo>
                <a:cubicBezTo>
                  <a:pt x="571548" y="241546"/>
                  <a:pt x="572844" y="242320"/>
                  <a:pt x="574140" y="243351"/>
                </a:cubicBezTo>
                <a:cubicBezTo>
                  <a:pt x="575437" y="244382"/>
                  <a:pt x="575955" y="245671"/>
                  <a:pt x="575955" y="247734"/>
                </a:cubicBezTo>
                <a:lnTo>
                  <a:pt x="575955" y="261656"/>
                </a:lnTo>
                <a:cubicBezTo>
                  <a:pt x="575955" y="263460"/>
                  <a:pt x="575437" y="265007"/>
                  <a:pt x="574140" y="266038"/>
                </a:cubicBezTo>
                <a:cubicBezTo>
                  <a:pt x="573103" y="267070"/>
                  <a:pt x="571548" y="267585"/>
                  <a:pt x="569992" y="267585"/>
                </a:cubicBezTo>
                <a:cubicBezTo>
                  <a:pt x="568437" y="267585"/>
                  <a:pt x="567140" y="267070"/>
                  <a:pt x="565844" y="266038"/>
                </a:cubicBezTo>
                <a:cubicBezTo>
                  <a:pt x="564807" y="265007"/>
                  <a:pt x="564029" y="263460"/>
                  <a:pt x="564029" y="261656"/>
                </a:cubicBezTo>
                <a:lnTo>
                  <a:pt x="564029" y="247734"/>
                </a:lnTo>
                <a:cubicBezTo>
                  <a:pt x="564029" y="245671"/>
                  <a:pt x="564807" y="244382"/>
                  <a:pt x="565844" y="243351"/>
                </a:cubicBezTo>
                <a:cubicBezTo>
                  <a:pt x="567140" y="242320"/>
                  <a:pt x="568437" y="241546"/>
                  <a:pt x="569992" y="241546"/>
                </a:cubicBezTo>
                <a:close/>
                <a:moveTo>
                  <a:pt x="529946" y="241546"/>
                </a:moveTo>
                <a:lnTo>
                  <a:pt x="534109" y="241546"/>
                </a:lnTo>
                <a:lnTo>
                  <a:pt x="534109" y="267585"/>
                </a:lnTo>
                <a:lnTo>
                  <a:pt x="529946" y="267585"/>
                </a:lnTo>
                <a:close/>
                <a:moveTo>
                  <a:pt x="493817" y="241546"/>
                </a:moveTo>
                <a:cubicBezTo>
                  <a:pt x="495363" y="241546"/>
                  <a:pt x="496909" y="242320"/>
                  <a:pt x="497940" y="243351"/>
                </a:cubicBezTo>
                <a:cubicBezTo>
                  <a:pt x="499229" y="244382"/>
                  <a:pt x="499744" y="245671"/>
                  <a:pt x="499744" y="247734"/>
                </a:cubicBezTo>
                <a:lnTo>
                  <a:pt x="499744" y="261656"/>
                </a:lnTo>
                <a:cubicBezTo>
                  <a:pt x="499744" y="263460"/>
                  <a:pt x="499229" y="265007"/>
                  <a:pt x="497940" y="266038"/>
                </a:cubicBezTo>
                <a:cubicBezTo>
                  <a:pt x="496909" y="267070"/>
                  <a:pt x="495363" y="267585"/>
                  <a:pt x="493817" y="267585"/>
                </a:cubicBezTo>
                <a:cubicBezTo>
                  <a:pt x="492270" y="267585"/>
                  <a:pt x="490982" y="267070"/>
                  <a:pt x="489693" y="266038"/>
                </a:cubicBezTo>
                <a:cubicBezTo>
                  <a:pt x="488662" y="265007"/>
                  <a:pt x="487889" y="263460"/>
                  <a:pt x="487889" y="261656"/>
                </a:cubicBezTo>
                <a:lnTo>
                  <a:pt x="487889" y="247734"/>
                </a:lnTo>
                <a:cubicBezTo>
                  <a:pt x="487889" y="245671"/>
                  <a:pt x="488662" y="244382"/>
                  <a:pt x="489693" y="243351"/>
                </a:cubicBezTo>
                <a:cubicBezTo>
                  <a:pt x="490982" y="242320"/>
                  <a:pt x="492270" y="241546"/>
                  <a:pt x="493817" y="241546"/>
                </a:cubicBezTo>
                <a:close/>
                <a:moveTo>
                  <a:pt x="455888" y="241546"/>
                </a:moveTo>
                <a:cubicBezTo>
                  <a:pt x="457444" y="241546"/>
                  <a:pt x="458740" y="242320"/>
                  <a:pt x="460036" y="243351"/>
                </a:cubicBezTo>
                <a:cubicBezTo>
                  <a:pt x="461073" y="244382"/>
                  <a:pt x="461851" y="245671"/>
                  <a:pt x="461851" y="247734"/>
                </a:cubicBezTo>
                <a:lnTo>
                  <a:pt x="461851" y="261656"/>
                </a:lnTo>
                <a:cubicBezTo>
                  <a:pt x="461851" y="263460"/>
                  <a:pt x="461073" y="265007"/>
                  <a:pt x="460036" y="266038"/>
                </a:cubicBezTo>
                <a:cubicBezTo>
                  <a:pt x="458740" y="267070"/>
                  <a:pt x="457444" y="267585"/>
                  <a:pt x="455888" y="267585"/>
                </a:cubicBezTo>
                <a:cubicBezTo>
                  <a:pt x="454333" y="267585"/>
                  <a:pt x="452777" y="267070"/>
                  <a:pt x="451740" y="266038"/>
                </a:cubicBezTo>
                <a:cubicBezTo>
                  <a:pt x="450444" y="265007"/>
                  <a:pt x="449925" y="263460"/>
                  <a:pt x="449925" y="261656"/>
                </a:cubicBezTo>
                <a:lnTo>
                  <a:pt x="449925" y="247734"/>
                </a:lnTo>
                <a:cubicBezTo>
                  <a:pt x="449925" y="245671"/>
                  <a:pt x="450444" y="244382"/>
                  <a:pt x="451740" y="243351"/>
                </a:cubicBezTo>
                <a:cubicBezTo>
                  <a:pt x="452777" y="242320"/>
                  <a:pt x="454333" y="241546"/>
                  <a:pt x="455888" y="241546"/>
                </a:cubicBezTo>
                <a:close/>
                <a:moveTo>
                  <a:pt x="152280" y="241546"/>
                </a:moveTo>
                <a:cubicBezTo>
                  <a:pt x="153827" y="241546"/>
                  <a:pt x="155373" y="242320"/>
                  <a:pt x="156404" y="243351"/>
                </a:cubicBezTo>
                <a:cubicBezTo>
                  <a:pt x="157692" y="244382"/>
                  <a:pt x="158208" y="245671"/>
                  <a:pt x="158208" y="247734"/>
                </a:cubicBezTo>
                <a:lnTo>
                  <a:pt x="158208" y="261656"/>
                </a:lnTo>
                <a:cubicBezTo>
                  <a:pt x="158208" y="263460"/>
                  <a:pt x="157692" y="265007"/>
                  <a:pt x="156404" y="266038"/>
                </a:cubicBezTo>
                <a:cubicBezTo>
                  <a:pt x="155373" y="267070"/>
                  <a:pt x="153827" y="267585"/>
                  <a:pt x="152280" y="267585"/>
                </a:cubicBezTo>
                <a:cubicBezTo>
                  <a:pt x="150734" y="267585"/>
                  <a:pt x="149445" y="267070"/>
                  <a:pt x="148157" y="266038"/>
                </a:cubicBezTo>
                <a:cubicBezTo>
                  <a:pt x="147126" y="265007"/>
                  <a:pt x="146353" y="263460"/>
                  <a:pt x="146353" y="261656"/>
                </a:cubicBezTo>
                <a:lnTo>
                  <a:pt x="146353" y="247734"/>
                </a:lnTo>
                <a:cubicBezTo>
                  <a:pt x="146353" y="245671"/>
                  <a:pt x="147126" y="244382"/>
                  <a:pt x="148157" y="243351"/>
                </a:cubicBezTo>
                <a:cubicBezTo>
                  <a:pt x="149445" y="242320"/>
                  <a:pt x="150734" y="241546"/>
                  <a:pt x="152280" y="241546"/>
                </a:cubicBezTo>
                <a:close/>
                <a:moveTo>
                  <a:pt x="114351" y="241546"/>
                </a:moveTo>
                <a:cubicBezTo>
                  <a:pt x="115906" y="241546"/>
                  <a:pt x="117203" y="242320"/>
                  <a:pt x="118499" y="243351"/>
                </a:cubicBezTo>
                <a:cubicBezTo>
                  <a:pt x="119795" y="244382"/>
                  <a:pt x="120314" y="245671"/>
                  <a:pt x="120314" y="247734"/>
                </a:cubicBezTo>
                <a:lnTo>
                  <a:pt x="120314" y="261656"/>
                </a:lnTo>
                <a:cubicBezTo>
                  <a:pt x="120314" y="263460"/>
                  <a:pt x="119536" y="265007"/>
                  <a:pt x="118499" y="266038"/>
                </a:cubicBezTo>
                <a:cubicBezTo>
                  <a:pt x="117203" y="267070"/>
                  <a:pt x="115906" y="267585"/>
                  <a:pt x="114351" y="267585"/>
                </a:cubicBezTo>
                <a:cubicBezTo>
                  <a:pt x="112795" y="267585"/>
                  <a:pt x="111240" y="267070"/>
                  <a:pt x="110203" y="266038"/>
                </a:cubicBezTo>
                <a:cubicBezTo>
                  <a:pt x="108906" y="265007"/>
                  <a:pt x="108388" y="263460"/>
                  <a:pt x="108388" y="261656"/>
                </a:cubicBezTo>
                <a:lnTo>
                  <a:pt x="108388" y="247734"/>
                </a:lnTo>
                <a:cubicBezTo>
                  <a:pt x="108388" y="245671"/>
                  <a:pt x="108906" y="244382"/>
                  <a:pt x="110203" y="243351"/>
                </a:cubicBezTo>
                <a:cubicBezTo>
                  <a:pt x="111240" y="242320"/>
                  <a:pt x="112795" y="241546"/>
                  <a:pt x="114351" y="241546"/>
                </a:cubicBezTo>
                <a:close/>
                <a:moveTo>
                  <a:pt x="74094" y="241546"/>
                </a:moveTo>
                <a:lnTo>
                  <a:pt x="78187" y="241546"/>
                </a:lnTo>
                <a:lnTo>
                  <a:pt x="78187" y="267585"/>
                </a:lnTo>
                <a:lnTo>
                  <a:pt x="74094" y="267585"/>
                </a:lnTo>
                <a:close/>
                <a:moveTo>
                  <a:pt x="38211" y="241546"/>
                </a:moveTo>
                <a:cubicBezTo>
                  <a:pt x="39766" y="241546"/>
                  <a:pt x="41063" y="242320"/>
                  <a:pt x="42359" y="243351"/>
                </a:cubicBezTo>
                <a:cubicBezTo>
                  <a:pt x="43655" y="244382"/>
                  <a:pt x="44174" y="245671"/>
                  <a:pt x="44174" y="247734"/>
                </a:cubicBezTo>
                <a:lnTo>
                  <a:pt x="44174" y="261656"/>
                </a:lnTo>
                <a:cubicBezTo>
                  <a:pt x="44174" y="263460"/>
                  <a:pt x="43655" y="265007"/>
                  <a:pt x="42359" y="266038"/>
                </a:cubicBezTo>
                <a:cubicBezTo>
                  <a:pt x="41063" y="267070"/>
                  <a:pt x="39766" y="267585"/>
                  <a:pt x="38211" y="267585"/>
                </a:cubicBezTo>
                <a:cubicBezTo>
                  <a:pt x="36655" y="267585"/>
                  <a:pt x="35359" y="267070"/>
                  <a:pt x="34063" y="266038"/>
                </a:cubicBezTo>
                <a:cubicBezTo>
                  <a:pt x="33026" y="265007"/>
                  <a:pt x="32248" y="263460"/>
                  <a:pt x="32248" y="261656"/>
                </a:cubicBezTo>
                <a:lnTo>
                  <a:pt x="32248" y="247734"/>
                </a:lnTo>
                <a:cubicBezTo>
                  <a:pt x="32248" y="245671"/>
                  <a:pt x="33026" y="244382"/>
                  <a:pt x="34063" y="243351"/>
                </a:cubicBezTo>
                <a:cubicBezTo>
                  <a:pt x="35359" y="242320"/>
                  <a:pt x="36655" y="241546"/>
                  <a:pt x="38211" y="241546"/>
                </a:cubicBezTo>
                <a:close/>
                <a:moveTo>
                  <a:pt x="532028" y="200297"/>
                </a:moveTo>
                <a:cubicBezTo>
                  <a:pt x="530732" y="200297"/>
                  <a:pt x="530213" y="201069"/>
                  <a:pt x="530213" y="202099"/>
                </a:cubicBezTo>
                <a:lnTo>
                  <a:pt x="530213" y="217553"/>
                </a:lnTo>
                <a:cubicBezTo>
                  <a:pt x="530213" y="218583"/>
                  <a:pt x="530732" y="219356"/>
                  <a:pt x="532028" y="219356"/>
                </a:cubicBezTo>
                <a:cubicBezTo>
                  <a:pt x="533065" y="219356"/>
                  <a:pt x="533843" y="218583"/>
                  <a:pt x="533843" y="217553"/>
                </a:cubicBezTo>
                <a:lnTo>
                  <a:pt x="533843" y="202099"/>
                </a:lnTo>
                <a:cubicBezTo>
                  <a:pt x="533843" y="201069"/>
                  <a:pt x="533065" y="200297"/>
                  <a:pt x="532028" y="200297"/>
                </a:cubicBezTo>
                <a:close/>
                <a:moveTo>
                  <a:pt x="76410" y="200297"/>
                </a:moveTo>
                <a:cubicBezTo>
                  <a:pt x="75124" y="200297"/>
                  <a:pt x="74610" y="201069"/>
                  <a:pt x="74610" y="202099"/>
                </a:cubicBezTo>
                <a:lnTo>
                  <a:pt x="74610" y="217553"/>
                </a:lnTo>
                <a:cubicBezTo>
                  <a:pt x="74610" y="218583"/>
                  <a:pt x="75124" y="219356"/>
                  <a:pt x="76410" y="219356"/>
                </a:cubicBezTo>
                <a:cubicBezTo>
                  <a:pt x="77439" y="219356"/>
                  <a:pt x="77953" y="218583"/>
                  <a:pt x="77953" y="217553"/>
                </a:cubicBezTo>
                <a:lnTo>
                  <a:pt x="77953" y="202099"/>
                </a:lnTo>
                <a:cubicBezTo>
                  <a:pt x="77953" y="201069"/>
                  <a:pt x="77439" y="200297"/>
                  <a:pt x="76410" y="200297"/>
                </a:cubicBezTo>
                <a:close/>
                <a:moveTo>
                  <a:pt x="567910" y="196948"/>
                </a:moveTo>
                <a:lnTo>
                  <a:pt x="572073" y="196948"/>
                </a:lnTo>
                <a:lnTo>
                  <a:pt x="572073" y="222704"/>
                </a:lnTo>
                <a:lnTo>
                  <a:pt x="567910" y="222704"/>
                </a:lnTo>
                <a:close/>
                <a:moveTo>
                  <a:pt x="532028" y="196948"/>
                </a:moveTo>
                <a:cubicBezTo>
                  <a:pt x="533584" y="196948"/>
                  <a:pt x="534880" y="197463"/>
                  <a:pt x="536176" y="198494"/>
                </a:cubicBezTo>
                <a:cubicBezTo>
                  <a:pt x="537213" y="199524"/>
                  <a:pt x="537991" y="201069"/>
                  <a:pt x="537991" y="202872"/>
                </a:cubicBezTo>
                <a:lnTo>
                  <a:pt x="537991" y="216780"/>
                </a:lnTo>
                <a:cubicBezTo>
                  <a:pt x="537991" y="218583"/>
                  <a:pt x="537213" y="220129"/>
                  <a:pt x="536176" y="221159"/>
                </a:cubicBezTo>
                <a:cubicBezTo>
                  <a:pt x="534880" y="222189"/>
                  <a:pt x="533584" y="222704"/>
                  <a:pt x="532028" y="222704"/>
                </a:cubicBezTo>
                <a:cubicBezTo>
                  <a:pt x="530473" y="222704"/>
                  <a:pt x="528917" y="222189"/>
                  <a:pt x="527880" y="221159"/>
                </a:cubicBezTo>
                <a:cubicBezTo>
                  <a:pt x="526584" y="220129"/>
                  <a:pt x="526065" y="218583"/>
                  <a:pt x="526065" y="216780"/>
                </a:cubicBezTo>
                <a:lnTo>
                  <a:pt x="526065" y="202872"/>
                </a:lnTo>
                <a:cubicBezTo>
                  <a:pt x="526065" y="201069"/>
                  <a:pt x="526584" y="199524"/>
                  <a:pt x="527880" y="198494"/>
                </a:cubicBezTo>
                <a:cubicBezTo>
                  <a:pt x="528917" y="197463"/>
                  <a:pt x="530473" y="196948"/>
                  <a:pt x="532028" y="196948"/>
                </a:cubicBezTo>
                <a:close/>
                <a:moveTo>
                  <a:pt x="491770" y="196948"/>
                </a:moveTo>
                <a:lnTo>
                  <a:pt x="495863" y="196948"/>
                </a:lnTo>
                <a:lnTo>
                  <a:pt x="495863" y="222704"/>
                </a:lnTo>
                <a:lnTo>
                  <a:pt x="491770" y="222704"/>
                </a:lnTo>
                <a:close/>
                <a:moveTo>
                  <a:pt x="453806" y="196948"/>
                </a:moveTo>
                <a:lnTo>
                  <a:pt x="457969" y="196948"/>
                </a:lnTo>
                <a:lnTo>
                  <a:pt x="457969" y="222704"/>
                </a:lnTo>
                <a:lnTo>
                  <a:pt x="453806" y="222704"/>
                </a:lnTo>
                <a:close/>
                <a:moveTo>
                  <a:pt x="150234" y="196948"/>
                </a:moveTo>
                <a:lnTo>
                  <a:pt x="154397" y="196948"/>
                </a:lnTo>
                <a:lnTo>
                  <a:pt x="154397" y="222704"/>
                </a:lnTo>
                <a:lnTo>
                  <a:pt x="150234" y="222704"/>
                </a:lnTo>
                <a:close/>
                <a:moveTo>
                  <a:pt x="112270" y="196948"/>
                </a:moveTo>
                <a:lnTo>
                  <a:pt x="116433" y="196948"/>
                </a:lnTo>
                <a:lnTo>
                  <a:pt x="116433" y="222704"/>
                </a:lnTo>
                <a:lnTo>
                  <a:pt x="112270" y="222704"/>
                </a:lnTo>
                <a:close/>
                <a:moveTo>
                  <a:pt x="76410" y="196948"/>
                </a:moveTo>
                <a:cubicBezTo>
                  <a:pt x="77953" y="196948"/>
                  <a:pt x="79239" y="197463"/>
                  <a:pt x="80268" y="198494"/>
                </a:cubicBezTo>
                <a:cubicBezTo>
                  <a:pt x="81553" y="199524"/>
                  <a:pt x="82068" y="201069"/>
                  <a:pt x="82068" y="202872"/>
                </a:cubicBezTo>
                <a:lnTo>
                  <a:pt x="82068" y="216780"/>
                </a:lnTo>
                <a:cubicBezTo>
                  <a:pt x="82068" y="218583"/>
                  <a:pt x="81553" y="220129"/>
                  <a:pt x="80268" y="221159"/>
                </a:cubicBezTo>
                <a:cubicBezTo>
                  <a:pt x="79239" y="222189"/>
                  <a:pt x="77953" y="222704"/>
                  <a:pt x="76410" y="222704"/>
                </a:cubicBezTo>
                <a:cubicBezTo>
                  <a:pt x="74610" y="222704"/>
                  <a:pt x="73324" y="222189"/>
                  <a:pt x="72038" y="221159"/>
                </a:cubicBezTo>
                <a:cubicBezTo>
                  <a:pt x="71009" y="220129"/>
                  <a:pt x="70495" y="218583"/>
                  <a:pt x="70495" y="216780"/>
                </a:cubicBezTo>
                <a:lnTo>
                  <a:pt x="70495" y="202872"/>
                </a:lnTo>
                <a:cubicBezTo>
                  <a:pt x="70495" y="201069"/>
                  <a:pt x="71009" y="199524"/>
                  <a:pt x="72038" y="198494"/>
                </a:cubicBezTo>
                <a:cubicBezTo>
                  <a:pt x="73324" y="197463"/>
                  <a:pt x="74610" y="196948"/>
                  <a:pt x="76410" y="196948"/>
                </a:cubicBezTo>
                <a:close/>
                <a:moveTo>
                  <a:pt x="36129" y="196948"/>
                </a:moveTo>
                <a:lnTo>
                  <a:pt x="40292" y="196948"/>
                </a:lnTo>
                <a:lnTo>
                  <a:pt x="40292" y="222704"/>
                </a:lnTo>
                <a:lnTo>
                  <a:pt x="36129" y="222704"/>
                </a:lnTo>
                <a:close/>
                <a:moveTo>
                  <a:pt x="569992" y="154641"/>
                </a:moveTo>
                <a:cubicBezTo>
                  <a:pt x="568955" y="154641"/>
                  <a:pt x="568177" y="155413"/>
                  <a:pt x="568177" y="156443"/>
                </a:cubicBezTo>
                <a:lnTo>
                  <a:pt x="568177" y="171897"/>
                </a:lnTo>
                <a:cubicBezTo>
                  <a:pt x="568177" y="172927"/>
                  <a:pt x="568955" y="173700"/>
                  <a:pt x="569992" y="173700"/>
                </a:cubicBezTo>
                <a:cubicBezTo>
                  <a:pt x="571289" y="173700"/>
                  <a:pt x="571807" y="172927"/>
                  <a:pt x="571807" y="171897"/>
                </a:cubicBezTo>
                <a:lnTo>
                  <a:pt x="571807" y="156443"/>
                </a:lnTo>
                <a:cubicBezTo>
                  <a:pt x="571807" y="155413"/>
                  <a:pt x="571289" y="154641"/>
                  <a:pt x="569992" y="154641"/>
                </a:cubicBezTo>
                <a:close/>
                <a:moveTo>
                  <a:pt x="532028" y="154641"/>
                </a:moveTo>
                <a:cubicBezTo>
                  <a:pt x="530732" y="154641"/>
                  <a:pt x="530213" y="155413"/>
                  <a:pt x="530213" y="156443"/>
                </a:cubicBezTo>
                <a:lnTo>
                  <a:pt x="530213" y="171897"/>
                </a:lnTo>
                <a:cubicBezTo>
                  <a:pt x="530213" y="172927"/>
                  <a:pt x="530732" y="173700"/>
                  <a:pt x="532028" y="173700"/>
                </a:cubicBezTo>
                <a:cubicBezTo>
                  <a:pt x="533065" y="173700"/>
                  <a:pt x="533843" y="172927"/>
                  <a:pt x="533843" y="171897"/>
                </a:cubicBezTo>
                <a:lnTo>
                  <a:pt x="533843" y="156443"/>
                </a:lnTo>
                <a:cubicBezTo>
                  <a:pt x="533843" y="155413"/>
                  <a:pt x="533065" y="154641"/>
                  <a:pt x="532028" y="154641"/>
                </a:cubicBezTo>
                <a:close/>
                <a:moveTo>
                  <a:pt x="493817" y="154641"/>
                </a:moveTo>
                <a:cubicBezTo>
                  <a:pt x="492786" y="154641"/>
                  <a:pt x="492013" y="155413"/>
                  <a:pt x="492013" y="156443"/>
                </a:cubicBezTo>
                <a:lnTo>
                  <a:pt x="492013" y="171897"/>
                </a:lnTo>
                <a:cubicBezTo>
                  <a:pt x="492013" y="172927"/>
                  <a:pt x="492786" y="173700"/>
                  <a:pt x="493817" y="173700"/>
                </a:cubicBezTo>
                <a:cubicBezTo>
                  <a:pt x="495105" y="173700"/>
                  <a:pt x="495621" y="172927"/>
                  <a:pt x="495621" y="171897"/>
                </a:cubicBezTo>
                <a:lnTo>
                  <a:pt x="495621" y="156443"/>
                </a:lnTo>
                <a:cubicBezTo>
                  <a:pt x="495621" y="155413"/>
                  <a:pt x="495105" y="154641"/>
                  <a:pt x="493817" y="154641"/>
                </a:cubicBezTo>
                <a:close/>
                <a:moveTo>
                  <a:pt x="455888" y="154641"/>
                </a:moveTo>
                <a:cubicBezTo>
                  <a:pt x="454592" y="154641"/>
                  <a:pt x="454073" y="155413"/>
                  <a:pt x="454073" y="156443"/>
                </a:cubicBezTo>
                <a:lnTo>
                  <a:pt x="454073" y="171897"/>
                </a:lnTo>
                <a:cubicBezTo>
                  <a:pt x="454073" y="172927"/>
                  <a:pt x="454592" y="173700"/>
                  <a:pt x="455888" y="173700"/>
                </a:cubicBezTo>
                <a:cubicBezTo>
                  <a:pt x="456925" y="173700"/>
                  <a:pt x="457703" y="172927"/>
                  <a:pt x="457703" y="171897"/>
                </a:cubicBezTo>
                <a:lnTo>
                  <a:pt x="457703" y="156443"/>
                </a:lnTo>
                <a:cubicBezTo>
                  <a:pt x="457703" y="155413"/>
                  <a:pt x="456925" y="154641"/>
                  <a:pt x="455888" y="154641"/>
                </a:cubicBezTo>
                <a:close/>
                <a:moveTo>
                  <a:pt x="114351" y="154641"/>
                </a:moveTo>
                <a:cubicBezTo>
                  <a:pt x="113054" y="154641"/>
                  <a:pt x="112536" y="155413"/>
                  <a:pt x="112536" y="156443"/>
                </a:cubicBezTo>
                <a:lnTo>
                  <a:pt x="112536" y="171897"/>
                </a:lnTo>
                <a:cubicBezTo>
                  <a:pt x="112536" y="172927"/>
                  <a:pt x="113054" y="173700"/>
                  <a:pt x="114351" y="173700"/>
                </a:cubicBezTo>
                <a:cubicBezTo>
                  <a:pt x="115388" y="173700"/>
                  <a:pt x="116166" y="172927"/>
                  <a:pt x="116166" y="171897"/>
                </a:cubicBezTo>
                <a:lnTo>
                  <a:pt x="116166" y="156443"/>
                </a:lnTo>
                <a:cubicBezTo>
                  <a:pt x="116166" y="155413"/>
                  <a:pt x="115388" y="154641"/>
                  <a:pt x="114351" y="154641"/>
                </a:cubicBezTo>
                <a:close/>
                <a:moveTo>
                  <a:pt x="76410" y="154641"/>
                </a:moveTo>
                <a:cubicBezTo>
                  <a:pt x="75124" y="154641"/>
                  <a:pt x="74610" y="155413"/>
                  <a:pt x="74610" y="156443"/>
                </a:cubicBezTo>
                <a:lnTo>
                  <a:pt x="74610" y="171897"/>
                </a:lnTo>
                <a:cubicBezTo>
                  <a:pt x="74610" y="172927"/>
                  <a:pt x="75124" y="173700"/>
                  <a:pt x="76410" y="173700"/>
                </a:cubicBezTo>
                <a:cubicBezTo>
                  <a:pt x="77439" y="173700"/>
                  <a:pt x="77953" y="172927"/>
                  <a:pt x="77953" y="171897"/>
                </a:cubicBezTo>
                <a:lnTo>
                  <a:pt x="77953" y="156443"/>
                </a:lnTo>
                <a:cubicBezTo>
                  <a:pt x="77953" y="155413"/>
                  <a:pt x="77439" y="154641"/>
                  <a:pt x="76410" y="154641"/>
                </a:cubicBezTo>
                <a:close/>
                <a:moveTo>
                  <a:pt x="38211" y="154641"/>
                </a:moveTo>
                <a:cubicBezTo>
                  <a:pt x="36914" y="154641"/>
                  <a:pt x="36396" y="155413"/>
                  <a:pt x="36396" y="156443"/>
                </a:cubicBezTo>
                <a:lnTo>
                  <a:pt x="36396" y="171897"/>
                </a:lnTo>
                <a:cubicBezTo>
                  <a:pt x="36396" y="172927"/>
                  <a:pt x="37174" y="173700"/>
                  <a:pt x="38211" y="173700"/>
                </a:cubicBezTo>
                <a:cubicBezTo>
                  <a:pt x="39507" y="173700"/>
                  <a:pt x="40026" y="172927"/>
                  <a:pt x="40026" y="171897"/>
                </a:cubicBezTo>
                <a:lnTo>
                  <a:pt x="40026" y="156443"/>
                </a:lnTo>
                <a:cubicBezTo>
                  <a:pt x="40026" y="155413"/>
                  <a:pt x="39507" y="154641"/>
                  <a:pt x="38211" y="154641"/>
                </a:cubicBezTo>
                <a:close/>
                <a:moveTo>
                  <a:pt x="569992" y="151292"/>
                </a:moveTo>
                <a:cubicBezTo>
                  <a:pt x="571548" y="151292"/>
                  <a:pt x="572844" y="151807"/>
                  <a:pt x="574140" y="152838"/>
                </a:cubicBezTo>
                <a:cubicBezTo>
                  <a:pt x="575437" y="153868"/>
                  <a:pt x="575955" y="155413"/>
                  <a:pt x="575955" y="157216"/>
                </a:cubicBezTo>
                <a:lnTo>
                  <a:pt x="575955" y="171124"/>
                </a:lnTo>
                <a:cubicBezTo>
                  <a:pt x="575955" y="173185"/>
                  <a:pt x="575437" y="174473"/>
                  <a:pt x="574140" y="175503"/>
                </a:cubicBezTo>
                <a:cubicBezTo>
                  <a:pt x="573103" y="176533"/>
                  <a:pt x="571548" y="177048"/>
                  <a:pt x="569992" y="177048"/>
                </a:cubicBezTo>
                <a:cubicBezTo>
                  <a:pt x="568437" y="177048"/>
                  <a:pt x="567140" y="176533"/>
                  <a:pt x="565844" y="175503"/>
                </a:cubicBezTo>
                <a:cubicBezTo>
                  <a:pt x="564807" y="174473"/>
                  <a:pt x="564029" y="173185"/>
                  <a:pt x="564029" y="171124"/>
                </a:cubicBezTo>
                <a:lnTo>
                  <a:pt x="564029" y="157216"/>
                </a:lnTo>
                <a:cubicBezTo>
                  <a:pt x="564029" y="155413"/>
                  <a:pt x="564807" y="153868"/>
                  <a:pt x="565844" y="152838"/>
                </a:cubicBezTo>
                <a:cubicBezTo>
                  <a:pt x="567140" y="151807"/>
                  <a:pt x="568437" y="151292"/>
                  <a:pt x="569992" y="151292"/>
                </a:cubicBezTo>
                <a:close/>
                <a:moveTo>
                  <a:pt x="532028" y="151292"/>
                </a:moveTo>
                <a:cubicBezTo>
                  <a:pt x="533584" y="151292"/>
                  <a:pt x="534880" y="151807"/>
                  <a:pt x="536176" y="152838"/>
                </a:cubicBezTo>
                <a:cubicBezTo>
                  <a:pt x="537213" y="153868"/>
                  <a:pt x="537991" y="155413"/>
                  <a:pt x="537991" y="157216"/>
                </a:cubicBezTo>
                <a:lnTo>
                  <a:pt x="537991" y="171124"/>
                </a:lnTo>
                <a:cubicBezTo>
                  <a:pt x="537991" y="173185"/>
                  <a:pt x="537213" y="174473"/>
                  <a:pt x="536176" y="175503"/>
                </a:cubicBezTo>
                <a:cubicBezTo>
                  <a:pt x="534880" y="176533"/>
                  <a:pt x="533584" y="177048"/>
                  <a:pt x="532028" y="177048"/>
                </a:cubicBezTo>
                <a:cubicBezTo>
                  <a:pt x="530473" y="177048"/>
                  <a:pt x="528917" y="176533"/>
                  <a:pt x="527880" y="175503"/>
                </a:cubicBezTo>
                <a:cubicBezTo>
                  <a:pt x="526584" y="174473"/>
                  <a:pt x="526065" y="173185"/>
                  <a:pt x="526065" y="171124"/>
                </a:cubicBezTo>
                <a:lnTo>
                  <a:pt x="526065" y="157216"/>
                </a:lnTo>
                <a:cubicBezTo>
                  <a:pt x="526065" y="155413"/>
                  <a:pt x="526584" y="153868"/>
                  <a:pt x="527880" y="152838"/>
                </a:cubicBezTo>
                <a:cubicBezTo>
                  <a:pt x="528917" y="151807"/>
                  <a:pt x="530473" y="151292"/>
                  <a:pt x="532028" y="151292"/>
                </a:cubicBezTo>
                <a:close/>
                <a:moveTo>
                  <a:pt x="493817" y="151292"/>
                </a:moveTo>
                <a:cubicBezTo>
                  <a:pt x="495363" y="151292"/>
                  <a:pt x="496909" y="151807"/>
                  <a:pt x="497940" y="152838"/>
                </a:cubicBezTo>
                <a:cubicBezTo>
                  <a:pt x="499229" y="153868"/>
                  <a:pt x="499744" y="155413"/>
                  <a:pt x="499744" y="157216"/>
                </a:cubicBezTo>
                <a:lnTo>
                  <a:pt x="499744" y="171124"/>
                </a:lnTo>
                <a:cubicBezTo>
                  <a:pt x="499744" y="173185"/>
                  <a:pt x="499229" y="174473"/>
                  <a:pt x="497940" y="175503"/>
                </a:cubicBezTo>
                <a:cubicBezTo>
                  <a:pt x="496909" y="176533"/>
                  <a:pt x="495363" y="177048"/>
                  <a:pt x="493817" y="177048"/>
                </a:cubicBezTo>
                <a:cubicBezTo>
                  <a:pt x="492270" y="177048"/>
                  <a:pt x="490982" y="176533"/>
                  <a:pt x="489693" y="175503"/>
                </a:cubicBezTo>
                <a:cubicBezTo>
                  <a:pt x="488662" y="174473"/>
                  <a:pt x="487889" y="173185"/>
                  <a:pt x="487889" y="171124"/>
                </a:cubicBezTo>
                <a:lnTo>
                  <a:pt x="487889" y="157216"/>
                </a:lnTo>
                <a:cubicBezTo>
                  <a:pt x="487889" y="155413"/>
                  <a:pt x="488662" y="153868"/>
                  <a:pt x="489693" y="152838"/>
                </a:cubicBezTo>
                <a:cubicBezTo>
                  <a:pt x="490982" y="151807"/>
                  <a:pt x="492270" y="151292"/>
                  <a:pt x="493817" y="151292"/>
                </a:cubicBezTo>
                <a:close/>
                <a:moveTo>
                  <a:pt x="455888" y="151292"/>
                </a:moveTo>
                <a:cubicBezTo>
                  <a:pt x="457444" y="151292"/>
                  <a:pt x="458740" y="151807"/>
                  <a:pt x="460036" y="152838"/>
                </a:cubicBezTo>
                <a:cubicBezTo>
                  <a:pt x="461073" y="153868"/>
                  <a:pt x="461851" y="155413"/>
                  <a:pt x="461851" y="157216"/>
                </a:cubicBezTo>
                <a:lnTo>
                  <a:pt x="461851" y="171124"/>
                </a:lnTo>
                <a:cubicBezTo>
                  <a:pt x="461851" y="173185"/>
                  <a:pt x="461073" y="174473"/>
                  <a:pt x="460036" y="175503"/>
                </a:cubicBezTo>
                <a:cubicBezTo>
                  <a:pt x="458740" y="176533"/>
                  <a:pt x="457444" y="177048"/>
                  <a:pt x="455888" y="177048"/>
                </a:cubicBezTo>
                <a:cubicBezTo>
                  <a:pt x="454333" y="177048"/>
                  <a:pt x="452777" y="176533"/>
                  <a:pt x="451740" y="175503"/>
                </a:cubicBezTo>
                <a:cubicBezTo>
                  <a:pt x="450444" y="174473"/>
                  <a:pt x="449925" y="173185"/>
                  <a:pt x="449925" y="171124"/>
                </a:cubicBezTo>
                <a:lnTo>
                  <a:pt x="449925" y="157216"/>
                </a:lnTo>
                <a:cubicBezTo>
                  <a:pt x="449925" y="155413"/>
                  <a:pt x="450444" y="153868"/>
                  <a:pt x="451740" y="152838"/>
                </a:cubicBezTo>
                <a:cubicBezTo>
                  <a:pt x="452777" y="151807"/>
                  <a:pt x="454333" y="151292"/>
                  <a:pt x="455888" y="151292"/>
                </a:cubicBezTo>
                <a:close/>
                <a:moveTo>
                  <a:pt x="152323" y="151292"/>
                </a:moveTo>
                <a:cubicBezTo>
                  <a:pt x="152842" y="151292"/>
                  <a:pt x="153102" y="151550"/>
                  <a:pt x="153621" y="151550"/>
                </a:cubicBezTo>
                <a:cubicBezTo>
                  <a:pt x="153361" y="152840"/>
                  <a:pt x="153102" y="154131"/>
                  <a:pt x="153102" y="155421"/>
                </a:cubicBezTo>
                <a:cubicBezTo>
                  <a:pt x="152842" y="155163"/>
                  <a:pt x="152842" y="154647"/>
                  <a:pt x="152323" y="154647"/>
                </a:cubicBezTo>
                <a:cubicBezTo>
                  <a:pt x="151285" y="154647"/>
                  <a:pt x="150506" y="155421"/>
                  <a:pt x="150506" y="156453"/>
                </a:cubicBezTo>
                <a:lnTo>
                  <a:pt x="150506" y="171935"/>
                </a:lnTo>
                <a:cubicBezTo>
                  <a:pt x="150506" y="172709"/>
                  <a:pt x="151285" y="172709"/>
                  <a:pt x="151804" y="172967"/>
                </a:cubicBezTo>
                <a:lnTo>
                  <a:pt x="151804" y="176837"/>
                </a:lnTo>
                <a:cubicBezTo>
                  <a:pt x="150506" y="176837"/>
                  <a:pt x="149208" y="176579"/>
                  <a:pt x="148170" y="175547"/>
                </a:cubicBezTo>
                <a:cubicBezTo>
                  <a:pt x="147131" y="174515"/>
                  <a:pt x="146353" y="172967"/>
                  <a:pt x="146353" y="171161"/>
                </a:cubicBezTo>
                <a:lnTo>
                  <a:pt x="146353" y="157227"/>
                </a:lnTo>
                <a:cubicBezTo>
                  <a:pt x="146353" y="155421"/>
                  <a:pt x="147131" y="153873"/>
                  <a:pt x="148170" y="152840"/>
                </a:cubicBezTo>
                <a:cubicBezTo>
                  <a:pt x="149468" y="151808"/>
                  <a:pt x="150765" y="151292"/>
                  <a:pt x="152323" y="151292"/>
                </a:cubicBezTo>
                <a:close/>
                <a:moveTo>
                  <a:pt x="114351" y="151292"/>
                </a:moveTo>
                <a:cubicBezTo>
                  <a:pt x="115906" y="151292"/>
                  <a:pt x="117203" y="151807"/>
                  <a:pt x="118499" y="152838"/>
                </a:cubicBezTo>
                <a:cubicBezTo>
                  <a:pt x="119795" y="153868"/>
                  <a:pt x="120314" y="155413"/>
                  <a:pt x="120314" y="157216"/>
                </a:cubicBezTo>
                <a:lnTo>
                  <a:pt x="120314" y="171124"/>
                </a:lnTo>
                <a:cubicBezTo>
                  <a:pt x="120314" y="173185"/>
                  <a:pt x="119536" y="174473"/>
                  <a:pt x="118499" y="175503"/>
                </a:cubicBezTo>
                <a:cubicBezTo>
                  <a:pt x="117203" y="176533"/>
                  <a:pt x="115906" y="177048"/>
                  <a:pt x="114351" y="177048"/>
                </a:cubicBezTo>
                <a:cubicBezTo>
                  <a:pt x="112795" y="177048"/>
                  <a:pt x="111240" y="176533"/>
                  <a:pt x="110203" y="175503"/>
                </a:cubicBezTo>
                <a:cubicBezTo>
                  <a:pt x="108906" y="174473"/>
                  <a:pt x="108388" y="173185"/>
                  <a:pt x="108388" y="171124"/>
                </a:cubicBezTo>
                <a:lnTo>
                  <a:pt x="108388" y="157216"/>
                </a:lnTo>
                <a:cubicBezTo>
                  <a:pt x="108388" y="155413"/>
                  <a:pt x="108906" y="153868"/>
                  <a:pt x="110203" y="152838"/>
                </a:cubicBezTo>
                <a:cubicBezTo>
                  <a:pt x="111240" y="151807"/>
                  <a:pt x="112795" y="151292"/>
                  <a:pt x="114351" y="151292"/>
                </a:cubicBezTo>
                <a:close/>
                <a:moveTo>
                  <a:pt x="76410" y="151292"/>
                </a:moveTo>
                <a:cubicBezTo>
                  <a:pt x="77953" y="151292"/>
                  <a:pt x="79239" y="151807"/>
                  <a:pt x="80268" y="152838"/>
                </a:cubicBezTo>
                <a:cubicBezTo>
                  <a:pt x="81553" y="153868"/>
                  <a:pt x="82068" y="155413"/>
                  <a:pt x="82068" y="157216"/>
                </a:cubicBezTo>
                <a:lnTo>
                  <a:pt x="82068" y="171124"/>
                </a:lnTo>
                <a:cubicBezTo>
                  <a:pt x="82068" y="173185"/>
                  <a:pt x="81553" y="174473"/>
                  <a:pt x="80268" y="175503"/>
                </a:cubicBezTo>
                <a:cubicBezTo>
                  <a:pt x="79239" y="176533"/>
                  <a:pt x="77953" y="177048"/>
                  <a:pt x="76410" y="177048"/>
                </a:cubicBezTo>
                <a:cubicBezTo>
                  <a:pt x="74610" y="177048"/>
                  <a:pt x="73324" y="176533"/>
                  <a:pt x="72038" y="175503"/>
                </a:cubicBezTo>
                <a:cubicBezTo>
                  <a:pt x="71009" y="174473"/>
                  <a:pt x="70495" y="173185"/>
                  <a:pt x="70495" y="171124"/>
                </a:cubicBezTo>
                <a:lnTo>
                  <a:pt x="70495" y="157216"/>
                </a:lnTo>
                <a:cubicBezTo>
                  <a:pt x="70495" y="155413"/>
                  <a:pt x="71009" y="153868"/>
                  <a:pt x="72038" y="152838"/>
                </a:cubicBezTo>
                <a:cubicBezTo>
                  <a:pt x="73324" y="151807"/>
                  <a:pt x="74610" y="151292"/>
                  <a:pt x="76410" y="151292"/>
                </a:cubicBezTo>
                <a:close/>
                <a:moveTo>
                  <a:pt x="38211" y="151292"/>
                </a:moveTo>
                <a:cubicBezTo>
                  <a:pt x="39766" y="151292"/>
                  <a:pt x="41063" y="151807"/>
                  <a:pt x="42359" y="152838"/>
                </a:cubicBezTo>
                <a:cubicBezTo>
                  <a:pt x="43655" y="153868"/>
                  <a:pt x="44174" y="155413"/>
                  <a:pt x="44174" y="157216"/>
                </a:cubicBezTo>
                <a:lnTo>
                  <a:pt x="44174" y="171124"/>
                </a:lnTo>
                <a:cubicBezTo>
                  <a:pt x="44174" y="173185"/>
                  <a:pt x="43655" y="174473"/>
                  <a:pt x="42359" y="175503"/>
                </a:cubicBezTo>
                <a:cubicBezTo>
                  <a:pt x="41063" y="176533"/>
                  <a:pt x="39766" y="177048"/>
                  <a:pt x="38211" y="177048"/>
                </a:cubicBezTo>
                <a:cubicBezTo>
                  <a:pt x="36655" y="177048"/>
                  <a:pt x="35359" y="176533"/>
                  <a:pt x="34063" y="175503"/>
                </a:cubicBezTo>
                <a:cubicBezTo>
                  <a:pt x="33026" y="174473"/>
                  <a:pt x="32248" y="173185"/>
                  <a:pt x="32248" y="171124"/>
                </a:cubicBezTo>
                <a:lnTo>
                  <a:pt x="32248" y="157216"/>
                </a:lnTo>
                <a:cubicBezTo>
                  <a:pt x="32248" y="155413"/>
                  <a:pt x="33026" y="153868"/>
                  <a:pt x="34063" y="152838"/>
                </a:cubicBezTo>
                <a:cubicBezTo>
                  <a:pt x="35359" y="151807"/>
                  <a:pt x="36655" y="151292"/>
                  <a:pt x="38211" y="151292"/>
                </a:cubicBezTo>
                <a:close/>
                <a:moveTo>
                  <a:pt x="569992" y="109313"/>
                </a:moveTo>
                <a:cubicBezTo>
                  <a:pt x="568955" y="109313"/>
                  <a:pt x="568177" y="109828"/>
                  <a:pt x="568177" y="110858"/>
                </a:cubicBezTo>
                <a:lnTo>
                  <a:pt x="568177" y="126312"/>
                </a:lnTo>
                <a:cubicBezTo>
                  <a:pt x="568177" y="127600"/>
                  <a:pt x="568955" y="128115"/>
                  <a:pt x="569992" y="128115"/>
                </a:cubicBezTo>
                <a:cubicBezTo>
                  <a:pt x="571289" y="128115"/>
                  <a:pt x="571807" y="127600"/>
                  <a:pt x="571807" y="126312"/>
                </a:cubicBezTo>
                <a:lnTo>
                  <a:pt x="571807" y="110858"/>
                </a:lnTo>
                <a:cubicBezTo>
                  <a:pt x="571807" y="109828"/>
                  <a:pt x="571289" y="109313"/>
                  <a:pt x="569992" y="109313"/>
                </a:cubicBezTo>
                <a:close/>
                <a:moveTo>
                  <a:pt x="493817" y="109313"/>
                </a:moveTo>
                <a:cubicBezTo>
                  <a:pt x="492786" y="109313"/>
                  <a:pt x="492013" y="109828"/>
                  <a:pt x="492013" y="110858"/>
                </a:cubicBezTo>
                <a:lnTo>
                  <a:pt x="492013" y="126312"/>
                </a:lnTo>
                <a:cubicBezTo>
                  <a:pt x="492013" y="127600"/>
                  <a:pt x="492786" y="128115"/>
                  <a:pt x="493817" y="128115"/>
                </a:cubicBezTo>
                <a:cubicBezTo>
                  <a:pt x="495105" y="128115"/>
                  <a:pt x="495621" y="127600"/>
                  <a:pt x="495621" y="126312"/>
                </a:cubicBezTo>
                <a:lnTo>
                  <a:pt x="495621" y="110858"/>
                </a:lnTo>
                <a:cubicBezTo>
                  <a:pt x="495621" y="109828"/>
                  <a:pt x="495105" y="109313"/>
                  <a:pt x="493817" y="109313"/>
                </a:cubicBezTo>
                <a:close/>
                <a:moveTo>
                  <a:pt x="455888" y="109313"/>
                </a:moveTo>
                <a:cubicBezTo>
                  <a:pt x="454592" y="109313"/>
                  <a:pt x="454073" y="109828"/>
                  <a:pt x="454073" y="110858"/>
                </a:cubicBezTo>
                <a:lnTo>
                  <a:pt x="454073" y="126312"/>
                </a:lnTo>
                <a:cubicBezTo>
                  <a:pt x="454073" y="127600"/>
                  <a:pt x="454592" y="128115"/>
                  <a:pt x="455888" y="128115"/>
                </a:cubicBezTo>
                <a:cubicBezTo>
                  <a:pt x="456925" y="128115"/>
                  <a:pt x="457703" y="127600"/>
                  <a:pt x="457703" y="126312"/>
                </a:cubicBezTo>
                <a:lnTo>
                  <a:pt x="457703" y="110858"/>
                </a:lnTo>
                <a:cubicBezTo>
                  <a:pt x="457703" y="109828"/>
                  <a:pt x="456925" y="109313"/>
                  <a:pt x="455888" y="109313"/>
                </a:cubicBezTo>
                <a:close/>
                <a:moveTo>
                  <a:pt x="152280" y="109313"/>
                </a:moveTo>
                <a:cubicBezTo>
                  <a:pt x="151249" y="109313"/>
                  <a:pt x="150476" y="109828"/>
                  <a:pt x="150476" y="110858"/>
                </a:cubicBezTo>
                <a:lnTo>
                  <a:pt x="150476" y="126312"/>
                </a:lnTo>
                <a:cubicBezTo>
                  <a:pt x="150476" y="127600"/>
                  <a:pt x="151249" y="128115"/>
                  <a:pt x="152280" y="128115"/>
                </a:cubicBezTo>
                <a:cubicBezTo>
                  <a:pt x="153569" y="128115"/>
                  <a:pt x="154084" y="127600"/>
                  <a:pt x="154084" y="126312"/>
                </a:cubicBezTo>
                <a:lnTo>
                  <a:pt x="154084" y="110858"/>
                </a:lnTo>
                <a:cubicBezTo>
                  <a:pt x="154084" y="109828"/>
                  <a:pt x="153569" y="109313"/>
                  <a:pt x="152280" y="109313"/>
                </a:cubicBezTo>
                <a:close/>
                <a:moveTo>
                  <a:pt x="114351" y="109313"/>
                </a:moveTo>
                <a:cubicBezTo>
                  <a:pt x="113054" y="109313"/>
                  <a:pt x="112536" y="109828"/>
                  <a:pt x="112536" y="110858"/>
                </a:cubicBezTo>
                <a:lnTo>
                  <a:pt x="112536" y="126312"/>
                </a:lnTo>
                <a:cubicBezTo>
                  <a:pt x="112536" y="127600"/>
                  <a:pt x="113054" y="128115"/>
                  <a:pt x="114351" y="128115"/>
                </a:cubicBezTo>
                <a:cubicBezTo>
                  <a:pt x="115388" y="128115"/>
                  <a:pt x="116166" y="127600"/>
                  <a:pt x="116166" y="126312"/>
                </a:cubicBezTo>
                <a:lnTo>
                  <a:pt x="116166" y="110858"/>
                </a:lnTo>
                <a:cubicBezTo>
                  <a:pt x="116166" y="109828"/>
                  <a:pt x="115388" y="109313"/>
                  <a:pt x="114351" y="109313"/>
                </a:cubicBezTo>
                <a:close/>
                <a:moveTo>
                  <a:pt x="38211" y="109313"/>
                </a:moveTo>
                <a:cubicBezTo>
                  <a:pt x="36914" y="109313"/>
                  <a:pt x="36396" y="109828"/>
                  <a:pt x="36396" y="110858"/>
                </a:cubicBezTo>
                <a:lnTo>
                  <a:pt x="36396" y="126312"/>
                </a:lnTo>
                <a:cubicBezTo>
                  <a:pt x="36396" y="127600"/>
                  <a:pt x="37174" y="128115"/>
                  <a:pt x="38211" y="128115"/>
                </a:cubicBezTo>
                <a:cubicBezTo>
                  <a:pt x="39507" y="128115"/>
                  <a:pt x="40026" y="127600"/>
                  <a:pt x="40026" y="126312"/>
                </a:cubicBezTo>
                <a:lnTo>
                  <a:pt x="40026" y="110858"/>
                </a:lnTo>
                <a:cubicBezTo>
                  <a:pt x="40026" y="109828"/>
                  <a:pt x="39507" y="109313"/>
                  <a:pt x="38211" y="109313"/>
                </a:cubicBezTo>
                <a:close/>
                <a:moveTo>
                  <a:pt x="417689" y="109310"/>
                </a:moveTo>
                <a:cubicBezTo>
                  <a:pt x="416660" y="109310"/>
                  <a:pt x="415889" y="109824"/>
                  <a:pt x="415889" y="110854"/>
                </a:cubicBezTo>
                <a:lnTo>
                  <a:pt x="415889" y="126292"/>
                </a:lnTo>
                <a:cubicBezTo>
                  <a:pt x="415889" y="127579"/>
                  <a:pt x="416660" y="128093"/>
                  <a:pt x="417689" y="128093"/>
                </a:cubicBezTo>
                <a:cubicBezTo>
                  <a:pt x="418975" y="128093"/>
                  <a:pt x="419489" y="127579"/>
                  <a:pt x="419489" y="126292"/>
                </a:cubicBezTo>
                <a:lnTo>
                  <a:pt x="419489" y="110854"/>
                </a:lnTo>
                <a:cubicBezTo>
                  <a:pt x="419489" y="109824"/>
                  <a:pt x="418975" y="109310"/>
                  <a:pt x="417689" y="109310"/>
                </a:cubicBezTo>
                <a:close/>
                <a:moveTo>
                  <a:pt x="569992" y="105707"/>
                </a:moveTo>
                <a:cubicBezTo>
                  <a:pt x="571548" y="105707"/>
                  <a:pt x="572844" y="106222"/>
                  <a:pt x="574140" y="107253"/>
                </a:cubicBezTo>
                <a:cubicBezTo>
                  <a:pt x="575437" y="108283"/>
                  <a:pt x="575955" y="109828"/>
                  <a:pt x="575955" y="111631"/>
                </a:cubicBezTo>
                <a:lnTo>
                  <a:pt x="575955" y="125797"/>
                </a:lnTo>
                <a:cubicBezTo>
                  <a:pt x="575955" y="127600"/>
                  <a:pt x="575437" y="128888"/>
                  <a:pt x="574140" y="129918"/>
                </a:cubicBezTo>
                <a:cubicBezTo>
                  <a:pt x="573103" y="130948"/>
                  <a:pt x="571548" y="131463"/>
                  <a:pt x="569992" y="131463"/>
                </a:cubicBezTo>
                <a:cubicBezTo>
                  <a:pt x="568437" y="131463"/>
                  <a:pt x="567140" y="130948"/>
                  <a:pt x="565844" y="129918"/>
                </a:cubicBezTo>
                <a:cubicBezTo>
                  <a:pt x="564807" y="128888"/>
                  <a:pt x="564029" y="127600"/>
                  <a:pt x="564029" y="125797"/>
                </a:cubicBezTo>
                <a:lnTo>
                  <a:pt x="564029" y="111631"/>
                </a:lnTo>
                <a:cubicBezTo>
                  <a:pt x="564029" y="109828"/>
                  <a:pt x="564807" y="108283"/>
                  <a:pt x="565844" y="107253"/>
                </a:cubicBezTo>
                <a:cubicBezTo>
                  <a:pt x="567140" y="106222"/>
                  <a:pt x="568437" y="105707"/>
                  <a:pt x="569992" y="105707"/>
                </a:cubicBezTo>
                <a:close/>
                <a:moveTo>
                  <a:pt x="529946" y="105707"/>
                </a:moveTo>
                <a:lnTo>
                  <a:pt x="534109" y="105707"/>
                </a:lnTo>
                <a:lnTo>
                  <a:pt x="534109" y="131463"/>
                </a:lnTo>
                <a:lnTo>
                  <a:pt x="529946" y="131463"/>
                </a:lnTo>
                <a:close/>
                <a:moveTo>
                  <a:pt x="493817" y="105707"/>
                </a:moveTo>
                <a:cubicBezTo>
                  <a:pt x="495363" y="105707"/>
                  <a:pt x="496909" y="106222"/>
                  <a:pt x="497940" y="107253"/>
                </a:cubicBezTo>
                <a:cubicBezTo>
                  <a:pt x="499229" y="108283"/>
                  <a:pt x="499744" y="109828"/>
                  <a:pt x="499744" y="111631"/>
                </a:cubicBezTo>
                <a:lnTo>
                  <a:pt x="499744" y="125797"/>
                </a:lnTo>
                <a:cubicBezTo>
                  <a:pt x="499744" y="127600"/>
                  <a:pt x="499229" y="128888"/>
                  <a:pt x="497940" y="129918"/>
                </a:cubicBezTo>
                <a:cubicBezTo>
                  <a:pt x="496909" y="130948"/>
                  <a:pt x="495363" y="131463"/>
                  <a:pt x="493817" y="131463"/>
                </a:cubicBezTo>
                <a:cubicBezTo>
                  <a:pt x="492270" y="131463"/>
                  <a:pt x="490982" y="130948"/>
                  <a:pt x="489693" y="129918"/>
                </a:cubicBezTo>
                <a:cubicBezTo>
                  <a:pt x="488662" y="128888"/>
                  <a:pt x="487889" y="127600"/>
                  <a:pt x="487889" y="125797"/>
                </a:cubicBezTo>
                <a:lnTo>
                  <a:pt x="487889" y="111631"/>
                </a:lnTo>
                <a:cubicBezTo>
                  <a:pt x="487889" y="109828"/>
                  <a:pt x="488662" y="108283"/>
                  <a:pt x="489693" y="107253"/>
                </a:cubicBezTo>
                <a:cubicBezTo>
                  <a:pt x="490982" y="106222"/>
                  <a:pt x="492270" y="105707"/>
                  <a:pt x="493817" y="105707"/>
                </a:cubicBezTo>
                <a:close/>
                <a:moveTo>
                  <a:pt x="455888" y="105707"/>
                </a:moveTo>
                <a:cubicBezTo>
                  <a:pt x="457444" y="105707"/>
                  <a:pt x="458740" y="106222"/>
                  <a:pt x="460036" y="107253"/>
                </a:cubicBezTo>
                <a:cubicBezTo>
                  <a:pt x="461073" y="108283"/>
                  <a:pt x="461851" y="109828"/>
                  <a:pt x="461851" y="111631"/>
                </a:cubicBezTo>
                <a:lnTo>
                  <a:pt x="461851" y="125797"/>
                </a:lnTo>
                <a:cubicBezTo>
                  <a:pt x="461851" y="127600"/>
                  <a:pt x="461073" y="128888"/>
                  <a:pt x="460036" y="129918"/>
                </a:cubicBezTo>
                <a:cubicBezTo>
                  <a:pt x="458740" y="130948"/>
                  <a:pt x="457444" y="131463"/>
                  <a:pt x="455888" y="131463"/>
                </a:cubicBezTo>
                <a:cubicBezTo>
                  <a:pt x="454333" y="131463"/>
                  <a:pt x="452777" y="130948"/>
                  <a:pt x="451740" y="129918"/>
                </a:cubicBezTo>
                <a:cubicBezTo>
                  <a:pt x="450444" y="128888"/>
                  <a:pt x="449925" y="127600"/>
                  <a:pt x="449925" y="125797"/>
                </a:cubicBezTo>
                <a:lnTo>
                  <a:pt x="449925" y="111631"/>
                </a:lnTo>
                <a:cubicBezTo>
                  <a:pt x="449925" y="109828"/>
                  <a:pt x="450444" y="108283"/>
                  <a:pt x="451740" y="107253"/>
                </a:cubicBezTo>
                <a:cubicBezTo>
                  <a:pt x="452777" y="106222"/>
                  <a:pt x="454333" y="105707"/>
                  <a:pt x="455888" y="105707"/>
                </a:cubicBezTo>
                <a:close/>
                <a:moveTo>
                  <a:pt x="417689" y="105707"/>
                </a:moveTo>
                <a:cubicBezTo>
                  <a:pt x="419232" y="105707"/>
                  <a:pt x="420775" y="106222"/>
                  <a:pt x="421804" y="107251"/>
                </a:cubicBezTo>
                <a:cubicBezTo>
                  <a:pt x="423090" y="108280"/>
                  <a:pt x="423604" y="109824"/>
                  <a:pt x="423604" y="111625"/>
                </a:cubicBezTo>
                <a:lnTo>
                  <a:pt x="423604" y="125778"/>
                </a:lnTo>
                <a:cubicBezTo>
                  <a:pt x="423604" y="127579"/>
                  <a:pt x="423090" y="128865"/>
                  <a:pt x="421804" y="129895"/>
                </a:cubicBezTo>
                <a:cubicBezTo>
                  <a:pt x="421032" y="130667"/>
                  <a:pt x="420004" y="130924"/>
                  <a:pt x="418718" y="131181"/>
                </a:cubicBezTo>
                <a:cubicBezTo>
                  <a:pt x="416660" y="127322"/>
                  <a:pt x="414346" y="123719"/>
                  <a:pt x="412031" y="120117"/>
                </a:cubicBezTo>
                <a:lnTo>
                  <a:pt x="412031" y="111625"/>
                </a:lnTo>
                <a:cubicBezTo>
                  <a:pt x="412031" y="109824"/>
                  <a:pt x="412546" y="108280"/>
                  <a:pt x="413574" y="107251"/>
                </a:cubicBezTo>
                <a:cubicBezTo>
                  <a:pt x="414860" y="106222"/>
                  <a:pt x="416146" y="105707"/>
                  <a:pt x="417689" y="105707"/>
                </a:cubicBezTo>
                <a:close/>
                <a:moveTo>
                  <a:pt x="152280" y="105707"/>
                </a:moveTo>
                <a:cubicBezTo>
                  <a:pt x="153827" y="105707"/>
                  <a:pt x="155373" y="106222"/>
                  <a:pt x="156404" y="107253"/>
                </a:cubicBezTo>
                <a:cubicBezTo>
                  <a:pt x="157692" y="108283"/>
                  <a:pt x="158208" y="109828"/>
                  <a:pt x="158208" y="111631"/>
                </a:cubicBezTo>
                <a:lnTo>
                  <a:pt x="158208" y="125797"/>
                </a:lnTo>
                <a:cubicBezTo>
                  <a:pt x="158208" y="127600"/>
                  <a:pt x="157692" y="128888"/>
                  <a:pt x="156404" y="129918"/>
                </a:cubicBezTo>
                <a:cubicBezTo>
                  <a:pt x="155373" y="130948"/>
                  <a:pt x="153827" y="131463"/>
                  <a:pt x="152280" y="131463"/>
                </a:cubicBezTo>
                <a:cubicBezTo>
                  <a:pt x="150734" y="131463"/>
                  <a:pt x="149445" y="130948"/>
                  <a:pt x="148157" y="129918"/>
                </a:cubicBezTo>
                <a:cubicBezTo>
                  <a:pt x="147126" y="128888"/>
                  <a:pt x="146353" y="127600"/>
                  <a:pt x="146353" y="125797"/>
                </a:cubicBezTo>
                <a:lnTo>
                  <a:pt x="146353" y="111631"/>
                </a:lnTo>
                <a:cubicBezTo>
                  <a:pt x="146353" y="109828"/>
                  <a:pt x="147126" y="108283"/>
                  <a:pt x="148157" y="107253"/>
                </a:cubicBezTo>
                <a:cubicBezTo>
                  <a:pt x="149445" y="106222"/>
                  <a:pt x="150734" y="105707"/>
                  <a:pt x="152280" y="105707"/>
                </a:cubicBezTo>
                <a:close/>
                <a:moveTo>
                  <a:pt x="114351" y="105707"/>
                </a:moveTo>
                <a:cubicBezTo>
                  <a:pt x="115906" y="105707"/>
                  <a:pt x="117203" y="106222"/>
                  <a:pt x="118499" y="107253"/>
                </a:cubicBezTo>
                <a:cubicBezTo>
                  <a:pt x="119795" y="108283"/>
                  <a:pt x="120314" y="109828"/>
                  <a:pt x="120314" y="111631"/>
                </a:cubicBezTo>
                <a:lnTo>
                  <a:pt x="120314" y="125797"/>
                </a:lnTo>
                <a:cubicBezTo>
                  <a:pt x="120314" y="127600"/>
                  <a:pt x="119536" y="128888"/>
                  <a:pt x="118499" y="129918"/>
                </a:cubicBezTo>
                <a:cubicBezTo>
                  <a:pt x="117203" y="130948"/>
                  <a:pt x="115906" y="131463"/>
                  <a:pt x="114351" y="131463"/>
                </a:cubicBezTo>
                <a:cubicBezTo>
                  <a:pt x="112795" y="131463"/>
                  <a:pt x="111240" y="130948"/>
                  <a:pt x="110203" y="129918"/>
                </a:cubicBezTo>
                <a:cubicBezTo>
                  <a:pt x="108906" y="128888"/>
                  <a:pt x="108388" y="127600"/>
                  <a:pt x="108388" y="125797"/>
                </a:cubicBezTo>
                <a:lnTo>
                  <a:pt x="108388" y="111631"/>
                </a:lnTo>
                <a:cubicBezTo>
                  <a:pt x="108388" y="109828"/>
                  <a:pt x="108906" y="108283"/>
                  <a:pt x="110203" y="107253"/>
                </a:cubicBezTo>
                <a:cubicBezTo>
                  <a:pt x="111240" y="106222"/>
                  <a:pt x="112795" y="105707"/>
                  <a:pt x="114351" y="105707"/>
                </a:cubicBezTo>
                <a:close/>
                <a:moveTo>
                  <a:pt x="74094" y="105707"/>
                </a:moveTo>
                <a:lnTo>
                  <a:pt x="78187" y="105707"/>
                </a:lnTo>
                <a:lnTo>
                  <a:pt x="78187" y="131463"/>
                </a:lnTo>
                <a:lnTo>
                  <a:pt x="74094" y="131463"/>
                </a:lnTo>
                <a:close/>
                <a:moveTo>
                  <a:pt x="38211" y="105707"/>
                </a:moveTo>
                <a:cubicBezTo>
                  <a:pt x="39766" y="105707"/>
                  <a:pt x="41063" y="106222"/>
                  <a:pt x="42359" y="107253"/>
                </a:cubicBezTo>
                <a:cubicBezTo>
                  <a:pt x="43655" y="108283"/>
                  <a:pt x="44174" y="109828"/>
                  <a:pt x="44174" y="111631"/>
                </a:cubicBezTo>
                <a:lnTo>
                  <a:pt x="44174" y="125797"/>
                </a:lnTo>
                <a:cubicBezTo>
                  <a:pt x="44174" y="127600"/>
                  <a:pt x="43655" y="128888"/>
                  <a:pt x="42359" y="129918"/>
                </a:cubicBezTo>
                <a:cubicBezTo>
                  <a:pt x="41063" y="130948"/>
                  <a:pt x="39766" y="131463"/>
                  <a:pt x="38211" y="131463"/>
                </a:cubicBezTo>
                <a:cubicBezTo>
                  <a:pt x="36655" y="131463"/>
                  <a:pt x="35359" y="130948"/>
                  <a:pt x="34063" y="129918"/>
                </a:cubicBezTo>
                <a:cubicBezTo>
                  <a:pt x="33026" y="128888"/>
                  <a:pt x="32248" y="127600"/>
                  <a:pt x="32248" y="125797"/>
                </a:cubicBezTo>
                <a:lnTo>
                  <a:pt x="32248" y="111631"/>
                </a:lnTo>
                <a:cubicBezTo>
                  <a:pt x="32248" y="109828"/>
                  <a:pt x="33026" y="108283"/>
                  <a:pt x="34063" y="107253"/>
                </a:cubicBezTo>
                <a:cubicBezTo>
                  <a:pt x="35359" y="106222"/>
                  <a:pt x="36655" y="105707"/>
                  <a:pt x="38211" y="105707"/>
                </a:cubicBezTo>
                <a:close/>
                <a:moveTo>
                  <a:pt x="304101" y="76775"/>
                </a:moveTo>
                <a:cubicBezTo>
                  <a:pt x="369154" y="76775"/>
                  <a:pt x="421557" y="129363"/>
                  <a:pt x="421557" y="194067"/>
                </a:cubicBezTo>
                <a:cubicBezTo>
                  <a:pt x="421557" y="259029"/>
                  <a:pt x="369154" y="311617"/>
                  <a:pt x="304101" y="311617"/>
                </a:cubicBezTo>
                <a:cubicBezTo>
                  <a:pt x="239307" y="311617"/>
                  <a:pt x="186645" y="259029"/>
                  <a:pt x="186645" y="194067"/>
                </a:cubicBezTo>
                <a:lnTo>
                  <a:pt x="304101" y="194067"/>
                </a:lnTo>
                <a:close/>
                <a:moveTo>
                  <a:pt x="532028" y="62130"/>
                </a:moveTo>
                <a:cubicBezTo>
                  <a:pt x="530732" y="62130"/>
                  <a:pt x="530213" y="62902"/>
                  <a:pt x="530213" y="63932"/>
                </a:cubicBezTo>
                <a:lnTo>
                  <a:pt x="530213" y="79386"/>
                </a:lnTo>
                <a:cubicBezTo>
                  <a:pt x="530213" y="80416"/>
                  <a:pt x="530732" y="80931"/>
                  <a:pt x="532028" y="80931"/>
                </a:cubicBezTo>
                <a:cubicBezTo>
                  <a:pt x="533065" y="80931"/>
                  <a:pt x="533843" y="80416"/>
                  <a:pt x="533843" y="79386"/>
                </a:cubicBezTo>
                <a:lnTo>
                  <a:pt x="533843" y="63932"/>
                </a:lnTo>
                <a:cubicBezTo>
                  <a:pt x="533843" y="62902"/>
                  <a:pt x="533065" y="62130"/>
                  <a:pt x="532028" y="62130"/>
                </a:cubicBezTo>
                <a:close/>
                <a:moveTo>
                  <a:pt x="379713" y="62130"/>
                </a:moveTo>
                <a:cubicBezTo>
                  <a:pt x="378424" y="62130"/>
                  <a:pt x="377909" y="62902"/>
                  <a:pt x="377909" y="63932"/>
                </a:cubicBezTo>
                <a:lnTo>
                  <a:pt x="377909" y="79386"/>
                </a:lnTo>
                <a:cubicBezTo>
                  <a:pt x="377909" y="80416"/>
                  <a:pt x="378424" y="80931"/>
                  <a:pt x="379713" y="80931"/>
                </a:cubicBezTo>
                <a:cubicBezTo>
                  <a:pt x="381001" y="80931"/>
                  <a:pt x="381517" y="80416"/>
                  <a:pt x="381517" y="79386"/>
                </a:cubicBezTo>
                <a:lnTo>
                  <a:pt x="381517" y="63932"/>
                </a:lnTo>
                <a:cubicBezTo>
                  <a:pt x="381517" y="62902"/>
                  <a:pt x="381001" y="62130"/>
                  <a:pt x="379713" y="62130"/>
                </a:cubicBezTo>
                <a:close/>
                <a:moveTo>
                  <a:pt x="76410" y="62130"/>
                </a:moveTo>
                <a:cubicBezTo>
                  <a:pt x="75124" y="62130"/>
                  <a:pt x="74610" y="62902"/>
                  <a:pt x="74610" y="63932"/>
                </a:cubicBezTo>
                <a:lnTo>
                  <a:pt x="74610" y="79386"/>
                </a:lnTo>
                <a:cubicBezTo>
                  <a:pt x="74610" y="80416"/>
                  <a:pt x="75124" y="80931"/>
                  <a:pt x="76410" y="80931"/>
                </a:cubicBezTo>
                <a:cubicBezTo>
                  <a:pt x="77439" y="80931"/>
                  <a:pt x="77953" y="80416"/>
                  <a:pt x="77953" y="79386"/>
                </a:cubicBezTo>
                <a:lnTo>
                  <a:pt x="77953" y="63932"/>
                </a:lnTo>
                <a:cubicBezTo>
                  <a:pt x="77953" y="62902"/>
                  <a:pt x="77439" y="62130"/>
                  <a:pt x="76410" y="62130"/>
                </a:cubicBezTo>
                <a:close/>
                <a:moveTo>
                  <a:pt x="567910" y="58781"/>
                </a:moveTo>
                <a:lnTo>
                  <a:pt x="572073" y="58781"/>
                </a:lnTo>
                <a:lnTo>
                  <a:pt x="572073" y="84537"/>
                </a:lnTo>
                <a:lnTo>
                  <a:pt x="567910" y="84537"/>
                </a:lnTo>
                <a:close/>
                <a:moveTo>
                  <a:pt x="532028" y="58781"/>
                </a:moveTo>
                <a:cubicBezTo>
                  <a:pt x="533584" y="58781"/>
                  <a:pt x="534880" y="59296"/>
                  <a:pt x="536176" y="60327"/>
                </a:cubicBezTo>
                <a:cubicBezTo>
                  <a:pt x="537213" y="61357"/>
                  <a:pt x="537991" y="62902"/>
                  <a:pt x="537991" y="64705"/>
                </a:cubicBezTo>
                <a:lnTo>
                  <a:pt x="537991" y="78613"/>
                </a:lnTo>
                <a:cubicBezTo>
                  <a:pt x="537991" y="80416"/>
                  <a:pt x="537213" y="81962"/>
                  <a:pt x="536176" y="82992"/>
                </a:cubicBezTo>
                <a:cubicBezTo>
                  <a:pt x="534880" y="84022"/>
                  <a:pt x="533584" y="84537"/>
                  <a:pt x="532028" y="84537"/>
                </a:cubicBezTo>
                <a:cubicBezTo>
                  <a:pt x="530473" y="84537"/>
                  <a:pt x="528917" y="84022"/>
                  <a:pt x="527880" y="82992"/>
                </a:cubicBezTo>
                <a:cubicBezTo>
                  <a:pt x="526584" y="81962"/>
                  <a:pt x="526065" y="80416"/>
                  <a:pt x="526065" y="78613"/>
                </a:cubicBezTo>
                <a:lnTo>
                  <a:pt x="526065" y="64705"/>
                </a:lnTo>
                <a:cubicBezTo>
                  <a:pt x="526065" y="62902"/>
                  <a:pt x="526584" y="61357"/>
                  <a:pt x="527880" y="60327"/>
                </a:cubicBezTo>
                <a:cubicBezTo>
                  <a:pt x="528917" y="59296"/>
                  <a:pt x="530473" y="58781"/>
                  <a:pt x="532028" y="58781"/>
                </a:cubicBezTo>
                <a:close/>
                <a:moveTo>
                  <a:pt x="491770" y="58781"/>
                </a:moveTo>
                <a:lnTo>
                  <a:pt x="495863" y="58781"/>
                </a:lnTo>
                <a:lnTo>
                  <a:pt x="495863" y="84537"/>
                </a:lnTo>
                <a:lnTo>
                  <a:pt x="491770" y="84537"/>
                </a:lnTo>
                <a:close/>
                <a:moveTo>
                  <a:pt x="453806" y="58781"/>
                </a:moveTo>
                <a:lnTo>
                  <a:pt x="457969" y="58781"/>
                </a:lnTo>
                <a:lnTo>
                  <a:pt x="457969" y="84537"/>
                </a:lnTo>
                <a:lnTo>
                  <a:pt x="453806" y="84537"/>
                </a:lnTo>
                <a:close/>
                <a:moveTo>
                  <a:pt x="415630" y="58781"/>
                </a:moveTo>
                <a:lnTo>
                  <a:pt x="419723" y="58781"/>
                </a:lnTo>
                <a:lnTo>
                  <a:pt x="419723" y="84537"/>
                </a:lnTo>
                <a:lnTo>
                  <a:pt x="415630" y="84537"/>
                </a:lnTo>
                <a:close/>
                <a:moveTo>
                  <a:pt x="379713" y="58781"/>
                </a:moveTo>
                <a:cubicBezTo>
                  <a:pt x="381259" y="58781"/>
                  <a:pt x="382548" y="59296"/>
                  <a:pt x="383836" y="60327"/>
                </a:cubicBezTo>
                <a:cubicBezTo>
                  <a:pt x="384867" y="61357"/>
                  <a:pt x="385640" y="62902"/>
                  <a:pt x="385640" y="64705"/>
                </a:cubicBezTo>
                <a:lnTo>
                  <a:pt x="385640" y="78613"/>
                </a:lnTo>
                <a:cubicBezTo>
                  <a:pt x="385640" y="80416"/>
                  <a:pt x="384867" y="81962"/>
                  <a:pt x="383836" y="82992"/>
                </a:cubicBezTo>
                <a:cubicBezTo>
                  <a:pt x="382548" y="84022"/>
                  <a:pt x="381259" y="84537"/>
                  <a:pt x="379713" y="84537"/>
                </a:cubicBezTo>
                <a:cubicBezTo>
                  <a:pt x="378166" y="84537"/>
                  <a:pt x="376620" y="84022"/>
                  <a:pt x="375589" y="82992"/>
                </a:cubicBezTo>
                <a:cubicBezTo>
                  <a:pt x="374301" y="81962"/>
                  <a:pt x="373785" y="80416"/>
                  <a:pt x="373785" y="78613"/>
                </a:cubicBezTo>
                <a:lnTo>
                  <a:pt x="373785" y="64705"/>
                </a:lnTo>
                <a:cubicBezTo>
                  <a:pt x="373785" y="62902"/>
                  <a:pt x="374301" y="61357"/>
                  <a:pt x="375589" y="60327"/>
                </a:cubicBezTo>
                <a:cubicBezTo>
                  <a:pt x="376620" y="59296"/>
                  <a:pt x="378166" y="58781"/>
                  <a:pt x="379713" y="58781"/>
                </a:cubicBezTo>
                <a:close/>
                <a:moveTo>
                  <a:pt x="188480" y="58781"/>
                </a:moveTo>
                <a:lnTo>
                  <a:pt x="192573" y="58781"/>
                </a:lnTo>
                <a:lnTo>
                  <a:pt x="192573" y="84537"/>
                </a:lnTo>
                <a:lnTo>
                  <a:pt x="188480" y="84537"/>
                </a:lnTo>
                <a:close/>
                <a:moveTo>
                  <a:pt x="150234" y="58781"/>
                </a:moveTo>
                <a:lnTo>
                  <a:pt x="154397" y="58781"/>
                </a:lnTo>
                <a:lnTo>
                  <a:pt x="154397" y="84537"/>
                </a:lnTo>
                <a:lnTo>
                  <a:pt x="150234" y="84537"/>
                </a:lnTo>
                <a:close/>
                <a:moveTo>
                  <a:pt x="112270" y="58781"/>
                </a:moveTo>
                <a:lnTo>
                  <a:pt x="116433" y="58781"/>
                </a:lnTo>
                <a:lnTo>
                  <a:pt x="116433" y="84537"/>
                </a:lnTo>
                <a:lnTo>
                  <a:pt x="112270" y="84537"/>
                </a:lnTo>
                <a:close/>
                <a:moveTo>
                  <a:pt x="76410" y="58781"/>
                </a:moveTo>
                <a:cubicBezTo>
                  <a:pt x="77953" y="58781"/>
                  <a:pt x="79239" y="59296"/>
                  <a:pt x="80268" y="60327"/>
                </a:cubicBezTo>
                <a:cubicBezTo>
                  <a:pt x="81553" y="61357"/>
                  <a:pt x="82068" y="62902"/>
                  <a:pt x="82068" y="64705"/>
                </a:cubicBezTo>
                <a:lnTo>
                  <a:pt x="82068" y="78613"/>
                </a:lnTo>
                <a:cubicBezTo>
                  <a:pt x="82068" y="80416"/>
                  <a:pt x="81553" y="81962"/>
                  <a:pt x="80268" y="82992"/>
                </a:cubicBezTo>
                <a:cubicBezTo>
                  <a:pt x="79239" y="84022"/>
                  <a:pt x="77953" y="84537"/>
                  <a:pt x="76410" y="84537"/>
                </a:cubicBezTo>
                <a:cubicBezTo>
                  <a:pt x="74610" y="84537"/>
                  <a:pt x="73324" y="84022"/>
                  <a:pt x="72038" y="82992"/>
                </a:cubicBezTo>
                <a:cubicBezTo>
                  <a:pt x="71009" y="81962"/>
                  <a:pt x="70495" y="80416"/>
                  <a:pt x="70495" y="78613"/>
                </a:cubicBezTo>
                <a:lnTo>
                  <a:pt x="70495" y="64705"/>
                </a:lnTo>
                <a:cubicBezTo>
                  <a:pt x="70495" y="62902"/>
                  <a:pt x="71009" y="61357"/>
                  <a:pt x="72038" y="60327"/>
                </a:cubicBezTo>
                <a:cubicBezTo>
                  <a:pt x="73324" y="59296"/>
                  <a:pt x="74610" y="58781"/>
                  <a:pt x="76410" y="58781"/>
                </a:cubicBezTo>
                <a:close/>
                <a:moveTo>
                  <a:pt x="36129" y="58781"/>
                </a:moveTo>
                <a:lnTo>
                  <a:pt x="40292" y="58781"/>
                </a:lnTo>
                <a:lnTo>
                  <a:pt x="40292" y="84537"/>
                </a:lnTo>
                <a:lnTo>
                  <a:pt x="36129" y="84537"/>
                </a:lnTo>
                <a:close/>
                <a:moveTo>
                  <a:pt x="282685" y="55394"/>
                </a:moveTo>
                <a:lnTo>
                  <a:pt x="282685" y="172674"/>
                </a:lnTo>
                <a:lnTo>
                  <a:pt x="165194" y="172674"/>
                </a:lnTo>
                <a:cubicBezTo>
                  <a:pt x="165194" y="107977"/>
                  <a:pt x="217872" y="55394"/>
                  <a:pt x="282685" y="55394"/>
                </a:cubicBezTo>
                <a:close/>
                <a:moveTo>
                  <a:pt x="568190" y="23972"/>
                </a:moveTo>
                <a:lnTo>
                  <a:pt x="568190" y="33767"/>
                </a:lnTo>
                <a:cubicBezTo>
                  <a:pt x="568190" y="34798"/>
                  <a:pt x="568964" y="35571"/>
                  <a:pt x="569997" y="35571"/>
                </a:cubicBezTo>
                <a:cubicBezTo>
                  <a:pt x="571288" y="35571"/>
                  <a:pt x="571804" y="34798"/>
                  <a:pt x="571804" y="33767"/>
                </a:cubicBezTo>
                <a:lnTo>
                  <a:pt x="571804" y="26034"/>
                </a:lnTo>
                <a:cubicBezTo>
                  <a:pt x="570771" y="25260"/>
                  <a:pt x="569481" y="24487"/>
                  <a:pt x="568190" y="23972"/>
                </a:cubicBezTo>
                <a:close/>
                <a:moveTo>
                  <a:pt x="40013" y="23972"/>
                </a:moveTo>
                <a:cubicBezTo>
                  <a:pt x="38722" y="24487"/>
                  <a:pt x="37690" y="25260"/>
                  <a:pt x="36399" y="26034"/>
                </a:cubicBezTo>
                <a:lnTo>
                  <a:pt x="36399" y="33767"/>
                </a:lnTo>
                <a:cubicBezTo>
                  <a:pt x="36399" y="34798"/>
                  <a:pt x="37173" y="35313"/>
                  <a:pt x="38206" y="35313"/>
                </a:cubicBezTo>
                <a:cubicBezTo>
                  <a:pt x="39497" y="35313"/>
                  <a:pt x="40013" y="34798"/>
                  <a:pt x="40013" y="33767"/>
                </a:cubicBezTo>
                <a:close/>
                <a:moveTo>
                  <a:pt x="530242" y="21394"/>
                </a:moveTo>
                <a:lnTo>
                  <a:pt x="530242" y="33767"/>
                </a:lnTo>
                <a:cubicBezTo>
                  <a:pt x="530242" y="34798"/>
                  <a:pt x="530758" y="35571"/>
                  <a:pt x="532049" y="35571"/>
                </a:cubicBezTo>
                <a:cubicBezTo>
                  <a:pt x="533081" y="35571"/>
                  <a:pt x="533856" y="34798"/>
                  <a:pt x="533856" y="33767"/>
                </a:cubicBezTo>
                <a:lnTo>
                  <a:pt x="533856" y="21394"/>
                </a:lnTo>
                <a:close/>
                <a:moveTo>
                  <a:pt x="492035" y="21394"/>
                </a:moveTo>
                <a:lnTo>
                  <a:pt x="492035" y="33767"/>
                </a:lnTo>
                <a:cubicBezTo>
                  <a:pt x="492035" y="34798"/>
                  <a:pt x="492810" y="35571"/>
                  <a:pt x="493842" y="35571"/>
                </a:cubicBezTo>
                <a:cubicBezTo>
                  <a:pt x="495133" y="35571"/>
                  <a:pt x="495650" y="34798"/>
                  <a:pt x="495650" y="33767"/>
                </a:cubicBezTo>
                <a:lnTo>
                  <a:pt x="495650" y="21394"/>
                </a:lnTo>
                <a:close/>
                <a:moveTo>
                  <a:pt x="454087" y="21394"/>
                </a:moveTo>
                <a:lnTo>
                  <a:pt x="454087" y="33767"/>
                </a:lnTo>
                <a:cubicBezTo>
                  <a:pt x="454087" y="34798"/>
                  <a:pt x="454604" y="35571"/>
                  <a:pt x="455894" y="35571"/>
                </a:cubicBezTo>
                <a:cubicBezTo>
                  <a:pt x="456927" y="35571"/>
                  <a:pt x="457701" y="34798"/>
                  <a:pt x="457701" y="33767"/>
                </a:cubicBezTo>
                <a:lnTo>
                  <a:pt x="457701" y="21394"/>
                </a:lnTo>
                <a:close/>
                <a:moveTo>
                  <a:pt x="415881" y="21394"/>
                </a:moveTo>
                <a:lnTo>
                  <a:pt x="415881" y="33767"/>
                </a:lnTo>
                <a:cubicBezTo>
                  <a:pt x="415881" y="34798"/>
                  <a:pt x="416655" y="35571"/>
                  <a:pt x="417688" y="35571"/>
                </a:cubicBezTo>
                <a:cubicBezTo>
                  <a:pt x="418979" y="35571"/>
                  <a:pt x="419495" y="34798"/>
                  <a:pt x="419495" y="33767"/>
                </a:cubicBezTo>
                <a:lnTo>
                  <a:pt x="419495" y="21394"/>
                </a:lnTo>
                <a:close/>
                <a:moveTo>
                  <a:pt x="377933" y="21394"/>
                </a:moveTo>
                <a:lnTo>
                  <a:pt x="377933" y="33767"/>
                </a:lnTo>
                <a:cubicBezTo>
                  <a:pt x="377933" y="34798"/>
                  <a:pt x="378449" y="35571"/>
                  <a:pt x="379740" y="35571"/>
                </a:cubicBezTo>
                <a:cubicBezTo>
                  <a:pt x="381031" y="35571"/>
                  <a:pt x="381547" y="34798"/>
                  <a:pt x="381547" y="33767"/>
                </a:cubicBezTo>
                <a:lnTo>
                  <a:pt x="381547" y="21394"/>
                </a:lnTo>
                <a:close/>
                <a:moveTo>
                  <a:pt x="339985" y="21394"/>
                </a:moveTo>
                <a:lnTo>
                  <a:pt x="339985" y="33767"/>
                </a:lnTo>
                <a:cubicBezTo>
                  <a:pt x="339985" y="34798"/>
                  <a:pt x="340501" y="35571"/>
                  <a:pt x="341792" y="35571"/>
                </a:cubicBezTo>
                <a:cubicBezTo>
                  <a:pt x="342824" y="35571"/>
                  <a:pt x="343341" y="34798"/>
                  <a:pt x="343341" y="33767"/>
                </a:cubicBezTo>
                <a:lnTo>
                  <a:pt x="343341" y="21394"/>
                </a:lnTo>
                <a:close/>
                <a:moveTo>
                  <a:pt x="302811" y="21394"/>
                </a:moveTo>
                <a:lnTo>
                  <a:pt x="302811" y="33767"/>
                </a:lnTo>
                <a:cubicBezTo>
                  <a:pt x="302811" y="34798"/>
                  <a:pt x="303327" y="35571"/>
                  <a:pt x="304618" y="35571"/>
                </a:cubicBezTo>
                <a:cubicBezTo>
                  <a:pt x="305909" y="35571"/>
                  <a:pt x="306425" y="34798"/>
                  <a:pt x="306425" y="33767"/>
                </a:cubicBezTo>
                <a:lnTo>
                  <a:pt x="306425" y="21394"/>
                </a:lnTo>
                <a:close/>
                <a:moveTo>
                  <a:pt x="264863" y="21394"/>
                </a:moveTo>
                <a:lnTo>
                  <a:pt x="264863" y="33767"/>
                </a:lnTo>
                <a:cubicBezTo>
                  <a:pt x="264863" y="34798"/>
                  <a:pt x="265379" y="35571"/>
                  <a:pt x="266670" y="35571"/>
                </a:cubicBezTo>
                <a:cubicBezTo>
                  <a:pt x="267702" y="35571"/>
                  <a:pt x="268477" y="34798"/>
                  <a:pt x="268477" y="33767"/>
                </a:cubicBezTo>
                <a:lnTo>
                  <a:pt x="268477" y="21394"/>
                </a:lnTo>
                <a:close/>
                <a:moveTo>
                  <a:pt x="226657" y="21394"/>
                </a:moveTo>
                <a:lnTo>
                  <a:pt x="226657" y="33767"/>
                </a:lnTo>
                <a:cubicBezTo>
                  <a:pt x="226657" y="34798"/>
                  <a:pt x="227173" y="35571"/>
                  <a:pt x="228464" y="35571"/>
                </a:cubicBezTo>
                <a:cubicBezTo>
                  <a:pt x="229754" y="35571"/>
                  <a:pt x="230271" y="34798"/>
                  <a:pt x="230271" y="33767"/>
                </a:cubicBezTo>
                <a:lnTo>
                  <a:pt x="230271" y="21394"/>
                </a:lnTo>
                <a:close/>
                <a:moveTo>
                  <a:pt x="188708" y="21394"/>
                </a:moveTo>
                <a:lnTo>
                  <a:pt x="188708" y="33767"/>
                </a:lnTo>
                <a:cubicBezTo>
                  <a:pt x="188708" y="34798"/>
                  <a:pt x="189225" y="35571"/>
                  <a:pt x="190515" y="35571"/>
                </a:cubicBezTo>
                <a:cubicBezTo>
                  <a:pt x="191806" y="35571"/>
                  <a:pt x="192322" y="34798"/>
                  <a:pt x="192322" y="33767"/>
                </a:cubicBezTo>
                <a:lnTo>
                  <a:pt x="192322" y="21394"/>
                </a:lnTo>
                <a:close/>
                <a:moveTo>
                  <a:pt x="150502" y="21394"/>
                </a:moveTo>
                <a:lnTo>
                  <a:pt x="150502" y="33767"/>
                </a:lnTo>
                <a:cubicBezTo>
                  <a:pt x="150502" y="34798"/>
                  <a:pt x="151276" y="35571"/>
                  <a:pt x="152309" y="35571"/>
                </a:cubicBezTo>
                <a:cubicBezTo>
                  <a:pt x="153599" y="35571"/>
                  <a:pt x="154116" y="34798"/>
                  <a:pt x="154116" y="33767"/>
                </a:cubicBezTo>
                <a:lnTo>
                  <a:pt x="154116" y="21394"/>
                </a:lnTo>
                <a:close/>
                <a:moveTo>
                  <a:pt x="112553" y="21394"/>
                </a:moveTo>
                <a:lnTo>
                  <a:pt x="112553" y="33767"/>
                </a:lnTo>
                <a:cubicBezTo>
                  <a:pt x="112553" y="34798"/>
                  <a:pt x="113070" y="35571"/>
                  <a:pt x="114361" y="35571"/>
                </a:cubicBezTo>
                <a:cubicBezTo>
                  <a:pt x="115393" y="35571"/>
                  <a:pt x="116168" y="34798"/>
                  <a:pt x="116168" y="33767"/>
                </a:cubicBezTo>
                <a:lnTo>
                  <a:pt x="116168" y="21394"/>
                </a:lnTo>
                <a:close/>
                <a:moveTo>
                  <a:pt x="74605" y="21394"/>
                </a:moveTo>
                <a:lnTo>
                  <a:pt x="74605" y="33767"/>
                </a:lnTo>
                <a:cubicBezTo>
                  <a:pt x="74605" y="34798"/>
                  <a:pt x="75122" y="35571"/>
                  <a:pt x="76412" y="35571"/>
                </a:cubicBezTo>
                <a:cubicBezTo>
                  <a:pt x="77445" y="35571"/>
                  <a:pt x="77961" y="34798"/>
                  <a:pt x="77961" y="33767"/>
                </a:cubicBezTo>
                <a:lnTo>
                  <a:pt x="77961" y="21394"/>
                </a:lnTo>
                <a:close/>
                <a:moveTo>
                  <a:pt x="52662" y="21394"/>
                </a:moveTo>
                <a:cubicBezTo>
                  <a:pt x="49565" y="21394"/>
                  <a:pt x="46983" y="21910"/>
                  <a:pt x="44144" y="22683"/>
                </a:cubicBezTo>
                <a:lnTo>
                  <a:pt x="44144" y="32993"/>
                </a:lnTo>
                <a:cubicBezTo>
                  <a:pt x="44144" y="34798"/>
                  <a:pt x="43627" y="36344"/>
                  <a:pt x="42336" y="37375"/>
                </a:cubicBezTo>
                <a:cubicBezTo>
                  <a:pt x="41304" y="38406"/>
                  <a:pt x="39755" y="38922"/>
                  <a:pt x="38206" y="38922"/>
                </a:cubicBezTo>
                <a:cubicBezTo>
                  <a:pt x="36657" y="38922"/>
                  <a:pt x="35366" y="38406"/>
                  <a:pt x="34076" y="37375"/>
                </a:cubicBezTo>
                <a:cubicBezTo>
                  <a:pt x="33043" y="36344"/>
                  <a:pt x="32269" y="34798"/>
                  <a:pt x="32269" y="32993"/>
                </a:cubicBezTo>
                <a:lnTo>
                  <a:pt x="32269" y="29127"/>
                </a:lnTo>
                <a:cubicBezTo>
                  <a:pt x="25815" y="34798"/>
                  <a:pt x="21426" y="43046"/>
                  <a:pt x="21426" y="52326"/>
                </a:cubicBezTo>
                <a:lnTo>
                  <a:pt x="21426" y="322719"/>
                </a:lnTo>
                <a:cubicBezTo>
                  <a:pt x="21426" y="333802"/>
                  <a:pt x="27364" y="343340"/>
                  <a:pt x="36141" y="349010"/>
                </a:cubicBezTo>
                <a:lnTo>
                  <a:pt x="36141" y="332771"/>
                </a:lnTo>
                <a:lnTo>
                  <a:pt x="40271" y="332771"/>
                </a:lnTo>
                <a:lnTo>
                  <a:pt x="40271" y="351073"/>
                </a:lnTo>
                <a:cubicBezTo>
                  <a:pt x="44144" y="352877"/>
                  <a:pt x="48274" y="353650"/>
                  <a:pt x="52662" y="353650"/>
                </a:cubicBezTo>
                <a:lnTo>
                  <a:pt x="70733" y="353650"/>
                </a:lnTo>
                <a:cubicBezTo>
                  <a:pt x="70733" y="353392"/>
                  <a:pt x="70475" y="353135"/>
                  <a:pt x="70475" y="352877"/>
                </a:cubicBezTo>
                <a:lnTo>
                  <a:pt x="70475" y="338958"/>
                </a:lnTo>
                <a:cubicBezTo>
                  <a:pt x="70475" y="336896"/>
                  <a:pt x="70991" y="335349"/>
                  <a:pt x="72282" y="334318"/>
                </a:cubicBezTo>
                <a:cubicBezTo>
                  <a:pt x="73315" y="333287"/>
                  <a:pt x="74863" y="332771"/>
                  <a:pt x="76412" y="332771"/>
                </a:cubicBezTo>
                <a:cubicBezTo>
                  <a:pt x="77961" y="332771"/>
                  <a:pt x="79252" y="333287"/>
                  <a:pt x="80543" y="334318"/>
                </a:cubicBezTo>
                <a:cubicBezTo>
                  <a:pt x="81575" y="335349"/>
                  <a:pt x="82350" y="336896"/>
                  <a:pt x="82350" y="338958"/>
                </a:cubicBezTo>
                <a:lnTo>
                  <a:pt x="82350" y="352877"/>
                </a:lnTo>
                <a:cubicBezTo>
                  <a:pt x="82350" y="353135"/>
                  <a:pt x="81834" y="353392"/>
                  <a:pt x="81834" y="353650"/>
                </a:cubicBezTo>
                <a:lnTo>
                  <a:pt x="112295" y="353650"/>
                </a:lnTo>
                <a:lnTo>
                  <a:pt x="112295" y="332771"/>
                </a:lnTo>
                <a:lnTo>
                  <a:pt x="116426" y="332771"/>
                </a:lnTo>
                <a:lnTo>
                  <a:pt x="116426" y="353650"/>
                </a:lnTo>
                <a:lnTo>
                  <a:pt x="150243" y="353650"/>
                </a:lnTo>
                <a:lnTo>
                  <a:pt x="150243" y="332771"/>
                </a:lnTo>
                <a:lnTo>
                  <a:pt x="154374" y="332771"/>
                </a:lnTo>
                <a:lnTo>
                  <a:pt x="154374" y="353650"/>
                </a:lnTo>
                <a:lnTo>
                  <a:pt x="188708" y="353650"/>
                </a:lnTo>
                <a:lnTo>
                  <a:pt x="188708" y="332771"/>
                </a:lnTo>
                <a:lnTo>
                  <a:pt x="192839" y="332771"/>
                </a:lnTo>
                <a:lnTo>
                  <a:pt x="192839" y="353650"/>
                </a:lnTo>
                <a:lnTo>
                  <a:pt x="223042" y="353650"/>
                </a:lnTo>
                <a:cubicBezTo>
                  <a:pt x="223042" y="353392"/>
                  <a:pt x="222784" y="353135"/>
                  <a:pt x="222784" y="352877"/>
                </a:cubicBezTo>
                <a:lnTo>
                  <a:pt x="222784" y="338958"/>
                </a:lnTo>
                <a:cubicBezTo>
                  <a:pt x="222784" y="336896"/>
                  <a:pt x="223301" y="335349"/>
                  <a:pt x="224591" y="334318"/>
                </a:cubicBezTo>
                <a:cubicBezTo>
                  <a:pt x="225624" y="333287"/>
                  <a:pt x="227173" y="332771"/>
                  <a:pt x="228722" y="332771"/>
                </a:cubicBezTo>
                <a:cubicBezTo>
                  <a:pt x="230271" y="332771"/>
                  <a:pt x="231561" y="333287"/>
                  <a:pt x="232852" y="334318"/>
                </a:cubicBezTo>
                <a:cubicBezTo>
                  <a:pt x="233885" y="335349"/>
                  <a:pt x="234659" y="336896"/>
                  <a:pt x="234659" y="338958"/>
                </a:cubicBezTo>
                <a:lnTo>
                  <a:pt x="234659" y="352877"/>
                </a:lnTo>
                <a:cubicBezTo>
                  <a:pt x="234659" y="353135"/>
                  <a:pt x="234143" y="353392"/>
                  <a:pt x="234143" y="353650"/>
                </a:cubicBezTo>
                <a:lnTo>
                  <a:pt x="264605" y="353650"/>
                </a:lnTo>
                <a:lnTo>
                  <a:pt x="264605" y="332771"/>
                </a:lnTo>
                <a:lnTo>
                  <a:pt x="268735" y="332771"/>
                </a:lnTo>
                <a:lnTo>
                  <a:pt x="268735" y="353650"/>
                </a:lnTo>
                <a:lnTo>
                  <a:pt x="302811" y="353650"/>
                </a:lnTo>
                <a:lnTo>
                  <a:pt x="302811" y="332771"/>
                </a:lnTo>
                <a:lnTo>
                  <a:pt x="306683" y="332771"/>
                </a:lnTo>
                <a:lnTo>
                  <a:pt x="306683" y="353650"/>
                </a:lnTo>
                <a:lnTo>
                  <a:pt x="339727" y="353650"/>
                </a:lnTo>
                <a:lnTo>
                  <a:pt x="339727" y="332771"/>
                </a:lnTo>
                <a:lnTo>
                  <a:pt x="343857" y="332771"/>
                </a:lnTo>
                <a:lnTo>
                  <a:pt x="343857" y="353650"/>
                </a:lnTo>
                <a:lnTo>
                  <a:pt x="374319" y="353650"/>
                </a:lnTo>
                <a:cubicBezTo>
                  <a:pt x="374319" y="353392"/>
                  <a:pt x="373802" y="353135"/>
                  <a:pt x="373802" y="352877"/>
                </a:cubicBezTo>
                <a:lnTo>
                  <a:pt x="373802" y="338958"/>
                </a:lnTo>
                <a:cubicBezTo>
                  <a:pt x="373802" y="336896"/>
                  <a:pt x="374577" y="335349"/>
                  <a:pt x="375609" y="334318"/>
                </a:cubicBezTo>
                <a:cubicBezTo>
                  <a:pt x="376900" y="333287"/>
                  <a:pt x="378191" y="332771"/>
                  <a:pt x="379740" y="332771"/>
                </a:cubicBezTo>
                <a:cubicBezTo>
                  <a:pt x="381289" y="332771"/>
                  <a:pt x="382838" y="333287"/>
                  <a:pt x="383870" y="334318"/>
                </a:cubicBezTo>
                <a:cubicBezTo>
                  <a:pt x="385161" y="335349"/>
                  <a:pt x="385677" y="336896"/>
                  <a:pt x="385677" y="338958"/>
                </a:cubicBezTo>
                <a:lnTo>
                  <a:pt x="385677" y="352877"/>
                </a:lnTo>
                <a:cubicBezTo>
                  <a:pt x="385677" y="353135"/>
                  <a:pt x="385419" y="353392"/>
                  <a:pt x="385419" y="353650"/>
                </a:cubicBezTo>
                <a:lnTo>
                  <a:pt x="415881" y="353650"/>
                </a:lnTo>
                <a:lnTo>
                  <a:pt x="415881" y="332771"/>
                </a:lnTo>
                <a:lnTo>
                  <a:pt x="420011" y="332771"/>
                </a:lnTo>
                <a:lnTo>
                  <a:pt x="420011" y="353650"/>
                </a:lnTo>
                <a:lnTo>
                  <a:pt x="453829" y="353650"/>
                </a:lnTo>
                <a:lnTo>
                  <a:pt x="453829" y="332771"/>
                </a:lnTo>
                <a:lnTo>
                  <a:pt x="457960" y="332771"/>
                </a:lnTo>
                <a:lnTo>
                  <a:pt x="457960" y="353650"/>
                </a:lnTo>
                <a:lnTo>
                  <a:pt x="492035" y="353650"/>
                </a:lnTo>
                <a:lnTo>
                  <a:pt x="492035" y="332771"/>
                </a:lnTo>
                <a:lnTo>
                  <a:pt x="495908" y="332771"/>
                </a:lnTo>
                <a:lnTo>
                  <a:pt x="495908" y="353650"/>
                </a:lnTo>
                <a:lnTo>
                  <a:pt x="526369" y="353650"/>
                </a:lnTo>
                <a:cubicBezTo>
                  <a:pt x="526369" y="353392"/>
                  <a:pt x="526111" y="353135"/>
                  <a:pt x="526111" y="352877"/>
                </a:cubicBezTo>
                <a:lnTo>
                  <a:pt x="526111" y="338958"/>
                </a:lnTo>
                <a:cubicBezTo>
                  <a:pt x="526111" y="336896"/>
                  <a:pt x="526628" y="335349"/>
                  <a:pt x="527918" y="334318"/>
                </a:cubicBezTo>
                <a:cubicBezTo>
                  <a:pt x="528951" y="333287"/>
                  <a:pt x="530500" y="332771"/>
                  <a:pt x="532049" y="332771"/>
                </a:cubicBezTo>
                <a:cubicBezTo>
                  <a:pt x="533598" y="332771"/>
                  <a:pt x="534888" y="333287"/>
                  <a:pt x="536179" y="334318"/>
                </a:cubicBezTo>
                <a:cubicBezTo>
                  <a:pt x="537212" y="335349"/>
                  <a:pt x="537986" y="336896"/>
                  <a:pt x="537986" y="338958"/>
                </a:cubicBezTo>
                <a:lnTo>
                  <a:pt x="537986" y="352877"/>
                </a:lnTo>
                <a:cubicBezTo>
                  <a:pt x="537986" y="353135"/>
                  <a:pt x="537728" y="353392"/>
                  <a:pt x="537470" y="353650"/>
                </a:cubicBezTo>
                <a:lnTo>
                  <a:pt x="555540" y="353650"/>
                </a:lnTo>
                <a:cubicBezTo>
                  <a:pt x="559929" y="353650"/>
                  <a:pt x="564059" y="352877"/>
                  <a:pt x="567932" y="351073"/>
                </a:cubicBezTo>
                <a:lnTo>
                  <a:pt x="567932" y="332771"/>
                </a:lnTo>
                <a:lnTo>
                  <a:pt x="572062" y="332771"/>
                </a:lnTo>
                <a:lnTo>
                  <a:pt x="572062" y="349010"/>
                </a:lnTo>
                <a:cubicBezTo>
                  <a:pt x="580839" y="343340"/>
                  <a:pt x="586777" y="333802"/>
                  <a:pt x="586777" y="322719"/>
                </a:cubicBezTo>
                <a:lnTo>
                  <a:pt x="586777" y="52326"/>
                </a:lnTo>
                <a:cubicBezTo>
                  <a:pt x="586777" y="43046"/>
                  <a:pt x="582388" y="34798"/>
                  <a:pt x="575934" y="29127"/>
                </a:cubicBezTo>
                <a:lnTo>
                  <a:pt x="575934" y="32993"/>
                </a:lnTo>
                <a:cubicBezTo>
                  <a:pt x="575934" y="34798"/>
                  <a:pt x="575160" y="36344"/>
                  <a:pt x="574127" y="37375"/>
                </a:cubicBezTo>
                <a:cubicBezTo>
                  <a:pt x="572837" y="38406"/>
                  <a:pt x="571546" y="38922"/>
                  <a:pt x="569997" y="38922"/>
                </a:cubicBezTo>
                <a:cubicBezTo>
                  <a:pt x="568448" y="38922"/>
                  <a:pt x="566899" y="38406"/>
                  <a:pt x="565867" y="37375"/>
                </a:cubicBezTo>
                <a:cubicBezTo>
                  <a:pt x="564576" y="36344"/>
                  <a:pt x="564059" y="34798"/>
                  <a:pt x="564059" y="32993"/>
                </a:cubicBezTo>
                <a:lnTo>
                  <a:pt x="564059" y="22683"/>
                </a:lnTo>
                <a:cubicBezTo>
                  <a:pt x="561220" y="21910"/>
                  <a:pt x="558638" y="21394"/>
                  <a:pt x="555540" y="21394"/>
                </a:cubicBezTo>
                <a:lnTo>
                  <a:pt x="537728" y="21394"/>
                </a:lnTo>
                <a:lnTo>
                  <a:pt x="537728" y="32993"/>
                </a:lnTo>
                <a:cubicBezTo>
                  <a:pt x="537728" y="34798"/>
                  <a:pt x="537212" y="36344"/>
                  <a:pt x="535921" y="37375"/>
                </a:cubicBezTo>
                <a:cubicBezTo>
                  <a:pt x="534888" y="38406"/>
                  <a:pt x="533340" y="38922"/>
                  <a:pt x="531791" y="38922"/>
                </a:cubicBezTo>
                <a:cubicBezTo>
                  <a:pt x="530242" y="38922"/>
                  <a:pt x="528951" y="38406"/>
                  <a:pt x="527660" y="37375"/>
                </a:cubicBezTo>
                <a:cubicBezTo>
                  <a:pt x="526628" y="36344"/>
                  <a:pt x="526111" y="34798"/>
                  <a:pt x="526111" y="32993"/>
                </a:cubicBezTo>
                <a:lnTo>
                  <a:pt x="526111" y="21394"/>
                </a:lnTo>
                <a:lnTo>
                  <a:pt x="499780" y="21394"/>
                </a:lnTo>
                <a:lnTo>
                  <a:pt x="499780" y="32993"/>
                </a:lnTo>
                <a:cubicBezTo>
                  <a:pt x="499780" y="34798"/>
                  <a:pt x="499264" y="36344"/>
                  <a:pt x="497973" y="37375"/>
                </a:cubicBezTo>
                <a:cubicBezTo>
                  <a:pt x="496682" y="38406"/>
                  <a:pt x="495391" y="38922"/>
                  <a:pt x="493842" y="38922"/>
                </a:cubicBezTo>
                <a:cubicBezTo>
                  <a:pt x="492294" y="38922"/>
                  <a:pt x="491003" y="38406"/>
                  <a:pt x="489712" y="37375"/>
                </a:cubicBezTo>
                <a:cubicBezTo>
                  <a:pt x="488679" y="36344"/>
                  <a:pt x="487905" y="34798"/>
                  <a:pt x="487905" y="32993"/>
                </a:cubicBezTo>
                <a:lnTo>
                  <a:pt x="487905" y="21394"/>
                </a:lnTo>
                <a:lnTo>
                  <a:pt x="461574" y="21394"/>
                </a:lnTo>
                <a:lnTo>
                  <a:pt x="461574" y="32993"/>
                </a:lnTo>
                <a:cubicBezTo>
                  <a:pt x="461574" y="34798"/>
                  <a:pt x="461057" y="36344"/>
                  <a:pt x="459767" y="37375"/>
                </a:cubicBezTo>
                <a:cubicBezTo>
                  <a:pt x="458734" y="38406"/>
                  <a:pt x="457185" y="38922"/>
                  <a:pt x="455636" y="38922"/>
                </a:cubicBezTo>
                <a:cubicBezTo>
                  <a:pt x="454087" y="38922"/>
                  <a:pt x="452797" y="38406"/>
                  <a:pt x="451506" y="37375"/>
                </a:cubicBezTo>
                <a:cubicBezTo>
                  <a:pt x="450473" y="36344"/>
                  <a:pt x="449957" y="34798"/>
                  <a:pt x="449957" y="32993"/>
                </a:cubicBezTo>
                <a:lnTo>
                  <a:pt x="449957" y="21394"/>
                </a:lnTo>
                <a:lnTo>
                  <a:pt x="423625" y="21394"/>
                </a:lnTo>
                <a:lnTo>
                  <a:pt x="423625" y="32993"/>
                </a:lnTo>
                <a:cubicBezTo>
                  <a:pt x="423625" y="34798"/>
                  <a:pt x="423109" y="36344"/>
                  <a:pt x="421818" y="37375"/>
                </a:cubicBezTo>
                <a:cubicBezTo>
                  <a:pt x="420786" y="38406"/>
                  <a:pt x="419237" y="38922"/>
                  <a:pt x="417688" y="38922"/>
                </a:cubicBezTo>
                <a:cubicBezTo>
                  <a:pt x="416139" y="38922"/>
                  <a:pt x="414848" y="38406"/>
                  <a:pt x="413558" y="37375"/>
                </a:cubicBezTo>
                <a:cubicBezTo>
                  <a:pt x="412525" y="36344"/>
                  <a:pt x="411751" y="34798"/>
                  <a:pt x="411751" y="32993"/>
                </a:cubicBezTo>
                <a:lnTo>
                  <a:pt x="411751" y="21394"/>
                </a:lnTo>
                <a:lnTo>
                  <a:pt x="385677" y="21394"/>
                </a:lnTo>
                <a:lnTo>
                  <a:pt x="385677" y="32993"/>
                </a:lnTo>
                <a:cubicBezTo>
                  <a:pt x="385677" y="34798"/>
                  <a:pt x="384903" y="36344"/>
                  <a:pt x="383870" y="37375"/>
                </a:cubicBezTo>
                <a:cubicBezTo>
                  <a:pt x="382580" y="38406"/>
                  <a:pt x="381289" y="38922"/>
                  <a:pt x="379740" y="38922"/>
                </a:cubicBezTo>
                <a:cubicBezTo>
                  <a:pt x="378191" y="38922"/>
                  <a:pt x="376642" y="38406"/>
                  <a:pt x="375609" y="37375"/>
                </a:cubicBezTo>
                <a:cubicBezTo>
                  <a:pt x="374319" y="36344"/>
                  <a:pt x="373802" y="34798"/>
                  <a:pt x="373802" y="32993"/>
                </a:cubicBezTo>
                <a:lnTo>
                  <a:pt x="373802" y="21394"/>
                </a:lnTo>
                <a:lnTo>
                  <a:pt x="347471" y="21394"/>
                </a:lnTo>
                <a:lnTo>
                  <a:pt x="347471" y="32993"/>
                </a:lnTo>
                <a:cubicBezTo>
                  <a:pt x="347471" y="34798"/>
                  <a:pt x="346955" y="36344"/>
                  <a:pt x="345664" y="37375"/>
                </a:cubicBezTo>
                <a:cubicBezTo>
                  <a:pt x="344631" y="38406"/>
                  <a:pt x="343082" y="38922"/>
                  <a:pt x="341534" y="38922"/>
                </a:cubicBezTo>
                <a:cubicBezTo>
                  <a:pt x="339985" y="38922"/>
                  <a:pt x="338694" y="38406"/>
                  <a:pt x="337403" y="37375"/>
                </a:cubicBezTo>
                <a:cubicBezTo>
                  <a:pt x="336371" y="36344"/>
                  <a:pt x="335854" y="34798"/>
                  <a:pt x="335854" y="32993"/>
                </a:cubicBezTo>
                <a:lnTo>
                  <a:pt x="335854" y="21394"/>
                </a:lnTo>
                <a:lnTo>
                  <a:pt x="310556" y="21394"/>
                </a:lnTo>
                <a:lnTo>
                  <a:pt x="310556" y="32993"/>
                </a:lnTo>
                <a:cubicBezTo>
                  <a:pt x="310556" y="34798"/>
                  <a:pt x="309781" y="36344"/>
                  <a:pt x="308748" y="37375"/>
                </a:cubicBezTo>
                <a:cubicBezTo>
                  <a:pt x="307458" y="38406"/>
                  <a:pt x="306167" y="38922"/>
                  <a:pt x="304618" y="38922"/>
                </a:cubicBezTo>
                <a:cubicBezTo>
                  <a:pt x="303069" y="38922"/>
                  <a:pt x="301520" y="38406"/>
                  <a:pt x="300488" y="37375"/>
                </a:cubicBezTo>
                <a:cubicBezTo>
                  <a:pt x="299197" y="36344"/>
                  <a:pt x="298681" y="34798"/>
                  <a:pt x="298681" y="32993"/>
                </a:cubicBezTo>
                <a:lnTo>
                  <a:pt x="298681" y="21394"/>
                </a:lnTo>
                <a:lnTo>
                  <a:pt x="272349" y="21394"/>
                </a:lnTo>
                <a:lnTo>
                  <a:pt x="272349" y="32993"/>
                </a:lnTo>
                <a:cubicBezTo>
                  <a:pt x="272349" y="34798"/>
                  <a:pt x="271833" y="36344"/>
                  <a:pt x="270542" y="37375"/>
                </a:cubicBezTo>
                <a:cubicBezTo>
                  <a:pt x="269510" y="38406"/>
                  <a:pt x="268219" y="38922"/>
                  <a:pt x="266670" y="38922"/>
                </a:cubicBezTo>
                <a:cubicBezTo>
                  <a:pt x="265121" y="38922"/>
                  <a:pt x="263572" y="38406"/>
                  <a:pt x="262539" y="37375"/>
                </a:cubicBezTo>
                <a:cubicBezTo>
                  <a:pt x="261249" y="36344"/>
                  <a:pt x="260732" y="34798"/>
                  <a:pt x="260732" y="32993"/>
                </a:cubicBezTo>
                <a:lnTo>
                  <a:pt x="260732" y="21394"/>
                </a:lnTo>
                <a:lnTo>
                  <a:pt x="234401" y="21394"/>
                </a:lnTo>
                <a:lnTo>
                  <a:pt x="234401" y="32993"/>
                </a:lnTo>
                <a:cubicBezTo>
                  <a:pt x="234401" y="34798"/>
                  <a:pt x="233885" y="36344"/>
                  <a:pt x="232594" y="37375"/>
                </a:cubicBezTo>
                <a:cubicBezTo>
                  <a:pt x="231561" y="38406"/>
                  <a:pt x="230012" y="38922"/>
                  <a:pt x="228464" y="38922"/>
                </a:cubicBezTo>
                <a:cubicBezTo>
                  <a:pt x="226915" y="38922"/>
                  <a:pt x="225624" y="38406"/>
                  <a:pt x="224333" y="37375"/>
                </a:cubicBezTo>
                <a:cubicBezTo>
                  <a:pt x="223301" y="36344"/>
                  <a:pt x="222526" y="34798"/>
                  <a:pt x="222526" y="32993"/>
                </a:cubicBezTo>
                <a:lnTo>
                  <a:pt x="222526" y="21394"/>
                </a:lnTo>
                <a:lnTo>
                  <a:pt x="196453" y="21394"/>
                </a:lnTo>
                <a:lnTo>
                  <a:pt x="196453" y="32993"/>
                </a:lnTo>
                <a:cubicBezTo>
                  <a:pt x="196453" y="34798"/>
                  <a:pt x="195678" y="36344"/>
                  <a:pt x="194646" y="37375"/>
                </a:cubicBezTo>
                <a:cubicBezTo>
                  <a:pt x="193355" y="38406"/>
                  <a:pt x="192064" y="38922"/>
                  <a:pt x="190515" y="38922"/>
                </a:cubicBezTo>
                <a:cubicBezTo>
                  <a:pt x="188967" y="38922"/>
                  <a:pt x="187418" y="38406"/>
                  <a:pt x="186385" y="37375"/>
                </a:cubicBezTo>
                <a:cubicBezTo>
                  <a:pt x="185094" y="36344"/>
                  <a:pt x="184578" y="34798"/>
                  <a:pt x="184578" y="32993"/>
                </a:cubicBezTo>
                <a:lnTo>
                  <a:pt x="184578" y="21394"/>
                </a:lnTo>
                <a:lnTo>
                  <a:pt x="158246" y="21394"/>
                </a:lnTo>
                <a:lnTo>
                  <a:pt x="158246" y="32993"/>
                </a:lnTo>
                <a:cubicBezTo>
                  <a:pt x="158246" y="34798"/>
                  <a:pt x="157730" y="36344"/>
                  <a:pt x="156439" y="37375"/>
                </a:cubicBezTo>
                <a:cubicBezTo>
                  <a:pt x="155406" y="38406"/>
                  <a:pt x="153858" y="38922"/>
                  <a:pt x="152309" y="38922"/>
                </a:cubicBezTo>
                <a:cubicBezTo>
                  <a:pt x="150760" y="38922"/>
                  <a:pt x="149469" y="38406"/>
                  <a:pt x="148178" y="37375"/>
                </a:cubicBezTo>
                <a:cubicBezTo>
                  <a:pt x="147146" y="36344"/>
                  <a:pt x="146371" y="34798"/>
                  <a:pt x="146371" y="32993"/>
                </a:cubicBezTo>
                <a:lnTo>
                  <a:pt x="146371" y="21394"/>
                </a:lnTo>
                <a:lnTo>
                  <a:pt x="120298" y="21394"/>
                </a:lnTo>
                <a:lnTo>
                  <a:pt x="120298" y="32993"/>
                </a:lnTo>
                <a:cubicBezTo>
                  <a:pt x="120298" y="34798"/>
                  <a:pt x="119782" y="36344"/>
                  <a:pt x="118491" y="37375"/>
                </a:cubicBezTo>
                <a:cubicBezTo>
                  <a:pt x="117200" y="38406"/>
                  <a:pt x="115909" y="38922"/>
                  <a:pt x="114361" y="38922"/>
                </a:cubicBezTo>
                <a:cubicBezTo>
                  <a:pt x="112812" y="38922"/>
                  <a:pt x="111521" y="38406"/>
                  <a:pt x="110230" y="37375"/>
                </a:cubicBezTo>
                <a:cubicBezTo>
                  <a:pt x="108939" y="36344"/>
                  <a:pt x="108423" y="34798"/>
                  <a:pt x="108423" y="32993"/>
                </a:cubicBezTo>
                <a:lnTo>
                  <a:pt x="108423" y="21394"/>
                </a:lnTo>
                <a:lnTo>
                  <a:pt x="82350" y="21394"/>
                </a:lnTo>
                <a:lnTo>
                  <a:pt x="82350" y="32993"/>
                </a:lnTo>
                <a:cubicBezTo>
                  <a:pt x="82350" y="34798"/>
                  <a:pt x="81575" y="36344"/>
                  <a:pt x="80543" y="37375"/>
                </a:cubicBezTo>
                <a:cubicBezTo>
                  <a:pt x="79252" y="38406"/>
                  <a:pt x="77961" y="38922"/>
                  <a:pt x="76412" y="38922"/>
                </a:cubicBezTo>
                <a:cubicBezTo>
                  <a:pt x="74863" y="38922"/>
                  <a:pt x="73315" y="38406"/>
                  <a:pt x="72282" y="37375"/>
                </a:cubicBezTo>
                <a:cubicBezTo>
                  <a:pt x="70991" y="36344"/>
                  <a:pt x="70475" y="34798"/>
                  <a:pt x="70475" y="32993"/>
                </a:cubicBezTo>
                <a:lnTo>
                  <a:pt x="70475" y="21394"/>
                </a:lnTo>
                <a:close/>
                <a:moveTo>
                  <a:pt x="52662" y="0"/>
                </a:moveTo>
                <a:lnTo>
                  <a:pt x="555540" y="0"/>
                </a:lnTo>
                <a:cubicBezTo>
                  <a:pt x="584712" y="0"/>
                  <a:pt x="608203" y="23456"/>
                  <a:pt x="608203" y="52326"/>
                </a:cubicBezTo>
                <a:lnTo>
                  <a:pt x="608203" y="386902"/>
                </a:lnTo>
                <a:cubicBezTo>
                  <a:pt x="608203" y="415771"/>
                  <a:pt x="584712" y="439485"/>
                  <a:pt x="555540" y="439485"/>
                </a:cubicBezTo>
                <a:lnTo>
                  <a:pt x="325528" y="439485"/>
                </a:lnTo>
                <a:lnTo>
                  <a:pt x="325528" y="484078"/>
                </a:lnTo>
                <a:lnTo>
                  <a:pt x="486614" y="484078"/>
                </a:lnTo>
                <a:lnTo>
                  <a:pt x="508041" y="505472"/>
                </a:lnTo>
                <a:lnTo>
                  <a:pt x="508041" y="527124"/>
                </a:lnTo>
                <a:lnTo>
                  <a:pt x="100162" y="527124"/>
                </a:lnTo>
                <a:lnTo>
                  <a:pt x="100162" y="505472"/>
                </a:lnTo>
                <a:lnTo>
                  <a:pt x="121589" y="484078"/>
                </a:lnTo>
                <a:lnTo>
                  <a:pt x="282675" y="484078"/>
                </a:lnTo>
                <a:lnTo>
                  <a:pt x="282675" y="439485"/>
                </a:lnTo>
                <a:lnTo>
                  <a:pt x="52662" y="439485"/>
                </a:lnTo>
                <a:cubicBezTo>
                  <a:pt x="23750" y="439485"/>
                  <a:pt x="0" y="415771"/>
                  <a:pt x="0" y="386902"/>
                </a:cubicBezTo>
                <a:lnTo>
                  <a:pt x="0" y="52326"/>
                </a:lnTo>
                <a:cubicBezTo>
                  <a:pt x="0" y="23456"/>
                  <a:pt x="23750" y="0"/>
                  <a:pt x="52662" y="0"/>
                </a:cubicBez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 name="文本框 13"/>
          <p:cNvSpPr txBox="1"/>
          <p:nvPr>
            <p:custDataLst>
              <p:tags r:id="rId9"/>
            </p:custDataLst>
          </p:nvPr>
        </p:nvSpPr>
        <p:spPr>
          <a:xfrm>
            <a:off x="1067137" y="4761491"/>
            <a:ext cx="2227580" cy="398780"/>
          </a:xfrm>
          <a:prstGeom prst="rect">
            <a:avLst/>
          </a:prstGeom>
          <a:noFill/>
        </p:spPr>
        <p:txBody>
          <a:bodyPr wrap="none" rtlCol="0">
            <a:spAutoFit/>
            <a:scene3d>
              <a:camera prst="orthographicFront"/>
              <a:lightRig rig="threePt" dir="t"/>
            </a:scene3d>
            <a:sp3d contourW="12700"/>
          </a:bodyPr>
          <a:lstStyle/>
          <a:p>
            <a:pPr algn="ctr"/>
            <a:r>
              <a:rPr lang="zh-CN" altLang="en-US" sz="2000" spc="300" dirty="0">
                <a:solidFill>
                  <a:schemeClr val="tx1">
                    <a:lumMod val="95000"/>
                    <a:lumOff val="5000"/>
                  </a:schemeClr>
                </a:solidFill>
                <a:cs typeface="+mn-ea"/>
                <a:sym typeface="+mn-lt"/>
              </a:rPr>
              <a:t>互联网营销目的</a:t>
            </a:r>
            <a:endParaRPr lang="zh-CN" altLang="en-US" sz="2000" spc="300" dirty="0">
              <a:solidFill>
                <a:schemeClr val="tx1">
                  <a:lumMod val="95000"/>
                  <a:lumOff val="5000"/>
                </a:schemeClr>
              </a:solidFill>
              <a:cs typeface="+mn-ea"/>
              <a:sym typeface="+mn-lt"/>
            </a:endParaRPr>
          </a:p>
        </p:txBody>
      </p:sp>
      <p:sp>
        <p:nvSpPr>
          <p:cNvPr id="15" name="文本框 14"/>
          <p:cNvSpPr txBox="1"/>
          <p:nvPr>
            <p:custDataLst>
              <p:tags r:id="rId10"/>
            </p:custDataLst>
          </p:nvPr>
        </p:nvSpPr>
        <p:spPr>
          <a:xfrm>
            <a:off x="4096815" y="4761493"/>
            <a:ext cx="1351280" cy="398780"/>
          </a:xfrm>
          <a:prstGeom prst="rect">
            <a:avLst/>
          </a:prstGeom>
          <a:noFill/>
        </p:spPr>
        <p:txBody>
          <a:bodyPr wrap="none" rtlCol="0">
            <a:spAutoFit/>
            <a:scene3d>
              <a:camera prst="orthographicFront"/>
              <a:lightRig rig="threePt" dir="t"/>
            </a:scene3d>
            <a:sp3d contourW="12700"/>
          </a:bodyPr>
          <a:lstStyle/>
          <a:p>
            <a:pPr algn="ctr"/>
            <a:r>
              <a:rPr lang="zh-CN" altLang="en-US" sz="2000" spc="300" dirty="0">
                <a:solidFill>
                  <a:schemeClr val="tx1">
                    <a:lumMod val="95000"/>
                    <a:lumOff val="5000"/>
                  </a:schemeClr>
                </a:solidFill>
                <a:cs typeface="+mn-ea"/>
                <a:sym typeface="+mn-lt"/>
              </a:rPr>
              <a:t>用户分析</a:t>
            </a:r>
            <a:endParaRPr lang="zh-CN" altLang="en-US" sz="2000" spc="300" dirty="0">
              <a:solidFill>
                <a:schemeClr val="tx1">
                  <a:lumMod val="95000"/>
                  <a:lumOff val="5000"/>
                </a:schemeClr>
              </a:solidFill>
              <a:cs typeface="+mn-ea"/>
              <a:sym typeface="+mn-lt"/>
            </a:endParaRPr>
          </a:p>
        </p:txBody>
      </p:sp>
      <p:sp>
        <p:nvSpPr>
          <p:cNvPr id="9" name="文本框 8"/>
          <p:cNvSpPr txBox="1"/>
          <p:nvPr>
            <p:custDataLst>
              <p:tags r:id="rId11"/>
            </p:custDataLst>
          </p:nvPr>
        </p:nvSpPr>
        <p:spPr>
          <a:xfrm>
            <a:off x="6424817" y="4761493"/>
            <a:ext cx="1935480" cy="398780"/>
          </a:xfrm>
          <a:prstGeom prst="rect">
            <a:avLst/>
          </a:prstGeom>
          <a:noFill/>
        </p:spPr>
        <p:txBody>
          <a:bodyPr wrap="none" rtlCol="0">
            <a:spAutoFit/>
            <a:scene3d>
              <a:camera prst="orthographicFront"/>
              <a:lightRig rig="threePt" dir="t"/>
            </a:scene3d>
            <a:sp3d contourW="12700"/>
          </a:bodyPr>
          <a:lstStyle/>
          <a:p>
            <a:pPr algn="ctr"/>
            <a:r>
              <a:rPr lang="zh-CN" altLang="en-US" sz="2000" spc="300" dirty="0">
                <a:solidFill>
                  <a:schemeClr val="tx1">
                    <a:lumMod val="95000"/>
                    <a:lumOff val="5000"/>
                  </a:schemeClr>
                </a:solidFill>
                <a:cs typeface="+mn-ea"/>
                <a:sym typeface="+mn-lt"/>
              </a:rPr>
              <a:t>整体营销思路</a:t>
            </a:r>
            <a:endParaRPr lang="zh-CN" altLang="en-US" sz="2000" spc="300" dirty="0">
              <a:solidFill>
                <a:schemeClr val="tx1">
                  <a:lumMod val="95000"/>
                  <a:lumOff val="5000"/>
                </a:schemeClr>
              </a:solidFill>
              <a:cs typeface="+mn-ea"/>
              <a:sym typeface="+mn-lt"/>
            </a:endParaRPr>
          </a:p>
        </p:txBody>
      </p:sp>
      <p:sp>
        <p:nvSpPr>
          <p:cNvPr id="17" name="文本框 16"/>
          <p:cNvSpPr txBox="1"/>
          <p:nvPr>
            <p:custDataLst>
              <p:tags r:id="rId12"/>
            </p:custDataLst>
          </p:nvPr>
        </p:nvSpPr>
        <p:spPr>
          <a:xfrm>
            <a:off x="8961120" y="4713605"/>
            <a:ext cx="2035810" cy="706755"/>
          </a:xfrm>
          <a:prstGeom prst="rect">
            <a:avLst/>
          </a:prstGeom>
          <a:noFill/>
        </p:spPr>
        <p:txBody>
          <a:bodyPr wrap="square" rtlCol="0">
            <a:spAutoFit/>
            <a:scene3d>
              <a:camera prst="orthographicFront"/>
              <a:lightRig rig="threePt" dir="t"/>
            </a:scene3d>
            <a:sp3d contourW="12700"/>
          </a:bodyPr>
          <a:lstStyle/>
          <a:p>
            <a:pPr algn="ctr"/>
            <a:r>
              <a:rPr lang="zh-CN" altLang="en-US" sz="2000" spc="300" dirty="0">
                <a:solidFill>
                  <a:schemeClr val="tx1">
                    <a:lumMod val="95000"/>
                    <a:lumOff val="5000"/>
                  </a:schemeClr>
                </a:solidFill>
                <a:cs typeface="+mn-ea"/>
                <a:sym typeface="+mn-lt"/>
              </a:rPr>
              <a:t>互联网营销工作内容策划</a:t>
            </a:r>
            <a:endParaRPr lang="zh-CN" altLang="en-US" sz="2000" spc="300" dirty="0">
              <a:solidFill>
                <a:schemeClr val="tx1">
                  <a:lumMod val="95000"/>
                  <a:lumOff val="5000"/>
                </a:schemeClr>
              </a:solidFill>
              <a:cs typeface="+mn-ea"/>
              <a:sym typeface="+mn-lt"/>
            </a:endParaRPr>
          </a:p>
        </p:txBody>
      </p:sp>
      <p:cxnSp>
        <p:nvCxnSpPr>
          <p:cNvPr id="10" name="直接连接符 9"/>
          <p:cNvCxnSpPr/>
          <p:nvPr>
            <p:custDataLst>
              <p:tags r:id="rId13"/>
            </p:custDataLst>
          </p:nvPr>
        </p:nvCxnSpPr>
        <p:spPr>
          <a:xfrm>
            <a:off x="5603469" y="2229580"/>
            <a:ext cx="908869"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14"/>
            </p:custDataLst>
          </p:nvPr>
        </p:nvSpPr>
        <p:spPr>
          <a:xfrm>
            <a:off x="4461206" y="1540882"/>
            <a:ext cx="3268980" cy="460375"/>
          </a:xfrm>
          <a:prstGeom prst="rect">
            <a:avLst/>
          </a:prstGeom>
          <a:noFill/>
        </p:spPr>
        <p:txBody>
          <a:bodyPr wrap="none" rtlCol="0">
            <a:spAutoFit/>
            <a:scene3d>
              <a:camera prst="orthographicFront"/>
              <a:lightRig rig="threePt" dir="t"/>
            </a:scene3d>
            <a:sp3d contourW="12700"/>
          </a:bodyPr>
          <a:lstStyle/>
          <a:p>
            <a:pPr algn="l"/>
            <a:r>
              <a:rPr sz="2400" spc="300" dirty="0">
                <a:solidFill>
                  <a:srgbClr val="006BB6"/>
                </a:solidFill>
                <a:cs typeface="+mn-ea"/>
                <a:sym typeface="+mn-lt"/>
              </a:rPr>
              <a:t>互联网营销方案结构</a:t>
            </a:r>
            <a:endParaRPr sz="2400" spc="300" dirty="0">
              <a:solidFill>
                <a:srgbClr val="006BB6"/>
              </a:solidFill>
              <a:cs typeface="+mn-ea"/>
              <a:sym typeface="+mn-lt"/>
            </a:endParaRPr>
          </a:p>
        </p:txBody>
      </p:sp>
      <p:sp>
        <p:nvSpPr>
          <p:cNvPr id="12" name="矩形 11"/>
          <p:cNvSpPr/>
          <p:nvPr>
            <p:custDataLst>
              <p:tags r:id="rId15"/>
            </p:custDataLst>
          </p:nvPr>
        </p:nvSpPr>
        <p:spPr>
          <a:xfrm>
            <a:off x="-1270" y="6749415"/>
            <a:ext cx="12193270" cy="12319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189480" y="5684520"/>
            <a:ext cx="8280400" cy="593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custDataLst>
              <p:tags r:id="rId1"/>
            </p:custDataLst>
          </p:nvPr>
        </p:nvSpPr>
        <p:spPr>
          <a:xfrm>
            <a:off x="3421380" y="3053715"/>
            <a:ext cx="2186305" cy="2134235"/>
          </a:xfrm>
          <a:prstGeom prst="roundRect">
            <a:avLst>
              <a:gd name="adj" fmla="val 9779"/>
            </a:avLst>
          </a:prstGeom>
          <a:solidFill>
            <a:schemeClr val="bg1"/>
          </a:solidFill>
          <a:ln>
            <a:noFill/>
          </a:ln>
          <a:effectLst>
            <a:outerShdw blurRad="571500" dist="317500" dir="5400000" algn="t" rotWithShape="0">
              <a:schemeClr val="bg2">
                <a:lumMod val="25000"/>
                <a:alpha val="20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29" name="圆角矩形 28"/>
          <p:cNvSpPr/>
          <p:nvPr>
            <p:custDataLst>
              <p:tags r:id="rId2"/>
            </p:custDataLst>
          </p:nvPr>
        </p:nvSpPr>
        <p:spPr>
          <a:xfrm>
            <a:off x="1063625" y="3053715"/>
            <a:ext cx="2186305" cy="2134235"/>
          </a:xfrm>
          <a:prstGeom prst="roundRect">
            <a:avLst>
              <a:gd name="adj" fmla="val 9779"/>
            </a:avLst>
          </a:prstGeom>
          <a:solidFill>
            <a:schemeClr val="bg1"/>
          </a:solidFill>
          <a:ln>
            <a:noFill/>
          </a:ln>
          <a:effectLst>
            <a:outerShdw blurRad="571500" dist="317500" dir="5400000" algn="t" rotWithShape="0">
              <a:schemeClr val="bg2">
                <a:lumMod val="25000"/>
                <a:alpha val="20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 name="椭圆 6"/>
          <p:cNvSpPr/>
          <p:nvPr>
            <p:custDataLst>
              <p:tags r:id="rId3"/>
            </p:custDataLst>
          </p:nvPr>
        </p:nvSpPr>
        <p:spPr>
          <a:xfrm>
            <a:off x="8112723" y="1668834"/>
            <a:ext cx="3616832" cy="3616832"/>
          </a:xfrm>
          <a:prstGeom prst="ellipse">
            <a:avLst/>
          </a:prstGeom>
          <a:solidFill>
            <a:srgbClr val="5B9BD5">
              <a:alpha val="39000"/>
            </a:srgbClr>
          </a:solidFill>
          <a:ln>
            <a:noFill/>
          </a:ln>
          <a:effectLst>
            <a:outerShdw blurRad="254000" dist="101600" dir="2700000" algn="tl" rotWithShape="0">
              <a:srgbClr val="6195A3">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endParaRPr>
          </a:p>
        </p:txBody>
      </p:sp>
      <p:pic>
        <p:nvPicPr>
          <p:cNvPr id="9" name="图片 8"/>
          <p:cNvPicPr>
            <a:picLocks noChangeAspect="1"/>
          </p:cNvPicPr>
          <p:nvPr>
            <p:custDataLst>
              <p:tags r:id="rId4"/>
            </p:custDataLst>
          </p:nvPr>
        </p:nvPicPr>
        <p:blipFill rotWithShape="1">
          <a:blip r:embed="rId5" cstate="screen"/>
          <a:srcRect/>
          <a:stretch>
            <a:fillRect/>
          </a:stretch>
        </p:blipFill>
        <p:spPr>
          <a:xfrm>
            <a:off x="5840095" y="2124710"/>
            <a:ext cx="4947285" cy="3414395"/>
          </a:xfrm>
          <a:prstGeom prst="rect">
            <a:avLst/>
          </a:prstGeom>
          <a:effectLst>
            <a:outerShdw blurRad="152400" dist="38100" dir="5400000" sx="101000" sy="101000" algn="t" rotWithShape="0">
              <a:prstClr val="black">
                <a:alpha val="23000"/>
              </a:prstClr>
            </a:outerShdw>
          </a:effectLst>
        </p:spPr>
      </p:pic>
      <p:sp>
        <p:nvSpPr>
          <p:cNvPr id="6" name="文本框 5"/>
          <p:cNvSpPr txBox="1"/>
          <p:nvPr>
            <p:custDataLst>
              <p:tags r:id="rId6"/>
            </p:custDataLst>
          </p:nvPr>
        </p:nvSpPr>
        <p:spPr>
          <a:xfrm>
            <a:off x="932815" y="2033905"/>
            <a:ext cx="4763770" cy="829945"/>
          </a:xfrm>
          <a:prstGeom prst="rect">
            <a:avLst/>
          </a:prstGeom>
          <a:noFill/>
        </p:spPr>
        <p:txBody>
          <a:bodyPr wrap="square" rtlCol="0">
            <a:spAutoFit/>
          </a:bodyPr>
          <a:lstStyle>
            <a:defPPr>
              <a:defRPr lang="zh-CN"/>
            </a:defPPr>
            <a:lvl1pPr>
              <a:lnSpc>
                <a:spcPct val="150000"/>
              </a:lnSpc>
              <a:defRPr sz="1200" kern="1400" spc="100">
                <a:solidFill>
                  <a:schemeClr val="bg2">
                    <a:lumMod val="25000"/>
                  </a:schemeClr>
                </a:solidFill>
                <a:latin typeface="思源黑体 CN Normal" panose="020B0400000000000000" pitchFamily="34" charset="-122"/>
                <a:ea typeface="思源黑体 CN Normal" panose="020B0400000000000000" pitchFamily="34" charset="-122"/>
              </a:defRPr>
            </a:lvl1pPr>
          </a:lstStyle>
          <a:p>
            <a:pPr algn="ctr">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在互联网营销过程中，明确营销任务与目的能够对营销方案的制定起到指导性的作用</a:t>
            </a:r>
            <a:endPar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endParaRPr>
          </a:p>
        </p:txBody>
      </p:sp>
      <p:sp>
        <p:nvSpPr>
          <p:cNvPr id="10" name="文本占位符 10"/>
          <p:cNvSpPr txBox="1"/>
          <p:nvPr>
            <p:custDataLst>
              <p:tags r:id="rId7"/>
            </p:custDataLst>
          </p:nvPr>
        </p:nvSpPr>
        <p:spPr>
          <a:xfrm>
            <a:off x="4927600" y="1336040"/>
            <a:ext cx="2337435" cy="332740"/>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互联网营销目的</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18" name="文本框 17"/>
          <p:cNvSpPr txBox="1"/>
          <p:nvPr/>
        </p:nvSpPr>
        <p:spPr>
          <a:xfrm>
            <a:off x="2259330" y="5727700"/>
            <a:ext cx="8270875" cy="460375"/>
          </a:xfrm>
          <a:prstGeom prst="rect">
            <a:avLst/>
          </a:prstGeom>
          <a:noFill/>
          <a:ln w="9525">
            <a:noFill/>
          </a:ln>
        </p:spPr>
        <p:txBody>
          <a:bodyPr wrap="square">
            <a:spAutoFit/>
          </a:bodyPr>
          <a:lstStyle/>
          <a:p>
            <a:pPr indent="0">
              <a:lnSpc>
                <a:spcPct val="150000"/>
              </a:lnSpc>
            </a:pPr>
            <a:r>
              <a:rPr lang="zh-CN" altLang="en-US" sz="1600" b="0" dirty="0">
                <a:solidFill>
                  <a:schemeClr val="bg1"/>
                </a:solidFill>
                <a:latin typeface="黑体" panose="02010609060101010101" charset="-122"/>
                <a:ea typeface="黑体" panose="02010609060101010101" charset="-122"/>
                <a:cs typeface="黑体" panose="02010609060101010101" charset="-122"/>
              </a:rPr>
              <a:t>互联网营销的目的是通过一系列营销任务的开展，帮助营销服务对象达成基本的销售目标</a:t>
            </a:r>
            <a:endParaRPr lang="zh-CN" altLang="en-US" sz="1600" b="0" dirty="0">
              <a:solidFill>
                <a:schemeClr val="bg1"/>
              </a:solidFill>
              <a:latin typeface="黑体" panose="02010609060101010101" charset="-122"/>
              <a:ea typeface="黑体" panose="02010609060101010101" charset="-122"/>
              <a:cs typeface="黑体" panose="02010609060101010101" charset="-122"/>
            </a:endParaRPr>
          </a:p>
        </p:txBody>
      </p:sp>
      <p:grpSp>
        <p:nvGrpSpPr>
          <p:cNvPr id="24" name="组合 23"/>
          <p:cNvGrpSpPr/>
          <p:nvPr/>
        </p:nvGrpSpPr>
        <p:grpSpPr>
          <a:xfrm>
            <a:off x="1864829" y="3338317"/>
            <a:ext cx="491579" cy="422985"/>
            <a:chOff x="495301" y="523876"/>
            <a:chExt cx="546101" cy="469900"/>
          </a:xfrm>
        </p:grpSpPr>
        <p:sp>
          <p:nvSpPr>
            <p:cNvPr id="25" name="Freeform 5"/>
            <p:cNvSpPr/>
            <p:nvPr>
              <p:custDataLst>
                <p:tags r:id="rId8"/>
              </p:custDataLst>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Freeform 6"/>
            <p:cNvSpPr/>
            <p:nvPr>
              <p:custDataLst>
                <p:tags r:id="rId9"/>
              </p:custDataLst>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Freeform 7"/>
            <p:cNvSpPr/>
            <p:nvPr>
              <p:custDataLst>
                <p:tags r:id="rId10"/>
              </p:custDataLst>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 name="Oval 8"/>
            <p:cNvSpPr>
              <a:spLocks noChangeArrowheads="1"/>
            </p:cNvSpPr>
            <p:nvPr>
              <p:custDataLst>
                <p:tags r:id="rId11"/>
              </p:custDataLst>
            </p:nvPr>
          </p:nvSpPr>
          <p:spPr bwMode="auto">
            <a:xfrm>
              <a:off x="666751" y="717551"/>
              <a:ext cx="84138" cy="85725"/>
            </a:xfrm>
            <a:prstGeom prst="ellipse">
              <a:avLst/>
            </a:pr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5" name="组合 34"/>
          <p:cNvGrpSpPr/>
          <p:nvPr/>
        </p:nvGrpSpPr>
        <p:grpSpPr>
          <a:xfrm>
            <a:off x="4274711" y="3292923"/>
            <a:ext cx="491577" cy="493007"/>
            <a:chOff x="2862264" y="1550988"/>
            <a:chExt cx="546100" cy="547688"/>
          </a:xfrm>
        </p:grpSpPr>
        <p:sp>
          <p:nvSpPr>
            <p:cNvPr id="2" name="Oval 76"/>
            <p:cNvSpPr>
              <a:spLocks noChangeArrowheads="1"/>
            </p:cNvSpPr>
            <p:nvPr>
              <p:custDataLst>
                <p:tags r:id="rId12"/>
              </p:custDataLst>
            </p:nvPr>
          </p:nvSpPr>
          <p:spPr bwMode="auto">
            <a:xfrm>
              <a:off x="2862264" y="1550988"/>
              <a:ext cx="546100" cy="547688"/>
            </a:xfrm>
            <a:prstGeom prst="ellipse">
              <a:avLst/>
            </a:prstGeom>
            <a:noFill/>
            <a:ln w="238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 name="Line 77"/>
            <p:cNvSpPr>
              <a:spLocks noChangeShapeType="1"/>
            </p:cNvSpPr>
            <p:nvPr>
              <p:custDataLst>
                <p:tags r:id="rId13"/>
              </p:custDataLst>
            </p:nvPr>
          </p:nvSpPr>
          <p:spPr bwMode="auto">
            <a:xfrm>
              <a:off x="3135314" y="1700213"/>
              <a:ext cx="0" cy="244475"/>
            </a:xfrm>
            <a:prstGeom prst="line">
              <a:avLst/>
            </a:prstGeom>
            <a:noFill/>
            <a:ln w="23813"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 name="Line 78"/>
            <p:cNvSpPr>
              <a:spLocks noChangeShapeType="1"/>
            </p:cNvSpPr>
            <p:nvPr>
              <p:custDataLst>
                <p:tags r:id="rId14"/>
              </p:custDataLst>
            </p:nvPr>
          </p:nvSpPr>
          <p:spPr bwMode="auto">
            <a:xfrm>
              <a:off x="3008314" y="1822451"/>
              <a:ext cx="255588" cy="0"/>
            </a:xfrm>
            <a:prstGeom prst="line">
              <a:avLst/>
            </a:prstGeom>
            <a:noFill/>
            <a:ln w="23813"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6" name="文本框 45"/>
          <p:cNvSpPr txBox="1"/>
          <p:nvPr>
            <p:custDataLst>
              <p:tags r:id="rId15"/>
            </p:custDataLst>
          </p:nvPr>
        </p:nvSpPr>
        <p:spPr>
          <a:xfrm>
            <a:off x="1043160" y="3914132"/>
            <a:ext cx="2223516" cy="1198880"/>
          </a:xfrm>
          <a:prstGeom prst="rect">
            <a:avLst/>
          </a:prstGeom>
          <a:noFill/>
        </p:spPr>
        <p:txBody>
          <a:bodyPr wrap="square" rtlCol="0">
            <a:spAutoFit/>
            <a:scene3d>
              <a:camera prst="orthographicFront"/>
              <a:lightRig rig="threePt" dir="t"/>
            </a:scene3d>
            <a:sp3d contourW="12700"/>
          </a:bodyPr>
          <a:lstStyle/>
          <a:p>
            <a:pPr marR="0" indent="0" algn="ctr" defTabSz="914400" fontAlgn="auto">
              <a:lnSpc>
                <a:spcPct val="150000"/>
              </a:lnSpc>
              <a:spcBef>
                <a:spcPts val="0"/>
              </a:spcBef>
              <a:spcAft>
                <a:spcPts val="0"/>
              </a:spcAft>
              <a:buClrTx/>
              <a:buSzTx/>
              <a:buFontTx/>
              <a:buNone/>
              <a:defRPr/>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为所有营销决策行为与实施工作提供明确的方向</a:t>
            </a:r>
            <a:endParaRPr kumimoji="0" lang="zh-CN" altLang="en-US" sz="1600" b="0" i="0" kern="1400" cap="none" spc="100" normalizeH="0" baseline="0" noProof="0" dirty="0">
              <a:solidFill>
                <a:schemeClr val="tx1">
                  <a:lumMod val="85000"/>
                  <a:lumOff val="15000"/>
                </a:schemeClr>
              </a:solidFill>
              <a:latin typeface="黑体" panose="02010609060101010101" charset="-122"/>
              <a:ea typeface="黑体" panose="02010609060101010101" charset="-122"/>
              <a:cs typeface="+mn-ea"/>
              <a:sym typeface="黑体" panose="02010609060101010101" charset="-122"/>
            </a:endParaRPr>
          </a:p>
        </p:txBody>
      </p:sp>
      <p:sp>
        <p:nvSpPr>
          <p:cNvPr id="47" name="文本框 46"/>
          <p:cNvSpPr txBox="1"/>
          <p:nvPr>
            <p:custDataLst>
              <p:tags r:id="rId16"/>
            </p:custDataLst>
          </p:nvPr>
        </p:nvSpPr>
        <p:spPr>
          <a:xfrm>
            <a:off x="3408027" y="3914132"/>
            <a:ext cx="2223516" cy="1198880"/>
          </a:xfrm>
          <a:prstGeom prst="rect">
            <a:avLst/>
          </a:prstGeom>
          <a:noFill/>
        </p:spPr>
        <p:txBody>
          <a:bodyPr wrap="square" rtlCol="0">
            <a:spAutoFit/>
            <a:scene3d>
              <a:camera prst="orthographicFront"/>
              <a:lightRig rig="threePt" dir="t"/>
            </a:scene3d>
            <a:sp3d contourW="12700"/>
          </a:bodyPr>
          <a:lstStyle/>
          <a:p>
            <a:pPr marR="0" indent="0" algn="ctr" defTabSz="914400" fontAlgn="auto">
              <a:lnSpc>
                <a:spcPct val="150000"/>
              </a:lnSpc>
              <a:spcBef>
                <a:spcPts val="0"/>
              </a:spcBef>
              <a:spcAft>
                <a:spcPts val="0"/>
              </a:spcAft>
              <a:buClrTx/>
              <a:buSzTx/>
              <a:buFontTx/>
              <a:buNone/>
              <a:defRPr/>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为互联网营销策划方案编写提供总体性的纲领</a:t>
            </a:r>
            <a:endParaRPr kumimoji="0" lang="zh-CN" altLang="en-US" sz="1600" b="0" i="0" kern="1400" cap="none" spc="100" normalizeH="0" baseline="0" noProof="0" dirty="0">
              <a:solidFill>
                <a:schemeClr val="tx1">
                  <a:lumMod val="85000"/>
                  <a:lumOff val="15000"/>
                </a:schemeClr>
              </a:solidFill>
              <a:latin typeface="黑体" panose="02010609060101010101" charset="-122"/>
              <a:ea typeface="黑体" panose="02010609060101010101" charset="-122"/>
              <a:cs typeface="+mn-ea"/>
              <a:sym typeface="黑体" panose="02010609060101010101" charset="-122"/>
            </a:endParaRPr>
          </a:p>
        </p:txBody>
      </p:sp>
      <p:sp>
        <p:nvSpPr>
          <p:cNvPr id="5" name="矩形 4"/>
          <p:cNvSpPr/>
          <p:nvPr>
            <p:custDataLst>
              <p:tags r:id="rId17"/>
            </p:custDataLst>
          </p:nvPr>
        </p:nvSpPr>
        <p:spPr>
          <a:xfrm rot="2700000">
            <a:off x="4669375" y="1402563"/>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pic>
        <p:nvPicPr>
          <p:cNvPr id="100" name="图片 99"/>
          <p:cNvPicPr/>
          <p:nvPr/>
        </p:nvPicPr>
        <p:blipFill>
          <a:blip r:embed="rId18"/>
          <a:stretch>
            <a:fillRect/>
          </a:stretch>
        </p:blipFill>
        <p:spPr>
          <a:xfrm>
            <a:off x="6449060" y="2449830"/>
            <a:ext cx="3780155" cy="2398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8" name="矩形: 圆角 1"/>
          <p:cNvSpPr/>
          <p:nvPr>
            <p:custDataLst>
              <p:tags r:id="rId1"/>
            </p:custDataLst>
          </p:nvPr>
        </p:nvSpPr>
        <p:spPr>
          <a:xfrm>
            <a:off x="6233312" y="3610770"/>
            <a:ext cx="1624500" cy="1624500"/>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圆角 2"/>
          <p:cNvSpPr/>
          <p:nvPr>
            <p:custDataLst>
              <p:tags r:id="rId2"/>
            </p:custDataLst>
          </p:nvPr>
        </p:nvSpPr>
        <p:spPr>
          <a:xfrm>
            <a:off x="4935081" y="3771290"/>
            <a:ext cx="995523" cy="995523"/>
          </a:xfrm>
          <a:prstGeom prst="roundRect">
            <a:avLst/>
          </a:prstGeom>
          <a:solidFill>
            <a:srgbClr val="3486C3"/>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圆角 3"/>
          <p:cNvSpPr/>
          <p:nvPr>
            <p:custDataLst>
              <p:tags r:id="rId3"/>
            </p:custDataLst>
          </p:nvPr>
        </p:nvSpPr>
        <p:spPr>
          <a:xfrm>
            <a:off x="6233311" y="1897108"/>
            <a:ext cx="1553140" cy="1553140"/>
          </a:xfrm>
          <a:prstGeom prst="roundRect">
            <a:avLst/>
          </a:prstGeom>
          <a:solidFill>
            <a:srgbClr val="3384BD"/>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圆角 4"/>
          <p:cNvSpPr/>
          <p:nvPr>
            <p:custDataLst>
              <p:tags r:id="rId4"/>
            </p:custDataLst>
          </p:nvPr>
        </p:nvSpPr>
        <p:spPr>
          <a:xfrm>
            <a:off x="4571193" y="2210637"/>
            <a:ext cx="1400132" cy="1400132"/>
          </a:xfrm>
          <a:prstGeom prst="roundRect">
            <a:avLst/>
          </a:prstGeom>
          <a:solidFill>
            <a:srgbClr val="5B9BD5"/>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custDataLst>
              <p:tags r:id="rId5"/>
            </p:custDataLst>
          </p:nvPr>
        </p:nvSpPr>
        <p:spPr>
          <a:xfrm>
            <a:off x="5205794" y="2927028"/>
            <a:ext cx="1014883" cy="523220"/>
          </a:xfrm>
          <a:prstGeom prst="rect">
            <a:avLst/>
          </a:prstGeom>
          <a:noFill/>
        </p:spPr>
        <p:txBody>
          <a:bodyPr wrap="square" rtlCol="0">
            <a:spAutoFit/>
          </a:bodyPr>
          <a:lstStyle/>
          <a:p>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39" name="文本框 38"/>
          <p:cNvSpPr txBox="1"/>
          <p:nvPr>
            <p:custDataLst>
              <p:tags r:id="rId6"/>
            </p:custDataLst>
          </p:nvPr>
        </p:nvSpPr>
        <p:spPr>
          <a:xfrm>
            <a:off x="6324435" y="2795255"/>
            <a:ext cx="1014883" cy="523220"/>
          </a:xfrm>
          <a:prstGeom prst="rect">
            <a:avLst/>
          </a:prstGeom>
          <a:noFill/>
        </p:spPr>
        <p:txBody>
          <a:bodyPr wrap="square" rtlCol="0">
            <a:spAutoFit/>
          </a:bodyPr>
          <a:lstStyle/>
          <a:p>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40" name="文本框 39"/>
          <p:cNvSpPr txBox="1"/>
          <p:nvPr>
            <p:custDataLst>
              <p:tags r:id="rId7"/>
            </p:custDataLst>
          </p:nvPr>
        </p:nvSpPr>
        <p:spPr>
          <a:xfrm>
            <a:off x="5309552" y="3855859"/>
            <a:ext cx="1014883" cy="523220"/>
          </a:xfrm>
          <a:prstGeom prst="rect">
            <a:avLst/>
          </a:prstGeom>
          <a:noFill/>
        </p:spPr>
        <p:txBody>
          <a:bodyPr wrap="square" rtlCol="0">
            <a:spAutoFit/>
          </a:bodyPr>
          <a:lstStyle/>
          <a:p>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41" name="文本框 40"/>
          <p:cNvSpPr txBox="1"/>
          <p:nvPr>
            <p:custDataLst>
              <p:tags r:id="rId8"/>
            </p:custDataLst>
          </p:nvPr>
        </p:nvSpPr>
        <p:spPr>
          <a:xfrm>
            <a:off x="6348074" y="3723061"/>
            <a:ext cx="1014883" cy="523220"/>
          </a:xfrm>
          <a:prstGeom prst="rect">
            <a:avLst/>
          </a:prstGeom>
          <a:noFill/>
        </p:spPr>
        <p:txBody>
          <a:bodyPr wrap="square" rtlCol="0">
            <a:spAutoFit/>
          </a:bodyPr>
          <a:lstStyle/>
          <a:p>
            <a:r>
              <a:rPr lang="en-US" altLang="zh-CN" sz="2800" b="1" dirty="0">
                <a:solidFill>
                  <a:schemeClr val="bg1"/>
                </a:solidFill>
                <a:cs typeface="+mn-ea"/>
                <a:sym typeface="+mn-lt"/>
              </a:rPr>
              <a:t>04</a:t>
            </a:r>
            <a:endParaRPr lang="zh-CN" altLang="en-US" sz="2800" b="1" dirty="0">
              <a:solidFill>
                <a:schemeClr val="bg1"/>
              </a:solidFill>
              <a:cs typeface="+mn-ea"/>
              <a:sym typeface="+mn-lt"/>
            </a:endParaRPr>
          </a:p>
        </p:txBody>
      </p:sp>
      <p:sp>
        <p:nvSpPr>
          <p:cNvPr id="43" name="矩形 42"/>
          <p:cNvSpPr/>
          <p:nvPr>
            <p:custDataLst>
              <p:tags r:id="rId9"/>
            </p:custDataLst>
          </p:nvPr>
        </p:nvSpPr>
        <p:spPr>
          <a:xfrm>
            <a:off x="8308340" y="1844675"/>
            <a:ext cx="2372995" cy="1568450"/>
          </a:xfrm>
          <a:prstGeom prst="rect">
            <a:avLst/>
          </a:prstGeom>
          <a:noFill/>
        </p:spPr>
        <p:txBody>
          <a:bodyPr wrap="square" rtlCol="0">
            <a:spAutoFit/>
          </a:bodyPr>
          <a:lstStyle/>
          <a:p>
            <a:pPr lvl="0" algn="just">
              <a:lnSpc>
                <a:spcPct val="150000"/>
              </a:lnSpc>
              <a:spcBef>
                <a:spcPct val="0"/>
              </a:spcBef>
            </a:pPr>
            <a:r>
              <a:rPr sz="1600" dirty="0">
                <a:solidFill>
                  <a:schemeClr val="tx1">
                    <a:lumMod val="50000"/>
                    <a:lumOff val="50000"/>
                  </a:schemeClr>
                </a:solidFill>
                <a:cs typeface="+mn-ea"/>
                <a:sym typeface="+mn-lt"/>
              </a:rPr>
              <a:t>针对性地寻找并准确找到目标用户群体的活动范围，能有效的控制成本，达到显著的效果</a:t>
            </a:r>
            <a:endParaRPr lang="zh-CN" altLang="en-US" sz="1600" dirty="0">
              <a:solidFill>
                <a:srgbClr val="594A42"/>
              </a:solidFill>
              <a:cs typeface="+mn-ea"/>
              <a:sym typeface="+mn-lt"/>
            </a:endParaRPr>
          </a:p>
        </p:txBody>
      </p:sp>
      <p:sp>
        <p:nvSpPr>
          <p:cNvPr id="44" name="矩形: 圆角 15"/>
          <p:cNvSpPr/>
          <p:nvPr>
            <p:custDataLst>
              <p:tags r:id="rId10"/>
            </p:custDataLst>
          </p:nvPr>
        </p:nvSpPr>
        <p:spPr>
          <a:xfrm rot="2700000">
            <a:off x="8027035" y="2042795"/>
            <a:ext cx="219710" cy="176530"/>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圆角 16"/>
          <p:cNvSpPr/>
          <p:nvPr>
            <p:custDataLst>
              <p:tags r:id="rId11"/>
            </p:custDataLst>
          </p:nvPr>
        </p:nvSpPr>
        <p:spPr>
          <a:xfrm rot="2700000">
            <a:off x="8104505" y="2049780"/>
            <a:ext cx="203200" cy="162560"/>
          </a:xfrm>
          <a:prstGeom prst="roundRect">
            <a:avLst/>
          </a:prstGeom>
          <a:solidFill>
            <a:srgbClr val="3288CA"/>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custDataLst>
              <p:tags r:id="rId12"/>
            </p:custDataLst>
          </p:nvPr>
        </p:nvSpPr>
        <p:spPr>
          <a:xfrm>
            <a:off x="8277225" y="3723005"/>
            <a:ext cx="2516505" cy="2676525"/>
          </a:xfrm>
          <a:prstGeom prst="rect">
            <a:avLst/>
          </a:prstGeom>
          <a:noFill/>
        </p:spPr>
        <p:txBody>
          <a:bodyPr wrap="square" rtlCol="0">
            <a:spAutoFit/>
          </a:bodyPr>
          <a:lstStyle/>
          <a:p>
            <a:pPr lvl="0">
              <a:lnSpc>
                <a:spcPct val="150000"/>
              </a:lnSpc>
              <a:spcBef>
                <a:spcPct val="0"/>
              </a:spcBef>
            </a:pPr>
            <a:r>
              <a:rPr lang="zh-CN" sz="1600" dirty="0">
                <a:solidFill>
                  <a:schemeClr val="tx1">
                    <a:lumMod val="50000"/>
                    <a:lumOff val="50000"/>
                  </a:schemeClr>
                </a:solidFill>
                <a:latin typeface="黑体" panose="02010609060101010101" charset="-122"/>
                <a:ea typeface="黑体" panose="02010609060101010101" charset="-122"/>
                <a:cs typeface="+mn-ea"/>
                <a:sym typeface="+mn-lt"/>
              </a:rPr>
              <a:t>根据价格和需求服务</a:t>
            </a:r>
            <a:r>
              <a:rPr sz="1600" dirty="0">
                <a:solidFill>
                  <a:schemeClr val="tx1">
                    <a:lumMod val="50000"/>
                    <a:lumOff val="50000"/>
                  </a:schemeClr>
                </a:solidFill>
                <a:latin typeface="黑体" panose="02010609060101010101" charset="-122"/>
                <a:ea typeface="黑体" panose="02010609060101010101" charset="-122"/>
                <a:cs typeface="+mn-ea"/>
                <a:sym typeface="+mn-lt"/>
              </a:rPr>
              <a:t>对用户群体进行筛选</a:t>
            </a:r>
            <a:r>
              <a:rPr lang="zh-CN" sz="1600" dirty="0">
                <a:solidFill>
                  <a:schemeClr val="tx1">
                    <a:lumMod val="50000"/>
                    <a:lumOff val="50000"/>
                  </a:schemeClr>
                </a:solidFill>
                <a:latin typeface="黑体" panose="02010609060101010101" charset="-122"/>
                <a:ea typeface="黑体" panose="02010609060101010101" charset="-122"/>
                <a:cs typeface="+mn-ea"/>
                <a:sym typeface="+mn-lt"/>
              </a:rPr>
              <a:t>。针对高端群体，企业在产品营销中要处处体现出对应高端群体的营销点；针对中低端用户群体企业也要在营销策略中紧抓消费心理</a:t>
            </a:r>
            <a:endParaRPr lang="zh-CN" sz="1600"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48" name="矩形: 圆角 20"/>
          <p:cNvSpPr/>
          <p:nvPr>
            <p:custDataLst>
              <p:tags r:id="rId13"/>
            </p:custDataLst>
          </p:nvPr>
        </p:nvSpPr>
        <p:spPr>
          <a:xfrm rot="2700000">
            <a:off x="7995285" y="3921125"/>
            <a:ext cx="219710" cy="176530"/>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圆角 21"/>
          <p:cNvSpPr/>
          <p:nvPr>
            <p:custDataLst>
              <p:tags r:id="rId14"/>
            </p:custDataLst>
          </p:nvPr>
        </p:nvSpPr>
        <p:spPr>
          <a:xfrm rot="2700000">
            <a:off x="8073390" y="3928110"/>
            <a:ext cx="203200" cy="162560"/>
          </a:xfrm>
          <a:prstGeom prst="roundRect">
            <a:avLst/>
          </a:prstGeom>
          <a:solidFill>
            <a:srgbClr val="3288CA"/>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矩形 50"/>
          <p:cNvSpPr/>
          <p:nvPr>
            <p:custDataLst>
              <p:tags r:id="rId15"/>
            </p:custDataLst>
          </p:nvPr>
        </p:nvSpPr>
        <p:spPr>
          <a:xfrm>
            <a:off x="1766570" y="2131060"/>
            <a:ext cx="2773045" cy="1198880"/>
          </a:xfrm>
          <a:prstGeom prst="rect">
            <a:avLst/>
          </a:prstGeom>
          <a:noFill/>
        </p:spPr>
        <p:txBody>
          <a:bodyPr wrap="square" rtlCol="0">
            <a:spAutoFit/>
          </a:bodyPr>
          <a:lstStyle/>
          <a:p>
            <a:pPr lvl="0" algn="l">
              <a:lnSpc>
                <a:spcPct val="150000"/>
              </a:lnSpc>
              <a:spcBef>
                <a:spcPct val="0"/>
              </a:spcBef>
            </a:pPr>
            <a:r>
              <a:rPr sz="1600" dirty="0">
                <a:solidFill>
                  <a:schemeClr val="tx1">
                    <a:lumMod val="50000"/>
                    <a:lumOff val="50000"/>
                  </a:schemeClr>
                </a:solidFill>
                <a:latin typeface="黑体" panose="02010609060101010101" charset="-122"/>
                <a:ea typeface="黑体" panose="02010609060101010101" charset="-122"/>
                <a:cs typeface="+mn-ea"/>
                <a:sym typeface="+mn-lt"/>
              </a:rPr>
              <a:t>准确地找到服务用户群体</a:t>
            </a:r>
            <a:r>
              <a:rPr lang="zh-CN" sz="1600" dirty="0">
                <a:solidFill>
                  <a:schemeClr val="tx1">
                    <a:lumMod val="50000"/>
                    <a:lumOff val="50000"/>
                  </a:schemeClr>
                </a:solidFill>
                <a:latin typeface="黑体" panose="02010609060101010101" charset="-122"/>
                <a:ea typeface="黑体" panose="02010609060101010101" charset="-122"/>
                <a:cs typeface="+mn-ea"/>
                <a:sym typeface="+mn-lt"/>
              </a:rPr>
              <a:t>，互联网营销内容的最主要特征是解决客户群体的需求</a:t>
            </a:r>
            <a:endParaRPr lang="zh-CN" sz="1600"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52" name="矩形: 圆角 24"/>
          <p:cNvSpPr/>
          <p:nvPr>
            <p:custDataLst>
              <p:tags r:id="rId16"/>
            </p:custDataLst>
          </p:nvPr>
        </p:nvSpPr>
        <p:spPr>
          <a:xfrm rot="2700000">
            <a:off x="1484630" y="2329180"/>
            <a:ext cx="219710" cy="176530"/>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圆角 25"/>
          <p:cNvSpPr/>
          <p:nvPr>
            <p:custDataLst>
              <p:tags r:id="rId17"/>
            </p:custDataLst>
          </p:nvPr>
        </p:nvSpPr>
        <p:spPr>
          <a:xfrm rot="2700000">
            <a:off x="1562735" y="2336165"/>
            <a:ext cx="203200" cy="162560"/>
          </a:xfrm>
          <a:prstGeom prst="roundRect">
            <a:avLst/>
          </a:prstGeom>
          <a:solidFill>
            <a:srgbClr val="3288CA"/>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custDataLst>
              <p:tags r:id="rId18"/>
            </p:custDataLst>
          </p:nvPr>
        </p:nvSpPr>
        <p:spPr>
          <a:xfrm>
            <a:off x="1714500" y="3688080"/>
            <a:ext cx="3001010" cy="1938020"/>
          </a:xfrm>
          <a:prstGeom prst="rect">
            <a:avLst/>
          </a:prstGeom>
          <a:noFill/>
        </p:spPr>
        <p:txBody>
          <a:bodyPr wrap="square" rtlCol="0">
            <a:spAutoFit/>
          </a:bodyPr>
          <a:lstStyle/>
          <a:p>
            <a:pPr lvl="0" algn="l">
              <a:lnSpc>
                <a:spcPct val="150000"/>
              </a:lnSpc>
              <a:spcBef>
                <a:spcPct val="0"/>
              </a:spcBef>
            </a:pPr>
            <a:r>
              <a:rPr sz="1600" dirty="0">
                <a:solidFill>
                  <a:schemeClr val="tx1">
                    <a:lumMod val="50000"/>
                    <a:lumOff val="50000"/>
                  </a:schemeClr>
                </a:solidFill>
                <a:cs typeface="+mn-ea"/>
                <a:sym typeface="+mn-lt"/>
              </a:rPr>
              <a:t>对目标用户群体的根本需求进行了解</a:t>
            </a:r>
            <a:r>
              <a:rPr lang="zh-CN" sz="1600" dirty="0">
                <a:solidFill>
                  <a:schemeClr val="tx1">
                    <a:lumMod val="50000"/>
                    <a:lumOff val="50000"/>
                  </a:schemeClr>
                </a:solidFill>
                <a:cs typeface="+mn-ea"/>
                <a:sym typeface="+mn-lt"/>
              </a:rPr>
              <a:t>，企业要想顺利地找到客户，最根本方法就是利用好自己的产品帮助用户，满足根本需求</a:t>
            </a:r>
            <a:endParaRPr lang="zh-CN" sz="1600" dirty="0">
              <a:solidFill>
                <a:schemeClr val="tx1">
                  <a:lumMod val="50000"/>
                  <a:lumOff val="50000"/>
                </a:schemeClr>
              </a:solidFill>
              <a:cs typeface="+mn-ea"/>
              <a:sym typeface="+mn-lt"/>
            </a:endParaRPr>
          </a:p>
        </p:txBody>
      </p:sp>
      <p:sp>
        <p:nvSpPr>
          <p:cNvPr id="56" name="矩形: 圆角 28"/>
          <p:cNvSpPr/>
          <p:nvPr>
            <p:custDataLst>
              <p:tags r:id="rId19"/>
            </p:custDataLst>
          </p:nvPr>
        </p:nvSpPr>
        <p:spPr>
          <a:xfrm rot="2700000">
            <a:off x="1433195" y="3886200"/>
            <a:ext cx="219710" cy="176530"/>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矩形: 圆角 29"/>
          <p:cNvSpPr/>
          <p:nvPr>
            <p:custDataLst>
              <p:tags r:id="rId20"/>
            </p:custDataLst>
          </p:nvPr>
        </p:nvSpPr>
        <p:spPr>
          <a:xfrm rot="2700000">
            <a:off x="1511300" y="3893185"/>
            <a:ext cx="203200" cy="162560"/>
          </a:xfrm>
          <a:prstGeom prst="roundRect">
            <a:avLst/>
          </a:prstGeom>
          <a:solidFill>
            <a:srgbClr val="3288CA"/>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文本占位符 10"/>
          <p:cNvSpPr txBox="1"/>
          <p:nvPr>
            <p:custDataLst>
              <p:tags r:id="rId21"/>
            </p:custDataLst>
          </p:nvPr>
        </p:nvSpPr>
        <p:spPr>
          <a:xfrm>
            <a:off x="5372735" y="1317625"/>
            <a:ext cx="1446530" cy="332740"/>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用户分析</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5" name="矩形 4"/>
          <p:cNvSpPr/>
          <p:nvPr>
            <p:custDataLst>
              <p:tags r:id="rId22"/>
            </p:custDataLst>
          </p:nvPr>
        </p:nvSpPr>
        <p:spPr>
          <a:xfrm rot="2700000">
            <a:off x="4967825" y="138541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5372735" y="1317625"/>
            <a:ext cx="2048510" cy="332740"/>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整体营销思路</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42" name="iṥliḋè"/>
          <p:cNvSpPr/>
          <p:nvPr>
            <p:custDataLst>
              <p:tags r:id="rId2"/>
            </p:custDataLst>
          </p:nvPr>
        </p:nvSpPr>
        <p:spPr>
          <a:xfrm rot="10800000" flipV="1">
            <a:off x="1194435" y="2102485"/>
            <a:ext cx="3992880" cy="1544955"/>
          </a:xfrm>
          <a:prstGeom prst="roundRect">
            <a:avLst/>
          </a:prstGeom>
          <a:noFill/>
          <a:ln>
            <a:solidFill>
              <a:schemeClr val="accent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rIns="900000" anchor="ctr">
            <a:normAutofit/>
          </a:bodyPr>
          <a:lstStyle/>
          <a:p>
            <a:pPr algn="r"/>
            <a:endParaRPr lang="zh-CN" altLang="en-US" dirty="0">
              <a:cs typeface="+mn-ea"/>
              <a:sym typeface="+mn-lt"/>
            </a:endParaRPr>
          </a:p>
        </p:txBody>
      </p:sp>
      <p:sp>
        <p:nvSpPr>
          <p:cNvPr id="43" name="iṣḻiḋe"/>
          <p:cNvSpPr>
            <a:spLocks noChangeAspect="1"/>
          </p:cNvSpPr>
          <p:nvPr>
            <p:custDataLst>
              <p:tags r:id="rId3"/>
            </p:custDataLst>
          </p:nvPr>
        </p:nvSpPr>
        <p:spPr>
          <a:xfrm>
            <a:off x="4839813" y="2390699"/>
            <a:ext cx="1021016" cy="1021016"/>
          </a:xfrm>
          <a:prstGeom prst="ellipse">
            <a:avLst/>
          </a:prstGeom>
          <a:solidFill>
            <a:srgbClr val="5B9BD5"/>
          </a:solidFill>
          <a:ln w="76200">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işliḋê"/>
          <p:cNvSpPr/>
          <p:nvPr>
            <p:custDataLst>
              <p:tags r:id="rId4"/>
            </p:custDataLst>
          </p:nvPr>
        </p:nvSpPr>
        <p:spPr>
          <a:xfrm rot="10800000" flipV="1">
            <a:off x="1194585" y="4025429"/>
            <a:ext cx="3992716" cy="1544400"/>
          </a:xfrm>
          <a:prstGeom prst="roundRect">
            <a:avLst/>
          </a:prstGeom>
          <a:noFill/>
          <a:ln>
            <a:solidFill>
              <a:srgbClr val="3486C3"/>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Ins="720000" anchor="ctr">
            <a:normAutofit/>
          </a:bodyPr>
          <a:lstStyle/>
          <a:p>
            <a:pPr lvl="0" algn="r"/>
            <a:endParaRPr lang="zh-CN" altLang="en-US" dirty="0">
              <a:cs typeface="+mn-ea"/>
              <a:sym typeface="+mn-lt"/>
            </a:endParaRPr>
          </a:p>
        </p:txBody>
      </p:sp>
      <p:sp>
        <p:nvSpPr>
          <p:cNvPr id="45" name="ïṥļíďe"/>
          <p:cNvSpPr>
            <a:spLocks noChangeAspect="1"/>
          </p:cNvSpPr>
          <p:nvPr>
            <p:custDataLst>
              <p:tags r:id="rId5"/>
            </p:custDataLst>
          </p:nvPr>
        </p:nvSpPr>
        <p:spPr>
          <a:xfrm>
            <a:off x="4839813" y="4312857"/>
            <a:ext cx="1021016" cy="1021016"/>
          </a:xfrm>
          <a:prstGeom prst="ellipse">
            <a:avLst/>
          </a:prstGeom>
          <a:solidFill>
            <a:srgbClr val="3486C3"/>
          </a:solidFill>
          <a:ln w="76200">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6" name="ïṣľîḓè"/>
          <p:cNvSpPr/>
          <p:nvPr>
            <p:custDataLst>
              <p:tags r:id="rId6"/>
            </p:custDataLst>
          </p:nvPr>
        </p:nvSpPr>
        <p:spPr>
          <a:xfrm rot="10800000" flipV="1">
            <a:off x="6944995" y="2088515"/>
            <a:ext cx="4003675" cy="1558925"/>
          </a:xfrm>
          <a:prstGeom prst="roundRect">
            <a:avLst/>
          </a:prstGeom>
          <a:noFill/>
          <a:ln>
            <a:solidFill>
              <a:srgbClr val="4792D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00000" rIns="0" anchor="ctr">
            <a:normAutofit/>
          </a:bodyPr>
          <a:lstStyle/>
          <a:p>
            <a:pPr lvl="0"/>
            <a:endParaRPr lang="zh-CN" altLang="en-US" dirty="0">
              <a:cs typeface="+mn-ea"/>
              <a:sym typeface="+mn-lt"/>
            </a:endParaRPr>
          </a:p>
        </p:txBody>
      </p:sp>
      <p:sp>
        <p:nvSpPr>
          <p:cNvPr id="47" name="í$ľiďè"/>
          <p:cNvSpPr>
            <a:spLocks noChangeAspect="1"/>
          </p:cNvSpPr>
          <p:nvPr>
            <p:custDataLst>
              <p:tags r:id="rId7"/>
            </p:custDataLst>
          </p:nvPr>
        </p:nvSpPr>
        <p:spPr>
          <a:xfrm>
            <a:off x="6202789" y="2390699"/>
            <a:ext cx="1021016" cy="1021016"/>
          </a:xfrm>
          <a:prstGeom prst="ellipse">
            <a:avLst/>
          </a:prstGeom>
          <a:solidFill>
            <a:srgbClr val="4792D1"/>
          </a:solidFill>
          <a:ln w="76200">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8" name="îş1ïdê"/>
          <p:cNvSpPr/>
          <p:nvPr>
            <p:custDataLst>
              <p:tags r:id="rId8"/>
            </p:custDataLst>
          </p:nvPr>
        </p:nvSpPr>
        <p:spPr>
          <a:xfrm rot="10800000" flipV="1">
            <a:off x="6945147" y="4025429"/>
            <a:ext cx="4003586" cy="1544400"/>
          </a:xfrm>
          <a:prstGeom prst="roundRect">
            <a:avLst/>
          </a:prstGeom>
          <a:noFill/>
          <a:ln>
            <a:solidFill>
              <a:srgbClr val="2E75B6"/>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00000" rIns="0" anchor="ctr">
            <a:normAutofit/>
          </a:bodyPr>
          <a:lstStyle/>
          <a:p>
            <a:pPr lvl="0"/>
            <a:endParaRPr lang="zh-CN" altLang="en-US" dirty="0">
              <a:cs typeface="+mn-ea"/>
              <a:sym typeface="+mn-lt"/>
            </a:endParaRPr>
          </a:p>
        </p:txBody>
      </p:sp>
      <p:sp>
        <p:nvSpPr>
          <p:cNvPr id="49" name="íśḻíḑe"/>
          <p:cNvSpPr>
            <a:spLocks noChangeAspect="1"/>
          </p:cNvSpPr>
          <p:nvPr>
            <p:custDataLst>
              <p:tags r:id="rId9"/>
            </p:custDataLst>
          </p:nvPr>
        </p:nvSpPr>
        <p:spPr>
          <a:xfrm>
            <a:off x="6202789" y="4312858"/>
            <a:ext cx="1021016" cy="1021016"/>
          </a:xfrm>
          <a:prstGeom prst="ellipse">
            <a:avLst/>
          </a:prstGeom>
          <a:solidFill>
            <a:srgbClr val="2E75B6"/>
          </a:solidFill>
          <a:ln w="76200">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0" name="îṣḻîḍé"/>
          <p:cNvSpPr/>
          <p:nvPr>
            <p:custDataLst>
              <p:tags r:id="rId10"/>
            </p:custDataLst>
          </p:nvPr>
        </p:nvSpPr>
        <p:spPr>
          <a:xfrm>
            <a:off x="4885072" y="2437212"/>
            <a:ext cx="930500" cy="927992"/>
          </a:xfrm>
          <a:prstGeom prst="ellipse">
            <a:avLst/>
          </a:prstGeom>
          <a:solidFill>
            <a:srgbClr val="5B9BD5"/>
          </a:soli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cs typeface="+mn-ea"/>
                <a:sym typeface="+mn-lt"/>
              </a:rPr>
              <a:t>01</a:t>
            </a:r>
            <a:endParaRPr sz="3600" dirty="0">
              <a:cs typeface="+mn-ea"/>
              <a:sym typeface="+mn-lt"/>
            </a:endParaRPr>
          </a:p>
        </p:txBody>
      </p:sp>
      <p:sp>
        <p:nvSpPr>
          <p:cNvPr id="51" name="iŝļiḋé"/>
          <p:cNvSpPr/>
          <p:nvPr>
            <p:custDataLst>
              <p:tags r:id="rId11"/>
            </p:custDataLst>
          </p:nvPr>
        </p:nvSpPr>
        <p:spPr>
          <a:xfrm>
            <a:off x="6248047" y="2437212"/>
            <a:ext cx="930500" cy="927992"/>
          </a:xfrm>
          <a:prstGeom prst="ellipse">
            <a:avLst/>
          </a:prstGeom>
          <a:solidFill>
            <a:srgbClr val="4792D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cs typeface="+mn-ea"/>
                <a:sym typeface="+mn-lt"/>
              </a:rPr>
              <a:t>02</a:t>
            </a:r>
            <a:endParaRPr sz="3600" dirty="0">
              <a:cs typeface="+mn-ea"/>
              <a:sym typeface="+mn-lt"/>
            </a:endParaRPr>
          </a:p>
        </p:txBody>
      </p:sp>
      <p:sp>
        <p:nvSpPr>
          <p:cNvPr id="52" name="iṥḻíḓe"/>
          <p:cNvSpPr/>
          <p:nvPr>
            <p:custDataLst>
              <p:tags r:id="rId12"/>
            </p:custDataLst>
          </p:nvPr>
        </p:nvSpPr>
        <p:spPr>
          <a:xfrm>
            <a:off x="4885072" y="4358252"/>
            <a:ext cx="930500" cy="927992"/>
          </a:xfrm>
          <a:prstGeom prst="ellipse">
            <a:avLst/>
          </a:prstGeom>
          <a:solidFill>
            <a:srgbClr val="3486C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cs typeface="+mn-ea"/>
                <a:sym typeface="+mn-lt"/>
              </a:rPr>
              <a:t>03</a:t>
            </a:r>
            <a:endParaRPr sz="3600" dirty="0">
              <a:cs typeface="+mn-ea"/>
              <a:sym typeface="+mn-lt"/>
            </a:endParaRPr>
          </a:p>
        </p:txBody>
      </p:sp>
      <p:sp>
        <p:nvSpPr>
          <p:cNvPr id="53" name="îš1ïḍè"/>
          <p:cNvSpPr/>
          <p:nvPr>
            <p:custDataLst>
              <p:tags r:id="rId13"/>
            </p:custDataLst>
          </p:nvPr>
        </p:nvSpPr>
        <p:spPr>
          <a:xfrm>
            <a:off x="6253036" y="4353716"/>
            <a:ext cx="930500" cy="927992"/>
          </a:xfrm>
          <a:prstGeom prst="ellipse">
            <a:avLst/>
          </a:prstGeom>
          <a:solidFill>
            <a:srgbClr val="2E75B6"/>
          </a:solidFill>
          <a:ln w="12700" cap="flat" cmpd="sng" algn="ctr">
            <a:noFill/>
            <a:prstDash val="solid"/>
            <a:miter lim="800000"/>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cs typeface="+mn-ea"/>
                <a:sym typeface="+mn-lt"/>
              </a:rPr>
              <a:t>04</a:t>
            </a:r>
            <a:endParaRPr sz="3600" dirty="0">
              <a:cs typeface="+mn-ea"/>
              <a:sym typeface="+mn-lt"/>
            </a:endParaRPr>
          </a:p>
        </p:txBody>
      </p:sp>
      <p:sp>
        <p:nvSpPr>
          <p:cNvPr id="66" name="TextBox 49"/>
          <p:cNvSpPr txBox="1"/>
          <p:nvPr>
            <p:custDataLst>
              <p:tags r:id="rId14"/>
            </p:custDataLst>
          </p:nvPr>
        </p:nvSpPr>
        <p:spPr>
          <a:xfrm>
            <a:off x="1401713" y="2577569"/>
            <a:ext cx="3230972" cy="97599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gn="ct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明确营销的目的，是为了卖产品，还是为了吸引用户注册，或是提升网站的流量</a:t>
            </a:r>
            <a:endParaRPr lang="zh-CN" altLang="en-US" sz="1600" dirty="0">
              <a:solidFill>
                <a:schemeClr val="tx1">
                  <a:lumMod val="75000"/>
                  <a:lumOff val="25000"/>
                </a:schemeClr>
              </a:solidFill>
              <a:latin typeface="+mn-lt"/>
              <a:ea typeface="+mn-ea"/>
              <a:cs typeface="+mn-ea"/>
              <a:sym typeface="+mn-lt"/>
            </a:endParaRPr>
          </a:p>
        </p:txBody>
      </p:sp>
      <p:sp>
        <p:nvSpPr>
          <p:cNvPr id="67" name="TextBox 50"/>
          <p:cNvSpPr txBox="1"/>
          <p:nvPr>
            <p:custDataLst>
              <p:tags r:id="rId15"/>
            </p:custDataLst>
          </p:nvPr>
        </p:nvSpPr>
        <p:spPr>
          <a:xfrm>
            <a:off x="1635125" y="2242820"/>
            <a:ext cx="2772410" cy="398780"/>
          </a:xfrm>
          <a:prstGeom prst="rect">
            <a:avLst/>
          </a:prstGeom>
          <a:noFill/>
        </p:spPr>
        <p:txBody>
          <a:bodyPr wrap="square" rtlCol="0">
            <a:spAutoFit/>
          </a:bodyPr>
          <a:lstStyle/>
          <a:p>
            <a:pPr algn="ctr"/>
            <a:r>
              <a:rPr lang="zh-CN" altLang="en-US" sz="2000" dirty="0">
                <a:solidFill>
                  <a:srgbClr val="2E75B6"/>
                </a:solidFill>
                <a:cs typeface="+mn-ea"/>
                <a:sym typeface="+mn-lt"/>
              </a:rPr>
              <a:t>确定互联网营销的目的</a:t>
            </a:r>
            <a:endParaRPr lang="zh-CN" altLang="en-US" sz="2000" dirty="0">
              <a:solidFill>
                <a:srgbClr val="2E75B6"/>
              </a:solidFill>
              <a:cs typeface="+mn-ea"/>
              <a:sym typeface="+mn-lt"/>
            </a:endParaRPr>
          </a:p>
        </p:txBody>
      </p:sp>
      <p:sp>
        <p:nvSpPr>
          <p:cNvPr id="68" name="TextBox 51"/>
          <p:cNvSpPr txBox="1"/>
          <p:nvPr>
            <p:custDataLst>
              <p:tags r:id="rId16"/>
            </p:custDataLst>
          </p:nvPr>
        </p:nvSpPr>
        <p:spPr>
          <a:xfrm>
            <a:off x="1401713" y="4518572"/>
            <a:ext cx="3230972" cy="97599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gn="ct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对于自己所营销的产品进行深度剖析，确定用户群体，并进行用户特征分析，形成“用户画像”</a:t>
            </a:r>
            <a:endParaRPr lang="zh-CN" altLang="en-US" sz="1600" dirty="0">
              <a:solidFill>
                <a:schemeClr val="tx1">
                  <a:lumMod val="75000"/>
                  <a:lumOff val="25000"/>
                </a:schemeClr>
              </a:solidFill>
              <a:latin typeface="+mn-lt"/>
              <a:ea typeface="+mn-ea"/>
              <a:cs typeface="+mn-ea"/>
              <a:sym typeface="+mn-lt"/>
            </a:endParaRPr>
          </a:p>
        </p:txBody>
      </p:sp>
      <p:sp>
        <p:nvSpPr>
          <p:cNvPr id="69" name="TextBox 52"/>
          <p:cNvSpPr txBox="1"/>
          <p:nvPr>
            <p:custDataLst>
              <p:tags r:id="rId17"/>
            </p:custDataLst>
          </p:nvPr>
        </p:nvSpPr>
        <p:spPr>
          <a:xfrm>
            <a:off x="1903096" y="4146973"/>
            <a:ext cx="2228208" cy="398780"/>
          </a:xfrm>
          <a:prstGeom prst="rect">
            <a:avLst/>
          </a:prstGeom>
          <a:noFill/>
        </p:spPr>
        <p:txBody>
          <a:bodyPr wrap="square"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b="0" dirty="0">
                <a:solidFill>
                  <a:srgbClr val="2E75B6"/>
                </a:solidFill>
                <a:latin typeface="+mn-lt"/>
                <a:ea typeface="+mn-ea"/>
                <a:cs typeface="+mn-ea"/>
                <a:sym typeface="+mn-lt"/>
              </a:rPr>
              <a:t>分析目标用户特征</a:t>
            </a:r>
            <a:endParaRPr lang="zh-CN" altLang="en-US" b="0" dirty="0">
              <a:solidFill>
                <a:srgbClr val="2E75B6"/>
              </a:solidFill>
              <a:latin typeface="+mn-lt"/>
              <a:ea typeface="+mn-ea"/>
              <a:cs typeface="+mn-ea"/>
              <a:sym typeface="+mn-lt"/>
            </a:endParaRPr>
          </a:p>
        </p:txBody>
      </p:sp>
      <p:sp>
        <p:nvSpPr>
          <p:cNvPr id="70" name="TextBox 53"/>
          <p:cNvSpPr txBox="1"/>
          <p:nvPr>
            <p:custDataLst>
              <p:tags r:id="rId18"/>
            </p:custDataLst>
          </p:nvPr>
        </p:nvSpPr>
        <p:spPr>
          <a:xfrm>
            <a:off x="7408545" y="2577465"/>
            <a:ext cx="3502025" cy="97599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gn="ct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关键字是用户点对点进行产品筛选的重要信息，对于寻找潜在目标用户，对用户进行精准分析有重要作用</a:t>
            </a:r>
            <a:endParaRPr lang="zh-CN" altLang="en-US" sz="1600" dirty="0">
              <a:solidFill>
                <a:schemeClr val="tx1">
                  <a:lumMod val="75000"/>
                  <a:lumOff val="25000"/>
                </a:schemeClr>
              </a:solidFill>
              <a:latin typeface="+mn-lt"/>
              <a:ea typeface="+mn-ea"/>
              <a:cs typeface="+mn-ea"/>
              <a:sym typeface="+mn-lt"/>
            </a:endParaRPr>
          </a:p>
        </p:txBody>
      </p:sp>
      <p:sp>
        <p:nvSpPr>
          <p:cNvPr id="71" name="TextBox 54"/>
          <p:cNvSpPr txBox="1"/>
          <p:nvPr>
            <p:custDataLst>
              <p:tags r:id="rId19"/>
            </p:custDataLst>
          </p:nvPr>
        </p:nvSpPr>
        <p:spPr>
          <a:xfrm>
            <a:off x="7948102" y="2242670"/>
            <a:ext cx="2228208" cy="398780"/>
          </a:xfrm>
          <a:prstGeom prst="rect">
            <a:avLst/>
          </a:prstGeom>
          <a:noFill/>
        </p:spPr>
        <p:txBody>
          <a:bodyPr wrap="square"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b="0" dirty="0">
                <a:solidFill>
                  <a:srgbClr val="2E75B6"/>
                </a:solidFill>
                <a:latin typeface="+mn-lt"/>
                <a:ea typeface="+mn-ea"/>
                <a:cs typeface="+mn-ea"/>
                <a:sym typeface="+mn-lt"/>
              </a:rPr>
              <a:t>寻找目标用户</a:t>
            </a:r>
            <a:endParaRPr lang="zh-CN" altLang="en-US" b="0" dirty="0">
              <a:solidFill>
                <a:srgbClr val="2E75B6"/>
              </a:solidFill>
              <a:latin typeface="+mn-lt"/>
              <a:ea typeface="+mn-ea"/>
              <a:cs typeface="+mn-ea"/>
              <a:sym typeface="+mn-lt"/>
            </a:endParaRPr>
          </a:p>
        </p:txBody>
      </p:sp>
      <p:sp>
        <p:nvSpPr>
          <p:cNvPr id="72" name="TextBox 55"/>
          <p:cNvSpPr txBox="1"/>
          <p:nvPr>
            <p:custDataLst>
              <p:tags r:id="rId20"/>
            </p:custDataLst>
          </p:nvPr>
        </p:nvSpPr>
        <p:spPr>
          <a:xfrm>
            <a:off x="7446719" y="4518572"/>
            <a:ext cx="3230972" cy="97599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gn="ct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拓展主动联系用户的渠道，通过营销技巧达成交易，将目标用户转化为产品用户</a:t>
            </a:r>
            <a:endParaRPr lang="zh-CN" altLang="en-US" sz="1600" dirty="0">
              <a:solidFill>
                <a:schemeClr val="tx1">
                  <a:lumMod val="75000"/>
                  <a:lumOff val="25000"/>
                </a:schemeClr>
              </a:solidFill>
              <a:latin typeface="+mn-lt"/>
              <a:ea typeface="+mn-ea"/>
              <a:cs typeface="+mn-ea"/>
              <a:sym typeface="+mn-lt"/>
            </a:endParaRPr>
          </a:p>
        </p:txBody>
      </p:sp>
      <p:sp>
        <p:nvSpPr>
          <p:cNvPr id="73" name="TextBox 56"/>
          <p:cNvSpPr txBox="1"/>
          <p:nvPr>
            <p:custDataLst>
              <p:tags r:id="rId21"/>
            </p:custDataLst>
          </p:nvPr>
        </p:nvSpPr>
        <p:spPr>
          <a:xfrm>
            <a:off x="8045257" y="4145068"/>
            <a:ext cx="2228208" cy="398780"/>
          </a:xfrm>
          <a:prstGeom prst="rect">
            <a:avLst/>
          </a:prstGeom>
          <a:noFill/>
        </p:spPr>
        <p:txBody>
          <a:bodyPr wrap="square"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b="0" dirty="0">
                <a:solidFill>
                  <a:srgbClr val="2E75B6"/>
                </a:solidFill>
                <a:latin typeface="+mn-lt"/>
                <a:ea typeface="+mn-ea"/>
                <a:cs typeface="+mn-ea"/>
                <a:sym typeface="+mn-lt"/>
              </a:rPr>
              <a:t>完成目标用户转化</a:t>
            </a:r>
            <a:endParaRPr lang="zh-CN" altLang="en-US" b="0" dirty="0">
              <a:solidFill>
                <a:srgbClr val="2E75B6"/>
              </a:solidFill>
              <a:latin typeface="+mn-lt"/>
              <a:ea typeface="+mn-ea"/>
              <a:cs typeface="+mn-ea"/>
              <a:sym typeface="+mn-lt"/>
            </a:endParaRPr>
          </a:p>
        </p:txBody>
      </p:sp>
      <p:sp>
        <p:nvSpPr>
          <p:cNvPr id="5" name="矩形 4"/>
          <p:cNvSpPr/>
          <p:nvPr>
            <p:custDataLst>
              <p:tags r:id="rId22"/>
            </p:custDataLst>
          </p:nvPr>
        </p:nvSpPr>
        <p:spPr>
          <a:xfrm rot="2700000">
            <a:off x="4968460" y="1394943"/>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5944" y="3605490"/>
            <a:ext cx="1905635" cy="223329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4473575" y="1133475"/>
            <a:ext cx="3599815" cy="332740"/>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互联网营销工作内容策划</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grpSp>
        <p:nvGrpSpPr>
          <p:cNvPr id="17" name="组合 16"/>
          <p:cNvGrpSpPr/>
          <p:nvPr/>
        </p:nvGrpSpPr>
        <p:grpSpPr>
          <a:xfrm>
            <a:off x="1995805" y="1800225"/>
            <a:ext cx="8200390" cy="4281172"/>
            <a:chOff x="1624013" y="1901825"/>
            <a:chExt cx="9069387" cy="4735177"/>
          </a:xfrm>
        </p:grpSpPr>
        <p:sp>
          <p:nvSpPr>
            <p:cNvPr id="5" name="오른쪽 화살표 216"/>
            <p:cNvSpPr>
              <a:spLocks noChangeArrowheads="1"/>
            </p:cNvSpPr>
            <p:nvPr>
              <p:custDataLst>
                <p:tags r:id="rId2"/>
              </p:custDataLst>
            </p:nvPr>
          </p:nvSpPr>
          <p:spPr bwMode="auto">
            <a:xfrm>
              <a:off x="2781300" y="2509838"/>
              <a:ext cx="1785938" cy="1266825"/>
            </a:xfrm>
            <a:prstGeom prst="rightArrow">
              <a:avLst>
                <a:gd name="adj1" fmla="val 55935"/>
                <a:gd name="adj2" fmla="val 50001"/>
              </a:avLst>
            </a:prstGeom>
            <a:solidFill>
              <a:srgbClr val="479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chemeClr val="tx1">
                    <a:lumMod val="65000"/>
                    <a:lumOff val="35000"/>
                  </a:schemeClr>
                </a:solidFill>
                <a:latin typeface="+mn-lt"/>
                <a:ea typeface="+mn-ea"/>
                <a:cs typeface="+mn-ea"/>
                <a:sym typeface="+mn-lt"/>
              </a:endParaRPr>
            </a:p>
          </p:txBody>
        </p:sp>
        <p:sp>
          <p:nvSpPr>
            <p:cNvPr id="6" name="오른쪽 화살표 218"/>
            <p:cNvSpPr>
              <a:spLocks noChangeArrowheads="1"/>
            </p:cNvSpPr>
            <p:nvPr>
              <p:custDataLst>
                <p:tags r:id="rId3"/>
              </p:custDataLst>
            </p:nvPr>
          </p:nvSpPr>
          <p:spPr bwMode="auto">
            <a:xfrm flipH="1">
              <a:off x="7758113" y="2509838"/>
              <a:ext cx="1893887" cy="1266825"/>
            </a:xfrm>
            <a:prstGeom prst="rightArrow">
              <a:avLst>
                <a:gd name="adj1" fmla="val 55935"/>
                <a:gd name="adj2" fmla="val 50068"/>
              </a:avLst>
            </a:prstGeom>
            <a:solidFill>
              <a:srgbClr val="3486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chemeClr val="tx1">
                    <a:lumMod val="65000"/>
                    <a:lumOff val="35000"/>
                  </a:schemeClr>
                </a:solidFill>
                <a:latin typeface="+mn-lt"/>
                <a:ea typeface="+mn-ea"/>
                <a:cs typeface="+mn-ea"/>
                <a:sym typeface="+mn-lt"/>
              </a:endParaRPr>
            </a:p>
          </p:txBody>
        </p:sp>
        <p:sp>
          <p:nvSpPr>
            <p:cNvPr id="7" name="타원 219"/>
            <p:cNvSpPr>
              <a:spLocks noChangeArrowheads="1"/>
            </p:cNvSpPr>
            <p:nvPr>
              <p:custDataLst>
                <p:tags r:id="rId4"/>
              </p:custDataLst>
            </p:nvPr>
          </p:nvSpPr>
          <p:spPr bwMode="auto">
            <a:xfrm>
              <a:off x="9420225" y="2441575"/>
              <a:ext cx="1273175" cy="1274763"/>
            </a:xfrm>
            <a:prstGeom prst="ellipse">
              <a:avLst/>
            </a:prstGeom>
            <a:solidFill>
              <a:srgbClr val="3486C3"/>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chemeClr val="tx1">
                    <a:lumMod val="65000"/>
                    <a:lumOff val="35000"/>
                  </a:schemeClr>
                </a:solidFill>
                <a:latin typeface="+mn-lt"/>
                <a:ea typeface="+mn-ea"/>
                <a:cs typeface="+mn-ea"/>
                <a:sym typeface="+mn-lt"/>
              </a:endParaRPr>
            </a:p>
          </p:txBody>
        </p:sp>
        <p:sp>
          <p:nvSpPr>
            <p:cNvPr id="8" name="막힌 원호 127"/>
            <p:cNvSpPr/>
            <p:nvPr>
              <p:custDataLst>
                <p:tags r:id="rId5"/>
              </p:custDataLst>
            </p:nvPr>
          </p:nvSpPr>
          <p:spPr bwMode="auto">
            <a:xfrm rot="16200000">
              <a:off x="4937919" y="2012157"/>
              <a:ext cx="2370137" cy="2368550"/>
            </a:xfrm>
            <a:custGeom>
              <a:avLst/>
              <a:gdLst>
                <a:gd name="T0" fmla="*/ 0 w 2369150"/>
                <a:gd name="T1" fmla="*/ 1182168 h 2369152"/>
                <a:gd name="T2" fmla="*/ 0 w 2369150"/>
                <a:gd name="T3" fmla="*/ 1182168 h 2369152"/>
                <a:gd name="T4" fmla="*/ 1188530 w 2369150"/>
                <a:gd name="T5" fmla="*/ 0 h 2369152"/>
                <a:gd name="T6" fmla="*/ 2377056 w 2369150"/>
                <a:gd name="T7" fmla="*/ 1182167 h 2369152"/>
                <a:gd name="T8" fmla="*/ 1916455 w 2369150"/>
                <a:gd name="T9" fmla="*/ 1182167 h 2369152"/>
                <a:gd name="T10" fmla="*/ 1916454 w 2369150"/>
                <a:gd name="T11" fmla="*/ 1182167 h 2369152"/>
                <a:gd name="T12" fmla="*/ 1188530 w 2369150"/>
                <a:gd name="T13" fmla="*/ 458136 h 2369152"/>
                <a:gd name="T14" fmla="*/ 460602 w 2369150"/>
                <a:gd name="T15" fmla="*/ 1182168 h 2369152"/>
                <a:gd name="T16" fmla="*/ 0 w 2369150"/>
                <a:gd name="T17" fmla="*/ 1182168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65000"/>
                    <a:lumOff val="35000"/>
                  </a:schemeClr>
                </a:solidFill>
                <a:cs typeface="+mn-ea"/>
                <a:sym typeface="+mn-lt"/>
              </a:endParaRPr>
            </a:p>
          </p:txBody>
        </p:sp>
        <p:sp>
          <p:nvSpPr>
            <p:cNvPr id="9" name="타원 217"/>
            <p:cNvSpPr>
              <a:spLocks noChangeArrowheads="1"/>
            </p:cNvSpPr>
            <p:nvPr>
              <p:custDataLst>
                <p:tags r:id="rId6"/>
              </p:custDataLst>
            </p:nvPr>
          </p:nvSpPr>
          <p:spPr bwMode="auto">
            <a:xfrm>
              <a:off x="1624013" y="2505075"/>
              <a:ext cx="1273175" cy="1274763"/>
            </a:xfrm>
            <a:prstGeom prst="ellipse">
              <a:avLst/>
            </a:prstGeom>
            <a:solidFill>
              <a:srgbClr val="4792D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a:solidFill>
                  <a:schemeClr val="tx1">
                    <a:lumMod val="65000"/>
                    <a:lumOff val="35000"/>
                  </a:schemeClr>
                </a:solidFill>
                <a:latin typeface="+mn-lt"/>
                <a:ea typeface="+mn-ea"/>
                <a:cs typeface="+mn-ea"/>
                <a:sym typeface="+mn-lt"/>
              </a:endParaRPr>
            </a:p>
          </p:txBody>
        </p:sp>
        <p:sp>
          <p:nvSpPr>
            <p:cNvPr id="10" name="막힌 원호 225"/>
            <p:cNvSpPr/>
            <p:nvPr>
              <p:custDataLst>
                <p:tags r:id="rId7"/>
              </p:custDataLst>
            </p:nvPr>
          </p:nvSpPr>
          <p:spPr bwMode="auto">
            <a:xfrm rot="5400000">
              <a:off x="4925218" y="1904207"/>
              <a:ext cx="2436813" cy="2444750"/>
            </a:xfrm>
            <a:custGeom>
              <a:avLst/>
              <a:gdLst>
                <a:gd name="T0" fmla="*/ 7 w 2436720"/>
                <a:gd name="T1" fmla="*/ 1228325 h 2444258"/>
                <a:gd name="T2" fmla="*/ 7 w 2436720"/>
                <a:gd name="T3" fmla="*/ 1228324 h 2444258"/>
                <a:gd name="T4" fmla="*/ 0 w 2436720"/>
                <a:gd name="T5" fmla="*/ 1224097 h 2444258"/>
                <a:gd name="T6" fmla="*/ 1218736 w 2436720"/>
                <a:gd name="T7" fmla="*/ 0 h 2444258"/>
                <a:gd name="T8" fmla="*/ 2437384 w 2436720"/>
                <a:gd name="T9" fmla="*/ 1210156 h 2444258"/>
                <a:gd name="T10" fmla="*/ 1965182 w 2436720"/>
                <a:gd name="T11" fmla="*/ 1215559 h 2444258"/>
                <a:gd name="T12" fmla="*/ 1965181 w 2436720"/>
                <a:gd name="T13" fmla="*/ 1215559 h 2444258"/>
                <a:gd name="T14" fmla="*/ 1218736 w 2436720"/>
                <a:gd name="T15" fmla="*/ 472850 h 2444258"/>
                <a:gd name="T16" fmla="*/ 472234 w 2436720"/>
                <a:gd name="T17" fmla="*/ 1224097 h 2444258"/>
                <a:gd name="T18" fmla="*/ 472238 w 2436720"/>
                <a:gd name="T19" fmla="*/ 1226690 h 2444258"/>
                <a:gd name="T20" fmla="*/ 7 w 2436720"/>
                <a:gd name="T21" fmla="*/ 1228325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3486C3"/>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65000"/>
                    <a:lumOff val="35000"/>
                  </a:schemeClr>
                </a:solidFill>
                <a:cs typeface="+mn-ea"/>
                <a:sym typeface="+mn-lt"/>
              </a:endParaRPr>
            </a:p>
          </p:txBody>
        </p:sp>
        <p:sp>
          <p:nvSpPr>
            <p:cNvPr id="11" name="막힌 원호 224"/>
            <p:cNvSpPr/>
            <p:nvPr>
              <p:custDataLst>
                <p:tags r:id="rId8"/>
              </p:custDataLst>
            </p:nvPr>
          </p:nvSpPr>
          <p:spPr bwMode="auto">
            <a:xfrm rot="16200000">
              <a:off x="4925219" y="1901031"/>
              <a:ext cx="2444750" cy="2446338"/>
            </a:xfrm>
            <a:custGeom>
              <a:avLst/>
              <a:gdLst>
                <a:gd name="T0" fmla="*/ 132 w 2444256"/>
                <a:gd name="T1" fmla="*/ 1248575 h 2444258"/>
                <a:gd name="T2" fmla="*/ 132 w 2444256"/>
                <a:gd name="T3" fmla="*/ 1248574 h 2444258"/>
                <a:gd name="T4" fmla="*/ 0 w 2444256"/>
                <a:gd name="T5" fmla="*/ 1230474 h 2444258"/>
                <a:gd name="T6" fmla="*/ 1224104 w 2444256"/>
                <a:gd name="T7" fmla="*/ 0 h 2444258"/>
                <a:gd name="T8" fmla="*/ 2448197 w 2444256"/>
                <a:gd name="T9" fmla="*/ 1224864 h 2444258"/>
                <a:gd name="T10" fmla="*/ 1974696 w 2444256"/>
                <a:gd name="T11" fmla="*/ 1227035 h 2444258"/>
                <a:gd name="T12" fmla="*/ 1974696 w 2444256"/>
                <a:gd name="T13" fmla="*/ 1227034 h 2444258"/>
                <a:gd name="T14" fmla="*/ 1224105 w 2444256"/>
                <a:gd name="T15" fmla="*/ 475972 h 2444258"/>
                <a:gd name="T16" fmla="*/ 473513 w 2444256"/>
                <a:gd name="T17" fmla="*/ 1230474 h 2444258"/>
                <a:gd name="T18" fmla="*/ 473594 w 2444256"/>
                <a:gd name="T19" fmla="*/ 1241572 h 2444258"/>
                <a:gd name="T20" fmla="*/ 132 w 2444256"/>
                <a:gd name="T21" fmla="*/ 1248575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4792D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65000"/>
                    <a:lumOff val="35000"/>
                  </a:schemeClr>
                </a:solidFill>
                <a:cs typeface="+mn-ea"/>
                <a:sym typeface="+mn-lt"/>
              </a:endParaRPr>
            </a:p>
          </p:txBody>
        </p:sp>
        <p:sp>
          <p:nvSpPr>
            <p:cNvPr id="13" name="TextBox 13"/>
            <p:cNvSpPr txBox="1">
              <a:spLocks noChangeArrowheads="1"/>
            </p:cNvSpPr>
            <p:nvPr>
              <p:custDataLst>
                <p:tags r:id="rId9"/>
              </p:custDataLst>
            </p:nvPr>
          </p:nvSpPr>
          <p:spPr bwMode="auto">
            <a:xfrm>
              <a:off x="1624013" y="3916840"/>
              <a:ext cx="4316281" cy="272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50000"/>
                </a:lnSpc>
                <a:spcBef>
                  <a:spcPct val="20000"/>
                </a:spcBef>
                <a:buFont typeface="Arial" panose="020B0604020202020204" pitchFamily="34" charset="0"/>
                <a:buChar char="•"/>
              </a:pPr>
              <a:r>
                <a:rPr lang="zh-CN" altLang="en-US" sz="1600" dirty="0">
                  <a:solidFill>
                    <a:schemeClr val="tx1">
                      <a:lumMod val="65000"/>
                      <a:lumOff val="35000"/>
                    </a:schemeClr>
                  </a:solidFill>
                  <a:latin typeface="+mn-lt"/>
                  <a:ea typeface="+mn-ea"/>
                  <a:cs typeface="+mn-ea"/>
                  <a:sym typeface="+mn-lt"/>
                </a:rPr>
                <a:t>建立网站平台</a:t>
              </a:r>
              <a:endParaRPr lang="zh-CN" altLang="en-US" sz="1600" dirty="0">
                <a:solidFill>
                  <a:schemeClr val="tx1">
                    <a:lumMod val="65000"/>
                    <a:lumOff val="35000"/>
                  </a:schemeClr>
                </a:solidFill>
                <a:latin typeface="+mn-lt"/>
                <a:ea typeface="+mn-ea"/>
                <a:cs typeface="+mn-ea"/>
                <a:sym typeface="+mn-lt"/>
              </a:endParaRPr>
            </a:p>
            <a:p>
              <a:pPr indent="0" eaLnBrk="1" hangingPunct="1">
                <a:lnSpc>
                  <a:spcPct val="150000"/>
                </a:lnSpc>
                <a:spcBef>
                  <a:spcPct val="20000"/>
                </a:spcBef>
                <a:buFont typeface="Arial" panose="020B0604020202020204" pitchFamily="34" charset="0"/>
                <a:buNone/>
              </a:pPr>
              <a:r>
                <a:rPr lang="zh-CN" altLang="en-US" sz="1600" dirty="0">
                  <a:solidFill>
                    <a:schemeClr val="tx1">
                      <a:lumMod val="65000"/>
                      <a:lumOff val="35000"/>
                    </a:schemeClr>
                  </a:solidFill>
                  <a:latin typeface="+mn-lt"/>
                  <a:ea typeface="+mn-ea"/>
                  <a:cs typeface="+mn-ea"/>
                  <a:sym typeface="+mn-lt"/>
                </a:rPr>
                <a:t>对网站进行优化</a:t>
              </a:r>
              <a:r>
                <a:rPr lang="en-US" altLang="zh-CN" sz="1600" dirty="0">
                  <a:solidFill>
                    <a:schemeClr val="tx1">
                      <a:lumMod val="65000"/>
                      <a:lumOff val="35000"/>
                    </a:schemeClr>
                  </a:solidFill>
                  <a:latin typeface="+mn-lt"/>
                  <a:ea typeface="+mn-ea"/>
                  <a:cs typeface="+mn-ea"/>
                  <a:sym typeface="+mn-lt"/>
                </a:rPr>
                <a:t>,注意用户体验</a:t>
              </a:r>
              <a:r>
                <a:rPr lang="zh-CN" altLang="en-US" sz="1600" dirty="0">
                  <a:solidFill>
                    <a:schemeClr val="tx1">
                      <a:lumMod val="65000"/>
                      <a:lumOff val="35000"/>
                    </a:schemeClr>
                  </a:solidFill>
                  <a:latin typeface="+mn-lt"/>
                  <a:ea typeface="+mn-ea"/>
                  <a:cs typeface="+mn-ea"/>
                  <a:sym typeface="+mn-lt"/>
                </a:rPr>
                <a:t>及竞争情况</a:t>
              </a:r>
              <a:endParaRPr lang="en-US" altLang="zh-CN" sz="1600" dirty="0">
                <a:solidFill>
                  <a:schemeClr val="tx1">
                    <a:lumMod val="65000"/>
                    <a:lumOff val="35000"/>
                  </a:schemeClr>
                </a:solidFill>
                <a:latin typeface="+mn-lt"/>
                <a:ea typeface="+mn-ea"/>
                <a:cs typeface="+mn-ea"/>
                <a:sym typeface="+mn-lt"/>
              </a:endParaRPr>
            </a:p>
            <a:p>
              <a:pPr marL="285750" indent="-285750" eaLnBrk="1" hangingPunct="1">
                <a:lnSpc>
                  <a:spcPct val="150000"/>
                </a:lnSpc>
                <a:spcBef>
                  <a:spcPct val="20000"/>
                </a:spcBef>
                <a:buFont typeface="Arial" panose="020B0604020202020204" pitchFamily="34" charset="0"/>
                <a:buChar char="•"/>
              </a:pPr>
              <a:r>
                <a:rPr lang="zh-CN" altLang="en-US" sz="1600" dirty="0">
                  <a:solidFill>
                    <a:schemeClr val="tx1">
                      <a:lumMod val="65000"/>
                      <a:lumOff val="35000"/>
                    </a:schemeClr>
                  </a:solidFill>
                  <a:latin typeface="+mn-lt"/>
                  <a:ea typeface="+mn-ea"/>
                  <a:cs typeface="+mn-ea"/>
                  <a:sym typeface="+mn-lt"/>
                </a:rPr>
                <a:t>进行网络营销活动</a:t>
              </a:r>
              <a:endParaRPr lang="zh-CN" altLang="en-US" sz="1600" dirty="0">
                <a:solidFill>
                  <a:schemeClr val="tx1">
                    <a:lumMod val="65000"/>
                    <a:lumOff val="35000"/>
                  </a:schemeClr>
                </a:solidFill>
                <a:latin typeface="+mn-lt"/>
                <a:ea typeface="+mn-ea"/>
                <a:cs typeface="+mn-ea"/>
                <a:sym typeface="+mn-lt"/>
              </a:endParaRPr>
            </a:p>
            <a:p>
              <a:pPr indent="0" eaLnBrk="1" hangingPunct="1">
                <a:lnSpc>
                  <a:spcPct val="150000"/>
                </a:lnSpc>
                <a:spcBef>
                  <a:spcPct val="20000"/>
                </a:spcBef>
                <a:buFont typeface="Arial" panose="020B0604020202020204" pitchFamily="34" charset="0"/>
                <a:buNone/>
              </a:pPr>
              <a:r>
                <a:rPr lang="zh-CN" altLang="en-US" sz="1600" dirty="0">
                  <a:solidFill>
                    <a:schemeClr val="tx1">
                      <a:lumMod val="65000"/>
                      <a:lumOff val="35000"/>
                    </a:schemeClr>
                  </a:solidFill>
                  <a:latin typeface="+mn-lt"/>
                  <a:ea typeface="+mn-ea"/>
                  <a:cs typeface="+mn-ea"/>
                  <a:sym typeface="+mn-lt"/>
                </a:rPr>
                <a:t>如搜索引擎优化、 社交媒体营销</a:t>
              </a:r>
              <a:endParaRPr lang="zh-CN" altLang="en-US" sz="1600" dirty="0">
                <a:solidFill>
                  <a:schemeClr val="tx1">
                    <a:lumMod val="65000"/>
                    <a:lumOff val="35000"/>
                  </a:schemeClr>
                </a:solidFill>
                <a:latin typeface="+mn-lt"/>
                <a:ea typeface="+mn-ea"/>
                <a:cs typeface="+mn-ea"/>
                <a:sym typeface="+mn-lt"/>
              </a:endParaRPr>
            </a:p>
            <a:p>
              <a:pPr marL="285750" indent="-285750" eaLnBrk="1" hangingPunct="1">
                <a:lnSpc>
                  <a:spcPct val="150000"/>
                </a:lnSpc>
                <a:spcBef>
                  <a:spcPct val="20000"/>
                </a:spcBef>
                <a:buFont typeface="Arial" panose="020B0604020202020204" pitchFamily="34" charset="0"/>
                <a:buChar char="•"/>
              </a:pPr>
              <a:r>
                <a:rPr lang="zh-CN" altLang="en-US" sz="1600" dirty="0">
                  <a:solidFill>
                    <a:schemeClr val="tx1">
                      <a:lumMod val="65000"/>
                      <a:lumOff val="35000"/>
                    </a:schemeClr>
                  </a:solidFill>
                  <a:latin typeface="+mn-lt"/>
                  <a:ea typeface="+mn-ea"/>
                  <a:cs typeface="+mn-ea"/>
                  <a:sym typeface="+mn-lt"/>
                </a:rPr>
                <a:t>利用营销技巧开发新客户</a:t>
              </a:r>
              <a:endParaRPr lang="zh-CN" altLang="en-US" sz="1600" dirty="0">
                <a:solidFill>
                  <a:schemeClr val="tx1">
                    <a:lumMod val="65000"/>
                    <a:lumOff val="35000"/>
                  </a:schemeClr>
                </a:solidFill>
                <a:latin typeface="+mn-lt"/>
                <a:ea typeface="+mn-ea"/>
                <a:cs typeface="+mn-ea"/>
                <a:sym typeface="+mn-lt"/>
              </a:endParaRPr>
            </a:p>
            <a:p>
              <a:pPr indent="0" eaLnBrk="1" hangingPunct="1">
                <a:lnSpc>
                  <a:spcPct val="150000"/>
                </a:lnSpc>
                <a:spcBef>
                  <a:spcPct val="20000"/>
                </a:spcBef>
                <a:buFont typeface="Arial" panose="020B0604020202020204" pitchFamily="34" charset="0"/>
                <a:buNone/>
              </a:pPr>
              <a:r>
                <a:rPr lang="zh-CN" altLang="en-US" sz="1600" dirty="0">
                  <a:solidFill>
                    <a:schemeClr val="tx1">
                      <a:lumMod val="65000"/>
                      <a:lumOff val="35000"/>
                    </a:schemeClr>
                  </a:solidFill>
                  <a:latin typeface="+mn-lt"/>
                  <a:ea typeface="+mn-ea"/>
                  <a:cs typeface="+mn-ea"/>
                  <a:sym typeface="+mn-lt"/>
                </a:rPr>
                <a:t>提前对市场情况和目标人物作出分析</a:t>
              </a:r>
              <a:endParaRPr lang="zh-CN" altLang="en-US" sz="1600" dirty="0">
                <a:solidFill>
                  <a:schemeClr val="tx1">
                    <a:lumMod val="65000"/>
                    <a:lumOff val="35000"/>
                  </a:schemeClr>
                </a:solidFill>
                <a:latin typeface="+mn-lt"/>
                <a:ea typeface="+mn-ea"/>
                <a:cs typeface="+mn-ea"/>
                <a:sym typeface="+mn-lt"/>
              </a:endParaRPr>
            </a:p>
          </p:txBody>
        </p:sp>
        <p:sp>
          <p:nvSpPr>
            <p:cNvPr id="18" name="TextBox 13"/>
            <p:cNvSpPr txBox="1">
              <a:spLocks noChangeArrowheads="1"/>
            </p:cNvSpPr>
            <p:nvPr>
              <p:custDataLst>
                <p:tags r:id="rId10"/>
              </p:custDataLst>
            </p:nvPr>
          </p:nvSpPr>
          <p:spPr bwMode="auto">
            <a:xfrm>
              <a:off x="1689499" y="2973560"/>
              <a:ext cx="2140392" cy="3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dirty="0">
                  <a:solidFill>
                    <a:schemeClr val="bg1"/>
                  </a:solidFill>
                  <a:latin typeface="+mn-lt"/>
                  <a:ea typeface="+mn-ea"/>
                  <a:cs typeface="+mn-ea"/>
                  <a:sym typeface="+mn-lt"/>
                </a:rPr>
                <a:t>网站平台策划</a:t>
              </a:r>
              <a:endParaRPr lang="zh-CN" altLang="en-US" sz="2000" dirty="0">
                <a:solidFill>
                  <a:schemeClr val="bg1"/>
                </a:solidFill>
                <a:latin typeface="+mn-lt"/>
                <a:ea typeface="+mn-ea"/>
                <a:cs typeface="+mn-ea"/>
                <a:sym typeface="+mn-lt"/>
              </a:endParaRPr>
            </a:p>
          </p:txBody>
        </p:sp>
        <p:sp>
          <p:nvSpPr>
            <p:cNvPr id="24" name="TextBox 13"/>
            <p:cNvSpPr txBox="1">
              <a:spLocks noChangeArrowheads="1"/>
            </p:cNvSpPr>
            <p:nvPr>
              <p:custDataLst>
                <p:tags r:id="rId11"/>
              </p:custDataLst>
            </p:nvPr>
          </p:nvSpPr>
          <p:spPr bwMode="auto">
            <a:xfrm>
              <a:off x="8613512" y="2961834"/>
              <a:ext cx="1880074" cy="3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dirty="0">
                  <a:solidFill>
                    <a:schemeClr val="bg1"/>
                  </a:solidFill>
                  <a:latin typeface="+mn-lt"/>
                  <a:ea typeface="+mn-ea"/>
                  <a:cs typeface="+mn-ea"/>
                  <a:sym typeface="+mn-lt"/>
                </a:rPr>
                <a:t>客户关系策划</a:t>
              </a:r>
              <a:endParaRPr lang="zh-CN" altLang="en-US" sz="2000" dirty="0">
                <a:solidFill>
                  <a:schemeClr val="bg1"/>
                </a:solidFill>
                <a:latin typeface="+mn-lt"/>
                <a:ea typeface="+mn-ea"/>
                <a:cs typeface="+mn-ea"/>
                <a:sym typeface="+mn-lt"/>
              </a:endParaRPr>
            </a:p>
          </p:txBody>
        </p:sp>
      </p:grpSp>
      <p:sp>
        <p:nvSpPr>
          <p:cNvPr id="26" name="椭圆 25"/>
          <p:cNvSpPr/>
          <p:nvPr/>
        </p:nvSpPr>
        <p:spPr>
          <a:xfrm>
            <a:off x="5513705" y="2326640"/>
            <a:ext cx="1145540" cy="1145540"/>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3"/>
          <p:cNvSpPr txBox="1">
            <a:spLocks noChangeArrowheads="1"/>
          </p:cNvSpPr>
          <p:nvPr>
            <p:custDataLst>
              <p:tags r:id="rId12"/>
            </p:custDataLst>
          </p:nvPr>
        </p:nvSpPr>
        <p:spPr bwMode="auto">
          <a:xfrm>
            <a:off x="6659245" y="4074795"/>
            <a:ext cx="3444240" cy="15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r" eaLnBrk="1" hangingPunct="1">
              <a:lnSpc>
                <a:spcPct val="150000"/>
              </a:lnSpc>
              <a:spcBef>
                <a:spcPct val="20000"/>
              </a:spcBef>
              <a:buFont typeface="Arial" panose="020B0604020202020204" pitchFamily="34" charset="0"/>
              <a:buChar char="•"/>
            </a:pPr>
            <a:r>
              <a:rPr lang="zh-CN" altLang="en-US" sz="1600" dirty="0">
                <a:solidFill>
                  <a:schemeClr val="tx1">
                    <a:lumMod val="65000"/>
                    <a:lumOff val="35000"/>
                  </a:schemeClr>
                </a:solidFill>
                <a:latin typeface="+mn-lt"/>
                <a:ea typeface="+mn-ea"/>
                <a:cs typeface="+mn-ea"/>
                <a:sym typeface="+mn-lt"/>
              </a:rPr>
              <a:t>建立客户关系</a:t>
            </a:r>
            <a:endParaRPr lang="zh-CN" altLang="en-US" sz="1600" dirty="0">
              <a:solidFill>
                <a:schemeClr val="tx1">
                  <a:lumMod val="65000"/>
                  <a:lumOff val="35000"/>
                </a:schemeClr>
              </a:solidFill>
              <a:latin typeface="+mn-lt"/>
              <a:ea typeface="+mn-ea"/>
              <a:cs typeface="+mn-ea"/>
              <a:sym typeface="+mn-lt"/>
            </a:endParaRPr>
          </a:p>
          <a:p>
            <a:pPr marL="285750" indent="-285750" algn="r" eaLnBrk="1" hangingPunct="1">
              <a:lnSpc>
                <a:spcPct val="150000"/>
              </a:lnSpc>
              <a:spcBef>
                <a:spcPct val="20000"/>
              </a:spcBef>
              <a:buFont typeface="Arial" panose="020B0604020202020204" pitchFamily="34" charset="0"/>
              <a:buChar char="•"/>
            </a:pPr>
            <a:r>
              <a:rPr lang="zh-CN" altLang="en-US" sz="1600" dirty="0">
                <a:solidFill>
                  <a:schemeClr val="tx1">
                    <a:lumMod val="65000"/>
                    <a:lumOff val="35000"/>
                  </a:schemeClr>
                </a:solidFill>
                <a:latin typeface="+mn-lt"/>
                <a:ea typeface="+mn-ea"/>
                <a:cs typeface="+mn-ea"/>
                <a:sym typeface="+mn-lt"/>
              </a:rPr>
              <a:t>通过电子邮件营销、社群维护、论坛发帖以及博客评论等方式促进产品销售</a:t>
            </a:r>
            <a:endParaRPr lang="zh-CN" altLang="en-US" sz="1600" dirty="0">
              <a:solidFill>
                <a:schemeClr val="tx1">
                  <a:lumMod val="65000"/>
                  <a:lumOff val="35000"/>
                </a:schemeClr>
              </a:solidFill>
              <a:latin typeface="+mn-lt"/>
              <a:ea typeface="+mn-ea"/>
              <a:cs typeface="+mn-ea"/>
              <a:sym typeface="+mn-lt"/>
            </a:endParaRPr>
          </a:p>
        </p:txBody>
      </p:sp>
      <p:sp>
        <p:nvSpPr>
          <p:cNvPr id="2" name="矩形 1"/>
          <p:cNvSpPr/>
          <p:nvPr>
            <p:custDataLst>
              <p:tags r:id="rId13"/>
            </p:custDataLst>
          </p:nvPr>
        </p:nvSpPr>
        <p:spPr>
          <a:xfrm rot="2700000">
            <a:off x="4254720" y="124698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184213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1692910"/>
            <a:chOff x="4422555" y="1864251"/>
            <a:chExt cx="7141603" cy="1692910"/>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49960" y="2635141"/>
              <a:ext cx="4114198" cy="922020"/>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搜索关于电子商务产品营销的营销方案，分析方案结构并归类总结</a:t>
              </a:r>
              <a:endParaRPr dirty="0">
                <a:solidFill>
                  <a:schemeClr val="tx1">
                    <a:lumMod val="65000"/>
                    <a:lumOff val="35000"/>
                  </a:schemeClr>
                </a:solidFill>
                <a:latin typeface="黑体" panose="02010609060101010101" charset="-122"/>
                <a:ea typeface="黑体" panose="02010609060101010101" charset="-122"/>
                <a:sym typeface="黑体" panose="02010609060101010101" charset="-122"/>
              </a:endParaRPr>
            </a:p>
          </p:txBody>
        </p:sp>
      </p:grpSp>
      <p:sp>
        <p:nvSpPr>
          <p:cNvPr id="17" name="矩形 16"/>
          <p:cNvSpPr/>
          <p:nvPr/>
        </p:nvSpPr>
        <p:spPr>
          <a:xfrm>
            <a:off x="588645" y="1799703"/>
            <a:ext cx="4760387" cy="4218191"/>
          </a:xfrm>
          <a:prstGeom prst="rect">
            <a:avLst/>
          </a:prstGeom>
          <a:blipFill>
            <a:blip r:embed="rId1"/>
            <a:stretch>
              <a:fillRect l="-16608" r="-16515"/>
            </a:stretch>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944880" y="2604313"/>
            <a:ext cx="6489457" cy="3147996"/>
            <a:chOff x="6351" y="2784"/>
            <a:chExt cx="6498" cy="3152"/>
          </a:xfrm>
        </p:grpSpPr>
        <p:grpSp>
          <p:nvGrpSpPr>
            <p:cNvPr id="32" name="组合 31"/>
            <p:cNvGrpSpPr/>
            <p:nvPr/>
          </p:nvGrpSpPr>
          <p:grpSpPr>
            <a:xfrm>
              <a:off x="6351" y="2784"/>
              <a:ext cx="6498" cy="945"/>
              <a:chOff x="6351" y="2784"/>
              <a:chExt cx="6498" cy="945"/>
            </a:xfrm>
          </p:grpSpPr>
          <p:sp>
            <p:nvSpPr>
              <p:cNvPr id="33" name="矩形 32"/>
              <p:cNvSpPr/>
              <p:nvPr/>
            </p:nvSpPr>
            <p:spPr>
              <a:xfrm>
                <a:off x="6351" y="2784"/>
                <a:ext cx="6498"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674" y="2996"/>
                <a:ext cx="5993" cy="443"/>
                <a:chOff x="6674" y="2996"/>
                <a:chExt cx="5993" cy="443"/>
              </a:xfrm>
            </p:grpSpPr>
            <p:sp>
              <p:nvSpPr>
                <p:cNvPr id="35" name="TextBox 52"/>
                <p:cNvSpPr txBox="1"/>
                <p:nvPr/>
              </p:nvSpPr>
              <p:spPr>
                <a:xfrm>
                  <a:off x="7158" y="2996"/>
                  <a:ext cx="5509" cy="443"/>
                </a:xfrm>
                <a:prstGeom prst="rect">
                  <a:avLst/>
                </a:prstGeom>
                <a:noFill/>
              </p:spPr>
              <p:txBody>
                <a:bodyPr wrap="square" lIns="0" tIns="0" rIns="0" bIns="0" rtlCol="0">
                  <a:noAutofit/>
                </a:bodyPr>
                <a:lstStyle/>
                <a:p>
                  <a:pPr algn="l">
                    <a:lnSpc>
                      <a:spcPct val="150000"/>
                    </a:lnSpc>
                  </a:pPr>
                  <a:r>
                    <a:rPr kern="0" dirty="0">
                      <a:solidFill>
                        <a:schemeClr val="bg1"/>
                      </a:solidFill>
                      <a:latin typeface="黑体" panose="02010609060101010101" charset="-122"/>
                      <a:ea typeface="黑体" panose="02010609060101010101" charset="-122"/>
                      <a:sym typeface="+mn-ea"/>
                    </a:rPr>
                    <a:t>结合在自学探究中的结论，总结互联网营销方案的作用</a:t>
                  </a:r>
                  <a:endParaRPr kern="0" dirty="0">
                    <a:solidFill>
                      <a:schemeClr val="bg1"/>
                    </a:solidFill>
                    <a:latin typeface="黑体" panose="02010609060101010101" charset="-122"/>
                    <a:ea typeface="黑体" panose="02010609060101010101" charset="-122"/>
                    <a:sym typeface="+mn-ea"/>
                  </a:endParaRPr>
                </a:p>
              </p:txBody>
            </p:sp>
            <p:sp>
              <p:nvSpPr>
                <p:cNvPr id="37" name="TextBox 54"/>
                <p:cNvSpPr txBox="1"/>
                <p:nvPr/>
              </p:nvSpPr>
              <p:spPr>
                <a:xfrm>
                  <a:off x="6674"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endParaRPr lang="en-US" altLang="zh-CN" sz="2000" b="1" dirty="0">
                    <a:solidFill>
                      <a:schemeClr val="bg1"/>
                    </a:solidFill>
                    <a:ea typeface="黑体" panose="02010609060101010101" charset="-122"/>
                    <a:cs typeface="黑体" panose="02010609060101010101" charset="-122"/>
                  </a:endParaRPr>
                </a:p>
              </p:txBody>
            </p:sp>
          </p:grpSp>
        </p:grpSp>
        <p:grpSp>
          <p:nvGrpSpPr>
            <p:cNvPr id="42" name="组合 41"/>
            <p:cNvGrpSpPr/>
            <p:nvPr/>
          </p:nvGrpSpPr>
          <p:grpSpPr>
            <a:xfrm>
              <a:off x="6351" y="4135"/>
              <a:ext cx="6498" cy="945"/>
              <a:chOff x="6351" y="4135"/>
              <a:chExt cx="6498" cy="945"/>
            </a:xfrm>
          </p:grpSpPr>
          <p:sp>
            <p:nvSpPr>
              <p:cNvPr id="43" name="矩形 42"/>
              <p:cNvSpPr/>
              <p:nvPr/>
            </p:nvSpPr>
            <p:spPr>
              <a:xfrm>
                <a:off x="6351" y="4135"/>
                <a:ext cx="6498"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675" y="4358"/>
                <a:ext cx="5868" cy="515"/>
                <a:chOff x="6675" y="4358"/>
                <a:chExt cx="5868" cy="515"/>
              </a:xfrm>
            </p:grpSpPr>
            <p:sp>
              <p:nvSpPr>
                <p:cNvPr id="45" name="TextBox 52"/>
                <p:cNvSpPr txBox="1"/>
                <p:nvPr/>
              </p:nvSpPr>
              <p:spPr>
                <a:xfrm>
                  <a:off x="7166" y="4358"/>
                  <a:ext cx="5377" cy="515"/>
                </a:xfrm>
                <a:prstGeom prst="rect">
                  <a:avLst/>
                </a:prstGeom>
                <a:noFill/>
              </p:spPr>
              <p:txBody>
                <a:bodyPr wrap="square" lIns="0" tIns="0" rIns="0" bIns="0" rtlCol="0">
                  <a:noAutofit/>
                </a:bodyPr>
                <a:lstStyle/>
                <a:p>
                  <a:pPr lvl="0" algn="l">
                    <a:lnSpc>
                      <a:spcPct val="150000"/>
                    </a:lnSpc>
                    <a:defRPr/>
                  </a:pPr>
                  <a:r>
                    <a:rPr kern="0" dirty="0">
                      <a:solidFill>
                        <a:schemeClr val="bg1"/>
                      </a:solidFill>
                      <a:latin typeface="黑体" panose="02010609060101010101" charset="-122"/>
                      <a:ea typeface="黑体" panose="02010609060101010101" charset="-122"/>
                      <a:sym typeface="+mn-ea"/>
                    </a:rPr>
                    <a:t>梳理常见的互联网营销方案的形式与结构</a:t>
                  </a:r>
                  <a:endParaRPr kern="0" dirty="0">
                    <a:solidFill>
                      <a:schemeClr val="bg1"/>
                    </a:solidFill>
                    <a:latin typeface="黑体" panose="02010609060101010101" charset="-122"/>
                    <a:ea typeface="黑体" panose="02010609060101010101" charset="-122"/>
                    <a:sym typeface="+mn-ea"/>
                  </a:endParaRPr>
                </a:p>
              </p:txBody>
            </p:sp>
            <p:sp>
              <p:nvSpPr>
                <p:cNvPr id="46" name="TextBox 54"/>
                <p:cNvSpPr txBox="1"/>
                <p:nvPr/>
              </p:nvSpPr>
              <p:spPr>
                <a:xfrm>
                  <a:off x="6675"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endParaRPr lang="en-US" altLang="zh-CN" sz="2000" b="1" dirty="0">
                    <a:solidFill>
                      <a:schemeClr val="bg1"/>
                    </a:solidFill>
                    <a:ea typeface="黑体" panose="02010609060101010101" charset="-122"/>
                    <a:cs typeface="黑体" panose="02010609060101010101" charset="-122"/>
                  </a:endParaRPr>
                </a:p>
              </p:txBody>
            </p:sp>
          </p:grpSp>
        </p:grpSp>
        <p:sp>
          <p:nvSpPr>
            <p:cNvPr id="51" name="TextBox 54"/>
            <p:cNvSpPr txBox="1"/>
            <p:nvPr/>
          </p:nvSpPr>
          <p:spPr>
            <a:xfrm>
              <a:off x="6766" y="5823"/>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endParaRPr lang="en-US" altLang="zh-CN" sz="2000" b="1" dirty="0">
                <a:solidFill>
                  <a:schemeClr val="bg1"/>
                </a:solidFill>
                <a:ea typeface="黑体" panose="02010609060101010101" charset="-122"/>
                <a:cs typeface="黑体" panose="02010609060101010101" charset="-122"/>
              </a:endParaRPr>
            </a:p>
          </p:txBody>
        </p:sp>
      </p:grpSp>
      <p:sp>
        <p:nvSpPr>
          <p:cNvPr id="53" name="iś1íďê"/>
          <p:cNvSpPr/>
          <p:nvPr>
            <p:custDataLst>
              <p:tags r:id="rId1"/>
            </p:custDataLst>
          </p:nvPr>
        </p:nvSpPr>
        <p:spPr>
          <a:xfrm>
            <a:off x="7596013" y="1909763"/>
            <a:ext cx="3763344" cy="3763344"/>
          </a:xfrm>
          <a:prstGeom prst="ellipse">
            <a:avLst/>
          </a:prstGeom>
          <a:blipFill dpi="0" rotWithShape="1">
            <a:blip r:embed="rId2"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939415"/>
            <a:ext cx="2736215" cy="303784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2939415"/>
            <a:ext cx="2562225" cy="303784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939415"/>
            <a:ext cx="2562225" cy="303784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35100" y="3651885"/>
            <a:ext cx="2590165" cy="2277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rPr>
              <a:t>某传统化工企业决定尝试利用互联网进行进一步的业务拓展，如果该企业营销人员需要配合专业公司完成一份互联网营销策划方案，需要做哪些准备工作呢？</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21" name="文本框 26"/>
          <p:cNvSpPr txBox="1"/>
          <p:nvPr/>
        </p:nvSpPr>
        <p:spPr>
          <a:xfrm>
            <a:off x="1807226" y="31121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2" name="文本框 27"/>
          <p:cNvSpPr txBox="1"/>
          <p:nvPr/>
        </p:nvSpPr>
        <p:spPr>
          <a:xfrm>
            <a:off x="8572500" y="3858895"/>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教师评价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小组评价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自我评价</a:t>
            </a:r>
            <a:endParaRPr lang="zh-CN" sz="1600" dirty="0">
              <a:solidFill>
                <a:schemeClr val="tx1">
                  <a:lumMod val="75000"/>
                  <a:lumOff val="25000"/>
                </a:schemeClr>
              </a:solidFill>
              <a:latin typeface="黑体" panose="02010609060101010101" charset="-122"/>
              <a:ea typeface="黑体" panose="02010609060101010101" charset="-122"/>
            </a:endParaRPr>
          </a:p>
        </p:txBody>
      </p:sp>
      <p:sp>
        <p:nvSpPr>
          <p:cNvPr id="23" name="文本框 26"/>
          <p:cNvSpPr txBox="1"/>
          <p:nvPr/>
        </p:nvSpPr>
        <p:spPr>
          <a:xfrm>
            <a:off x="8667405" y="31121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6" name="文本框 27"/>
          <p:cNvSpPr txBox="1"/>
          <p:nvPr/>
        </p:nvSpPr>
        <p:spPr>
          <a:xfrm>
            <a:off x="4897755" y="3651885"/>
            <a:ext cx="2437765" cy="1960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sz="1600" dirty="0">
                <a:solidFill>
                  <a:schemeClr val="tx1">
                    <a:lumMod val="75000"/>
                    <a:lumOff val="25000"/>
                  </a:schemeClr>
                </a:solidFill>
                <a:latin typeface="黑体" panose="02010609060101010101" charset="-122"/>
                <a:ea typeface="黑体" panose="02010609060101010101" charset="-122"/>
              </a:rPr>
              <a:t>讨论</a:t>
            </a:r>
            <a:r>
              <a:rPr lang="zh-CN" sz="1600" dirty="0">
                <a:solidFill>
                  <a:schemeClr val="tx1">
                    <a:lumMod val="75000"/>
                    <a:lumOff val="25000"/>
                  </a:schemeClr>
                </a:solidFill>
                <a:latin typeface="黑体" panose="02010609060101010101" charset="-122"/>
                <a:ea typeface="黑体" panose="02010609060101010101" charset="-122"/>
              </a:rPr>
              <a:t>并记录</a:t>
            </a:r>
            <a:r>
              <a:rPr sz="1600" dirty="0">
                <a:solidFill>
                  <a:schemeClr val="tx1">
                    <a:lumMod val="75000"/>
                    <a:lumOff val="25000"/>
                  </a:schemeClr>
                </a:solidFill>
                <a:latin typeface="黑体" panose="02010609060101010101" charset="-122"/>
                <a:ea typeface="黑体" panose="02010609060101010101" charset="-122"/>
              </a:rPr>
              <a:t>活动背景中企业的营销需求</a:t>
            </a:r>
            <a:endParaRPr sz="1600" dirty="0">
              <a:solidFill>
                <a:schemeClr val="tx1">
                  <a:lumMod val="75000"/>
                  <a:lumOff val="25000"/>
                </a:schemeClr>
              </a:solidFill>
              <a:latin typeface="黑体" panose="02010609060101010101" charset="-122"/>
              <a:ea typeface="黑体" panose="02010609060101010101" charset="-122"/>
            </a:endParaRP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sz="1600" dirty="0">
                <a:solidFill>
                  <a:schemeClr val="tx1">
                    <a:lumMod val="75000"/>
                    <a:lumOff val="25000"/>
                  </a:schemeClr>
                </a:solidFill>
                <a:latin typeface="黑体" panose="02010609060101010101" charset="-122"/>
                <a:ea typeface="黑体" panose="02010609060101010101" charset="-122"/>
              </a:rPr>
              <a:t>搜索同行业互联网营销方案</a:t>
            </a:r>
            <a:r>
              <a:rPr lang="zh-CN" sz="1600" dirty="0">
                <a:solidFill>
                  <a:schemeClr val="tx1">
                    <a:lumMod val="75000"/>
                    <a:lumOff val="25000"/>
                  </a:schemeClr>
                </a:solidFill>
                <a:latin typeface="黑体" panose="02010609060101010101" charset="-122"/>
                <a:ea typeface="黑体" panose="02010609060101010101" charset="-122"/>
              </a:rPr>
              <a:t>，并记录于表格</a:t>
            </a:r>
            <a:endParaRPr sz="1600" dirty="0">
              <a:solidFill>
                <a:schemeClr val="tx1">
                  <a:lumMod val="75000"/>
                  <a:lumOff val="25000"/>
                </a:schemeClr>
              </a:solidFill>
              <a:latin typeface="黑体" panose="02010609060101010101" charset="-122"/>
              <a:ea typeface="黑体" panose="02010609060101010101" charset="-122"/>
            </a:endParaRP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sz="1600" dirty="0">
                <a:solidFill>
                  <a:schemeClr val="tx1">
                    <a:lumMod val="75000"/>
                    <a:lumOff val="25000"/>
                  </a:schemeClr>
                </a:solidFill>
                <a:latin typeface="黑体" panose="02010609060101010101" charset="-122"/>
                <a:ea typeface="黑体" panose="02010609060101010101" charset="-122"/>
                <a:sym typeface="+mn-ea"/>
              </a:rPr>
              <a:t>讨论并记录互联网营销方案结构</a:t>
            </a:r>
            <a:endParaRPr lang="zh-CN" sz="1600" dirty="0">
              <a:solidFill>
                <a:schemeClr val="tx1">
                  <a:lumMod val="75000"/>
                  <a:lumOff val="25000"/>
                </a:schemeClr>
              </a:solidFill>
              <a:latin typeface="黑体" panose="02010609060101010101" charset="-122"/>
              <a:ea typeface="黑体" panose="02010609060101010101" charset="-122"/>
              <a:sym typeface="+mn-ea"/>
            </a:endParaRPr>
          </a:p>
        </p:txBody>
      </p:sp>
      <p:sp>
        <p:nvSpPr>
          <p:cNvPr id="27" name="文本框 26"/>
          <p:cNvSpPr txBox="1"/>
          <p:nvPr/>
        </p:nvSpPr>
        <p:spPr>
          <a:xfrm>
            <a:off x="5223479" y="31121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endParaRPr lang="en-US" altLang="zh-CN" sz="3600" dirty="0">
              <a:solidFill>
                <a:schemeClr val="bg1"/>
              </a:solidFill>
              <a:latin typeface="黑体" panose="02010609060101010101" charset="-122"/>
              <a:ea typeface="黑体" panose="02010609060101010101" charset="-122"/>
              <a:sym typeface="黑体" panose="02010609060101010101" charset="-122"/>
            </a:endParaRP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2</a:t>
            </a:r>
            <a:endParaRPr lang="en-US" altLang="zh-CN"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制定互联网营销计划</a:t>
            </a:r>
            <a:endPar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2129" y="3656290"/>
            <a:ext cx="1861820" cy="218249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537335"/>
            <a:ext cx="4428490" cy="46501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97280" y="2024380"/>
            <a:ext cx="4173855" cy="3855720"/>
          </a:xfrm>
          <a:prstGeom prst="rect">
            <a:avLst/>
          </a:prstGeom>
          <a:noFill/>
        </p:spPr>
        <p:txBody>
          <a:bodyPr wrap="square" rtlCol="0">
            <a:noAutofit/>
          </a:bodyPr>
          <a:lstStyle/>
          <a:p>
            <a:pPr indent="406400" fontAlgn="auto">
              <a:lnSpc>
                <a:spcPct val="150000"/>
              </a:lnSpc>
              <a:extLst>
                <a:ext uri="{35155182-B16C-46BC-9424-99874614C6A1}">
                  <wpsdc:indentchars xmlns:wpsdc="http://www.wps.cn/officeDocument/2017/drawingmlCustomData" val="200" checksum="1740828767"/>
                </a:ext>
              </a:extLst>
            </a:pPr>
            <a:r>
              <a:rPr lang="zh-CN" sz="1600" dirty="0">
                <a:sym typeface="+mn-ea"/>
              </a:rPr>
              <a:t>某某世界杯营销大战已经打响。横幅广告是国际足联世界杯最常用的网络营销方式。很多企业会通过网络横幅海报广告的方式及时触达热点，如</a:t>
            </a:r>
            <a:r>
              <a:rPr lang="zh-CN" altLang="en-US" sz="1600" dirty="0">
                <a:sym typeface="+mn-ea"/>
              </a:rPr>
              <a:t>某某</a:t>
            </a:r>
            <a:r>
              <a:rPr lang="zh-CN" sz="1600" dirty="0">
                <a:sym typeface="+mn-ea"/>
              </a:rPr>
              <a:t>云音乐、</a:t>
            </a:r>
            <a:r>
              <a:rPr lang="zh-CN" altLang="en-US" sz="1600" dirty="0">
                <a:sym typeface="+mn-ea"/>
              </a:rPr>
              <a:t>某某</a:t>
            </a:r>
            <a:r>
              <a:rPr lang="zh-CN" sz="1600" dirty="0">
                <a:sym typeface="+mn-ea"/>
              </a:rPr>
              <a:t>家家居等品牌，都设计了符合自身品牌调性的海报，巧妙地与自家产品相衔接，蹭热度。</a:t>
            </a:r>
            <a:endParaRPr lang="zh-CN" sz="1600" dirty="0">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sz="1600" dirty="0">
                <a:sym typeface="+mn-ea"/>
              </a:rPr>
              <a:t>企业还可以制作足球主题和互动游戏，增加用户活跃度，网络互动小游戏适合在私域社区、公众号、小程序、微博等渠道公开发布。比如</a:t>
            </a:r>
            <a:r>
              <a:rPr lang="zh-CN" altLang="en-US" sz="1600" dirty="0">
                <a:sym typeface="+mn-ea"/>
              </a:rPr>
              <a:t>某某</a:t>
            </a:r>
            <a:r>
              <a:rPr lang="zh-CN" sz="1600" dirty="0">
                <a:sym typeface="+mn-ea"/>
              </a:rPr>
              <a:t>牛在小程序就设置了世界杯相关的游戏活动。</a:t>
            </a:r>
            <a:endParaRPr lang="zh-CN" sz="1600" dirty="0">
              <a:sym typeface="+mn-ea"/>
            </a:endParaRPr>
          </a:p>
        </p:txBody>
      </p:sp>
      <p:sp>
        <p:nvSpPr>
          <p:cNvPr id="67" name="文本框 66"/>
          <p:cNvSpPr txBox="1"/>
          <p:nvPr/>
        </p:nvSpPr>
        <p:spPr>
          <a:xfrm>
            <a:off x="1111885" y="1542415"/>
            <a:ext cx="4060825" cy="553085"/>
          </a:xfrm>
          <a:prstGeom prst="rect">
            <a:avLst/>
          </a:prstGeom>
          <a:noFill/>
        </p:spPr>
        <p:txBody>
          <a:bodyPr wrap="square" rtlCol="0">
            <a:spAutoFit/>
          </a:bodyPr>
          <a:lstStyle/>
          <a:p>
            <a:pPr algn="ctr">
              <a:lnSpc>
                <a:spcPct val="150000"/>
              </a:lnSpc>
            </a:pPr>
            <a:r>
              <a:rPr lang="zh-CN" sz="2000" dirty="0">
                <a:sym typeface="+mn-ea"/>
              </a:rPr>
              <a:t>某某</a:t>
            </a:r>
            <a:r>
              <a:rPr lang="zh-CN" altLang="en-US" sz="2000">
                <a:solidFill>
                  <a:schemeClr val="tx1"/>
                </a:solidFill>
              </a:rPr>
              <a:t>世界杯中的互联网营销</a:t>
            </a:r>
            <a:endParaRPr lang="zh-CN" altLang="en-US" sz="2000">
              <a:solidFill>
                <a:schemeClr val="tx1"/>
              </a:solidFill>
            </a:endParaRP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45244" y="4190643"/>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你能发现哪些在世界杯中的互联网营销方式？</a:t>
            </a:r>
            <a:endParaRPr lang="zh-CN" altLang="en-US" sz="1600" dirty="0">
              <a:solidFill>
                <a:srgbClr val="594A42"/>
              </a:solidFill>
              <a:cs typeface="+mn-ea"/>
              <a:sym typeface="+mn-lt"/>
            </a:endParaRPr>
          </a:p>
        </p:txBody>
      </p:sp>
      <p:sp>
        <p:nvSpPr>
          <p:cNvPr id="119" name="KSO_Shape"/>
          <p:cNvSpPr/>
          <p:nvPr/>
        </p:nvSpPr>
        <p:spPr bwMode="auto">
          <a:xfrm>
            <a:off x="6545892" y="3436892"/>
            <a:ext cx="945532" cy="73278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29851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77020" y="4152265"/>
            <a:ext cx="1771650" cy="1198880"/>
          </a:xfrm>
          <a:prstGeom prst="rect">
            <a:avLst/>
          </a:prstGeom>
          <a:noFill/>
        </p:spPr>
        <p:txBody>
          <a:bodyPr wrap="square" rtlCol="0">
            <a:spAutoFit/>
          </a:bodyPr>
          <a:lstStyle/>
          <a:p>
            <a:pPr algn="ctr">
              <a:lnSpc>
                <a:spcPct val="150000"/>
              </a:lnSpc>
              <a:spcBef>
                <a:spcPts val="0"/>
              </a:spcBef>
              <a:spcAft>
                <a:spcPts val="0"/>
              </a:spcAft>
            </a:pPr>
            <a:r>
              <a:rPr lang="zh-CN" altLang="en-US" sz="1600" dirty="0">
                <a:solidFill>
                  <a:srgbClr val="594A42"/>
                </a:solidFill>
                <a:cs typeface="+mn-ea"/>
                <a:sym typeface="+mn-lt"/>
              </a:rPr>
              <a:t>试着理解品牌方为何要使用这些营销方式？</a:t>
            </a:r>
            <a:endParaRPr lang="zh-CN" altLang="en-US" sz="1600" dirty="0">
              <a:solidFill>
                <a:srgbClr val="594A42"/>
              </a:solidFill>
              <a:cs typeface="+mn-ea"/>
              <a:sym typeface="+mn-lt"/>
            </a:endParaRPr>
          </a:p>
        </p:txBody>
      </p:sp>
      <p:sp>
        <p:nvSpPr>
          <p:cNvPr id="126" name="KSO_Shape"/>
          <p:cNvSpPr/>
          <p:nvPr/>
        </p:nvSpPr>
        <p:spPr bwMode="auto">
          <a:xfrm>
            <a:off x="9661514" y="347390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endParaRPr lang="en-US" altLang="zh-CN" sz="2000" dirty="0">
                <a:solidFill>
                  <a:schemeClr val="tx1">
                    <a:lumMod val="65000"/>
                    <a:lumOff val="35000"/>
                  </a:schemeClr>
                </a:solidFill>
                <a:cs typeface="+mn-ea"/>
                <a:sym typeface="+mn-lt"/>
              </a:endParaRPr>
            </a:p>
          </p:txBody>
        </p:sp>
      </p:grpSp>
      <p:grpSp>
        <p:nvGrpSpPr>
          <p:cNvPr id="133" name="组合 132"/>
          <p:cNvGrpSpPr/>
          <p:nvPr/>
        </p:nvGrpSpPr>
        <p:grpSpPr>
          <a:xfrm>
            <a:off x="8880964" y="25646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endParaRPr lang="zh-CN" altLang="en-US" sz="2400" b="1" spc="600" dirty="0">
              <a:solidFill>
                <a:schemeClr val="tx1"/>
              </a:solidFill>
              <a:cs typeface="+mn-ea"/>
              <a:sym typeface="+mn-lt"/>
            </a:endParaRP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43329" y="1823085"/>
            <a:ext cx="3446840" cy="4166870"/>
            <a:chOff x="1987" y="2718"/>
            <a:chExt cx="7551" cy="3186"/>
          </a:xfrm>
        </p:grpSpPr>
        <p:sp>
          <p:nvSpPr>
            <p:cNvPr id="17" name="圆角矩形 7"/>
            <p:cNvSpPr/>
            <p:nvPr/>
          </p:nvSpPr>
          <p:spPr>
            <a:xfrm>
              <a:off x="2055" y="2718"/>
              <a:ext cx="7249" cy="3186"/>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1987" y="3113"/>
              <a:ext cx="7551" cy="2611"/>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1.认识互联网营销方案的作用；</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2.认识互联网营销方案对企业的重要性；</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3.了解互联网营销方案结构；</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4.了解策划互联网营销方案的基本原则。</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5.认识互联网营销策划方案的组成</a:t>
              </a:r>
              <a:r>
                <a:rPr lang="zh-CN" sz="1800" dirty="0">
                  <a:solidFill>
                    <a:schemeClr val="tx1">
                      <a:lumMod val="75000"/>
                      <a:lumOff val="25000"/>
                    </a:schemeClr>
                  </a:solidFill>
                  <a:latin typeface="黑体" panose="02010609060101010101" charset="-122"/>
                  <a:ea typeface="黑体" panose="02010609060101010101" charset="-122"/>
                  <a:cs typeface="+mn-ea"/>
                  <a:sym typeface="+mn-lt"/>
                </a:rPr>
                <a:t>。</a:t>
              </a:r>
              <a:endParaRPr lang="zh-CN" sz="1800" dirty="0">
                <a:solidFill>
                  <a:schemeClr val="tx1">
                    <a:lumMod val="75000"/>
                    <a:lumOff val="25000"/>
                  </a:schemeClr>
                </a:solidFill>
                <a:latin typeface="黑体" panose="02010609060101010101" charset="-122"/>
                <a:ea typeface="黑体" panose="02010609060101010101" charset="-122"/>
                <a:cs typeface="+mn-ea"/>
                <a:sym typeface="+mn-lt"/>
              </a:endParaRPr>
            </a:p>
          </p:txBody>
        </p:sp>
      </p:grpSp>
      <p:grpSp>
        <p:nvGrpSpPr>
          <p:cNvPr id="4" name="组合 3"/>
          <p:cNvGrpSpPr/>
          <p:nvPr/>
        </p:nvGrpSpPr>
        <p:grpSpPr>
          <a:xfrm>
            <a:off x="4391379" y="1807330"/>
            <a:ext cx="3486371" cy="4180851"/>
            <a:chOff x="1935" y="2657"/>
            <a:chExt cx="7341" cy="3164"/>
          </a:xfrm>
        </p:grpSpPr>
        <p:sp>
          <p:nvSpPr>
            <p:cNvPr id="5" name="圆角矩形 7"/>
            <p:cNvSpPr/>
            <p:nvPr/>
          </p:nvSpPr>
          <p:spPr>
            <a:xfrm>
              <a:off x="1989" y="2657"/>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1935" y="3060"/>
              <a:ext cx="7341" cy="132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1.能够制定互联网营销方案计划；</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2.能完成互联网营销策划方案的制作。</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p:txBody>
        </p:sp>
      </p:grpSp>
      <p:grpSp>
        <p:nvGrpSpPr>
          <p:cNvPr id="11" name="组合 10"/>
          <p:cNvGrpSpPr/>
          <p:nvPr/>
        </p:nvGrpSpPr>
        <p:grpSpPr>
          <a:xfrm>
            <a:off x="8178175" y="1807382"/>
            <a:ext cx="3338219" cy="4180154"/>
            <a:chOff x="2055" y="2567"/>
            <a:chExt cx="7230" cy="3201"/>
          </a:xfrm>
        </p:grpSpPr>
        <p:sp>
          <p:nvSpPr>
            <p:cNvPr id="12" name="圆角矩形 7"/>
            <p:cNvSpPr/>
            <p:nvPr/>
          </p:nvSpPr>
          <p:spPr>
            <a:xfrm>
              <a:off x="2055" y="2567"/>
              <a:ext cx="7230" cy="3201"/>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285" y="2975"/>
              <a:ext cx="6911" cy="261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1.培养运用所学知识解决实际问题能力，加强团队协作能力；</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2.具备爱国情怀，在设计互联网营销方案时，主动承担传承我国传统文化的社会责任；</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3.提升文化自信，感悟中国文化，培养学生的创新思维能力和感恩之心及法制意识。</a:t>
              </a:r>
              <a:endParaRPr sz="1800" dirty="0">
                <a:solidFill>
                  <a:schemeClr val="tx1">
                    <a:lumMod val="75000"/>
                    <a:lumOff val="25000"/>
                  </a:schemeClr>
                </a:solidFill>
                <a:latin typeface="黑体" panose="02010609060101010101" charset="-122"/>
                <a:ea typeface="黑体" panose="02010609060101010101" charset="-122"/>
                <a:cs typeface="+mn-ea"/>
                <a:sym typeface="+mn-lt"/>
              </a:endParaRP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学习目标</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5" name="圆角矩形 11"/>
          <p:cNvSpPr/>
          <p:nvPr/>
        </p:nvSpPr>
        <p:spPr>
          <a:xfrm>
            <a:off x="1328499" y="1539278"/>
            <a:ext cx="2111196" cy="651319"/>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6" name="文本框 12"/>
          <p:cNvSpPr txBox="1"/>
          <p:nvPr/>
        </p:nvSpPr>
        <p:spPr>
          <a:xfrm>
            <a:off x="1366386" y="1655678"/>
            <a:ext cx="2010771" cy="41982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endPar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endParaRPr>
          </a:p>
        </p:txBody>
      </p:sp>
      <p:sp>
        <p:nvSpPr>
          <p:cNvPr id="27" name="圆角矩形 11"/>
          <p:cNvSpPr/>
          <p:nvPr/>
        </p:nvSpPr>
        <p:spPr>
          <a:xfrm>
            <a:off x="5007598" y="1519269"/>
            <a:ext cx="2098186" cy="671262"/>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8" name="文本框 12"/>
          <p:cNvSpPr txBox="1"/>
          <p:nvPr/>
        </p:nvSpPr>
        <p:spPr>
          <a:xfrm>
            <a:off x="5068388" y="1652729"/>
            <a:ext cx="2033123" cy="42019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endPar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endParaRPr>
          </a:p>
        </p:txBody>
      </p:sp>
      <p:sp>
        <p:nvSpPr>
          <p:cNvPr id="29" name="圆角矩形 11"/>
          <p:cNvSpPr/>
          <p:nvPr/>
        </p:nvSpPr>
        <p:spPr>
          <a:xfrm>
            <a:off x="8837970" y="1529227"/>
            <a:ext cx="2018168" cy="650333"/>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30" name="文本框 12"/>
          <p:cNvSpPr txBox="1"/>
          <p:nvPr/>
        </p:nvSpPr>
        <p:spPr>
          <a:xfrm>
            <a:off x="8835661" y="1644146"/>
            <a:ext cx="2033866" cy="4204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endPar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 name="文本框 8"/>
          <p:cNvSpPr txBox="1"/>
          <p:nvPr>
            <p:custDataLst>
              <p:tags r:id="rId1"/>
            </p:custDataLst>
          </p:nvPr>
        </p:nvSpPr>
        <p:spPr>
          <a:xfrm>
            <a:off x="4461206" y="1139562"/>
            <a:ext cx="3268980" cy="460375"/>
          </a:xfrm>
          <a:prstGeom prst="rect">
            <a:avLst/>
          </a:prstGeom>
          <a:noFill/>
        </p:spPr>
        <p:txBody>
          <a:bodyPr wrap="none" rtlCol="0">
            <a:spAutoFit/>
            <a:scene3d>
              <a:camera prst="orthographicFront"/>
              <a:lightRig rig="threePt" dir="t"/>
            </a:scene3d>
            <a:sp3d contourW="12700"/>
          </a:bodyPr>
          <a:lstStyle/>
          <a:p>
            <a:pPr algn="l"/>
            <a:r>
              <a:rPr sz="2400" spc="300" dirty="0">
                <a:solidFill>
                  <a:srgbClr val="006BB6"/>
                </a:solidFill>
                <a:cs typeface="+mn-ea"/>
                <a:sym typeface="+mn-lt"/>
              </a:rPr>
              <a:t>互联网营销</a:t>
            </a:r>
            <a:r>
              <a:rPr lang="zh-CN" sz="2400" spc="300" dirty="0">
                <a:solidFill>
                  <a:srgbClr val="006BB6"/>
                </a:solidFill>
                <a:cs typeface="+mn-ea"/>
                <a:sym typeface="+mn-lt"/>
              </a:rPr>
              <a:t>计划内容</a:t>
            </a:r>
            <a:endParaRPr lang="zh-CN" sz="2400" spc="300" dirty="0">
              <a:solidFill>
                <a:srgbClr val="006BB6"/>
              </a:solidFill>
              <a:cs typeface="+mn-ea"/>
              <a:sym typeface="+mn-lt"/>
            </a:endParaRPr>
          </a:p>
        </p:txBody>
      </p:sp>
      <p:sp>
        <p:nvSpPr>
          <p:cNvPr id="12" name="Freeform: Shape 10"/>
          <p:cNvSpPr/>
          <p:nvPr>
            <p:custDataLst>
              <p:tags r:id="rId2"/>
            </p:custDataLst>
          </p:nvPr>
        </p:nvSpPr>
        <p:spPr>
          <a:xfrm>
            <a:off x="451485" y="2904490"/>
            <a:ext cx="11262360" cy="3945890"/>
          </a:xfrm>
          <a:custGeom>
            <a:avLst/>
            <a:gdLst>
              <a:gd name="connsiteX0" fmla="*/ 18689078 w 19465160"/>
              <a:gd name="connsiteY0" fmla="*/ 0 h 7020230"/>
              <a:gd name="connsiteX1" fmla="*/ 19465160 w 19465160"/>
              <a:gd name="connsiteY1" fmla="*/ 9324 h 7020230"/>
              <a:gd name="connsiteX2" fmla="*/ 19465160 w 19465160"/>
              <a:gd name="connsiteY2" fmla="*/ 7020230 h 7020230"/>
              <a:gd name="connsiteX3" fmla="*/ 0 w 19465160"/>
              <a:gd name="connsiteY3" fmla="*/ 7020230 h 7020230"/>
              <a:gd name="connsiteX4" fmla="*/ 91221 w 19465160"/>
              <a:gd name="connsiteY4" fmla="*/ 6842639 h 7020230"/>
              <a:gd name="connsiteX5" fmla="*/ 18689078 w 19465160"/>
              <a:gd name="connsiteY5" fmla="*/ 0 h 702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65160" h="7020230">
                <a:moveTo>
                  <a:pt x="18689078" y="0"/>
                </a:moveTo>
                <a:lnTo>
                  <a:pt x="19465160" y="9324"/>
                </a:lnTo>
                <a:lnTo>
                  <a:pt x="19465160" y="7020230"/>
                </a:lnTo>
                <a:lnTo>
                  <a:pt x="0" y="7020230"/>
                </a:lnTo>
                <a:lnTo>
                  <a:pt x="91221" y="6842639"/>
                </a:lnTo>
                <a:cubicBezTo>
                  <a:pt x="2222329" y="2907658"/>
                  <a:pt x="9740947" y="0"/>
                  <a:pt x="18689078" y="0"/>
                </a:cubicBezTo>
                <a:close/>
              </a:path>
            </a:pathLst>
          </a:custGeom>
          <a:noFill/>
          <a:ln w="22225">
            <a:solidFill>
              <a:schemeClr val="tx1">
                <a:lumMod val="50000"/>
                <a:lumOff val="50000"/>
                <a:alpha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solidFill>
                <a:srgbClr val="000000">
                  <a:lumMod val="75000"/>
                  <a:lumOff val="25000"/>
                </a:srgbClr>
              </a:solidFill>
              <a:cs typeface="+mn-ea"/>
              <a:sym typeface="+mn-lt"/>
            </a:endParaRPr>
          </a:p>
        </p:txBody>
      </p:sp>
      <p:sp>
        <p:nvSpPr>
          <p:cNvPr id="19" name="Oval 18"/>
          <p:cNvSpPr/>
          <p:nvPr userDrawn="1">
            <p:custDataLst>
              <p:tags r:id="rId3"/>
            </p:custDataLst>
          </p:nvPr>
        </p:nvSpPr>
        <p:spPr>
          <a:xfrm>
            <a:off x="2091690" y="5018405"/>
            <a:ext cx="163195" cy="163195"/>
          </a:xfrm>
          <a:prstGeom prst="ellips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grpSp>
        <p:nvGrpSpPr>
          <p:cNvPr id="20" name="Group 19"/>
          <p:cNvGrpSpPr/>
          <p:nvPr/>
        </p:nvGrpSpPr>
        <p:grpSpPr>
          <a:xfrm>
            <a:off x="2442015" y="5152650"/>
            <a:ext cx="2262118" cy="1218939"/>
            <a:chOff x="2311178" y="6273844"/>
            <a:chExt cx="3619388" cy="1950300"/>
          </a:xfrm>
        </p:grpSpPr>
        <p:sp>
          <p:nvSpPr>
            <p:cNvPr id="21" name="Rectangle 20"/>
            <p:cNvSpPr/>
            <p:nvPr>
              <p:custDataLst>
                <p:tags r:id="rId4"/>
              </p:custDataLst>
            </p:nvPr>
          </p:nvSpPr>
          <p:spPr>
            <a:xfrm>
              <a:off x="2311178" y="6273844"/>
              <a:ext cx="3073870" cy="736599"/>
            </a:xfrm>
            <a:prstGeom prst="rect">
              <a:avLst/>
            </a:prstGeom>
          </p:spPr>
          <p:txBody>
            <a:bodyPr wrap="square">
              <a:spAutoFit/>
            </a:bodyPr>
            <a:lstStyle/>
            <a:p>
              <a:pPr>
                <a:lnSpc>
                  <a:spcPct val="120000"/>
                </a:lnSpc>
              </a:pPr>
              <a:r>
                <a:rPr lang="zh-CN" altLang="en-US" sz="2000" dirty="0">
                  <a:solidFill>
                    <a:srgbClr val="2E75B6"/>
                  </a:solidFill>
                  <a:cs typeface="+mn-ea"/>
                  <a:sym typeface="+mn-lt"/>
                </a:rPr>
                <a:t>计划概要</a:t>
              </a:r>
              <a:endParaRPr lang="zh-CN" altLang="en-US" sz="2000" dirty="0">
                <a:solidFill>
                  <a:srgbClr val="2E75B6"/>
                </a:solidFill>
                <a:cs typeface="+mn-ea"/>
                <a:sym typeface="+mn-lt"/>
              </a:endParaRPr>
            </a:p>
          </p:txBody>
        </p:sp>
        <p:sp>
          <p:nvSpPr>
            <p:cNvPr id="22" name="Rectangle 21"/>
            <p:cNvSpPr/>
            <p:nvPr>
              <p:custDataLst>
                <p:tags r:id="rId5"/>
              </p:custDataLst>
            </p:nvPr>
          </p:nvSpPr>
          <p:spPr>
            <a:xfrm>
              <a:off x="2311178" y="6896234"/>
              <a:ext cx="3619388" cy="132791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对计划的主要内容进行简要概述，</a:t>
              </a:r>
              <a:r>
                <a:rPr lang="en-US" altLang="zh-CN" sz="1600" dirty="0">
                  <a:solidFill>
                    <a:schemeClr val="tx1">
                      <a:lumMod val="75000"/>
                      <a:lumOff val="25000"/>
                    </a:schemeClr>
                  </a:solidFill>
                  <a:cs typeface="+mn-ea"/>
                  <a:sym typeface="+mn-lt"/>
                </a:rPr>
                <a:t>应附上目录</a:t>
              </a:r>
              <a:endParaRPr lang="en-US" altLang="zh-CN" sz="1600" dirty="0">
                <a:solidFill>
                  <a:schemeClr val="tx1">
                    <a:lumMod val="75000"/>
                    <a:lumOff val="25000"/>
                  </a:schemeClr>
                </a:solidFill>
                <a:cs typeface="+mn-ea"/>
                <a:sym typeface="+mn-lt"/>
              </a:endParaRPr>
            </a:p>
          </p:txBody>
        </p:sp>
      </p:grpSp>
      <p:grpSp>
        <p:nvGrpSpPr>
          <p:cNvPr id="23" name="Group 22"/>
          <p:cNvGrpSpPr/>
          <p:nvPr/>
        </p:nvGrpSpPr>
        <p:grpSpPr>
          <a:xfrm>
            <a:off x="2862385" y="1982622"/>
            <a:ext cx="2522855" cy="1966595"/>
            <a:chOff x="2311178" y="5912719"/>
            <a:chExt cx="4036567" cy="3146546"/>
          </a:xfrm>
        </p:grpSpPr>
        <p:sp>
          <p:nvSpPr>
            <p:cNvPr id="24" name="Rectangle 23"/>
            <p:cNvSpPr/>
            <p:nvPr>
              <p:custDataLst>
                <p:tags r:id="rId6"/>
              </p:custDataLst>
            </p:nvPr>
          </p:nvSpPr>
          <p:spPr>
            <a:xfrm>
              <a:off x="2311178" y="5912719"/>
              <a:ext cx="3340607" cy="736599"/>
            </a:xfrm>
            <a:prstGeom prst="rect">
              <a:avLst/>
            </a:prstGeom>
          </p:spPr>
          <p:txBody>
            <a:bodyPr wrap="square">
              <a:spAutoFit/>
            </a:bodyPr>
            <a:lstStyle/>
            <a:p>
              <a:pPr>
                <a:lnSpc>
                  <a:spcPct val="120000"/>
                </a:lnSpc>
              </a:pPr>
              <a:r>
                <a:rPr lang="zh-CN" altLang="en-US" sz="2000" dirty="0">
                  <a:solidFill>
                    <a:srgbClr val="2E75B6"/>
                  </a:solidFill>
                  <a:cs typeface="+mn-ea"/>
                  <a:sym typeface="+mn-lt"/>
                </a:rPr>
                <a:t>互联网营销现状</a:t>
              </a:r>
              <a:endParaRPr lang="zh-CN" altLang="en-US" sz="2000" dirty="0">
                <a:solidFill>
                  <a:srgbClr val="2E75B6"/>
                </a:solidFill>
                <a:cs typeface="+mn-ea"/>
                <a:sym typeface="+mn-lt"/>
              </a:endParaRPr>
            </a:p>
          </p:txBody>
        </p:sp>
        <p:sp>
          <p:nvSpPr>
            <p:cNvPr id="25" name="Rectangle 24"/>
            <p:cNvSpPr/>
            <p:nvPr>
              <p:custDataLst>
                <p:tags r:id="rId7"/>
              </p:custDataLst>
            </p:nvPr>
          </p:nvSpPr>
          <p:spPr>
            <a:xfrm>
              <a:off x="2311178" y="6549750"/>
              <a:ext cx="4036567" cy="250951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简要描述当前互联网营销部门的营销资源、当前工作状态、现有客户和潜在客户的情况等</a:t>
              </a:r>
              <a:endParaRPr lang="zh-CN" altLang="en-US" sz="1600" dirty="0">
                <a:solidFill>
                  <a:schemeClr val="tx1">
                    <a:lumMod val="75000"/>
                    <a:lumOff val="25000"/>
                  </a:schemeClr>
                </a:solidFill>
                <a:cs typeface="+mn-ea"/>
                <a:sym typeface="+mn-lt"/>
              </a:endParaRPr>
            </a:p>
          </p:txBody>
        </p:sp>
      </p:grpSp>
      <p:grpSp>
        <p:nvGrpSpPr>
          <p:cNvPr id="14" name="Group 43"/>
          <p:cNvGrpSpPr/>
          <p:nvPr/>
        </p:nvGrpSpPr>
        <p:grpSpPr>
          <a:xfrm>
            <a:off x="9261024" y="3324241"/>
            <a:ext cx="2550160" cy="1213783"/>
            <a:chOff x="2005362" y="5949948"/>
            <a:chExt cx="4080255" cy="1942049"/>
          </a:xfrm>
        </p:grpSpPr>
        <p:sp>
          <p:nvSpPr>
            <p:cNvPr id="15" name="Rectangle 44"/>
            <p:cNvSpPr/>
            <p:nvPr>
              <p:custDataLst>
                <p:tags r:id="rId8"/>
              </p:custDataLst>
            </p:nvPr>
          </p:nvSpPr>
          <p:spPr>
            <a:xfrm>
              <a:off x="2005362" y="5949948"/>
              <a:ext cx="4080255" cy="736599"/>
            </a:xfrm>
            <a:prstGeom prst="rect">
              <a:avLst/>
            </a:prstGeom>
          </p:spPr>
          <p:txBody>
            <a:bodyPr wrap="square">
              <a:spAutoFit/>
            </a:bodyPr>
            <a:lstStyle/>
            <a:p>
              <a:pPr>
                <a:lnSpc>
                  <a:spcPct val="120000"/>
                </a:lnSpc>
              </a:pPr>
              <a:r>
                <a:rPr lang="zh-CN" altLang="en-US" sz="2000" dirty="0">
                  <a:solidFill>
                    <a:srgbClr val="2E75B6"/>
                  </a:solidFill>
                  <a:cs typeface="+mn-ea"/>
                  <a:sym typeface="+mn-lt"/>
                </a:rPr>
                <a:t>工作内容与目标计划</a:t>
              </a:r>
              <a:endParaRPr lang="zh-CN" altLang="en-US" sz="2000" dirty="0">
                <a:solidFill>
                  <a:srgbClr val="2E75B6"/>
                </a:solidFill>
                <a:cs typeface="+mn-ea"/>
                <a:sym typeface="+mn-lt"/>
              </a:endParaRPr>
            </a:p>
          </p:txBody>
        </p:sp>
        <p:sp>
          <p:nvSpPr>
            <p:cNvPr id="46" name="Rectangle 45"/>
            <p:cNvSpPr/>
            <p:nvPr>
              <p:custDataLst>
                <p:tags r:id="rId9"/>
              </p:custDataLst>
            </p:nvPr>
          </p:nvSpPr>
          <p:spPr>
            <a:xfrm>
              <a:off x="2005362" y="6564088"/>
              <a:ext cx="3619388" cy="132790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根据分析结果确定工作内容和设定工作目标</a:t>
              </a:r>
              <a:endParaRPr lang="zh-CN" altLang="en-US" sz="1600" dirty="0">
                <a:solidFill>
                  <a:schemeClr val="tx1">
                    <a:lumMod val="75000"/>
                    <a:lumOff val="25000"/>
                  </a:schemeClr>
                </a:solidFill>
                <a:cs typeface="+mn-ea"/>
                <a:sym typeface="+mn-lt"/>
              </a:endParaRPr>
            </a:p>
          </p:txBody>
        </p:sp>
      </p:grpSp>
      <p:grpSp>
        <p:nvGrpSpPr>
          <p:cNvPr id="47" name="Group 46"/>
          <p:cNvGrpSpPr/>
          <p:nvPr/>
        </p:nvGrpSpPr>
        <p:grpSpPr>
          <a:xfrm>
            <a:off x="6478164" y="3615363"/>
            <a:ext cx="2262118" cy="1942760"/>
            <a:chOff x="2311178" y="6212884"/>
            <a:chExt cx="3619388" cy="3108409"/>
          </a:xfrm>
        </p:grpSpPr>
        <p:sp>
          <p:nvSpPr>
            <p:cNvPr id="48" name="Rectangle 47"/>
            <p:cNvSpPr/>
            <p:nvPr>
              <p:custDataLst>
                <p:tags r:id="rId10"/>
              </p:custDataLst>
            </p:nvPr>
          </p:nvSpPr>
          <p:spPr>
            <a:xfrm>
              <a:off x="2311178" y="6212884"/>
              <a:ext cx="3073870" cy="736598"/>
            </a:xfrm>
            <a:prstGeom prst="rect">
              <a:avLst/>
            </a:prstGeom>
          </p:spPr>
          <p:txBody>
            <a:bodyPr wrap="square">
              <a:spAutoFit/>
            </a:bodyPr>
            <a:lstStyle/>
            <a:p>
              <a:pPr>
                <a:lnSpc>
                  <a:spcPct val="120000"/>
                </a:lnSpc>
              </a:pPr>
              <a:r>
                <a:rPr lang="zh-CN" altLang="en-US" sz="2000" dirty="0">
                  <a:solidFill>
                    <a:srgbClr val="2E75B6"/>
                  </a:solidFill>
                  <a:cs typeface="+mn-ea"/>
                  <a:sym typeface="+mn-lt"/>
                </a:rPr>
                <a:t>机遇与问题</a:t>
              </a:r>
              <a:endParaRPr lang="zh-CN" altLang="en-US" sz="2000" dirty="0">
                <a:solidFill>
                  <a:srgbClr val="2E75B6"/>
                </a:solidFill>
                <a:cs typeface="+mn-ea"/>
                <a:sym typeface="+mn-lt"/>
              </a:endParaRPr>
            </a:p>
          </p:txBody>
        </p:sp>
        <p:sp>
          <p:nvSpPr>
            <p:cNvPr id="26" name="Rectangle 48"/>
            <p:cNvSpPr/>
            <p:nvPr>
              <p:custDataLst>
                <p:tags r:id="rId11"/>
              </p:custDataLst>
            </p:nvPr>
          </p:nvSpPr>
          <p:spPr>
            <a:xfrm>
              <a:off x="2311178" y="6811779"/>
              <a:ext cx="3619388" cy="250951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分析可能影响企业互联网营销的主要问题和机遇，重点是对竞争对手的分析和评估</a:t>
              </a:r>
              <a:endPar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p:txBody>
        </p:sp>
      </p:grpSp>
      <p:grpSp>
        <p:nvGrpSpPr>
          <p:cNvPr id="27" name="Group 4"/>
          <p:cNvGrpSpPr/>
          <p:nvPr/>
        </p:nvGrpSpPr>
        <p:grpSpPr>
          <a:xfrm rot="960000">
            <a:off x="6530340" y="1804670"/>
            <a:ext cx="1209040" cy="1332865"/>
            <a:chOff x="9967182" y="1848923"/>
            <a:chExt cx="2046656" cy="2255744"/>
          </a:xfrm>
          <a:effectLst>
            <a:outerShdw blurRad="190500" dist="63500" dir="2700000" algn="tl" rotWithShape="0">
              <a:prstClr val="black">
                <a:alpha val="20000"/>
              </a:prstClr>
            </a:outerShdw>
          </a:effectLst>
        </p:grpSpPr>
        <p:grpSp>
          <p:nvGrpSpPr>
            <p:cNvPr id="38" name="Group 37"/>
            <p:cNvGrpSpPr/>
            <p:nvPr/>
          </p:nvGrpSpPr>
          <p:grpSpPr>
            <a:xfrm rot="21209214">
              <a:off x="9967182" y="1848923"/>
              <a:ext cx="2046656" cy="2255744"/>
              <a:chOff x="2057400" y="3086100"/>
              <a:chExt cx="1695450" cy="1868659"/>
            </a:xfrm>
            <a:gradFill>
              <a:gsLst>
                <a:gs pos="0">
                  <a:schemeClr val="accent3"/>
                </a:gs>
                <a:gs pos="100000">
                  <a:schemeClr val="accent3">
                    <a:lumMod val="75000"/>
                  </a:schemeClr>
                </a:gs>
              </a:gsLst>
              <a:lin ang="5400000" scaled="0"/>
            </a:gradFill>
          </p:grpSpPr>
          <p:sp>
            <p:nvSpPr>
              <p:cNvPr id="39" name="Oval 38"/>
              <p:cNvSpPr/>
              <p:nvPr>
                <p:custDataLst>
                  <p:tags r:id="rId12"/>
                </p:custDataLst>
              </p:nvPr>
            </p:nvSpPr>
            <p:spPr>
              <a:xfrm>
                <a:off x="2057400" y="3086100"/>
                <a:ext cx="1695450" cy="1695450"/>
              </a:xfrm>
              <a:prstGeom prst="ellipse">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40" name="Isosceles Triangle 39"/>
              <p:cNvSpPr/>
              <p:nvPr>
                <p:custDataLst>
                  <p:tags r:id="rId13"/>
                </p:custDataLst>
              </p:nvPr>
            </p:nvSpPr>
            <p:spPr>
              <a:xfrm flipV="1">
                <a:off x="2755900" y="4751217"/>
                <a:ext cx="298450" cy="203542"/>
              </a:xfrm>
              <a:prstGeom prst="triangle">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grpSp>
        <p:grpSp>
          <p:nvGrpSpPr>
            <p:cNvPr id="66" name="Group 65"/>
            <p:cNvGrpSpPr/>
            <p:nvPr/>
          </p:nvGrpSpPr>
          <p:grpSpPr>
            <a:xfrm>
              <a:off x="10623762" y="2494199"/>
              <a:ext cx="729874" cy="729874"/>
              <a:chOff x="8216107" y="2577307"/>
              <a:chExt cx="464344" cy="464344"/>
            </a:xfrm>
            <a:solidFill>
              <a:schemeClr val="bg1"/>
            </a:solidFill>
          </p:grpSpPr>
          <p:sp>
            <p:nvSpPr>
              <p:cNvPr id="67" name="AutoShape 52"/>
              <p:cNvSpPr/>
              <p:nvPr>
                <p:custDataLst>
                  <p:tags r:id="rId14"/>
                </p:custDataLst>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68" name="AutoShape 53"/>
              <p:cNvSpPr/>
              <p:nvPr>
                <p:custDataLst>
                  <p:tags r:id="rId15"/>
                </p:custDataLst>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69" name="AutoShape 54"/>
              <p:cNvSpPr/>
              <p:nvPr>
                <p:custDataLst>
                  <p:tags r:id="rId16"/>
                </p:custDataLst>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70" name="AutoShape 55"/>
              <p:cNvSpPr/>
              <p:nvPr>
                <p:custDataLst>
                  <p:tags r:id="rId17"/>
                </p:custDataLst>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grpSp>
      </p:grpSp>
      <p:grpSp>
        <p:nvGrpSpPr>
          <p:cNvPr id="28" name="Group 5"/>
          <p:cNvGrpSpPr/>
          <p:nvPr/>
        </p:nvGrpSpPr>
        <p:grpSpPr>
          <a:xfrm rot="14040000">
            <a:off x="9579610" y="1560195"/>
            <a:ext cx="1209040" cy="1332865"/>
            <a:chOff x="14779873" y="4689742"/>
            <a:chExt cx="2046656" cy="2255742"/>
          </a:xfrm>
          <a:effectLst>
            <a:outerShdw blurRad="190500" dist="63500" dir="2700000" algn="tl" rotWithShape="0">
              <a:prstClr val="black">
                <a:alpha val="20000"/>
              </a:prstClr>
            </a:outerShdw>
          </a:effectLst>
        </p:grpSpPr>
        <p:grpSp>
          <p:nvGrpSpPr>
            <p:cNvPr id="41" name="Group 40"/>
            <p:cNvGrpSpPr/>
            <p:nvPr/>
          </p:nvGrpSpPr>
          <p:grpSpPr>
            <a:xfrm rot="20515600" flipV="1">
              <a:off x="14779873" y="4689742"/>
              <a:ext cx="2046656" cy="2255742"/>
              <a:chOff x="2057399" y="3086102"/>
              <a:chExt cx="1695450" cy="1868657"/>
            </a:xfrm>
            <a:gradFill>
              <a:gsLst>
                <a:gs pos="0">
                  <a:schemeClr val="accent4"/>
                </a:gs>
                <a:gs pos="100000">
                  <a:schemeClr val="accent4">
                    <a:lumMod val="75000"/>
                  </a:schemeClr>
                </a:gs>
              </a:gsLst>
              <a:lin ang="5400000" scaled="0"/>
            </a:gradFill>
          </p:grpSpPr>
          <p:sp>
            <p:nvSpPr>
              <p:cNvPr id="50" name="Oval 41"/>
              <p:cNvSpPr/>
              <p:nvPr>
                <p:custDataLst>
                  <p:tags r:id="rId18"/>
                </p:custDataLst>
              </p:nvPr>
            </p:nvSpPr>
            <p:spPr>
              <a:xfrm>
                <a:off x="2057399" y="3086102"/>
                <a:ext cx="1695450" cy="1695450"/>
              </a:xfrm>
              <a:prstGeom prst="ellips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51" name="Isosceles Triangle 42"/>
              <p:cNvSpPr/>
              <p:nvPr>
                <p:custDataLst>
                  <p:tags r:id="rId19"/>
                </p:custDataLst>
              </p:nvPr>
            </p:nvSpPr>
            <p:spPr>
              <a:xfrm flipV="1">
                <a:off x="2755900" y="4751217"/>
                <a:ext cx="298450" cy="203542"/>
              </a:xfrm>
              <a:prstGeom prst="triangl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grpSp>
        <p:grpSp>
          <p:nvGrpSpPr>
            <p:cNvPr id="71" name="Group 70"/>
            <p:cNvGrpSpPr/>
            <p:nvPr/>
          </p:nvGrpSpPr>
          <p:grpSpPr>
            <a:xfrm>
              <a:off x="15478711" y="5551763"/>
              <a:ext cx="729874" cy="729874"/>
              <a:chOff x="7275629" y="3045147"/>
              <a:chExt cx="464344" cy="464344"/>
            </a:xfrm>
            <a:solidFill>
              <a:schemeClr val="bg1"/>
            </a:solidFill>
          </p:grpSpPr>
          <p:sp>
            <p:nvSpPr>
              <p:cNvPr id="72" name="AutoShape 56"/>
              <p:cNvSpPr/>
              <p:nvPr>
                <p:custDataLst>
                  <p:tags r:id="rId20"/>
                </p:custDataLst>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73" name="AutoShape 57"/>
              <p:cNvSpPr/>
              <p:nvPr>
                <p:custDataLst>
                  <p:tags r:id="rId21"/>
                </p:custDataLst>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74" name="AutoShape 58"/>
              <p:cNvSpPr/>
              <p:nvPr>
                <p:custDataLst>
                  <p:tags r:id="rId22"/>
                </p:custDataLst>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grpSp>
      </p:grpSp>
      <p:grpSp>
        <p:nvGrpSpPr>
          <p:cNvPr id="52" name="Group 3"/>
          <p:cNvGrpSpPr/>
          <p:nvPr/>
        </p:nvGrpSpPr>
        <p:grpSpPr>
          <a:xfrm>
            <a:off x="4553585" y="4077335"/>
            <a:ext cx="1209040" cy="1332865"/>
            <a:chOff x="7270599" y="6147347"/>
            <a:chExt cx="2046656" cy="2255744"/>
          </a:xfrm>
          <a:effectLst>
            <a:outerShdw blurRad="190500" dist="63500" dir="2700000" algn="tl" rotWithShape="0">
              <a:prstClr val="black">
                <a:alpha val="20000"/>
              </a:prstClr>
            </a:outerShdw>
          </a:effectLst>
        </p:grpSpPr>
        <p:grpSp>
          <p:nvGrpSpPr>
            <p:cNvPr id="53" name="Group 25"/>
            <p:cNvGrpSpPr/>
            <p:nvPr/>
          </p:nvGrpSpPr>
          <p:grpSpPr>
            <a:xfrm rot="19550275" flipV="1">
              <a:off x="7270599" y="6147347"/>
              <a:ext cx="2046656" cy="2255744"/>
              <a:chOff x="2057400" y="3086100"/>
              <a:chExt cx="1695450" cy="1868659"/>
            </a:xfrm>
            <a:gradFill>
              <a:gsLst>
                <a:gs pos="0">
                  <a:schemeClr val="accent2"/>
                </a:gs>
                <a:gs pos="100000">
                  <a:schemeClr val="accent2">
                    <a:lumMod val="75000"/>
                  </a:schemeClr>
                </a:gs>
              </a:gsLst>
              <a:lin ang="5400000" scaled="0"/>
            </a:gradFill>
          </p:grpSpPr>
          <p:sp>
            <p:nvSpPr>
              <p:cNvPr id="54" name="Oval 26"/>
              <p:cNvSpPr/>
              <p:nvPr>
                <p:custDataLst>
                  <p:tags r:id="rId23"/>
                </p:custDataLst>
              </p:nvPr>
            </p:nvSpPr>
            <p:spPr>
              <a:xfrm>
                <a:off x="2057400" y="3086100"/>
                <a:ext cx="1695450" cy="1695450"/>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55" name="Isosceles Triangle 27"/>
              <p:cNvSpPr/>
              <p:nvPr>
                <p:custDataLst>
                  <p:tags r:id="rId24"/>
                </p:custDataLst>
              </p:nvPr>
            </p:nvSpPr>
            <p:spPr>
              <a:xfrm flipV="1">
                <a:off x="2755900" y="4751217"/>
                <a:ext cx="298450" cy="203542"/>
              </a:xfrm>
              <a:prstGeom prst="triangl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grpSp>
        <p:sp>
          <p:nvSpPr>
            <p:cNvPr id="75" name="AutoShape 59"/>
            <p:cNvSpPr/>
            <p:nvPr>
              <p:custDataLst>
                <p:tags r:id="rId25"/>
              </p:custDataLst>
            </p:nvPr>
          </p:nvSpPr>
          <p:spPr bwMode="auto">
            <a:xfrm>
              <a:off x="7947613" y="6996787"/>
              <a:ext cx="731122" cy="72987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grpSp>
      <p:grpSp>
        <p:nvGrpSpPr>
          <p:cNvPr id="56" name="Group 2"/>
          <p:cNvGrpSpPr/>
          <p:nvPr/>
        </p:nvGrpSpPr>
        <p:grpSpPr>
          <a:xfrm>
            <a:off x="1121410" y="3213100"/>
            <a:ext cx="1209040" cy="1332865"/>
            <a:chOff x="1779496" y="4821015"/>
            <a:chExt cx="2046656" cy="2255744"/>
          </a:xfrm>
          <a:effectLst>
            <a:outerShdw blurRad="190500" dist="63500" dir="2700000" algn="tl" rotWithShape="0">
              <a:prstClr val="black">
                <a:alpha val="20000"/>
              </a:prstClr>
            </a:outerShdw>
          </a:effectLst>
        </p:grpSpPr>
        <p:grpSp>
          <p:nvGrpSpPr>
            <p:cNvPr id="57" name="Group 15"/>
            <p:cNvGrpSpPr/>
            <p:nvPr/>
          </p:nvGrpSpPr>
          <p:grpSpPr>
            <a:xfrm rot="20822072">
              <a:off x="1779496" y="4821015"/>
              <a:ext cx="2046656" cy="2255744"/>
              <a:chOff x="2057400" y="3086100"/>
              <a:chExt cx="1695450" cy="1868659"/>
            </a:xfrm>
            <a:gradFill>
              <a:gsLst>
                <a:gs pos="0">
                  <a:schemeClr val="accent1"/>
                </a:gs>
                <a:gs pos="100000">
                  <a:schemeClr val="accent1">
                    <a:lumMod val="75000"/>
                  </a:schemeClr>
                </a:gs>
              </a:gsLst>
              <a:lin ang="5400000" scaled="0"/>
            </a:gradFill>
          </p:grpSpPr>
          <p:sp>
            <p:nvSpPr>
              <p:cNvPr id="58" name="Oval 13"/>
              <p:cNvSpPr/>
              <p:nvPr>
                <p:custDataLst>
                  <p:tags r:id="rId26"/>
                </p:custDataLst>
              </p:nvPr>
            </p:nvSpPr>
            <p:spPr>
              <a:xfrm>
                <a:off x="2057400" y="3086100"/>
                <a:ext cx="1695450" cy="169545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59" name="Isosceles Triangle 14"/>
              <p:cNvSpPr/>
              <p:nvPr>
                <p:custDataLst>
                  <p:tags r:id="rId27"/>
                </p:custDataLst>
              </p:nvPr>
            </p:nvSpPr>
            <p:spPr>
              <a:xfrm flipV="1">
                <a:off x="2755900" y="4751217"/>
                <a:ext cx="298450" cy="203542"/>
              </a:xfrm>
              <a:prstGeom prst="triangl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grpSp>
        <p:grpSp>
          <p:nvGrpSpPr>
            <p:cNvPr id="79" name="Group 78"/>
            <p:cNvGrpSpPr/>
            <p:nvPr/>
          </p:nvGrpSpPr>
          <p:grpSpPr>
            <a:xfrm>
              <a:off x="2416867" y="5493965"/>
              <a:ext cx="731122" cy="615088"/>
              <a:chOff x="5356342" y="3093565"/>
              <a:chExt cx="465138" cy="391319"/>
            </a:xfrm>
            <a:solidFill>
              <a:schemeClr val="bg1"/>
            </a:solidFill>
          </p:grpSpPr>
          <p:sp>
            <p:nvSpPr>
              <p:cNvPr id="80" name="AutoShape 120"/>
              <p:cNvSpPr/>
              <p:nvPr>
                <p:custDataLst>
                  <p:tags r:id="rId28"/>
                </p:custDataLst>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81" name="AutoShape 121"/>
              <p:cNvSpPr/>
              <p:nvPr>
                <p:custDataLst>
                  <p:tags r:id="rId29"/>
                </p:custDataLst>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sp>
            <p:nvSpPr>
              <p:cNvPr id="82" name="AutoShape 122"/>
              <p:cNvSpPr/>
              <p:nvPr>
                <p:custDataLst>
                  <p:tags r:id="rId30"/>
                </p:custDataLst>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6" tIns="11906" rIns="11906" bIns="11906" anchor="ctr"/>
              <a:lstStyle/>
              <a:p>
                <a:pPr algn="ctr" defTabSz="142875" fontAlgn="base" hangingPunct="0">
                  <a:spcBef>
                    <a:spcPct val="0"/>
                  </a:spcBef>
                  <a:spcAft>
                    <a:spcPct val="0"/>
                  </a:spcAft>
                </a:pPr>
                <a:endParaRPr lang="en-US" sz="940" dirty="0">
                  <a:solidFill>
                    <a:srgbClr val="000000">
                      <a:lumMod val="75000"/>
                      <a:lumOff val="25000"/>
                    </a:srgbClr>
                  </a:solidFill>
                  <a:effectLst>
                    <a:outerShdw blurRad="38100" dist="38100" dir="2700000" algn="tl">
                      <a:srgbClr val="000000"/>
                    </a:outerShdw>
                  </a:effectLst>
                  <a:cs typeface="+mn-ea"/>
                  <a:sym typeface="+mn-lt"/>
                </a:endParaRPr>
              </a:p>
            </p:txBody>
          </p:sp>
        </p:grpSp>
      </p:grpSp>
      <p:sp>
        <p:nvSpPr>
          <p:cNvPr id="2" name="Oval 18"/>
          <p:cNvSpPr/>
          <p:nvPr userDrawn="1">
            <p:custDataLst>
              <p:tags r:id="rId31"/>
            </p:custDataLst>
          </p:nvPr>
        </p:nvSpPr>
        <p:spPr>
          <a:xfrm>
            <a:off x="4493260" y="3863975"/>
            <a:ext cx="163195" cy="163195"/>
          </a:xfrm>
          <a:prstGeom prst="ellips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3" name="Oval 18"/>
          <p:cNvSpPr/>
          <p:nvPr userDrawn="1">
            <p:custDataLst>
              <p:tags r:id="rId32"/>
            </p:custDataLst>
          </p:nvPr>
        </p:nvSpPr>
        <p:spPr>
          <a:xfrm>
            <a:off x="6986905" y="3220085"/>
            <a:ext cx="163195" cy="163195"/>
          </a:xfrm>
          <a:prstGeom prst="ellipse">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
        <p:nvSpPr>
          <p:cNvPr id="4" name="Oval 18"/>
          <p:cNvSpPr/>
          <p:nvPr userDrawn="1">
            <p:custDataLst>
              <p:tags r:id="rId33"/>
            </p:custDataLst>
          </p:nvPr>
        </p:nvSpPr>
        <p:spPr>
          <a:xfrm>
            <a:off x="9766300" y="2875915"/>
            <a:ext cx="163195" cy="163195"/>
          </a:xfrm>
          <a:prstGeom prst="ellips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000000">
                  <a:lumMod val="75000"/>
                  <a:lumOff val="25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3733943" y="1339482"/>
            <a:ext cx="5125391" cy="339461"/>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en-US" altLang="zh-CN" sz="2400" dirty="0" err="1">
                <a:solidFill>
                  <a:srgbClr val="006BB6"/>
                </a:solidFill>
                <a:latin typeface="黑体" panose="02010609060101010101" charset="-122"/>
                <a:ea typeface="黑体" panose="02010609060101010101" charset="-122"/>
                <a:sym typeface="黑体" panose="02010609060101010101" charset="-122"/>
              </a:rPr>
              <a:t>互联网营销</a:t>
            </a:r>
            <a:r>
              <a:rPr lang="zh-CN" altLang="en-US" sz="2400" dirty="0">
                <a:solidFill>
                  <a:srgbClr val="006BB6"/>
                </a:solidFill>
                <a:latin typeface="黑体" panose="02010609060101010101" charset="-122"/>
                <a:ea typeface="黑体" panose="02010609060101010101" charset="-122"/>
                <a:sym typeface="黑体" panose="02010609060101010101" charset="-122"/>
              </a:rPr>
              <a:t>工作内容与目标计划</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119" name="android-with-two-arms-up_79421"/>
          <p:cNvSpPr>
            <a:spLocks noChangeAspect="1"/>
          </p:cNvSpPr>
          <p:nvPr>
            <p:custDataLst>
              <p:tags r:id="rId2"/>
            </p:custDataLst>
          </p:nvPr>
        </p:nvSpPr>
        <p:spPr bwMode="auto">
          <a:xfrm>
            <a:off x="998220" y="3021330"/>
            <a:ext cx="665480" cy="589280"/>
          </a:xfrm>
          <a:custGeom>
            <a:avLst/>
            <a:gdLst>
              <a:gd name="connsiteX0" fmla="*/ 101600 w 338746"/>
              <a:gd name="connsiteY0" fmla="*/ 115887 h 300038"/>
              <a:gd name="connsiteX1" fmla="*/ 101600 w 338746"/>
              <a:gd name="connsiteY1" fmla="*/ 214204 h 300038"/>
              <a:gd name="connsiteX2" fmla="*/ 123961 w 338746"/>
              <a:gd name="connsiteY2" fmla="*/ 241733 h 300038"/>
              <a:gd name="connsiteX3" fmla="*/ 123961 w 338746"/>
              <a:gd name="connsiteY3" fmla="*/ 278438 h 300038"/>
              <a:gd name="connsiteX4" fmla="*/ 141061 w 338746"/>
              <a:gd name="connsiteY4" fmla="*/ 288925 h 300038"/>
              <a:gd name="connsiteX5" fmla="*/ 158161 w 338746"/>
              <a:gd name="connsiteY5" fmla="*/ 278438 h 300038"/>
              <a:gd name="connsiteX6" fmla="*/ 158161 w 338746"/>
              <a:gd name="connsiteY6" fmla="*/ 243044 h 300038"/>
              <a:gd name="connsiteX7" fmla="*/ 181837 w 338746"/>
              <a:gd name="connsiteY7" fmla="*/ 243044 h 300038"/>
              <a:gd name="connsiteX8" fmla="*/ 181837 w 338746"/>
              <a:gd name="connsiteY8" fmla="*/ 278438 h 300038"/>
              <a:gd name="connsiteX9" fmla="*/ 198937 w 338746"/>
              <a:gd name="connsiteY9" fmla="*/ 288925 h 300038"/>
              <a:gd name="connsiteX10" fmla="*/ 216036 w 338746"/>
              <a:gd name="connsiteY10" fmla="*/ 278438 h 300038"/>
              <a:gd name="connsiteX11" fmla="*/ 216036 w 338746"/>
              <a:gd name="connsiteY11" fmla="*/ 241733 h 300038"/>
              <a:gd name="connsiteX12" fmla="*/ 239713 w 338746"/>
              <a:gd name="connsiteY12" fmla="*/ 214204 h 300038"/>
              <a:gd name="connsiteX13" fmla="*/ 239713 w 338746"/>
              <a:gd name="connsiteY13" fmla="*/ 115887 h 300038"/>
              <a:gd name="connsiteX14" fmla="*/ 101600 w 338746"/>
              <a:gd name="connsiteY14" fmla="*/ 115887 h 300038"/>
              <a:gd name="connsiteX15" fmla="*/ 307565 w 338746"/>
              <a:gd name="connsiteY15" fmla="*/ 76200 h 300038"/>
              <a:gd name="connsiteX16" fmla="*/ 300908 w 338746"/>
              <a:gd name="connsiteY16" fmla="*/ 78846 h 300038"/>
              <a:gd name="connsiteX17" fmla="*/ 251644 w 338746"/>
              <a:gd name="connsiteY17" fmla="*/ 127794 h 300038"/>
              <a:gd name="connsiteX18" fmla="*/ 255639 w 338746"/>
              <a:gd name="connsiteY18" fmla="*/ 148961 h 300038"/>
              <a:gd name="connsiteX19" fmla="*/ 268953 w 338746"/>
              <a:gd name="connsiteY19" fmla="*/ 155575 h 300038"/>
              <a:gd name="connsiteX20" fmla="*/ 275611 w 338746"/>
              <a:gd name="connsiteY20" fmla="*/ 152929 h 300038"/>
              <a:gd name="connsiteX21" fmla="*/ 324874 w 338746"/>
              <a:gd name="connsiteY21" fmla="*/ 103981 h 300038"/>
              <a:gd name="connsiteX22" fmla="*/ 320880 w 338746"/>
              <a:gd name="connsiteY22" fmla="*/ 82815 h 300038"/>
              <a:gd name="connsiteX23" fmla="*/ 307565 w 338746"/>
              <a:gd name="connsiteY23" fmla="*/ 76200 h 300038"/>
              <a:gd name="connsiteX24" fmla="*/ 30213 w 338746"/>
              <a:gd name="connsiteY24" fmla="*/ 76200 h 300038"/>
              <a:gd name="connsiteX25" fmla="*/ 17110 w 338746"/>
              <a:gd name="connsiteY25" fmla="*/ 82815 h 300038"/>
              <a:gd name="connsiteX26" fmla="*/ 13179 w 338746"/>
              <a:gd name="connsiteY26" fmla="*/ 102658 h 300038"/>
              <a:gd name="connsiteX27" fmla="*/ 61661 w 338746"/>
              <a:gd name="connsiteY27" fmla="*/ 152929 h 300038"/>
              <a:gd name="connsiteX28" fmla="*/ 68213 w 338746"/>
              <a:gd name="connsiteY28" fmla="*/ 155575 h 300038"/>
              <a:gd name="connsiteX29" fmla="*/ 82626 w 338746"/>
              <a:gd name="connsiteY29" fmla="*/ 148961 h 300038"/>
              <a:gd name="connsiteX30" fmla="*/ 86557 w 338746"/>
              <a:gd name="connsiteY30" fmla="*/ 129117 h 300038"/>
              <a:gd name="connsiteX31" fmla="*/ 36765 w 338746"/>
              <a:gd name="connsiteY31" fmla="*/ 78846 h 300038"/>
              <a:gd name="connsiteX32" fmla="*/ 30213 w 338746"/>
              <a:gd name="connsiteY32" fmla="*/ 76200 h 300038"/>
              <a:gd name="connsiteX33" fmla="*/ 199232 w 338746"/>
              <a:gd name="connsiteY33" fmla="*/ 65087 h 300038"/>
              <a:gd name="connsiteX34" fmla="*/ 207964 w 338746"/>
              <a:gd name="connsiteY34" fmla="*/ 74612 h 300038"/>
              <a:gd name="connsiteX35" fmla="*/ 199232 w 338746"/>
              <a:gd name="connsiteY35" fmla="*/ 84137 h 300038"/>
              <a:gd name="connsiteX36" fmla="*/ 190500 w 338746"/>
              <a:gd name="connsiteY36" fmla="*/ 74612 h 300038"/>
              <a:gd name="connsiteX37" fmla="*/ 199232 w 338746"/>
              <a:gd name="connsiteY37" fmla="*/ 65087 h 300038"/>
              <a:gd name="connsiteX38" fmla="*/ 142875 w 338746"/>
              <a:gd name="connsiteY38" fmla="*/ 65087 h 300038"/>
              <a:gd name="connsiteX39" fmla="*/ 152400 w 338746"/>
              <a:gd name="connsiteY39" fmla="*/ 74612 h 300038"/>
              <a:gd name="connsiteX40" fmla="*/ 142875 w 338746"/>
              <a:gd name="connsiteY40" fmla="*/ 84137 h 300038"/>
              <a:gd name="connsiteX41" fmla="*/ 133350 w 338746"/>
              <a:gd name="connsiteY41" fmla="*/ 74612 h 300038"/>
              <a:gd name="connsiteX42" fmla="*/ 142875 w 338746"/>
              <a:gd name="connsiteY42" fmla="*/ 65087 h 300038"/>
              <a:gd name="connsiteX43" fmla="*/ 114538 w 338746"/>
              <a:gd name="connsiteY43" fmla="*/ 9525 h 300038"/>
              <a:gd name="connsiteX44" fmla="*/ 113217 w 338746"/>
              <a:gd name="connsiteY44" fmla="*/ 17440 h 300038"/>
              <a:gd name="connsiteX45" fmla="*/ 134345 w 338746"/>
              <a:gd name="connsiteY45" fmla="*/ 53058 h 300038"/>
              <a:gd name="connsiteX46" fmla="*/ 135665 w 338746"/>
              <a:gd name="connsiteY46" fmla="*/ 53058 h 300038"/>
              <a:gd name="connsiteX47" fmla="*/ 100013 w 338746"/>
              <a:gd name="connsiteY47" fmla="*/ 103188 h 300038"/>
              <a:gd name="connsiteX48" fmla="*/ 241301 w 338746"/>
              <a:gd name="connsiteY48" fmla="*/ 103188 h 300038"/>
              <a:gd name="connsiteX49" fmla="*/ 205649 w 338746"/>
              <a:gd name="connsiteY49" fmla="*/ 53058 h 300038"/>
              <a:gd name="connsiteX50" fmla="*/ 228097 w 338746"/>
              <a:gd name="connsiteY50" fmla="*/ 17440 h 300038"/>
              <a:gd name="connsiteX51" fmla="*/ 225456 w 338746"/>
              <a:gd name="connsiteY51" fmla="*/ 9525 h 300038"/>
              <a:gd name="connsiteX52" fmla="*/ 222815 w 338746"/>
              <a:gd name="connsiteY52" fmla="*/ 9525 h 300038"/>
              <a:gd name="connsiteX53" fmla="*/ 217533 w 338746"/>
              <a:gd name="connsiteY53" fmla="*/ 12163 h 300038"/>
              <a:gd name="connsiteX54" fmla="*/ 195085 w 338746"/>
              <a:gd name="connsiteY54" fmla="*/ 46462 h 300038"/>
              <a:gd name="connsiteX55" fmla="*/ 193765 w 338746"/>
              <a:gd name="connsiteY55" fmla="*/ 49101 h 300038"/>
              <a:gd name="connsiteX56" fmla="*/ 169997 w 338746"/>
              <a:gd name="connsiteY56" fmla="*/ 45143 h 300038"/>
              <a:gd name="connsiteX57" fmla="*/ 146229 w 338746"/>
              <a:gd name="connsiteY57" fmla="*/ 49101 h 300038"/>
              <a:gd name="connsiteX58" fmla="*/ 146229 w 338746"/>
              <a:gd name="connsiteY58" fmla="*/ 46462 h 300038"/>
              <a:gd name="connsiteX59" fmla="*/ 123781 w 338746"/>
              <a:gd name="connsiteY59" fmla="*/ 12163 h 300038"/>
              <a:gd name="connsiteX60" fmla="*/ 118499 w 338746"/>
              <a:gd name="connsiteY60" fmla="*/ 9525 h 300038"/>
              <a:gd name="connsiteX61" fmla="*/ 114538 w 338746"/>
              <a:gd name="connsiteY61" fmla="*/ 9525 h 300038"/>
              <a:gd name="connsiteX62" fmla="*/ 118970 w 338746"/>
              <a:gd name="connsiteY62" fmla="*/ 0 h 300038"/>
              <a:gd name="connsiteX63" fmla="*/ 133511 w 338746"/>
              <a:gd name="connsiteY63" fmla="*/ 7896 h 300038"/>
              <a:gd name="connsiteX64" fmla="*/ 152017 w 338746"/>
              <a:gd name="connsiteY64" fmla="*/ 36847 h 300038"/>
              <a:gd name="connsiteX65" fmla="*/ 170523 w 338746"/>
              <a:gd name="connsiteY65" fmla="*/ 35531 h 300038"/>
              <a:gd name="connsiteX66" fmla="*/ 190352 w 338746"/>
              <a:gd name="connsiteY66" fmla="*/ 36847 h 300038"/>
              <a:gd name="connsiteX67" fmla="*/ 208858 w 338746"/>
              <a:gd name="connsiteY67" fmla="*/ 7896 h 300038"/>
              <a:gd name="connsiteX68" fmla="*/ 223399 w 338746"/>
              <a:gd name="connsiteY68" fmla="*/ 0 h 300038"/>
              <a:gd name="connsiteX69" fmla="*/ 231330 w 338746"/>
              <a:gd name="connsiteY69" fmla="*/ 1316 h 300038"/>
              <a:gd name="connsiteX70" fmla="*/ 239262 w 338746"/>
              <a:gd name="connsiteY70" fmla="*/ 11843 h 300038"/>
              <a:gd name="connsiteX71" fmla="*/ 237940 w 338746"/>
              <a:gd name="connsiteY71" fmla="*/ 25003 h 300038"/>
              <a:gd name="connsiteX72" fmla="*/ 220755 w 338746"/>
              <a:gd name="connsiteY72" fmla="*/ 51322 h 300038"/>
              <a:gd name="connsiteX73" fmla="*/ 251159 w 338746"/>
              <a:gd name="connsiteY73" fmla="*/ 101329 h 300038"/>
              <a:gd name="connsiteX74" fmla="*/ 249837 w 338746"/>
              <a:gd name="connsiteY74" fmla="*/ 110540 h 300038"/>
              <a:gd name="connsiteX75" fmla="*/ 251159 w 338746"/>
              <a:gd name="connsiteY75" fmla="*/ 114488 h 300038"/>
              <a:gd name="connsiteX76" fmla="*/ 294781 w 338746"/>
              <a:gd name="connsiteY76" fmla="*/ 72378 h 300038"/>
              <a:gd name="connsiteX77" fmla="*/ 308000 w 338746"/>
              <a:gd name="connsiteY77" fmla="*/ 67114 h 300038"/>
              <a:gd name="connsiteX78" fmla="*/ 329150 w 338746"/>
              <a:gd name="connsiteY78" fmla="*/ 76326 h 300038"/>
              <a:gd name="connsiteX79" fmla="*/ 338403 w 338746"/>
              <a:gd name="connsiteY79" fmla="*/ 92117 h 300038"/>
              <a:gd name="connsiteX80" fmla="*/ 333116 w 338746"/>
              <a:gd name="connsiteY80" fmla="*/ 110540 h 300038"/>
              <a:gd name="connsiteX81" fmla="*/ 284206 w 338746"/>
              <a:gd name="connsiteY81" fmla="*/ 159231 h 300038"/>
              <a:gd name="connsiteX82" fmla="*/ 269665 w 338746"/>
              <a:gd name="connsiteY82" fmla="*/ 164495 h 300038"/>
              <a:gd name="connsiteX83" fmla="*/ 251159 w 338746"/>
              <a:gd name="connsiteY83" fmla="*/ 157915 h 300038"/>
              <a:gd name="connsiteX84" fmla="*/ 251159 w 338746"/>
              <a:gd name="connsiteY84" fmla="*/ 214501 h 300038"/>
              <a:gd name="connsiteX85" fmla="*/ 227365 w 338746"/>
              <a:gd name="connsiteY85" fmla="*/ 251348 h 300038"/>
              <a:gd name="connsiteX86" fmla="*/ 227365 w 338746"/>
              <a:gd name="connsiteY86" fmla="*/ 278983 h 300038"/>
              <a:gd name="connsiteX87" fmla="*/ 199605 w 338746"/>
              <a:gd name="connsiteY87" fmla="*/ 300038 h 300038"/>
              <a:gd name="connsiteX88" fmla="*/ 173167 w 338746"/>
              <a:gd name="connsiteY88" fmla="*/ 278983 h 300038"/>
              <a:gd name="connsiteX89" fmla="*/ 173167 w 338746"/>
              <a:gd name="connsiteY89" fmla="*/ 253980 h 300038"/>
              <a:gd name="connsiteX90" fmla="*/ 169202 w 338746"/>
              <a:gd name="connsiteY90" fmla="*/ 253980 h 300038"/>
              <a:gd name="connsiteX91" fmla="*/ 169202 w 338746"/>
              <a:gd name="connsiteY91" fmla="*/ 278983 h 300038"/>
              <a:gd name="connsiteX92" fmla="*/ 141442 w 338746"/>
              <a:gd name="connsiteY92" fmla="*/ 300038 h 300038"/>
              <a:gd name="connsiteX93" fmla="*/ 113682 w 338746"/>
              <a:gd name="connsiteY93" fmla="*/ 278983 h 300038"/>
              <a:gd name="connsiteX94" fmla="*/ 113682 w 338746"/>
              <a:gd name="connsiteY94" fmla="*/ 251348 h 300038"/>
              <a:gd name="connsiteX95" fmla="*/ 91210 w 338746"/>
              <a:gd name="connsiteY95" fmla="*/ 214501 h 300038"/>
              <a:gd name="connsiteX96" fmla="*/ 91210 w 338746"/>
              <a:gd name="connsiteY96" fmla="*/ 155283 h 300038"/>
              <a:gd name="connsiteX97" fmla="*/ 89888 w 338746"/>
              <a:gd name="connsiteY97" fmla="*/ 156599 h 300038"/>
              <a:gd name="connsiteX98" fmla="*/ 68738 w 338746"/>
              <a:gd name="connsiteY98" fmla="*/ 165811 h 300038"/>
              <a:gd name="connsiteX99" fmla="*/ 55519 w 338746"/>
              <a:gd name="connsiteY99" fmla="*/ 160547 h 300038"/>
              <a:gd name="connsiteX100" fmla="*/ 5288 w 338746"/>
              <a:gd name="connsiteY100" fmla="*/ 110540 h 300038"/>
              <a:gd name="connsiteX101" fmla="*/ 0 w 338746"/>
              <a:gd name="connsiteY101" fmla="*/ 96065 h 300038"/>
              <a:gd name="connsiteX102" fmla="*/ 9253 w 338746"/>
              <a:gd name="connsiteY102" fmla="*/ 75010 h 300038"/>
              <a:gd name="connsiteX103" fmla="*/ 30403 w 338746"/>
              <a:gd name="connsiteY103" fmla="*/ 65798 h 300038"/>
              <a:gd name="connsiteX104" fmla="*/ 44944 w 338746"/>
              <a:gd name="connsiteY104" fmla="*/ 71062 h 300038"/>
              <a:gd name="connsiteX105" fmla="*/ 91210 w 338746"/>
              <a:gd name="connsiteY105" fmla="*/ 118436 h 300038"/>
              <a:gd name="connsiteX106" fmla="*/ 91210 w 338746"/>
              <a:gd name="connsiteY106" fmla="*/ 115804 h 300038"/>
              <a:gd name="connsiteX107" fmla="*/ 92532 w 338746"/>
              <a:gd name="connsiteY107" fmla="*/ 110540 h 300038"/>
              <a:gd name="connsiteX108" fmla="*/ 89888 w 338746"/>
              <a:gd name="connsiteY108" fmla="*/ 101329 h 300038"/>
              <a:gd name="connsiteX109" fmla="*/ 121614 w 338746"/>
              <a:gd name="connsiteY109" fmla="*/ 51322 h 300038"/>
              <a:gd name="connsiteX110" fmla="*/ 104429 w 338746"/>
              <a:gd name="connsiteY110" fmla="*/ 25003 h 300038"/>
              <a:gd name="connsiteX111" fmla="*/ 103107 w 338746"/>
              <a:gd name="connsiteY111" fmla="*/ 11843 h 300038"/>
              <a:gd name="connsiteX112" fmla="*/ 111039 w 338746"/>
              <a:gd name="connsiteY112" fmla="*/ 1316 h 300038"/>
              <a:gd name="connsiteX113" fmla="*/ 118970 w 338746"/>
              <a:gd name="connsiteY113"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38746" h="300038">
                <a:moveTo>
                  <a:pt x="101600" y="115887"/>
                </a:moveTo>
                <a:cubicBezTo>
                  <a:pt x="101600" y="115887"/>
                  <a:pt x="101600" y="193230"/>
                  <a:pt x="101600" y="214204"/>
                </a:cubicBezTo>
                <a:cubicBezTo>
                  <a:pt x="101600" y="231246"/>
                  <a:pt x="108177" y="240422"/>
                  <a:pt x="123961" y="241733"/>
                </a:cubicBezTo>
                <a:cubicBezTo>
                  <a:pt x="123961" y="241733"/>
                  <a:pt x="123961" y="241733"/>
                  <a:pt x="123961" y="278438"/>
                </a:cubicBezTo>
                <a:cubicBezTo>
                  <a:pt x="123961" y="283682"/>
                  <a:pt x="131853" y="288925"/>
                  <a:pt x="141061" y="288925"/>
                </a:cubicBezTo>
                <a:cubicBezTo>
                  <a:pt x="150268" y="288925"/>
                  <a:pt x="158161" y="283682"/>
                  <a:pt x="158161" y="278438"/>
                </a:cubicBezTo>
                <a:cubicBezTo>
                  <a:pt x="158161" y="278438"/>
                  <a:pt x="158161" y="278438"/>
                  <a:pt x="158161" y="243044"/>
                </a:cubicBezTo>
                <a:cubicBezTo>
                  <a:pt x="166053" y="243044"/>
                  <a:pt x="173945" y="243044"/>
                  <a:pt x="181837" y="243044"/>
                </a:cubicBezTo>
                <a:cubicBezTo>
                  <a:pt x="181837" y="243044"/>
                  <a:pt x="181837" y="243044"/>
                  <a:pt x="181837" y="278438"/>
                </a:cubicBezTo>
                <a:cubicBezTo>
                  <a:pt x="181837" y="283682"/>
                  <a:pt x="189729" y="288925"/>
                  <a:pt x="198937" y="288925"/>
                </a:cubicBezTo>
                <a:cubicBezTo>
                  <a:pt x="209460" y="288925"/>
                  <a:pt x="216036" y="283682"/>
                  <a:pt x="216036" y="278438"/>
                </a:cubicBezTo>
                <a:cubicBezTo>
                  <a:pt x="216036" y="278438"/>
                  <a:pt x="216036" y="278438"/>
                  <a:pt x="216036" y="241733"/>
                </a:cubicBezTo>
                <a:cubicBezTo>
                  <a:pt x="233136" y="240422"/>
                  <a:pt x="239713" y="231246"/>
                  <a:pt x="239713" y="214204"/>
                </a:cubicBezTo>
                <a:lnTo>
                  <a:pt x="239713" y="115887"/>
                </a:lnTo>
                <a:cubicBezTo>
                  <a:pt x="239713" y="115887"/>
                  <a:pt x="239713" y="115887"/>
                  <a:pt x="101600" y="115887"/>
                </a:cubicBezTo>
                <a:close/>
                <a:moveTo>
                  <a:pt x="307565" y="76200"/>
                </a:moveTo>
                <a:cubicBezTo>
                  <a:pt x="304902" y="76200"/>
                  <a:pt x="302240" y="77523"/>
                  <a:pt x="300908" y="78846"/>
                </a:cubicBezTo>
                <a:cubicBezTo>
                  <a:pt x="300908" y="78846"/>
                  <a:pt x="300908" y="78846"/>
                  <a:pt x="251644" y="127794"/>
                </a:cubicBezTo>
                <a:cubicBezTo>
                  <a:pt x="247650" y="133086"/>
                  <a:pt x="248981" y="142346"/>
                  <a:pt x="255639" y="148961"/>
                </a:cubicBezTo>
                <a:cubicBezTo>
                  <a:pt x="259633" y="152929"/>
                  <a:pt x="264959" y="155575"/>
                  <a:pt x="268953" y="155575"/>
                </a:cubicBezTo>
                <a:cubicBezTo>
                  <a:pt x="271616" y="155575"/>
                  <a:pt x="274279" y="154252"/>
                  <a:pt x="275611" y="152929"/>
                </a:cubicBezTo>
                <a:cubicBezTo>
                  <a:pt x="275611" y="152929"/>
                  <a:pt x="275611" y="152929"/>
                  <a:pt x="324874" y="103981"/>
                </a:cubicBezTo>
                <a:cubicBezTo>
                  <a:pt x="330200" y="98690"/>
                  <a:pt x="327537" y="89429"/>
                  <a:pt x="320880" y="82815"/>
                </a:cubicBezTo>
                <a:cubicBezTo>
                  <a:pt x="316886" y="78846"/>
                  <a:pt x="311560" y="76200"/>
                  <a:pt x="307565" y="76200"/>
                </a:cubicBezTo>
                <a:close/>
                <a:moveTo>
                  <a:pt x="30213" y="76200"/>
                </a:moveTo>
                <a:cubicBezTo>
                  <a:pt x="26282" y="76200"/>
                  <a:pt x="21041" y="78846"/>
                  <a:pt x="17110" y="82815"/>
                </a:cubicBezTo>
                <a:cubicBezTo>
                  <a:pt x="10559" y="89429"/>
                  <a:pt x="7938" y="98690"/>
                  <a:pt x="13179" y="102658"/>
                </a:cubicBezTo>
                <a:cubicBezTo>
                  <a:pt x="13179" y="102658"/>
                  <a:pt x="13179" y="102658"/>
                  <a:pt x="61661" y="152929"/>
                </a:cubicBezTo>
                <a:cubicBezTo>
                  <a:pt x="64282" y="154252"/>
                  <a:pt x="65592" y="155575"/>
                  <a:pt x="68213" y="155575"/>
                </a:cubicBezTo>
                <a:cubicBezTo>
                  <a:pt x="73454" y="155575"/>
                  <a:pt x="78695" y="152929"/>
                  <a:pt x="82626" y="148961"/>
                </a:cubicBezTo>
                <a:cubicBezTo>
                  <a:pt x="89178" y="142346"/>
                  <a:pt x="90488" y="133086"/>
                  <a:pt x="86557" y="129117"/>
                </a:cubicBezTo>
                <a:cubicBezTo>
                  <a:pt x="86557" y="129117"/>
                  <a:pt x="86557" y="129117"/>
                  <a:pt x="36765" y="78846"/>
                </a:cubicBezTo>
                <a:cubicBezTo>
                  <a:pt x="35455" y="77523"/>
                  <a:pt x="32834" y="76200"/>
                  <a:pt x="30213" y="76200"/>
                </a:cubicBezTo>
                <a:close/>
                <a:moveTo>
                  <a:pt x="199232" y="65087"/>
                </a:moveTo>
                <a:cubicBezTo>
                  <a:pt x="204055" y="65087"/>
                  <a:pt x="207964" y="69351"/>
                  <a:pt x="207964" y="74612"/>
                </a:cubicBezTo>
                <a:cubicBezTo>
                  <a:pt x="207964" y="79873"/>
                  <a:pt x="204055" y="84137"/>
                  <a:pt x="199232" y="84137"/>
                </a:cubicBezTo>
                <a:cubicBezTo>
                  <a:pt x="194409" y="84137"/>
                  <a:pt x="190500" y="79873"/>
                  <a:pt x="190500" y="74612"/>
                </a:cubicBezTo>
                <a:cubicBezTo>
                  <a:pt x="190500" y="69351"/>
                  <a:pt x="194409" y="65087"/>
                  <a:pt x="199232" y="65087"/>
                </a:cubicBezTo>
                <a:close/>
                <a:moveTo>
                  <a:pt x="142875" y="65087"/>
                </a:moveTo>
                <a:cubicBezTo>
                  <a:pt x="148136" y="65087"/>
                  <a:pt x="152400" y="69351"/>
                  <a:pt x="152400" y="74612"/>
                </a:cubicBezTo>
                <a:cubicBezTo>
                  <a:pt x="152400" y="79873"/>
                  <a:pt x="148136" y="84137"/>
                  <a:pt x="142875" y="84137"/>
                </a:cubicBezTo>
                <a:cubicBezTo>
                  <a:pt x="137614" y="84137"/>
                  <a:pt x="133350" y="79873"/>
                  <a:pt x="133350" y="74612"/>
                </a:cubicBezTo>
                <a:cubicBezTo>
                  <a:pt x="133350" y="69351"/>
                  <a:pt x="137614" y="65087"/>
                  <a:pt x="142875" y="65087"/>
                </a:cubicBezTo>
                <a:close/>
                <a:moveTo>
                  <a:pt x="114538" y="9525"/>
                </a:moveTo>
                <a:cubicBezTo>
                  <a:pt x="111897" y="12163"/>
                  <a:pt x="110577" y="14802"/>
                  <a:pt x="113217" y="17440"/>
                </a:cubicBezTo>
                <a:cubicBezTo>
                  <a:pt x="113217" y="17440"/>
                  <a:pt x="113217" y="17440"/>
                  <a:pt x="134345" y="53058"/>
                </a:cubicBezTo>
                <a:cubicBezTo>
                  <a:pt x="134345" y="53058"/>
                  <a:pt x="135665" y="53058"/>
                  <a:pt x="135665" y="53058"/>
                </a:cubicBezTo>
                <a:cubicBezTo>
                  <a:pt x="117179" y="63612"/>
                  <a:pt x="103974" y="82081"/>
                  <a:pt x="100013" y="103188"/>
                </a:cubicBezTo>
                <a:lnTo>
                  <a:pt x="241301" y="103188"/>
                </a:lnTo>
                <a:cubicBezTo>
                  <a:pt x="237340" y="82081"/>
                  <a:pt x="224135" y="63612"/>
                  <a:pt x="205649" y="53058"/>
                </a:cubicBezTo>
                <a:cubicBezTo>
                  <a:pt x="205649" y="53058"/>
                  <a:pt x="205649" y="53058"/>
                  <a:pt x="228097" y="17440"/>
                </a:cubicBezTo>
                <a:cubicBezTo>
                  <a:pt x="229417" y="14802"/>
                  <a:pt x="228097" y="12163"/>
                  <a:pt x="225456" y="9525"/>
                </a:cubicBezTo>
                <a:cubicBezTo>
                  <a:pt x="224135" y="9525"/>
                  <a:pt x="224135" y="9525"/>
                  <a:pt x="222815" y="9525"/>
                </a:cubicBezTo>
                <a:cubicBezTo>
                  <a:pt x="220174" y="9525"/>
                  <a:pt x="217533" y="10844"/>
                  <a:pt x="217533" y="12163"/>
                </a:cubicBezTo>
                <a:cubicBezTo>
                  <a:pt x="217533" y="12163"/>
                  <a:pt x="217533" y="12163"/>
                  <a:pt x="195085" y="46462"/>
                </a:cubicBezTo>
                <a:cubicBezTo>
                  <a:pt x="195085" y="47782"/>
                  <a:pt x="195085" y="47782"/>
                  <a:pt x="193765" y="49101"/>
                </a:cubicBezTo>
                <a:cubicBezTo>
                  <a:pt x="187163" y="46462"/>
                  <a:pt x="179240" y="45143"/>
                  <a:pt x="169997" y="45143"/>
                </a:cubicBezTo>
                <a:cubicBezTo>
                  <a:pt x="162074" y="45143"/>
                  <a:pt x="154151" y="46462"/>
                  <a:pt x="146229" y="49101"/>
                </a:cubicBezTo>
                <a:cubicBezTo>
                  <a:pt x="146229" y="47782"/>
                  <a:pt x="146229" y="47782"/>
                  <a:pt x="146229" y="46462"/>
                </a:cubicBezTo>
                <a:cubicBezTo>
                  <a:pt x="146229" y="46462"/>
                  <a:pt x="146229" y="46462"/>
                  <a:pt x="123781" y="12163"/>
                </a:cubicBezTo>
                <a:cubicBezTo>
                  <a:pt x="122461" y="10844"/>
                  <a:pt x="121140" y="9525"/>
                  <a:pt x="118499" y="9525"/>
                </a:cubicBezTo>
                <a:cubicBezTo>
                  <a:pt x="117179" y="9525"/>
                  <a:pt x="115858" y="9525"/>
                  <a:pt x="114538" y="9525"/>
                </a:cubicBezTo>
                <a:close/>
                <a:moveTo>
                  <a:pt x="118970" y="0"/>
                </a:moveTo>
                <a:cubicBezTo>
                  <a:pt x="124257" y="0"/>
                  <a:pt x="129545" y="2632"/>
                  <a:pt x="133511" y="7896"/>
                </a:cubicBezTo>
                <a:cubicBezTo>
                  <a:pt x="133511" y="7896"/>
                  <a:pt x="133511" y="7896"/>
                  <a:pt x="152017" y="36847"/>
                </a:cubicBezTo>
                <a:cubicBezTo>
                  <a:pt x="158626" y="35531"/>
                  <a:pt x="165236" y="35531"/>
                  <a:pt x="170523" y="35531"/>
                </a:cubicBezTo>
                <a:cubicBezTo>
                  <a:pt x="177133" y="35531"/>
                  <a:pt x="183742" y="35531"/>
                  <a:pt x="190352" y="36847"/>
                </a:cubicBezTo>
                <a:cubicBezTo>
                  <a:pt x="190352" y="36847"/>
                  <a:pt x="190352" y="36847"/>
                  <a:pt x="208858" y="7896"/>
                </a:cubicBezTo>
                <a:cubicBezTo>
                  <a:pt x="211502" y="2632"/>
                  <a:pt x="216790" y="0"/>
                  <a:pt x="223399" y="0"/>
                </a:cubicBezTo>
                <a:cubicBezTo>
                  <a:pt x="226043" y="0"/>
                  <a:pt x="228686" y="1316"/>
                  <a:pt x="231330" y="1316"/>
                </a:cubicBezTo>
                <a:cubicBezTo>
                  <a:pt x="235296" y="3948"/>
                  <a:pt x="237940" y="7896"/>
                  <a:pt x="239262" y="11843"/>
                </a:cubicBezTo>
                <a:cubicBezTo>
                  <a:pt x="240583" y="15791"/>
                  <a:pt x="239262" y="21055"/>
                  <a:pt x="237940" y="25003"/>
                </a:cubicBezTo>
                <a:cubicBezTo>
                  <a:pt x="237940" y="25003"/>
                  <a:pt x="237940" y="25003"/>
                  <a:pt x="220755" y="51322"/>
                </a:cubicBezTo>
                <a:cubicBezTo>
                  <a:pt x="236618" y="63166"/>
                  <a:pt x="248515" y="81589"/>
                  <a:pt x="251159" y="101329"/>
                </a:cubicBezTo>
                <a:cubicBezTo>
                  <a:pt x="252480" y="105277"/>
                  <a:pt x="251159" y="107909"/>
                  <a:pt x="249837" y="110540"/>
                </a:cubicBezTo>
                <a:cubicBezTo>
                  <a:pt x="249837" y="111856"/>
                  <a:pt x="251159" y="113172"/>
                  <a:pt x="251159" y="114488"/>
                </a:cubicBezTo>
                <a:cubicBezTo>
                  <a:pt x="251159" y="114488"/>
                  <a:pt x="251159" y="114488"/>
                  <a:pt x="294781" y="72378"/>
                </a:cubicBezTo>
                <a:cubicBezTo>
                  <a:pt x="297425" y="68430"/>
                  <a:pt x="302712" y="67114"/>
                  <a:pt x="308000" y="67114"/>
                </a:cubicBezTo>
                <a:cubicBezTo>
                  <a:pt x="314609" y="67114"/>
                  <a:pt x="322540" y="69746"/>
                  <a:pt x="329150" y="76326"/>
                </a:cubicBezTo>
                <a:cubicBezTo>
                  <a:pt x="333116" y="80273"/>
                  <a:pt x="337081" y="86853"/>
                  <a:pt x="338403" y="92117"/>
                </a:cubicBezTo>
                <a:cubicBezTo>
                  <a:pt x="339725" y="100013"/>
                  <a:pt x="337081" y="106593"/>
                  <a:pt x="333116" y="110540"/>
                </a:cubicBezTo>
                <a:cubicBezTo>
                  <a:pt x="333116" y="110540"/>
                  <a:pt x="333116" y="110540"/>
                  <a:pt x="284206" y="159231"/>
                </a:cubicBezTo>
                <a:cubicBezTo>
                  <a:pt x="280240" y="163179"/>
                  <a:pt x="274953" y="164495"/>
                  <a:pt x="269665" y="164495"/>
                </a:cubicBezTo>
                <a:cubicBezTo>
                  <a:pt x="263056" y="164495"/>
                  <a:pt x="256446" y="161863"/>
                  <a:pt x="251159" y="157915"/>
                </a:cubicBezTo>
                <a:cubicBezTo>
                  <a:pt x="251159" y="157915"/>
                  <a:pt x="251159" y="157915"/>
                  <a:pt x="251159" y="214501"/>
                </a:cubicBezTo>
                <a:cubicBezTo>
                  <a:pt x="251159" y="232924"/>
                  <a:pt x="243227" y="246084"/>
                  <a:pt x="227365" y="251348"/>
                </a:cubicBezTo>
                <a:cubicBezTo>
                  <a:pt x="227365" y="251348"/>
                  <a:pt x="227365" y="251348"/>
                  <a:pt x="227365" y="278983"/>
                </a:cubicBezTo>
                <a:cubicBezTo>
                  <a:pt x="227365" y="290826"/>
                  <a:pt x="215468" y="300038"/>
                  <a:pt x="199605" y="300038"/>
                </a:cubicBezTo>
                <a:cubicBezTo>
                  <a:pt x="185064" y="300038"/>
                  <a:pt x="173167" y="290826"/>
                  <a:pt x="173167" y="278983"/>
                </a:cubicBezTo>
                <a:cubicBezTo>
                  <a:pt x="173167" y="278983"/>
                  <a:pt x="173167" y="278983"/>
                  <a:pt x="173167" y="253980"/>
                </a:cubicBezTo>
                <a:cubicBezTo>
                  <a:pt x="173167" y="253980"/>
                  <a:pt x="173167" y="253980"/>
                  <a:pt x="169202" y="253980"/>
                </a:cubicBezTo>
                <a:cubicBezTo>
                  <a:pt x="169202" y="253980"/>
                  <a:pt x="169202" y="253980"/>
                  <a:pt x="169202" y="278983"/>
                </a:cubicBezTo>
                <a:cubicBezTo>
                  <a:pt x="169202" y="290826"/>
                  <a:pt x="157305" y="300038"/>
                  <a:pt x="141442" y="300038"/>
                </a:cubicBezTo>
                <a:cubicBezTo>
                  <a:pt x="125579" y="300038"/>
                  <a:pt x="113682" y="290826"/>
                  <a:pt x="113682" y="278983"/>
                </a:cubicBezTo>
                <a:cubicBezTo>
                  <a:pt x="113682" y="278983"/>
                  <a:pt x="113682" y="278983"/>
                  <a:pt x="113682" y="251348"/>
                </a:cubicBezTo>
                <a:cubicBezTo>
                  <a:pt x="101785" y="247400"/>
                  <a:pt x="91210" y="236872"/>
                  <a:pt x="91210" y="214501"/>
                </a:cubicBezTo>
                <a:cubicBezTo>
                  <a:pt x="91210" y="203973"/>
                  <a:pt x="91210" y="177654"/>
                  <a:pt x="91210" y="155283"/>
                </a:cubicBezTo>
                <a:cubicBezTo>
                  <a:pt x="91210" y="155283"/>
                  <a:pt x="91210" y="156599"/>
                  <a:pt x="89888" y="156599"/>
                </a:cubicBezTo>
                <a:cubicBezTo>
                  <a:pt x="84601" y="161863"/>
                  <a:pt x="76669" y="165811"/>
                  <a:pt x="68738" y="165811"/>
                </a:cubicBezTo>
                <a:cubicBezTo>
                  <a:pt x="63451" y="165811"/>
                  <a:pt x="59485" y="163179"/>
                  <a:pt x="55519" y="160547"/>
                </a:cubicBezTo>
                <a:cubicBezTo>
                  <a:pt x="55519" y="160547"/>
                  <a:pt x="55519" y="160547"/>
                  <a:pt x="5288" y="110540"/>
                </a:cubicBezTo>
                <a:cubicBezTo>
                  <a:pt x="1322" y="106593"/>
                  <a:pt x="0" y="101329"/>
                  <a:pt x="0" y="96065"/>
                </a:cubicBezTo>
                <a:cubicBezTo>
                  <a:pt x="0" y="89485"/>
                  <a:pt x="3966" y="81589"/>
                  <a:pt x="9253" y="75010"/>
                </a:cubicBezTo>
                <a:cubicBezTo>
                  <a:pt x="15863" y="69746"/>
                  <a:pt x="23794" y="65798"/>
                  <a:pt x="30403" y="65798"/>
                </a:cubicBezTo>
                <a:cubicBezTo>
                  <a:pt x="35691" y="65798"/>
                  <a:pt x="40979" y="68430"/>
                  <a:pt x="44944" y="71062"/>
                </a:cubicBezTo>
                <a:cubicBezTo>
                  <a:pt x="44944" y="71062"/>
                  <a:pt x="44944" y="71062"/>
                  <a:pt x="91210" y="118436"/>
                </a:cubicBezTo>
                <a:cubicBezTo>
                  <a:pt x="91210" y="118436"/>
                  <a:pt x="91210" y="118436"/>
                  <a:pt x="91210" y="115804"/>
                </a:cubicBezTo>
                <a:cubicBezTo>
                  <a:pt x="91210" y="113172"/>
                  <a:pt x="91210" y="111856"/>
                  <a:pt x="92532" y="110540"/>
                </a:cubicBezTo>
                <a:cubicBezTo>
                  <a:pt x="91210" y="107909"/>
                  <a:pt x="89888" y="105277"/>
                  <a:pt x="89888" y="101329"/>
                </a:cubicBezTo>
                <a:cubicBezTo>
                  <a:pt x="93854" y="81589"/>
                  <a:pt x="104429" y="63166"/>
                  <a:pt x="121614" y="51322"/>
                </a:cubicBezTo>
                <a:cubicBezTo>
                  <a:pt x="121614" y="51322"/>
                  <a:pt x="121614" y="51322"/>
                  <a:pt x="104429" y="25003"/>
                </a:cubicBezTo>
                <a:cubicBezTo>
                  <a:pt x="101785" y="21055"/>
                  <a:pt x="101785" y="15791"/>
                  <a:pt x="103107" y="11843"/>
                </a:cubicBezTo>
                <a:cubicBezTo>
                  <a:pt x="103107" y="7896"/>
                  <a:pt x="107073" y="3948"/>
                  <a:pt x="111039" y="1316"/>
                </a:cubicBezTo>
                <a:cubicBezTo>
                  <a:pt x="113682" y="1316"/>
                  <a:pt x="116326" y="0"/>
                  <a:pt x="118970" y="0"/>
                </a:cubicBezTo>
                <a:close/>
              </a:path>
            </a:pathLst>
          </a:custGeom>
          <a:solidFill>
            <a:srgbClr val="2E75B6"/>
          </a:solidFill>
          <a:ln>
            <a:noFill/>
          </a:ln>
        </p:spPr>
        <p:txBody>
          <a:bodyPr/>
          <a:lstStyle/>
          <a:p>
            <a:endParaRPr lang="zh-CN" altLang="en-US">
              <a:cs typeface="+mn-ea"/>
              <a:sym typeface="+mn-lt"/>
            </a:endParaRPr>
          </a:p>
        </p:txBody>
      </p:sp>
      <p:grpSp>
        <p:nvGrpSpPr>
          <p:cNvPr id="120" name="组合 119"/>
          <p:cNvGrpSpPr/>
          <p:nvPr/>
        </p:nvGrpSpPr>
        <p:grpSpPr>
          <a:xfrm>
            <a:off x="1873221" y="3132386"/>
            <a:ext cx="8125489" cy="593230"/>
            <a:chOff x="2825086" y="3132386"/>
            <a:chExt cx="8125489" cy="593230"/>
          </a:xfrm>
        </p:grpSpPr>
        <p:sp>
          <p:nvSpPr>
            <p:cNvPr id="121" name="android-with-two-arms-up_79421"/>
            <p:cNvSpPr>
              <a:spLocks noChangeAspect="1"/>
            </p:cNvSpPr>
            <p:nvPr>
              <p:custDataLst>
                <p:tags r:id="rId3"/>
              </p:custDataLst>
            </p:nvPr>
          </p:nvSpPr>
          <p:spPr bwMode="auto">
            <a:xfrm>
              <a:off x="4381887" y="3132386"/>
              <a:ext cx="383361" cy="593230"/>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rgbClr val="2E75B6"/>
            </a:solidFill>
            <a:ln>
              <a:noFill/>
            </a:ln>
          </p:spPr>
          <p:txBody>
            <a:bodyPr/>
            <a:lstStyle/>
            <a:p>
              <a:endParaRPr lang="zh-CN" altLang="en-US">
                <a:cs typeface="+mn-ea"/>
                <a:sym typeface="+mn-lt"/>
              </a:endParaRPr>
            </a:p>
          </p:txBody>
        </p:sp>
        <p:sp>
          <p:nvSpPr>
            <p:cNvPr id="122" name="android-with-two-arms-up_79421"/>
            <p:cNvSpPr>
              <a:spLocks noChangeAspect="1"/>
            </p:cNvSpPr>
            <p:nvPr>
              <p:custDataLst>
                <p:tags r:id="rId4"/>
              </p:custDataLst>
            </p:nvPr>
          </p:nvSpPr>
          <p:spPr bwMode="auto">
            <a:xfrm>
              <a:off x="6477867" y="3133778"/>
              <a:ext cx="593230" cy="59044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accent1"/>
            </a:solidFill>
            <a:ln>
              <a:noFill/>
            </a:ln>
          </p:spPr>
          <p:txBody>
            <a:bodyPr/>
            <a:lstStyle/>
            <a:p>
              <a:endParaRPr lang="zh-CN" altLang="en-US">
                <a:cs typeface="+mn-ea"/>
                <a:sym typeface="+mn-lt"/>
              </a:endParaRPr>
            </a:p>
          </p:txBody>
        </p:sp>
        <p:sp>
          <p:nvSpPr>
            <p:cNvPr id="123" name="android-with-two-arms-up_79421"/>
            <p:cNvSpPr>
              <a:spLocks noChangeAspect="1"/>
            </p:cNvSpPr>
            <p:nvPr>
              <p:custDataLst>
                <p:tags r:id="rId5"/>
              </p:custDataLst>
            </p:nvPr>
          </p:nvSpPr>
          <p:spPr bwMode="auto">
            <a:xfrm>
              <a:off x="8797526" y="3133779"/>
              <a:ext cx="593230" cy="590444"/>
            </a:xfrm>
            <a:custGeom>
              <a:avLst/>
              <a:gdLst>
                <a:gd name="connsiteX0" fmla="*/ 165100 w 338138"/>
                <a:gd name="connsiteY0" fmla="*/ 220663 h 336550"/>
                <a:gd name="connsiteX1" fmla="*/ 192087 w 338138"/>
                <a:gd name="connsiteY1" fmla="*/ 246857 h 336550"/>
                <a:gd name="connsiteX2" fmla="*/ 165100 w 338138"/>
                <a:gd name="connsiteY2" fmla="*/ 273051 h 336550"/>
                <a:gd name="connsiteX3" fmla="*/ 138112 w 338138"/>
                <a:gd name="connsiteY3" fmla="*/ 246857 h 336550"/>
                <a:gd name="connsiteX4" fmla="*/ 165100 w 338138"/>
                <a:gd name="connsiteY4" fmla="*/ 220663 h 336550"/>
                <a:gd name="connsiteX5" fmla="*/ 169109 w 338138"/>
                <a:gd name="connsiteY5" fmla="*/ 69850 h 336550"/>
                <a:gd name="connsiteX6" fmla="*/ 225425 w 338138"/>
                <a:gd name="connsiteY6" fmla="*/ 115796 h 336550"/>
                <a:gd name="connsiteX7" fmla="*/ 200541 w 338138"/>
                <a:gd name="connsiteY7" fmla="*/ 164368 h 336550"/>
                <a:gd name="connsiteX8" fmla="*/ 184825 w 338138"/>
                <a:gd name="connsiteY8" fmla="*/ 201124 h 336550"/>
                <a:gd name="connsiteX9" fmla="*/ 184825 w 338138"/>
                <a:gd name="connsiteY9" fmla="*/ 206375 h 336550"/>
                <a:gd name="connsiteX10" fmla="*/ 146844 w 338138"/>
                <a:gd name="connsiteY10" fmla="*/ 206375 h 336550"/>
                <a:gd name="connsiteX11" fmla="*/ 145534 w 338138"/>
                <a:gd name="connsiteY11" fmla="*/ 198499 h 336550"/>
                <a:gd name="connsiteX12" fmla="*/ 163870 w 338138"/>
                <a:gd name="connsiteY12" fmla="*/ 152553 h 336550"/>
                <a:gd name="connsiteX13" fmla="*/ 179586 w 338138"/>
                <a:gd name="connsiteY13" fmla="*/ 122360 h 336550"/>
                <a:gd name="connsiteX14" fmla="*/ 158631 w 338138"/>
                <a:gd name="connsiteY14" fmla="*/ 105294 h 336550"/>
                <a:gd name="connsiteX15" fmla="*/ 129818 w 338138"/>
                <a:gd name="connsiteY15" fmla="*/ 113171 h 336550"/>
                <a:gd name="connsiteX16" fmla="*/ 120650 w 338138"/>
                <a:gd name="connsiteY16" fmla="*/ 81665 h 336550"/>
                <a:gd name="connsiteX17" fmla="*/ 169109 w 338138"/>
                <a:gd name="connsiteY17" fmla="*/ 69850 h 336550"/>
                <a:gd name="connsiteX18" fmla="*/ 169069 w 338138"/>
                <a:gd name="connsiteY18" fmla="*/ 26988 h 336550"/>
                <a:gd name="connsiteX19" fmla="*/ 28575 w 338138"/>
                <a:gd name="connsiteY19" fmla="*/ 168276 h 336550"/>
                <a:gd name="connsiteX20" fmla="*/ 169069 w 338138"/>
                <a:gd name="connsiteY20" fmla="*/ 309564 h 336550"/>
                <a:gd name="connsiteX21" fmla="*/ 309563 w 338138"/>
                <a:gd name="connsiteY21" fmla="*/ 168276 h 336550"/>
                <a:gd name="connsiteX22" fmla="*/ 169069 w 338138"/>
                <a:gd name="connsiteY22" fmla="*/ 26988 h 336550"/>
                <a:gd name="connsiteX23" fmla="*/ 169069 w 338138"/>
                <a:gd name="connsiteY23" fmla="*/ 0 h 336550"/>
                <a:gd name="connsiteX24" fmla="*/ 338138 w 338138"/>
                <a:gd name="connsiteY24" fmla="*/ 168275 h 336550"/>
                <a:gd name="connsiteX25" fmla="*/ 169069 w 338138"/>
                <a:gd name="connsiteY25" fmla="*/ 336550 h 336550"/>
                <a:gd name="connsiteX26" fmla="*/ 0 w 338138"/>
                <a:gd name="connsiteY26" fmla="*/ 168275 h 336550"/>
                <a:gd name="connsiteX27" fmla="*/ 169069 w 338138"/>
                <a:gd name="connsiteY2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8138" h="336550">
                  <a:moveTo>
                    <a:pt x="165100" y="220663"/>
                  </a:moveTo>
                  <a:cubicBezTo>
                    <a:pt x="181292" y="220663"/>
                    <a:pt x="190738" y="231141"/>
                    <a:pt x="192087" y="246857"/>
                  </a:cubicBezTo>
                  <a:cubicBezTo>
                    <a:pt x="192087" y="261264"/>
                    <a:pt x="181292" y="273051"/>
                    <a:pt x="165100" y="273051"/>
                  </a:cubicBezTo>
                  <a:cubicBezTo>
                    <a:pt x="148907" y="273051"/>
                    <a:pt x="138112" y="261264"/>
                    <a:pt x="138112" y="246857"/>
                  </a:cubicBezTo>
                  <a:cubicBezTo>
                    <a:pt x="138112" y="231141"/>
                    <a:pt x="148907" y="220663"/>
                    <a:pt x="165100" y="220663"/>
                  </a:cubicBezTo>
                  <a:close/>
                  <a:moveTo>
                    <a:pt x="169109" y="69850"/>
                  </a:moveTo>
                  <a:cubicBezTo>
                    <a:pt x="207090" y="69850"/>
                    <a:pt x="225425" y="90854"/>
                    <a:pt x="225425" y="115796"/>
                  </a:cubicBezTo>
                  <a:cubicBezTo>
                    <a:pt x="225425" y="136800"/>
                    <a:pt x="211019" y="152553"/>
                    <a:pt x="200541" y="164368"/>
                  </a:cubicBezTo>
                  <a:cubicBezTo>
                    <a:pt x="190064" y="176182"/>
                    <a:pt x="184825" y="187997"/>
                    <a:pt x="184825" y="201124"/>
                  </a:cubicBezTo>
                  <a:cubicBezTo>
                    <a:pt x="184825" y="201124"/>
                    <a:pt x="184825" y="201124"/>
                    <a:pt x="184825" y="206375"/>
                  </a:cubicBezTo>
                  <a:cubicBezTo>
                    <a:pt x="184825" y="206375"/>
                    <a:pt x="184825" y="206375"/>
                    <a:pt x="146844" y="206375"/>
                  </a:cubicBezTo>
                  <a:cubicBezTo>
                    <a:pt x="146844" y="206375"/>
                    <a:pt x="146844" y="206375"/>
                    <a:pt x="145534" y="198499"/>
                  </a:cubicBezTo>
                  <a:cubicBezTo>
                    <a:pt x="145534" y="184059"/>
                    <a:pt x="150773" y="168306"/>
                    <a:pt x="163870" y="152553"/>
                  </a:cubicBezTo>
                  <a:cubicBezTo>
                    <a:pt x="173038" y="142051"/>
                    <a:pt x="179586" y="131549"/>
                    <a:pt x="179586" y="122360"/>
                  </a:cubicBezTo>
                  <a:cubicBezTo>
                    <a:pt x="179586" y="111858"/>
                    <a:pt x="173038" y="105294"/>
                    <a:pt x="158631" y="105294"/>
                  </a:cubicBezTo>
                  <a:cubicBezTo>
                    <a:pt x="149463" y="105294"/>
                    <a:pt x="137676" y="107920"/>
                    <a:pt x="129818" y="113171"/>
                  </a:cubicBezTo>
                  <a:cubicBezTo>
                    <a:pt x="129818" y="113171"/>
                    <a:pt x="129818" y="113171"/>
                    <a:pt x="120650" y="81665"/>
                  </a:cubicBezTo>
                  <a:cubicBezTo>
                    <a:pt x="131128" y="75101"/>
                    <a:pt x="148154" y="69850"/>
                    <a:pt x="169109" y="69850"/>
                  </a:cubicBezTo>
                  <a:close/>
                  <a:moveTo>
                    <a:pt x="169069" y="26988"/>
                  </a:moveTo>
                  <a:cubicBezTo>
                    <a:pt x="91476" y="26988"/>
                    <a:pt x="28575" y="90245"/>
                    <a:pt x="28575" y="168276"/>
                  </a:cubicBezTo>
                  <a:cubicBezTo>
                    <a:pt x="28575" y="246307"/>
                    <a:pt x="91476" y="309564"/>
                    <a:pt x="169069" y="309564"/>
                  </a:cubicBezTo>
                  <a:cubicBezTo>
                    <a:pt x="246662" y="309564"/>
                    <a:pt x="309563" y="246307"/>
                    <a:pt x="309563" y="168276"/>
                  </a:cubicBezTo>
                  <a:cubicBezTo>
                    <a:pt x="309563" y="90245"/>
                    <a:pt x="246662" y="26988"/>
                    <a:pt x="169069" y="26988"/>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rgbClr val="3288CA"/>
            </a:solidFill>
            <a:ln>
              <a:noFill/>
            </a:ln>
          </p:spPr>
          <p:txBody>
            <a:bodyPr/>
            <a:lstStyle/>
            <a:p>
              <a:endParaRPr lang="zh-CN" altLang="en-US">
                <a:cs typeface="+mn-ea"/>
                <a:sym typeface="+mn-lt"/>
              </a:endParaRPr>
            </a:p>
          </p:txBody>
        </p:sp>
        <p:cxnSp>
          <p:nvCxnSpPr>
            <p:cNvPr id="124" name="直接连接符 123"/>
            <p:cNvCxnSpPr/>
            <p:nvPr>
              <p:custDataLst>
                <p:tags r:id="rId6"/>
              </p:custDataLst>
            </p:nvPr>
          </p:nvCxnSpPr>
          <p:spPr>
            <a:xfrm>
              <a:off x="2825086"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5" name="直接连接符 124"/>
            <p:cNvCxnSpPr/>
            <p:nvPr>
              <p:custDataLst>
                <p:tags r:id="rId7"/>
              </p:custDataLst>
            </p:nvPr>
          </p:nvCxnSpPr>
          <p:spPr>
            <a:xfrm>
              <a:off x="4950435"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6" name="直接连接符 125"/>
            <p:cNvCxnSpPr/>
            <p:nvPr>
              <p:custDataLst>
                <p:tags r:id="rId8"/>
              </p:custDataLst>
            </p:nvPr>
          </p:nvCxnSpPr>
          <p:spPr>
            <a:xfrm>
              <a:off x="7248504"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7" name="直接连接符 126"/>
            <p:cNvCxnSpPr/>
            <p:nvPr>
              <p:custDataLst>
                <p:tags r:id="rId9"/>
              </p:custDataLst>
            </p:nvPr>
          </p:nvCxnSpPr>
          <p:spPr>
            <a:xfrm>
              <a:off x="9546575" y="3429001"/>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9" name="文本框 128"/>
          <p:cNvSpPr txBox="1"/>
          <p:nvPr>
            <p:custDataLst>
              <p:tags r:id="rId10"/>
            </p:custDataLst>
          </p:nvPr>
        </p:nvSpPr>
        <p:spPr>
          <a:xfrm>
            <a:off x="2621915" y="1914422"/>
            <a:ext cx="2061210" cy="1198880"/>
          </a:xfrm>
          <a:prstGeom prst="rect">
            <a:avLst/>
          </a:prstGeom>
          <a:noFill/>
        </p:spPr>
        <p:txBody>
          <a:bodyPr wrap="square" rtlCol="0">
            <a:spAutoFit/>
          </a:bodyPr>
          <a:lstStyle/>
          <a:p>
            <a:pPr algn="ctr">
              <a:lnSpc>
                <a:spcPct val="120000"/>
              </a:lnSpc>
              <a:spcBef>
                <a:spcPts val="0"/>
              </a:spcBef>
              <a:spcAft>
                <a:spcPts val="0"/>
              </a:spcAft>
            </a:pPr>
            <a:r>
              <a:rPr lang="en-US" altLang="zh-CN" sz="2000" dirty="0">
                <a:solidFill>
                  <a:srgbClr val="3384BD"/>
                </a:solidFill>
                <a:cs typeface="+mn-ea"/>
                <a:sym typeface="+mn-lt"/>
              </a:rPr>
              <a:t>02</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网络信息发布及相关信息源监测</a:t>
            </a:r>
            <a:endParaRPr lang="zh-CN" altLang="en-US" sz="2000" dirty="0">
              <a:solidFill>
                <a:srgbClr val="3384BD"/>
              </a:solidFill>
              <a:cs typeface="+mn-ea"/>
              <a:sym typeface="+mn-lt"/>
            </a:endParaRPr>
          </a:p>
        </p:txBody>
      </p:sp>
      <p:sp>
        <p:nvSpPr>
          <p:cNvPr id="130" name="文本框 129"/>
          <p:cNvSpPr txBox="1"/>
          <p:nvPr>
            <p:custDataLst>
              <p:tags r:id="rId11"/>
            </p:custDataLst>
          </p:nvPr>
        </p:nvSpPr>
        <p:spPr>
          <a:xfrm>
            <a:off x="5251752" y="1914422"/>
            <a:ext cx="1198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03</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在线服务</a:t>
            </a:r>
            <a:endParaRPr lang="zh-CN" altLang="en-US" sz="2000" dirty="0">
              <a:solidFill>
                <a:srgbClr val="3384BD"/>
              </a:solidFill>
              <a:cs typeface="+mn-ea"/>
              <a:sym typeface="+mn-lt"/>
            </a:endParaRPr>
          </a:p>
        </p:txBody>
      </p:sp>
      <p:sp>
        <p:nvSpPr>
          <p:cNvPr id="131" name="文本框 130"/>
          <p:cNvSpPr txBox="1"/>
          <p:nvPr>
            <p:custDataLst>
              <p:tags r:id="rId12"/>
            </p:custDataLst>
          </p:nvPr>
        </p:nvSpPr>
        <p:spPr>
          <a:xfrm>
            <a:off x="7542836" y="1914422"/>
            <a:ext cx="1198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04</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推送话题</a:t>
            </a:r>
            <a:endParaRPr lang="zh-CN" altLang="en-US" sz="2000" dirty="0">
              <a:solidFill>
                <a:srgbClr val="3384BD"/>
              </a:solidFill>
              <a:cs typeface="+mn-ea"/>
              <a:sym typeface="+mn-lt"/>
            </a:endParaRPr>
          </a:p>
        </p:txBody>
      </p:sp>
      <p:sp>
        <p:nvSpPr>
          <p:cNvPr id="132" name="矩形 131"/>
          <p:cNvSpPr/>
          <p:nvPr>
            <p:custDataLst>
              <p:tags r:id="rId13"/>
            </p:custDataLst>
          </p:nvPr>
        </p:nvSpPr>
        <p:spPr>
          <a:xfrm>
            <a:off x="2595245" y="3855720"/>
            <a:ext cx="1926590" cy="193802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经常关注竞争对手的信息是否出现，积极关注并尽可能多地宣传企业的相关信息</a:t>
            </a:r>
            <a:endParaRPr lang="zh-CN" altLang="en-US" sz="1600" dirty="0">
              <a:solidFill>
                <a:schemeClr val="tx1">
                  <a:lumMod val="65000"/>
                  <a:lumOff val="35000"/>
                </a:schemeClr>
              </a:solidFill>
              <a:cs typeface="+mn-ea"/>
              <a:sym typeface="+mn-lt"/>
            </a:endParaRPr>
          </a:p>
        </p:txBody>
      </p:sp>
      <p:sp>
        <p:nvSpPr>
          <p:cNvPr id="133" name="矩形 132"/>
          <p:cNvSpPr/>
          <p:nvPr>
            <p:custDataLst>
              <p:tags r:id="rId14"/>
            </p:custDataLst>
          </p:nvPr>
        </p:nvSpPr>
        <p:spPr>
          <a:xfrm>
            <a:off x="4912360" y="3855720"/>
            <a:ext cx="1871345" cy="119888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开辟自己的线上交流渠道，为客户提供线上支持服务</a:t>
            </a:r>
            <a:endParaRPr lang="zh-CN" altLang="en-US" sz="1600" dirty="0">
              <a:solidFill>
                <a:schemeClr val="tx1">
                  <a:lumMod val="65000"/>
                  <a:lumOff val="35000"/>
                </a:schemeClr>
              </a:solidFill>
              <a:cs typeface="+mn-ea"/>
              <a:sym typeface="+mn-lt"/>
            </a:endParaRPr>
          </a:p>
        </p:txBody>
      </p:sp>
      <p:sp>
        <p:nvSpPr>
          <p:cNvPr id="134" name="矩形 133"/>
          <p:cNvSpPr/>
          <p:nvPr>
            <p:custDataLst>
              <p:tags r:id="rId15"/>
            </p:custDataLst>
          </p:nvPr>
        </p:nvSpPr>
        <p:spPr>
          <a:xfrm>
            <a:off x="7125970" y="3855720"/>
            <a:ext cx="2100580" cy="156845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适当地利用推送相关行业话题，主动向在线客户提供客户关心和感兴趣的一些信息</a:t>
            </a:r>
            <a:endParaRPr lang="zh-CN" altLang="en-US" sz="1600" dirty="0">
              <a:solidFill>
                <a:schemeClr val="tx1">
                  <a:lumMod val="65000"/>
                  <a:lumOff val="35000"/>
                </a:schemeClr>
              </a:solidFill>
              <a:cs typeface="+mn-ea"/>
              <a:sym typeface="+mn-lt"/>
            </a:endParaRPr>
          </a:p>
        </p:txBody>
      </p:sp>
      <p:sp>
        <p:nvSpPr>
          <p:cNvPr id="138" name="文本框 137"/>
          <p:cNvSpPr txBox="1"/>
          <p:nvPr>
            <p:custDataLst>
              <p:tags r:id="rId16"/>
            </p:custDataLst>
          </p:nvPr>
        </p:nvSpPr>
        <p:spPr>
          <a:xfrm>
            <a:off x="746760" y="1914422"/>
            <a:ext cx="1198880" cy="782320"/>
          </a:xfrm>
          <a:prstGeom prst="rect">
            <a:avLst/>
          </a:prstGeom>
          <a:noFill/>
        </p:spPr>
        <p:txBody>
          <a:bodyPr wrap="none" rtlCol="0">
            <a:noAutofit/>
          </a:bodyPr>
          <a:lstStyle/>
          <a:p>
            <a:pPr algn="ctr">
              <a:lnSpc>
                <a:spcPct val="120000"/>
              </a:lnSpc>
              <a:spcBef>
                <a:spcPts val="0"/>
              </a:spcBef>
              <a:spcAft>
                <a:spcPts val="0"/>
              </a:spcAft>
            </a:pPr>
            <a:r>
              <a:rPr lang="en-US" altLang="zh-CN" sz="2000" dirty="0">
                <a:solidFill>
                  <a:srgbClr val="3384BD"/>
                </a:solidFill>
                <a:cs typeface="+mn-ea"/>
                <a:sym typeface="+mn-lt"/>
              </a:rPr>
              <a:t>01</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建立网站</a:t>
            </a:r>
            <a:endParaRPr lang="zh-CN" altLang="en-US" sz="2000" dirty="0">
              <a:solidFill>
                <a:srgbClr val="3384BD"/>
              </a:solidFill>
              <a:cs typeface="+mn-ea"/>
              <a:sym typeface="+mn-lt"/>
            </a:endParaRPr>
          </a:p>
        </p:txBody>
      </p:sp>
      <p:sp>
        <p:nvSpPr>
          <p:cNvPr id="139" name="矩形 138"/>
          <p:cNvSpPr/>
          <p:nvPr>
            <p:custDataLst>
              <p:tags r:id="rId17"/>
            </p:custDataLst>
          </p:nvPr>
        </p:nvSpPr>
        <p:spPr>
          <a:xfrm>
            <a:off x="312420" y="3855720"/>
            <a:ext cx="2079625" cy="119888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网站是互联网营销的关键，网站应能充分体现企业形象</a:t>
            </a:r>
            <a:endParaRPr lang="zh-CN" altLang="en-US" sz="1600" dirty="0">
              <a:solidFill>
                <a:schemeClr val="tx1">
                  <a:lumMod val="65000"/>
                  <a:lumOff val="35000"/>
                </a:schemeClr>
              </a:solidFill>
              <a:cs typeface="+mn-ea"/>
              <a:sym typeface="+mn-lt"/>
            </a:endParaRPr>
          </a:p>
        </p:txBody>
      </p:sp>
      <p:sp>
        <p:nvSpPr>
          <p:cNvPr id="142" name="Freeform: Shape 6"/>
          <p:cNvSpPr/>
          <p:nvPr>
            <p:custDataLst>
              <p:tags r:id="rId18"/>
            </p:custDataLst>
          </p:nvPr>
        </p:nvSpPr>
        <p:spPr>
          <a:xfrm>
            <a:off x="10086984" y="3260188"/>
            <a:ext cx="351066" cy="350413"/>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rgbClr val="2A82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200">
              <a:solidFill>
                <a:srgbClr val="26211B"/>
              </a:solidFill>
              <a:latin typeface="黑体" panose="02010609060101010101" charset="-122"/>
              <a:ea typeface="黑体" panose="02010609060101010101" charset="-122"/>
              <a:cs typeface="+mn-ea"/>
              <a:sym typeface="+mn-lt"/>
            </a:endParaRPr>
          </a:p>
        </p:txBody>
      </p:sp>
      <p:cxnSp>
        <p:nvCxnSpPr>
          <p:cNvPr id="143" name="直接连接符 142"/>
          <p:cNvCxnSpPr/>
          <p:nvPr>
            <p:custDataLst>
              <p:tags r:id="rId19"/>
            </p:custDataLst>
          </p:nvPr>
        </p:nvCxnSpPr>
        <p:spPr>
          <a:xfrm>
            <a:off x="10526380" y="3429001"/>
            <a:ext cx="168656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44" name="文本框 143"/>
          <p:cNvSpPr txBox="1"/>
          <p:nvPr>
            <p:custDataLst>
              <p:tags r:id="rId20"/>
            </p:custDataLst>
          </p:nvPr>
        </p:nvSpPr>
        <p:spPr>
          <a:xfrm>
            <a:off x="9663736" y="1914422"/>
            <a:ext cx="1198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05</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营销策略</a:t>
            </a:r>
            <a:endParaRPr lang="zh-CN" altLang="en-US" sz="2000" dirty="0">
              <a:solidFill>
                <a:srgbClr val="3384BD"/>
              </a:solidFill>
              <a:cs typeface="+mn-ea"/>
              <a:sym typeface="+mn-lt"/>
            </a:endParaRPr>
          </a:p>
        </p:txBody>
      </p:sp>
      <p:sp>
        <p:nvSpPr>
          <p:cNvPr id="145" name="矩形 144"/>
          <p:cNvSpPr/>
          <p:nvPr>
            <p:custDataLst>
              <p:tags r:id="rId21"/>
            </p:custDataLst>
          </p:nvPr>
        </p:nvSpPr>
        <p:spPr>
          <a:xfrm>
            <a:off x="9382125" y="3855720"/>
            <a:ext cx="1889760" cy="119888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列出主要的营销策略或实现目标的“行动计划”</a:t>
            </a:r>
            <a:endParaRPr lang="zh-CN" altLang="en-US" sz="16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4" name="直接连接符 123"/>
          <p:cNvCxnSpPr/>
          <p:nvPr>
            <p:custDataLst>
              <p:tags r:id="rId1"/>
            </p:custDataLst>
          </p:nvPr>
        </p:nvCxnSpPr>
        <p:spPr>
          <a:xfrm>
            <a:off x="2825115" y="3429000"/>
            <a:ext cx="1403985"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5" name="直接连接符 124"/>
          <p:cNvCxnSpPr/>
          <p:nvPr>
            <p:custDataLst>
              <p:tags r:id="rId2"/>
            </p:custDataLst>
          </p:nvPr>
        </p:nvCxnSpPr>
        <p:spPr>
          <a:xfrm>
            <a:off x="5479415" y="3429000"/>
            <a:ext cx="1403985"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6" name="直接连接符 125"/>
          <p:cNvCxnSpPr/>
          <p:nvPr>
            <p:custDataLst>
              <p:tags r:id="rId3"/>
            </p:custDataLst>
          </p:nvPr>
        </p:nvCxnSpPr>
        <p:spPr>
          <a:xfrm>
            <a:off x="8133715" y="3429000"/>
            <a:ext cx="1403985"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32" name="矩形 131"/>
          <p:cNvSpPr/>
          <p:nvPr>
            <p:custDataLst>
              <p:tags r:id="rId4"/>
            </p:custDataLst>
          </p:nvPr>
        </p:nvSpPr>
        <p:spPr>
          <a:xfrm>
            <a:off x="3916680" y="3846195"/>
            <a:ext cx="1874520" cy="119888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制定可行的营销预算计划，确定大致的预算范围</a:t>
            </a:r>
            <a:endParaRPr lang="zh-CN" altLang="en-US" sz="1600" dirty="0">
              <a:solidFill>
                <a:schemeClr val="tx1">
                  <a:lumMod val="65000"/>
                  <a:lumOff val="35000"/>
                </a:schemeClr>
              </a:solidFill>
              <a:cs typeface="+mn-ea"/>
              <a:sym typeface="+mn-lt"/>
            </a:endParaRPr>
          </a:p>
        </p:txBody>
      </p:sp>
      <p:sp>
        <p:nvSpPr>
          <p:cNvPr id="133" name="矩形 132"/>
          <p:cNvSpPr/>
          <p:nvPr>
            <p:custDataLst>
              <p:tags r:id="rId5"/>
            </p:custDataLst>
          </p:nvPr>
        </p:nvSpPr>
        <p:spPr>
          <a:xfrm>
            <a:off x="6354098" y="3846195"/>
            <a:ext cx="2308886" cy="156845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回复企业网站收到的电子邮件、更新企业网站内容、监控新闻组和在线服务论坛等</a:t>
            </a:r>
            <a:endParaRPr lang="zh-CN" altLang="en-US" sz="1600" dirty="0">
              <a:solidFill>
                <a:schemeClr val="tx1">
                  <a:lumMod val="65000"/>
                  <a:lumOff val="35000"/>
                </a:schemeClr>
              </a:solidFill>
              <a:cs typeface="+mn-ea"/>
              <a:sym typeface="+mn-lt"/>
            </a:endParaRPr>
          </a:p>
        </p:txBody>
      </p:sp>
      <p:sp>
        <p:nvSpPr>
          <p:cNvPr id="134" name="矩形 133"/>
          <p:cNvSpPr/>
          <p:nvPr>
            <p:custDataLst>
              <p:tags r:id="rId6"/>
            </p:custDataLst>
          </p:nvPr>
        </p:nvSpPr>
        <p:spPr>
          <a:xfrm>
            <a:off x="9051290" y="3846195"/>
            <a:ext cx="2090420" cy="119888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通常以月度或季度为节点进行目标制定和预算</a:t>
            </a:r>
            <a:endParaRPr lang="zh-CN" altLang="en-US" sz="1600" dirty="0">
              <a:solidFill>
                <a:schemeClr val="tx1">
                  <a:lumMod val="65000"/>
                  <a:lumOff val="35000"/>
                </a:schemeClr>
              </a:solidFill>
              <a:cs typeface="+mn-ea"/>
              <a:sym typeface="+mn-lt"/>
            </a:endParaRPr>
          </a:p>
        </p:txBody>
      </p:sp>
      <p:sp>
        <p:nvSpPr>
          <p:cNvPr id="139" name="矩形 138"/>
          <p:cNvSpPr/>
          <p:nvPr>
            <p:custDataLst>
              <p:tags r:id="rId7"/>
            </p:custDataLst>
          </p:nvPr>
        </p:nvSpPr>
        <p:spPr>
          <a:xfrm>
            <a:off x="995965" y="3846195"/>
            <a:ext cx="2308886" cy="1938020"/>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cs typeface="+mn-ea"/>
                <a:sym typeface="+mn-lt"/>
              </a:rPr>
              <a:t>回答做什么、谁负责、什么时候做等问题，可包含人力资源、信息资源以及行动开始、检查和结束的时间</a:t>
            </a:r>
            <a:endParaRPr lang="zh-CN" altLang="en-US" sz="1600" dirty="0">
              <a:solidFill>
                <a:schemeClr val="tx1">
                  <a:lumMod val="65000"/>
                  <a:lumOff val="35000"/>
                </a:schemeClr>
              </a:solidFill>
              <a:cs typeface="+mn-ea"/>
              <a:sym typeface="+mn-lt"/>
            </a:endParaRPr>
          </a:p>
        </p:txBody>
      </p:sp>
      <p:sp>
        <p:nvSpPr>
          <p:cNvPr id="2" name="android-with-two-arms-up_79421"/>
          <p:cNvSpPr>
            <a:spLocks noChangeAspect="1"/>
          </p:cNvSpPr>
          <p:nvPr>
            <p:custDataLst>
              <p:tags r:id="rId8"/>
            </p:custDataLst>
          </p:nvPr>
        </p:nvSpPr>
        <p:spPr bwMode="auto">
          <a:xfrm>
            <a:off x="1766232" y="3132386"/>
            <a:ext cx="525846" cy="593230"/>
          </a:xfrm>
          <a:custGeom>
            <a:avLst/>
            <a:gdLst>
              <a:gd name="connsiteX0" fmla="*/ 111313 w 299730"/>
              <a:gd name="connsiteY0" fmla="*/ 25400 h 338138"/>
              <a:gd name="connsiteX1" fmla="*/ 99482 w 299730"/>
              <a:gd name="connsiteY1" fmla="*/ 37263 h 338138"/>
              <a:gd name="connsiteX2" fmla="*/ 99482 w 299730"/>
              <a:gd name="connsiteY2" fmla="*/ 204657 h 338138"/>
              <a:gd name="connsiteX3" fmla="*/ 78447 w 299730"/>
              <a:gd name="connsiteY3" fmla="*/ 212565 h 338138"/>
              <a:gd name="connsiteX4" fmla="*/ 74503 w 299730"/>
              <a:gd name="connsiteY4" fmla="*/ 200703 h 338138"/>
              <a:gd name="connsiteX5" fmla="*/ 41637 w 299730"/>
              <a:gd name="connsiteY5" fmla="*/ 151934 h 338138"/>
              <a:gd name="connsiteX6" fmla="*/ 31120 w 299730"/>
              <a:gd name="connsiteY6" fmla="*/ 151934 h 338138"/>
              <a:gd name="connsiteX7" fmla="*/ 24546 w 299730"/>
              <a:gd name="connsiteY7" fmla="*/ 169069 h 338138"/>
              <a:gd name="connsiteX8" fmla="*/ 71874 w 299730"/>
              <a:gd name="connsiteY8" fmla="*/ 263970 h 338138"/>
              <a:gd name="connsiteX9" fmla="*/ 138921 w 299730"/>
              <a:gd name="connsiteY9" fmla="*/ 312738 h 338138"/>
              <a:gd name="connsiteX10" fmla="*/ 204654 w 299730"/>
              <a:gd name="connsiteY10" fmla="*/ 312738 h 338138"/>
              <a:gd name="connsiteX11" fmla="*/ 274330 w 299730"/>
              <a:gd name="connsiteY11" fmla="*/ 242881 h 338138"/>
              <a:gd name="connsiteX12" fmla="*/ 274330 w 299730"/>
              <a:gd name="connsiteY12" fmla="*/ 187522 h 338138"/>
              <a:gd name="connsiteX13" fmla="*/ 274330 w 299730"/>
              <a:gd name="connsiteY13" fmla="*/ 170387 h 338138"/>
              <a:gd name="connsiteX14" fmla="*/ 262498 w 299730"/>
              <a:gd name="connsiteY14" fmla="*/ 157206 h 338138"/>
              <a:gd name="connsiteX15" fmla="*/ 250666 w 299730"/>
              <a:gd name="connsiteY15" fmla="*/ 170387 h 338138"/>
              <a:gd name="connsiteX16" fmla="*/ 250666 w 299730"/>
              <a:gd name="connsiteY16" fmla="*/ 196748 h 338138"/>
              <a:gd name="connsiteX17" fmla="*/ 225688 w 299730"/>
              <a:gd name="connsiteY17" fmla="*/ 196748 h 338138"/>
              <a:gd name="connsiteX18" fmla="*/ 225688 w 299730"/>
              <a:gd name="connsiteY18" fmla="*/ 142708 h 338138"/>
              <a:gd name="connsiteX19" fmla="*/ 212542 w 299730"/>
              <a:gd name="connsiteY19" fmla="*/ 129527 h 338138"/>
              <a:gd name="connsiteX20" fmla="*/ 200710 w 299730"/>
              <a:gd name="connsiteY20" fmla="*/ 142708 h 338138"/>
              <a:gd name="connsiteX21" fmla="*/ 200710 w 299730"/>
              <a:gd name="connsiteY21" fmla="*/ 186204 h 338138"/>
              <a:gd name="connsiteX22" fmla="*/ 175731 w 299730"/>
              <a:gd name="connsiteY22" fmla="*/ 186204 h 338138"/>
              <a:gd name="connsiteX23" fmla="*/ 175731 w 299730"/>
              <a:gd name="connsiteY23" fmla="*/ 117665 h 338138"/>
              <a:gd name="connsiteX24" fmla="*/ 162585 w 299730"/>
              <a:gd name="connsiteY24" fmla="*/ 104484 h 338138"/>
              <a:gd name="connsiteX25" fmla="*/ 149438 w 299730"/>
              <a:gd name="connsiteY25" fmla="*/ 118983 h 338138"/>
              <a:gd name="connsiteX26" fmla="*/ 149438 w 299730"/>
              <a:gd name="connsiteY26" fmla="*/ 180932 h 338138"/>
              <a:gd name="connsiteX27" fmla="*/ 124460 w 299730"/>
              <a:gd name="connsiteY27" fmla="*/ 180932 h 338138"/>
              <a:gd name="connsiteX28" fmla="*/ 124460 w 299730"/>
              <a:gd name="connsiteY28" fmla="*/ 37263 h 338138"/>
              <a:gd name="connsiteX29" fmla="*/ 111313 w 299730"/>
              <a:gd name="connsiteY29" fmla="*/ 25400 h 338138"/>
              <a:gd name="connsiteX30" fmla="*/ 111858 w 299730"/>
              <a:gd name="connsiteY30" fmla="*/ 0 h 338138"/>
              <a:gd name="connsiteX31" fmla="*/ 149958 w 299730"/>
              <a:gd name="connsiteY31" fmla="*/ 36984 h 338138"/>
              <a:gd name="connsiteX32" fmla="*/ 149958 w 299730"/>
              <a:gd name="connsiteY32" fmla="*/ 81893 h 338138"/>
              <a:gd name="connsiteX33" fmla="*/ 163096 w 299730"/>
              <a:gd name="connsiteY33" fmla="*/ 80572 h 338138"/>
              <a:gd name="connsiteX34" fmla="*/ 199882 w 299730"/>
              <a:gd name="connsiteY34" fmla="*/ 106989 h 338138"/>
              <a:gd name="connsiteX35" fmla="*/ 213020 w 299730"/>
              <a:gd name="connsiteY35" fmla="*/ 104347 h 338138"/>
              <a:gd name="connsiteX36" fmla="*/ 249806 w 299730"/>
              <a:gd name="connsiteY36" fmla="*/ 134727 h 338138"/>
              <a:gd name="connsiteX37" fmla="*/ 262944 w 299730"/>
              <a:gd name="connsiteY37" fmla="*/ 132085 h 338138"/>
              <a:gd name="connsiteX38" fmla="*/ 299730 w 299730"/>
              <a:gd name="connsiteY38" fmla="*/ 170390 h 338138"/>
              <a:gd name="connsiteX39" fmla="*/ 299730 w 299730"/>
              <a:gd name="connsiteY39" fmla="*/ 173032 h 338138"/>
              <a:gd name="connsiteX40" fmla="*/ 299730 w 299730"/>
              <a:gd name="connsiteY40" fmla="*/ 243037 h 338138"/>
              <a:gd name="connsiteX41" fmla="*/ 205137 w 299730"/>
              <a:gd name="connsiteY41" fmla="*/ 338138 h 338138"/>
              <a:gd name="connsiteX42" fmla="*/ 139447 w 299730"/>
              <a:gd name="connsiteY42" fmla="*/ 338138 h 338138"/>
              <a:gd name="connsiteX43" fmla="*/ 50109 w 299730"/>
              <a:gd name="connsiteY43" fmla="*/ 274737 h 338138"/>
              <a:gd name="connsiteX44" fmla="*/ 4126 w 299730"/>
              <a:gd name="connsiteY44" fmla="*/ 180957 h 338138"/>
              <a:gd name="connsiteX45" fmla="*/ 19892 w 299730"/>
              <a:gd name="connsiteY45" fmla="*/ 129443 h 338138"/>
              <a:gd name="connsiteX46" fmla="*/ 51423 w 299730"/>
              <a:gd name="connsiteY46" fmla="*/ 128123 h 338138"/>
              <a:gd name="connsiteX47" fmla="*/ 75072 w 299730"/>
              <a:gd name="connsiteY47" fmla="*/ 147935 h 338138"/>
              <a:gd name="connsiteX48" fmla="*/ 75072 w 299730"/>
              <a:gd name="connsiteY48" fmla="*/ 36984 h 338138"/>
              <a:gd name="connsiteX49" fmla="*/ 111858 w 299730"/>
              <a:gd name="connsiteY4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9730" h="338138">
                <a:moveTo>
                  <a:pt x="111313" y="25400"/>
                </a:moveTo>
                <a:cubicBezTo>
                  <a:pt x="104740" y="25400"/>
                  <a:pt x="99482" y="30672"/>
                  <a:pt x="99482" y="37263"/>
                </a:cubicBezTo>
                <a:cubicBezTo>
                  <a:pt x="99482" y="37263"/>
                  <a:pt x="99482" y="37263"/>
                  <a:pt x="99482" y="204657"/>
                </a:cubicBezTo>
                <a:cubicBezTo>
                  <a:pt x="99482" y="204657"/>
                  <a:pt x="99482" y="204657"/>
                  <a:pt x="78447" y="212565"/>
                </a:cubicBezTo>
                <a:cubicBezTo>
                  <a:pt x="78447" y="212565"/>
                  <a:pt x="78447" y="212565"/>
                  <a:pt x="74503" y="200703"/>
                </a:cubicBezTo>
                <a:cubicBezTo>
                  <a:pt x="69245" y="184886"/>
                  <a:pt x="54783" y="157206"/>
                  <a:pt x="41637" y="151934"/>
                </a:cubicBezTo>
                <a:cubicBezTo>
                  <a:pt x="37693" y="150616"/>
                  <a:pt x="35064" y="150616"/>
                  <a:pt x="31120" y="151934"/>
                </a:cubicBezTo>
                <a:cubicBezTo>
                  <a:pt x="24546" y="155888"/>
                  <a:pt x="21917" y="162479"/>
                  <a:pt x="24546" y="169069"/>
                </a:cubicBezTo>
                <a:cubicBezTo>
                  <a:pt x="24546" y="169069"/>
                  <a:pt x="24546" y="169069"/>
                  <a:pt x="71874" y="263970"/>
                </a:cubicBezTo>
                <a:cubicBezTo>
                  <a:pt x="71874" y="265288"/>
                  <a:pt x="98167" y="312738"/>
                  <a:pt x="138921" y="312738"/>
                </a:cubicBezTo>
                <a:cubicBezTo>
                  <a:pt x="138921" y="312738"/>
                  <a:pt x="138921" y="312738"/>
                  <a:pt x="204654" y="312738"/>
                </a:cubicBezTo>
                <a:cubicBezTo>
                  <a:pt x="244093" y="312738"/>
                  <a:pt x="274330" y="281104"/>
                  <a:pt x="274330" y="242881"/>
                </a:cubicBezTo>
                <a:cubicBezTo>
                  <a:pt x="274330" y="242881"/>
                  <a:pt x="274330" y="242881"/>
                  <a:pt x="274330" y="187522"/>
                </a:cubicBezTo>
                <a:cubicBezTo>
                  <a:pt x="274330" y="187522"/>
                  <a:pt x="274330" y="187522"/>
                  <a:pt x="274330" y="170387"/>
                </a:cubicBezTo>
                <a:cubicBezTo>
                  <a:pt x="274330" y="162479"/>
                  <a:pt x="269072" y="157206"/>
                  <a:pt x="262498" y="157206"/>
                </a:cubicBezTo>
                <a:cubicBezTo>
                  <a:pt x="255925" y="157206"/>
                  <a:pt x="250666" y="162479"/>
                  <a:pt x="250666" y="170387"/>
                </a:cubicBezTo>
                <a:cubicBezTo>
                  <a:pt x="250666" y="170387"/>
                  <a:pt x="250666" y="170387"/>
                  <a:pt x="250666" y="196748"/>
                </a:cubicBezTo>
                <a:cubicBezTo>
                  <a:pt x="250666" y="196748"/>
                  <a:pt x="250666" y="196748"/>
                  <a:pt x="225688" y="196748"/>
                </a:cubicBezTo>
                <a:cubicBezTo>
                  <a:pt x="225688" y="196748"/>
                  <a:pt x="225688" y="196748"/>
                  <a:pt x="225688" y="142708"/>
                </a:cubicBezTo>
                <a:cubicBezTo>
                  <a:pt x="225688" y="136117"/>
                  <a:pt x="219115" y="129527"/>
                  <a:pt x="212542" y="129527"/>
                </a:cubicBezTo>
                <a:cubicBezTo>
                  <a:pt x="205968" y="129527"/>
                  <a:pt x="200710" y="136117"/>
                  <a:pt x="200710" y="142708"/>
                </a:cubicBezTo>
                <a:cubicBezTo>
                  <a:pt x="200710" y="142708"/>
                  <a:pt x="200710" y="142708"/>
                  <a:pt x="200710" y="186204"/>
                </a:cubicBezTo>
                <a:cubicBezTo>
                  <a:pt x="200710" y="186204"/>
                  <a:pt x="200710" y="186204"/>
                  <a:pt x="175731" y="186204"/>
                </a:cubicBezTo>
                <a:cubicBezTo>
                  <a:pt x="175731" y="186204"/>
                  <a:pt x="175731" y="186204"/>
                  <a:pt x="175731" y="117665"/>
                </a:cubicBezTo>
                <a:cubicBezTo>
                  <a:pt x="175731" y="111074"/>
                  <a:pt x="169158" y="104484"/>
                  <a:pt x="162585" y="104484"/>
                </a:cubicBezTo>
                <a:cubicBezTo>
                  <a:pt x="156012" y="104484"/>
                  <a:pt x="149438" y="111074"/>
                  <a:pt x="149438" y="118983"/>
                </a:cubicBezTo>
                <a:cubicBezTo>
                  <a:pt x="149438" y="118983"/>
                  <a:pt x="149438" y="118983"/>
                  <a:pt x="149438" y="180932"/>
                </a:cubicBezTo>
                <a:cubicBezTo>
                  <a:pt x="149438" y="180932"/>
                  <a:pt x="149438" y="180932"/>
                  <a:pt x="124460" y="180932"/>
                </a:cubicBezTo>
                <a:cubicBezTo>
                  <a:pt x="124460" y="180932"/>
                  <a:pt x="124460" y="180932"/>
                  <a:pt x="124460" y="37263"/>
                </a:cubicBezTo>
                <a:cubicBezTo>
                  <a:pt x="124460" y="30672"/>
                  <a:pt x="117887" y="25400"/>
                  <a:pt x="111313" y="25400"/>
                </a:cubicBezTo>
                <a:close/>
                <a:moveTo>
                  <a:pt x="111858" y="0"/>
                </a:moveTo>
                <a:cubicBezTo>
                  <a:pt x="132878" y="0"/>
                  <a:pt x="149958" y="17171"/>
                  <a:pt x="149958" y="36984"/>
                </a:cubicBezTo>
                <a:cubicBezTo>
                  <a:pt x="149958" y="36984"/>
                  <a:pt x="149958" y="36984"/>
                  <a:pt x="149958" y="81893"/>
                </a:cubicBezTo>
                <a:cubicBezTo>
                  <a:pt x="153899" y="80572"/>
                  <a:pt x="157840" y="80572"/>
                  <a:pt x="163096" y="80572"/>
                </a:cubicBezTo>
                <a:cubicBezTo>
                  <a:pt x="180175" y="80572"/>
                  <a:pt x="194627" y="92460"/>
                  <a:pt x="199882" y="106989"/>
                </a:cubicBezTo>
                <a:cubicBezTo>
                  <a:pt x="203823" y="105668"/>
                  <a:pt x="207765" y="104347"/>
                  <a:pt x="213020" y="104347"/>
                </a:cubicBezTo>
                <a:cubicBezTo>
                  <a:pt x="231413" y="104347"/>
                  <a:pt x="245865" y="117556"/>
                  <a:pt x="249806" y="134727"/>
                </a:cubicBezTo>
                <a:cubicBezTo>
                  <a:pt x="253747" y="133406"/>
                  <a:pt x="257689" y="132085"/>
                  <a:pt x="262944" y="132085"/>
                </a:cubicBezTo>
                <a:cubicBezTo>
                  <a:pt x="283965" y="132085"/>
                  <a:pt x="299730" y="149256"/>
                  <a:pt x="299730" y="170390"/>
                </a:cubicBezTo>
                <a:cubicBezTo>
                  <a:pt x="299730" y="170390"/>
                  <a:pt x="299730" y="170390"/>
                  <a:pt x="299730" y="173032"/>
                </a:cubicBezTo>
                <a:cubicBezTo>
                  <a:pt x="299730" y="173032"/>
                  <a:pt x="299730" y="173032"/>
                  <a:pt x="299730" y="243037"/>
                </a:cubicBezTo>
                <a:cubicBezTo>
                  <a:pt x="299730" y="294550"/>
                  <a:pt x="257689" y="338138"/>
                  <a:pt x="205137" y="338138"/>
                </a:cubicBezTo>
                <a:cubicBezTo>
                  <a:pt x="205137" y="338138"/>
                  <a:pt x="205137" y="338138"/>
                  <a:pt x="139447" y="338138"/>
                </a:cubicBezTo>
                <a:cubicBezTo>
                  <a:pt x="82954" y="338138"/>
                  <a:pt x="51423" y="277379"/>
                  <a:pt x="50109" y="274737"/>
                </a:cubicBezTo>
                <a:cubicBezTo>
                  <a:pt x="50109" y="274737"/>
                  <a:pt x="50109" y="274737"/>
                  <a:pt x="4126" y="180957"/>
                </a:cubicBezTo>
                <a:cubicBezTo>
                  <a:pt x="-5070" y="162465"/>
                  <a:pt x="1499" y="138689"/>
                  <a:pt x="19892" y="129443"/>
                </a:cubicBezTo>
                <a:cubicBezTo>
                  <a:pt x="30403" y="124160"/>
                  <a:pt x="40913" y="124160"/>
                  <a:pt x="51423" y="128123"/>
                </a:cubicBezTo>
                <a:cubicBezTo>
                  <a:pt x="60620" y="132085"/>
                  <a:pt x="68503" y="140010"/>
                  <a:pt x="75072" y="147935"/>
                </a:cubicBezTo>
                <a:cubicBezTo>
                  <a:pt x="75072" y="147935"/>
                  <a:pt x="75072" y="147935"/>
                  <a:pt x="75072" y="36984"/>
                </a:cubicBezTo>
                <a:cubicBezTo>
                  <a:pt x="75072" y="17171"/>
                  <a:pt x="92151" y="0"/>
                  <a:pt x="111858" y="0"/>
                </a:cubicBezTo>
                <a:close/>
              </a:path>
            </a:pathLst>
          </a:custGeom>
          <a:solidFill>
            <a:schemeClr val="accent1"/>
          </a:solidFill>
          <a:ln>
            <a:noFill/>
          </a:ln>
        </p:spPr>
        <p:txBody>
          <a:bodyPr/>
          <a:lstStyle/>
          <a:p>
            <a:endParaRPr lang="zh-CN" altLang="en-US">
              <a:cs typeface="+mn-ea"/>
              <a:sym typeface="+mn-lt"/>
            </a:endParaRPr>
          </a:p>
        </p:txBody>
      </p:sp>
      <p:sp>
        <p:nvSpPr>
          <p:cNvPr id="3" name="android-with-two-arms-up_79421"/>
          <p:cNvSpPr>
            <a:spLocks noChangeAspect="1"/>
          </p:cNvSpPr>
          <p:nvPr>
            <p:custDataLst>
              <p:tags r:id="rId9"/>
            </p:custDataLst>
          </p:nvPr>
        </p:nvSpPr>
        <p:spPr bwMode="auto">
          <a:xfrm>
            <a:off x="4398037" y="3132386"/>
            <a:ext cx="570843" cy="593230"/>
          </a:xfrm>
          <a:custGeom>
            <a:avLst/>
            <a:gdLst>
              <a:gd name="connsiteX0" fmla="*/ 141287 w 323850"/>
              <a:gd name="connsiteY0" fmla="*/ 307975 h 336550"/>
              <a:gd name="connsiteX1" fmla="*/ 141287 w 323850"/>
              <a:gd name="connsiteY1" fmla="*/ 310833 h 336550"/>
              <a:gd name="connsiteX2" fmla="*/ 159808 w 323850"/>
              <a:gd name="connsiteY2" fmla="*/ 322263 h 336550"/>
              <a:gd name="connsiteX3" fmla="*/ 162454 w 323850"/>
              <a:gd name="connsiteY3" fmla="*/ 322263 h 336550"/>
              <a:gd name="connsiteX4" fmla="*/ 180975 w 323850"/>
              <a:gd name="connsiteY4" fmla="*/ 310833 h 336550"/>
              <a:gd name="connsiteX5" fmla="*/ 180975 w 323850"/>
              <a:gd name="connsiteY5" fmla="*/ 307975 h 336550"/>
              <a:gd name="connsiteX6" fmla="*/ 141287 w 323850"/>
              <a:gd name="connsiteY6" fmla="*/ 307975 h 336550"/>
              <a:gd name="connsiteX7" fmla="*/ 123871 w 323850"/>
              <a:gd name="connsiteY7" fmla="*/ 277813 h 336550"/>
              <a:gd name="connsiteX8" fmla="*/ 115887 w 323850"/>
              <a:gd name="connsiteY8" fmla="*/ 286361 h 336550"/>
              <a:gd name="connsiteX9" fmla="*/ 123871 w 323850"/>
              <a:gd name="connsiteY9" fmla="*/ 293688 h 336550"/>
              <a:gd name="connsiteX10" fmla="*/ 198391 w 323850"/>
              <a:gd name="connsiteY10" fmla="*/ 293688 h 336550"/>
              <a:gd name="connsiteX11" fmla="*/ 206375 w 323850"/>
              <a:gd name="connsiteY11" fmla="*/ 286361 h 336550"/>
              <a:gd name="connsiteX12" fmla="*/ 198391 w 323850"/>
              <a:gd name="connsiteY12" fmla="*/ 277813 h 336550"/>
              <a:gd name="connsiteX13" fmla="*/ 123871 w 323850"/>
              <a:gd name="connsiteY13" fmla="*/ 277813 h 336550"/>
              <a:gd name="connsiteX14" fmla="*/ 123871 w 323850"/>
              <a:gd name="connsiteY14" fmla="*/ 246063 h 336550"/>
              <a:gd name="connsiteX15" fmla="*/ 115887 w 323850"/>
              <a:gd name="connsiteY15" fmla="*/ 254123 h 336550"/>
              <a:gd name="connsiteX16" fmla="*/ 123871 w 323850"/>
              <a:gd name="connsiteY16" fmla="*/ 263526 h 336550"/>
              <a:gd name="connsiteX17" fmla="*/ 198391 w 323850"/>
              <a:gd name="connsiteY17" fmla="*/ 263526 h 336550"/>
              <a:gd name="connsiteX18" fmla="*/ 206375 w 323850"/>
              <a:gd name="connsiteY18" fmla="*/ 254123 h 336550"/>
              <a:gd name="connsiteX19" fmla="*/ 198391 w 323850"/>
              <a:gd name="connsiteY19" fmla="*/ 246063 h 336550"/>
              <a:gd name="connsiteX20" fmla="*/ 123871 w 323850"/>
              <a:gd name="connsiteY20" fmla="*/ 246063 h 336550"/>
              <a:gd name="connsiteX21" fmla="*/ 146050 w 323850"/>
              <a:gd name="connsiteY21" fmla="*/ 182563 h 336550"/>
              <a:gd name="connsiteX22" fmla="*/ 159279 w 323850"/>
              <a:gd name="connsiteY22" fmla="*/ 231776 h 336550"/>
              <a:gd name="connsiteX23" fmla="*/ 164571 w 323850"/>
              <a:gd name="connsiteY23" fmla="*/ 231776 h 336550"/>
              <a:gd name="connsiteX24" fmla="*/ 177800 w 323850"/>
              <a:gd name="connsiteY24" fmla="*/ 182563 h 336550"/>
              <a:gd name="connsiteX25" fmla="*/ 146050 w 323850"/>
              <a:gd name="connsiteY25" fmla="*/ 182563 h 336550"/>
              <a:gd name="connsiteX26" fmla="*/ 286135 w 323850"/>
              <a:gd name="connsiteY26" fmla="*/ 147638 h 336550"/>
              <a:gd name="connsiteX27" fmla="*/ 317115 w 323850"/>
              <a:gd name="connsiteY27" fmla="*/ 147638 h 336550"/>
              <a:gd name="connsiteX28" fmla="*/ 323850 w 323850"/>
              <a:gd name="connsiteY28" fmla="*/ 154133 h 336550"/>
              <a:gd name="connsiteX29" fmla="*/ 317115 w 323850"/>
              <a:gd name="connsiteY29" fmla="*/ 161926 h 336550"/>
              <a:gd name="connsiteX30" fmla="*/ 286135 w 323850"/>
              <a:gd name="connsiteY30" fmla="*/ 161926 h 336550"/>
              <a:gd name="connsiteX31" fmla="*/ 279400 w 323850"/>
              <a:gd name="connsiteY31" fmla="*/ 154133 h 336550"/>
              <a:gd name="connsiteX32" fmla="*/ 286135 w 323850"/>
              <a:gd name="connsiteY32" fmla="*/ 147638 h 336550"/>
              <a:gd name="connsiteX33" fmla="*/ 6494 w 323850"/>
              <a:gd name="connsiteY33" fmla="*/ 147638 h 336550"/>
              <a:gd name="connsiteX34" fmla="*/ 36368 w 323850"/>
              <a:gd name="connsiteY34" fmla="*/ 147638 h 336550"/>
              <a:gd name="connsiteX35" fmla="*/ 42863 w 323850"/>
              <a:gd name="connsiteY35" fmla="*/ 154133 h 336550"/>
              <a:gd name="connsiteX36" fmla="*/ 36368 w 323850"/>
              <a:gd name="connsiteY36" fmla="*/ 161926 h 336550"/>
              <a:gd name="connsiteX37" fmla="*/ 6494 w 323850"/>
              <a:gd name="connsiteY37" fmla="*/ 161926 h 336550"/>
              <a:gd name="connsiteX38" fmla="*/ 0 w 323850"/>
              <a:gd name="connsiteY38" fmla="*/ 154133 h 336550"/>
              <a:gd name="connsiteX39" fmla="*/ 6494 w 323850"/>
              <a:gd name="connsiteY39" fmla="*/ 147638 h 336550"/>
              <a:gd name="connsiteX40" fmla="*/ 161131 w 323850"/>
              <a:gd name="connsiteY40" fmla="*/ 76200 h 336550"/>
              <a:gd name="connsiteX41" fmla="*/ 79375 w 323850"/>
              <a:gd name="connsiteY41" fmla="*/ 159261 h 336550"/>
              <a:gd name="connsiteX42" fmla="*/ 124209 w 323850"/>
              <a:gd name="connsiteY42" fmla="*/ 231775 h 336550"/>
              <a:gd name="connsiteX43" fmla="*/ 143989 w 323850"/>
              <a:gd name="connsiteY43" fmla="*/ 231775 h 336550"/>
              <a:gd name="connsiteX44" fmla="*/ 128165 w 323850"/>
              <a:gd name="connsiteY44" fmla="*/ 179038 h 336550"/>
              <a:gd name="connsiteX45" fmla="*/ 128165 w 323850"/>
              <a:gd name="connsiteY45" fmla="*/ 172446 h 336550"/>
              <a:gd name="connsiteX46" fmla="*/ 133440 w 323850"/>
              <a:gd name="connsiteY46" fmla="*/ 168491 h 336550"/>
              <a:gd name="connsiteX47" fmla="*/ 188823 w 323850"/>
              <a:gd name="connsiteY47" fmla="*/ 168491 h 336550"/>
              <a:gd name="connsiteX48" fmla="*/ 194098 w 323850"/>
              <a:gd name="connsiteY48" fmla="*/ 172446 h 336550"/>
              <a:gd name="connsiteX49" fmla="*/ 194098 w 323850"/>
              <a:gd name="connsiteY49" fmla="*/ 179038 h 336550"/>
              <a:gd name="connsiteX50" fmla="*/ 178274 w 323850"/>
              <a:gd name="connsiteY50" fmla="*/ 231775 h 336550"/>
              <a:gd name="connsiteX51" fmla="*/ 198054 w 323850"/>
              <a:gd name="connsiteY51" fmla="*/ 231775 h 336550"/>
              <a:gd name="connsiteX52" fmla="*/ 242888 w 323850"/>
              <a:gd name="connsiteY52" fmla="*/ 159261 h 336550"/>
              <a:gd name="connsiteX53" fmla="*/ 161131 w 323850"/>
              <a:gd name="connsiteY53" fmla="*/ 76200 h 336550"/>
              <a:gd name="connsiteX54" fmla="*/ 161131 w 323850"/>
              <a:gd name="connsiteY54" fmla="*/ 63500 h 336550"/>
              <a:gd name="connsiteX55" fmla="*/ 257175 w 323850"/>
              <a:gd name="connsiteY55" fmla="*/ 159793 h 336550"/>
              <a:gd name="connsiteX56" fmla="*/ 241387 w 323850"/>
              <a:gd name="connsiteY56" fmla="*/ 211237 h 336550"/>
              <a:gd name="connsiteX57" fmla="*/ 213758 w 323850"/>
              <a:gd name="connsiteY57" fmla="*/ 238938 h 336550"/>
              <a:gd name="connsiteX58" fmla="*/ 220336 w 323850"/>
              <a:gd name="connsiteY58" fmla="*/ 254767 h 336550"/>
              <a:gd name="connsiteX59" fmla="*/ 213758 w 323850"/>
              <a:gd name="connsiteY59" fmla="*/ 270596 h 336550"/>
              <a:gd name="connsiteX60" fmla="*/ 220336 w 323850"/>
              <a:gd name="connsiteY60" fmla="*/ 286425 h 336550"/>
              <a:gd name="connsiteX61" fmla="*/ 197970 w 323850"/>
              <a:gd name="connsiteY61" fmla="*/ 308850 h 336550"/>
              <a:gd name="connsiteX62" fmla="*/ 195338 w 323850"/>
              <a:gd name="connsiteY62" fmla="*/ 308850 h 336550"/>
              <a:gd name="connsiteX63" fmla="*/ 195338 w 323850"/>
              <a:gd name="connsiteY63" fmla="*/ 311488 h 336550"/>
              <a:gd name="connsiteX64" fmla="*/ 162446 w 323850"/>
              <a:gd name="connsiteY64" fmla="*/ 336550 h 336550"/>
              <a:gd name="connsiteX65" fmla="*/ 159815 w 323850"/>
              <a:gd name="connsiteY65" fmla="*/ 336550 h 336550"/>
              <a:gd name="connsiteX66" fmla="*/ 126923 w 323850"/>
              <a:gd name="connsiteY66" fmla="*/ 311488 h 336550"/>
              <a:gd name="connsiteX67" fmla="*/ 126923 w 323850"/>
              <a:gd name="connsiteY67" fmla="*/ 308850 h 336550"/>
              <a:gd name="connsiteX68" fmla="*/ 124292 w 323850"/>
              <a:gd name="connsiteY68" fmla="*/ 308850 h 336550"/>
              <a:gd name="connsiteX69" fmla="*/ 101926 w 323850"/>
              <a:gd name="connsiteY69" fmla="*/ 286425 h 336550"/>
              <a:gd name="connsiteX70" fmla="*/ 108504 w 323850"/>
              <a:gd name="connsiteY70" fmla="*/ 270596 h 336550"/>
              <a:gd name="connsiteX71" fmla="*/ 101926 w 323850"/>
              <a:gd name="connsiteY71" fmla="*/ 254767 h 336550"/>
              <a:gd name="connsiteX72" fmla="*/ 108504 w 323850"/>
              <a:gd name="connsiteY72" fmla="*/ 240257 h 336550"/>
              <a:gd name="connsiteX73" fmla="*/ 80875 w 323850"/>
              <a:gd name="connsiteY73" fmla="*/ 211237 h 336550"/>
              <a:gd name="connsiteX74" fmla="*/ 65087 w 323850"/>
              <a:gd name="connsiteY74" fmla="*/ 159793 h 336550"/>
              <a:gd name="connsiteX75" fmla="*/ 161131 w 323850"/>
              <a:gd name="connsiteY75" fmla="*/ 63500 h 336550"/>
              <a:gd name="connsiteX76" fmla="*/ 266359 w 323850"/>
              <a:gd name="connsiteY76" fmla="*/ 47037 h 336550"/>
              <a:gd name="connsiteX77" fmla="*/ 275488 w 323850"/>
              <a:gd name="connsiteY77" fmla="*/ 47037 h 336550"/>
              <a:gd name="connsiteX78" fmla="*/ 275488 w 323850"/>
              <a:gd name="connsiteY78" fmla="*/ 57385 h 336550"/>
              <a:gd name="connsiteX79" fmla="*/ 254623 w 323850"/>
              <a:gd name="connsiteY79" fmla="*/ 78081 h 336550"/>
              <a:gd name="connsiteX80" fmla="*/ 250711 w 323850"/>
              <a:gd name="connsiteY80" fmla="*/ 79375 h 336550"/>
              <a:gd name="connsiteX81" fmla="*/ 245495 w 323850"/>
              <a:gd name="connsiteY81" fmla="*/ 78081 h 336550"/>
              <a:gd name="connsiteX82" fmla="*/ 245495 w 323850"/>
              <a:gd name="connsiteY82" fmla="*/ 67733 h 336550"/>
              <a:gd name="connsiteX83" fmla="*/ 266359 w 323850"/>
              <a:gd name="connsiteY83" fmla="*/ 47037 h 336550"/>
              <a:gd name="connsiteX84" fmla="*/ 47037 w 323850"/>
              <a:gd name="connsiteY84" fmla="*/ 47037 h 336550"/>
              <a:gd name="connsiteX85" fmla="*/ 56091 w 323850"/>
              <a:gd name="connsiteY85" fmla="*/ 47037 h 336550"/>
              <a:gd name="connsiteX86" fmla="*/ 76788 w 323850"/>
              <a:gd name="connsiteY86" fmla="*/ 67733 h 336550"/>
              <a:gd name="connsiteX87" fmla="*/ 76788 w 323850"/>
              <a:gd name="connsiteY87" fmla="*/ 78081 h 336550"/>
              <a:gd name="connsiteX88" fmla="*/ 71614 w 323850"/>
              <a:gd name="connsiteY88" fmla="*/ 79375 h 336550"/>
              <a:gd name="connsiteX89" fmla="*/ 67733 w 323850"/>
              <a:gd name="connsiteY89" fmla="*/ 78081 h 336550"/>
              <a:gd name="connsiteX90" fmla="*/ 47037 w 323850"/>
              <a:gd name="connsiteY90" fmla="*/ 57385 h 336550"/>
              <a:gd name="connsiteX91" fmla="*/ 47037 w 323850"/>
              <a:gd name="connsiteY91" fmla="*/ 47037 h 336550"/>
              <a:gd name="connsiteX92" fmla="*/ 161925 w 323850"/>
              <a:gd name="connsiteY92" fmla="*/ 0 h 336550"/>
              <a:gd name="connsiteX93" fmla="*/ 168275 w 323850"/>
              <a:gd name="connsiteY93" fmla="*/ 6494 h 336550"/>
              <a:gd name="connsiteX94" fmla="*/ 168275 w 323850"/>
              <a:gd name="connsiteY94" fmla="*/ 36368 h 336550"/>
              <a:gd name="connsiteX95" fmla="*/ 161925 w 323850"/>
              <a:gd name="connsiteY95" fmla="*/ 42863 h 336550"/>
              <a:gd name="connsiteX96" fmla="*/ 155575 w 323850"/>
              <a:gd name="connsiteY96" fmla="*/ 36368 h 336550"/>
              <a:gd name="connsiteX97" fmla="*/ 155575 w 323850"/>
              <a:gd name="connsiteY97" fmla="*/ 6494 h 336550"/>
              <a:gd name="connsiteX98" fmla="*/ 161925 w 323850"/>
              <a:gd name="connsiteY9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3850" h="336550">
                <a:moveTo>
                  <a:pt x="141287" y="307975"/>
                </a:moveTo>
                <a:cubicBezTo>
                  <a:pt x="141287" y="307975"/>
                  <a:pt x="141287" y="307975"/>
                  <a:pt x="141287" y="310833"/>
                </a:cubicBezTo>
                <a:cubicBezTo>
                  <a:pt x="141287" y="316548"/>
                  <a:pt x="149224" y="322263"/>
                  <a:pt x="159808" y="322263"/>
                </a:cubicBezTo>
                <a:cubicBezTo>
                  <a:pt x="159808" y="322263"/>
                  <a:pt x="159808" y="322263"/>
                  <a:pt x="162454" y="322263"/>
                </a:cubicBezTo>
                <a:cubicBezTo>
                  <a:pt x="173037" y="322263"/>
                  <a:pt x="180975" y="316548"/>
                  <a:pt x="180975" y="310833"/>
                </a:cubicBezTo>
                <a:lnTo>
                  <a:pt x="180975" y="307975"/>
                </a:lnTo>
                <a:cubicBezTo>
                  <a:pt x="180975" y="307975"/>
                  <a:pt x="180975" y="307975"/>
                  <a:pt x="141287" y="307975"/>
                </a:cubicBezTo>
                <a:close/>
                <a:moveTo>
                  <a:pt x="123871" y="277813"/>
                </a:moveTo>
                <a:cubicBezTo>
                  <a:pt x="118548" y="277813"/>
                  <a:pt x="115887" y="281477"/>
                  <a:pt x="115887" y="286361"/>
                </a:cubicBezTo>
                <a:cubicBezTo>
                  <a:pt x="115887" y="290025"/>
                  <a:pt x="118548" y="293688"/>
                  <a:pt x="123871" y="293688"/>
                </a:cubicBezTo>
                <a:cubicBezTo>
                  <a:pt x="123871" y="293688"/>
                  <a:pt x="123871" y="293688"/>
                  <a:pt x="198391" y="293688"/>
                </a:cubicBezTo>
                <a:cubicBezTo>
                  <a:pt x="203713" y="293688"/>
                  <a:pt x="206375" y="290025"/>
                  <a:pt x="206375" y="286361"/>
                </a:cubicBezTo>
                <a:cubicBezTo>
                  <a:pt x="206375" y="281477"/>
                  <a:pt x="203713" y="277813"/>
                  <a:pt x="198391" y="277813"/>
                </a:cubicBezTo>
                <a:cubicBezTo>
                  <a:pt x="198391" y="277813"/>
                  <a:pt x="198391" y="277813"/>
                  <a:pt x="123871" y="277813"/>
                </a:cubicBezTo>
                <a:close/>
                <a:moveTo>
                  <a:pt x="123871" y="246063"/>
                </a:moveTo>
                <a:cubicBezTo>
                  <a:pt x="118548" y="246063"/>
                  <a:pt x="115887" y="250093"/>
                  <a:pt x="115887" y="254123"/>
                </a:cubicBezTo>
                <a:cubicBezTo>
                  <a:pt x="115887" y="259496"/>
                  <a:pt x="118548" y="263526"/>
                  <a:pt x="123871" y="263526"/>
                </a:cubicBezTo>
                <a:cubicBezTo>
                  <a:pt x="123871" y="263526"/>
                  <a:pt x="123871" y="263526"/>
                  <a:pt x="198391" y="263526"/>
                </a:cubicBezTo>
                <a:cubicBezTo>
                  <a:pt x="203713" y="263526"/>
                  <a:pt x="206375" y="259496"/>
                  <a:pt x="206375" y="254123"/>
                </a:cubicBezTo>
                <a:cubicBezTo>
                  <a:pt x="206375" y="250093"/>
                  <a:pt x="203713" y="246063"/>
                  <a:pt x="198391" y="246063"/>
                </a:cubicBezTo>
                <a:cubicBezTo>
                  <a:pt x="198391" y="246063"/>
                  <a:pt x="198391" y="246063"/>
                  <a:pt x="123871" y="246063"/>
                </a:cubicBezTo>
                <a:close/>
                <a:moveTo>
                  <a:pt x="146050" y="182563"/>
                </a:moveTo>
                <a:cubicBezTo>
                  <a:pt x="152664" y="200694"/>
                  <a:pt x="156633" y="221416"/>
                  <a:pt x="159279" y="231776"/>
                </a:cubicBezTo>
                <a:cubicBezTo>
                  <a:pt x="159279" y="231776"/>
                  <a:pt x="159279" y="231776"/>
                  <a:pt x="164571" y="231776"/>
                </a:cubicBezTo>
                <a:cubicBezTo>
                  <a:pt x="167216" y="221416"/>
                  <a:pt x="171185" y="200694"/>
                  <a:pt x="177800" y="182563"/>
                </a:cubicBezTo>
                <a:cubicBezTo>
                  <a:pt x="177800" y="182563"/>
                  <a:pt x="177800" y="182563"/>
                  <a:pt x="146050" y="182563"/>
                </a:cubicBezTo>
                <a:close/>
                <a:moveTo>
                  <a:pt x="286135" y="147638"/>
                </a:moveTo>
                <a:cubicBezTo>
                  <a:pt x="317115" y="147638"/>
                  <a:pt x="317115" y="147638"/>
                  <a:pt x="317115" y="147638"/>
                </a:cubicBezTo>
                <a:cubicBezTo>
                  <a:pt x="321156" y="147638"/>
                  <a:pt x="323850" y="150236"/>
                  <a:pt x="323850" y="154133"/>
                </a:cubicBezTo>
                <a:cubicBezTo>
                  <a:pt x="323850" y="158030"/>
                  <a:pt x="321156" y="161926"/>
                  <a:pt x="317115" y="161926"/>
                </a:cubicBezTo>
                <a:cubicBezTo>
                  <a:pt x="286135" y="161926"/>
                  <a:pt x="286135" y="161926"/>
                  <a:pt x="286135" y="161926"/>
                </a:cubicBezTo>
                <a:cubicBezTo>
                  <a:pt x="282094" y="161926"/>
                  <a:pt x="279400" y="158030"/>
                  <a:pt x="279400" y="154133"/>
                </a:cubicBezTo>
                <a:cubicBezTo>
                  <a:pt x="279400" y="150236"/>
                  <a:pt x="282094" y="147638"/>
                  <a:pt x="286135" y="147638"/>
                </a:cubicBezTo>
                <a:close/>
                <a:moveTo>
                  <a:pt x="6494" y="147638"/>
                </a:moveTo>
                <a:cubicBezTo>
                  <a:pt x="36368" y="147638"/>
                  <a:pt x="36368" y="147638"/>
                  <a:pt x="36368" y="147638"/>
                </a:cubicBezTo>
                <a:cubicBezTo>
                  <a:pt x="40265" y="147638"/>
                  <a:pt x="42863" y="150236"/>
                  <a:pt x="42863" y="154133"/>
                </a:cubicBezTo>
                <a:cubicBezTo>
                  <a:pt x="42863" y="158030"/>
                  <a:pt x="40265" y="161926"/>
                  <a:pt x="36368" y="161926"/>
                </a:cubicBezTo>
                <a:cubicBezTo>
                  <a:pt x="6494" y="161926"/>
                  <a:pt x="6494" y="161926"/>
                  <a:pt x="6494" y="161926"/>
                </a:cubicBezTo>
                <a:cubicBezTo>
                  <a:pt x="2598" y="161926"/>
                  <a:pt x="0" y="158030"/>
                  <a:pt x="0" y="154133"/>
                </a:cubicBezTo>
                <a:cubicBezTo>
                  <a:pt x="0" y="150236"/>
                  <a:pt x="2598" y="147638"/>
                  <a:pt x="6494" y="147638"/>
                </a:cubicBezTo>
                <a:close/>
                <a:moveTo>
                  <a:pt x="161131" y="76200"/>
                </a:moveTo>
                <a:cubicBezTo>
                  <a:pt x="116297" y="76200"/>
                  <a:pt x="79375" y="113116"/>
                  <a:pt x="79375" y="159261"/>
                </a:cubicBezTo>
                <a:cubicBezTo>
                  <a:pt x="79375" y="189585"/>
                  <a:pt x="96517" y="218591"/>
                  <a:pt x="124209" y="231775"/>
                </a:cubicBezTo>
                <a:cubicBezTo>
                  <a:pt x="124209" y="231775"/>
                  <a:pt x="124209" y="231775"/>
                  <a:pt x="143989" y="231775"/>
                </a:cubicBezTo>
                <a:cubicBezTo>
                  <a:pt x="141351" y="219909"/>
                  <a:pt x="136077" y="193541"/>
                  <a:pt x="128165" y="179038"/>
                </a:cubicBezTo>
                <a:cubicBezTo>
                  <a:pt x="126846" y="176401"/>
                  <a:pt x="126846" y="173764"/>
                  <a:pt x="128165" y="172446"/>
                </a:cubicBezTo>
                <a:cubicBezTo>
                  <a:pt x="129484" y="169809"/>
                  <a:pt x="130802" y="168491"/>
                  <a:pt x="133440" y="168491"/>
                </a:cubicBezTo>
                <a:cubicBezTo>
                  <a:pt x="133440" y="168491"/>
                  <a:pt x="133440" y="168491"/>
                  <a:pt x="188823" y="168491"/>
                </a:cubicBezTo>
                <a:cubicBezTo>
                  <a:pt x="191460" y="168491"/>
                  <a:pt x="192779" y="169809"/>
                  <a:pt x="194098" y="172446"/>
                </a:cubicBezTo>
                <a:cubicBezTo>
                  <a:pt x="195416" y="173764"/>
                  <a:pt x="195416" y="176401"/>
                  <a:pt x="194098" y="179038"/>
                </a:cubicBezTo>
                <a:cubicBezTo>
                  <a:pt x="186186" y="193541"/>
                  <a:pt x="180911" y="219909"/>
                  <a:pt x="178274" y="231775"/>
                </a:cubicBezTo>
                <a:cubicBezTo>
                  <a:pt x="178274" y="231775"/>
                  <a:pt x="178274" y="231775"/>
                  <a:pt x="198054" y="231775"/>
                </a:cubicBezTo>
                <a:cubicBezTo>
                  <a:pt x="225745" y="218591"/>
                  <a:pt x="242888" y="189585"/>
                  <a:pt x="242888" y="159261"/>
                </a:cubicBezTo>
                <a:cubicBezTo>
                  <a:pt x="242888" y="113116"/>
                  <a:pt x="205965" y="76200"/>
                  <a:pt x="161131" y="76200"/>
                </a:cubicBezTo>
                <a:close/>
                <a:moveTo>
                  <a:pt x="161131" y="63500"/>
                </a:moveTo>
                <a:cubicBezTo>
                  <a:pt x="213758" y="63500"/>
                  <a:pt x="257175" y="105710"/>
                  <a:pt x="257175" y="159793"/>
                </a:cubicBezTo>
                <a:cubicBezTo>
                  <a:pt x="257175" y="178260"/>
                  <a:pt x="251912" y="195408"/>
                  <a:pt x="241387" y="211237"/>
                </a:cubicBezTo>
                <a:cubicBezTo>
                  <a:pt x="234808" y="223109"/>
                  <a:pt x="225599" y="232343"/>
                  <a:pt x="213758" y="238938"/>
                </a:cubicBezTo>
                <a:cubicBezTo>
                  <a:pt x="217705" y="244214"/>
                  <a:pt x="220336" y="249491"/>
                  <a:pt x="220336" y="254767"/>
                </a:cubicBezTo>
                <a:cubicBezTo>
                  <a:pt x="220336" y="261363"/>
                  <a:pt x="217705" y="266639"/>
                  <a:pt x="213758" y="270596"/>
                </a:cubicBezTo>
                <a:cubicBezTo>
                  <a:pt x="217705" y="274553"/>
                  <a:pt x="220336" y="279830"/>
                  <a:pt x="220336" y="286425"/>
                </a:cubicBezTo>
                <a:cubicBezTo>
                  <a:pt x="220336" y="298297"/>
                  <a:pt x="209811" y="308850"/>
                  <a:pt x="197970" y="308850"/>
                </a:cubicBezTo>
                <a:cubicBezTo>
                  <a:pt x="197970" y="308850"/>
                  <a:pt x="197970" y="308850"/>
                  <a:pt x="195338" y="308850"/>
                </a:cubicBezTo>
                <a:cubicBezTo>
                  <a:pt x="195338" y="308850"/>
                  <a:pt x="195338" y="308850"/>
                  <a:pt x="195338" y="311488"/>
                </a:cubicBezTo>
                <a:cubicBezTo>
                  <a:pt x="195338" y="325998"/>
                  <a:pt x="180866" y="336550"/>
                  <a:pt x="162446" y="336550"/>
                </a:cubicBezTo>
                <a:cubicBezTo>
                  <a:pt x="162446" y="336550"/>
                  <a:pt x="162446" y="336550"/>
                  <a:pt x="159815" y="336550"/>
                </a:cubicBezTo>
                <a:cubicBezTo>
                  <a:pt x="141396" y="336550"/>
                  <a:pt x="126923" y="325998"/>
                  <a:pt x="126923" y="311488"/>
                </a:cubicBezTo>
                <a:cubicBezTo>
                  <a:pt x="126923" y="311488"/>
                  <a:pt x="126923" y="311488"/>
                  <a:pt x="126923" y="308850"/>
                </a:cubicBezTo>
                <a:cubicBezTo>
                  <a:pt x="126923" y="308850"/>
                  <a:pt x="126923" y="308850"/>
                  <a:pt x="124292" y="308850"/>
                </a:cubicBezTo>
                <a:cubicBezTo>
                  <a:pt x="112451" y="308850"/>
                  <a:pt x="101926" y="298297"/>
                  <a:pt x="101926" y="286425"/>
                </a:cubicBezTo>
                <a:cubicBezTo>
                  <a:pt x="101926" y="279830"/>
                  <a:pt x="104557" y="274553"/>
                  <a:pt x="108504" y="270596"/>
                </a:cubicBezTo>
                <a:cubicBezTo>
                  <a:pt x="104557" y="266639"/>
                  <a:pt x="101926" y="261363"/>
                  <a:pt x="101926" y="254767"/>
                </a:cubicBezTo>
                <a:cubicBezTo>
                  <a:pt x="101926" y="249491"/>
                  <a:pt x="104557" y="244214"/>
                  <a:pt x="108504" y="240257"/>
                </a:cubicBezTo>
                <a:cubicBezTo>
                  <a:pt x="96663" y="232343"/>
                  <a:pt x="87453" y="223109"/>
                  <a:pt x="80875" y="211237"/>
                </a:cubicBezTo>
                <a:cubicBezTo>
                  <a:pt x="70349" y="195408"/>
                  <a:pt x="65087" y="178260"/>
                  <a:pt x="65087" y="159793"/>
                </a:cubicBezTo>
                <a:cubicBezTo>
                  <a:pt x="65087" y="105710"/>
                  <a:pt x="108504" y="63500"/>
                  <a:pt x="161131" y="63500"/>
                </a:cubicBezTo>
                <a:close/>
                <a:moveTo>
                  <a:pt x="266359" y="47037"/>
                </a:moveTo>
                <a:cubicBezTo>
                  <a:pt x="268967" y="44450"/>
                  <a:pt x="272880" y="44450"/>
                  <a:pt x="275488" y="47037"/>
                </a:cubicBezTo>
                <a:cubicBezTo>
                  <a:pt x="279400" y="49624"/>
                  <a:pt x="279400" y="54798"/>
                  <a:pt x="275488" y="57385"/>
                </a:cubicBezTo>
                <a:cubicBezTo>
                  <a:pt x="254623" y="78081"/>
                  <a:pt x="254623" y="78081"/>
                  <a:pt x="254623" y="78081"/>
                </a:cubicBezTo>
                <a:cubicBezTo>
                  <a:pt x="253319" y="79375"/>
                  <a:pt x="252015" y="79375"/>
                  <a:pt x="250711" y="79375"/>
                </a:cubicBezTo>
                <a:cubicBezTo>
                  <a:pt x="248103" y="79375"/>
                  <a:pt x="246799" y="79375"/>
                  <a:pt x="245495" y="78081"/>
                </a:cubicBezTo>
                <a:cubicBezTo>
                  <a:pt x="242887" y="75494"/>
                  <a:pt x="242887" y="70320"/>
                  <a:pt x="245495" y="67733"/>
                </a:cubicBezTo>
                <a:cubicBezTo>
                  <a:pt x="266359" y="47037"/>
                  <a:pt x="266359" y="47037"/>
                  <a:pt x="266359" y="47037"/>
                </a:cubicBezTo>
                <a:close/>
                <a:moveTo>
                  <a:pt x="47037" y="47037"/>
                </a:moveTo>
                <a:cubicBezTo>
                  <a:pt x="49624" y="44450"/>
                  <a:pt x="53504" y="44450"/>
                  <a:pt x="56091" y="47037"/>
                </a:cubicBezTo>
                <a:cubicBezTo>
                  <a:pt x="76788" y="67733"/>
                  <a:pt x="76788" y="67733"/>
                  <a:pt x="76788" y="67733"/>
                </a:cubicBezTo>
                <a:cubicBezTo>
                  <a:pt x="79375" y="70320"/>
                  <a:pt x="79375" y="75494"/>
                  <a:pt x="76788" y="78081"/>
                </a:cubicBezTo>
                <a:cubicBezTo>
                  <a:pt x="75494" y="79375"/>
                  <a:pt x="74201" y="79375"/>
                  <a:pt x="71614" y="79375"/>
                </a:cubicBezTo>
                <a:cubicBezTo>
                  <a:pt x="70320" y="79375"/>
                  <a:pt x="69027" y="79375"/>
                  <a:pt x="67733" y="78081"/>
                </a:cubicBezTo>
                <a:cubicBezTo>
                  <a:pt x="47037" y="57385"/>
                  <a:pt x="47037" y="57385"/>
                  <a:pt x="47037" y="57385"/>
                </a:cubicBezTo>
                <a:cubicBezTo>
                  <a:pt x="44450" y="54798"/>
                  <a:pt x="44450" y="49624"/>
                  <a:pt x="47037" y="47037"/>
                </a:cubicBezTo>
                <a:close/>
                <a:moveTo>
                  <a:pt x="161925" y="0"/>
                </a:moveTo>
                <a:cubicBezTo>
                  <a:pt x="165735" y="0"/>
                  <a:pt x="168275" y="2598"/>
                  <a:pt x="168275" y="6494"/>
                </a:cubicBezTo>
                <a:cubicBezTo>
                  <a:pt x="168275" y="36368"/>
                  <a:pt x="168275" y="36368"/>
                  <a:pt x="168275" y="36368"/>
                </a:cubicBezTo>
                <a:cubicBezTo>
                  <a:pt x="168275" y="40265"/>
                  <a:pt x="165735" y="42863"/>
                  <a:pt x="161925" y="42863"/>
                </a:cubicBezTo>
                <a:cubicBezTo>
                  <a:pt x="158115" y="42863"/>
                  <a:pt x="155575" y="40265"/>
                  <a:pt x="155575" y="36368"/>
                </a:cubicBezTo>
                <a:cubicBezTo>
                  <a:pt x="155575" y="6494"/>
                  <a:pt x="155575" y="6494"/>
                  <a:pt x="155575" y="6494"/>
                </a:cubicBezTo>
                <a:cubicBezTo>
                  <a:pt x="155575" y="2598"/>
                  <a:pt x="158115" y="0"/>
                  <a:pt x="161925" y="0"/>
                </a:cubicBezTo>
                <a:close/>
              </a:path>
            </a:pathLst>
          </a:custGeom>
          <a:solidFill>
            <a:srgbClr val="3384BD"/>
          </a:solidFill>
          <a:ln>
            <a:noFill/>
          </a:ln>
        </p:spPr>
        <p:txBody>
          <a:bodyPr/>
          <a:lstStyle/>
          <a:p>
            <a:endParaRPr lang="zh-CN" altLang="en-US">
              <a:cs typeface="+mn-ea"/>
              <a:sym typeface="+mn-lt"/>
            </a:endParaRPr>
          </a:p>
        </p:txBody>
      </p:sp>
      <p:sp>
        <p:nvSpPr>
          <p:cNvPr id="4" name="android-with-two-arms-up_79421"/>
          <p:cNvSpPr>
            <a:spLocks noChangeAspect="1"/>
          </p:cNvSpPr>
          <p:nvPr>
            <p:custDataLst>
              <p:tags r:id="rId10"/>
            </p:custDataLst>
          </p:nvPr>
        </p:nvSpPr>
        <p:spPr bwMode="auto">
          <a:xfrm>
            <a:off x="7042568" y="3132386"/>
            <a:ext cx="590390" cy="593230"/>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accent1"/>
          </a:solidFill>
          <a:ln>
            <a:noFill/>
          </a:ln>
        </p:spPr>
        <p:txBody>
          <a:bodyPr/>
          <a:lstStyle/>
          <a:p>
            <a:endParaRPr lang="zh-CN" altLang="en-US">
              <a:cs typeface="+mn-ea"/>
              <a:sym typeface="+mn-lt"/>
            </a:endParaRPr>
          </a:p>
        </p:txBody>
      </p:sp>
      <p:cxnSp>
        <p:nvCxnSpPr>
          <p:cNvPr id="6" name="直接连接符 5"/>
          <p:cNvCxnSpPr/>
          <p:nvPr>
            <p:custDataLst>
              <p:tags r:id="rId11"/>
            </p:custDataLst>
          </p:nvPr>
        </p:nvCxnSpPr>
        <p:spPr>
          <a:xfrm flipH="1">
            <a:off x="1"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 name="android-with-two-arms-up_79421"/>
          <p:cNvSpPr>
            <a:spLocks noChangeAspect="1"/>
          </p:cNvSpPr>
          <p:nvPr>
            <p:custDataLst>
              <p:tags r:id="rId12"/>
            </p:custDataLst>
          </p:nvPr>
        </p:nvSpPr>
        <p:spPr bwMode="auto">
          <a:xfrm>
            <a:off x="9980930" y="3089275"/>
            <a:ext cx="659130" cy="636270"/>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rgbClr val="3486C3"/>
          </a:solidFill>
          <a:ln>
            <a:noFill/>
          </a:ln>
        </p:spPr>
        <p:txBody>
          <a:bodyPr/>
          <a:lstStyle/>
          <a:p>
            <a:endParaRPr lang="zh-CN" altLang="en-US">
              <a:cs typeface="+mn-ea"/>
              <a:sym typeface="+mn-lt"/>
            </a:endParaRPr>
          </a:p>
        </p:txBody>
      </p:sp>
      <p:sp>
        <p:nvSpPr>
          <p:cNvPr id="8" name="文本框 7"/>
          <p:cNvSpPr txBox="1"/>
          <p:nvPr>
            <p:custDataLst>
              <p:tags r:id="rId13"/>
            </p:custDataLst>
          </p:nvPr>
        </p:nvSpPr>
        <p:spPr>
          <a:xfrm>
            <a:off x="4359577" y="2079522"/>
            <a:ext cx="690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07</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预算</a:t>
            </a:r>
            <a:endParaRPr lang="zh-CN" altLang="en-US" sz="2000" dirty="0">
              <a:solidFill>
                <a:srgbClr val="3384BD"/>
              </a:solidFill>
              <a:cs typeface="+mn-ea"/>
              <a:sym typeface="+mn-lt"/>
            </a:endParaRPr>
          </a:p>
        </p:txBody>
      </p:sp>
      <p:sp>
        <p:nvSpPr>
          <p:cNvPr id="9" name="文本框 8"/>
          <p:cNvSpPr txBox="1"/>
          <p:nvPr>
            <p:custDataLst>
              <p:tags r:id="rId14"/>
            </p:custDataLst>
          </p:nvPr>
        </p:nvSpPr>
        <p:spPr>
          <a:xfrm>
            <a:off x="6344591" y="2079522"/>
            <a:ext cx="1960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08</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维护和更新计划</a:t>
            </a:r>
            <a:endParaRPr lang="zh-CN" altLang="en-US" sz="2000" dirty="0">
              <a:solidFill>
                <a:srgbClr val="3384BD"/>
              </a:solidFill>
              <a:cs typeface="+mn-ea"/>
              <a:sym typeface="+mn-lt"/>
            </a:endParaRPr>
          </a:p>
        </p:txBody>
      </p:sp>
      <p:sp>
        <p:nvSpPr>
          <p:cNvPr id="10" name="文本框 9"/>
          <p:cNvSpPr txBox="1"/>
          <p:nvPr>
            <p:custDataLst>
              <p:tags r:id="rId15"/>
            </p:custDataLst>
          </p:nvPr>
        </p:nvSpPr>
        <p:spPr>
          <a:xfrm>
            <a:off x="1417320" y="2079522"/>
            <a:ext cx="1198880" cy="782320"/>
          </a:xfrm>
          <a:prstGeom prst="rect">
            <a:avLst/>
          </a:prstGeom>
          <a:noFill/>
        </p:spPr>
        <p:txBody>
          <a:bodyPr wrap="none" rtlCol="0">
            <a:noAutofit/>
          </a:bodyPr>
          <a:lstStyle/>
          <a:p>
            <a:pPr algn="ctr">
              <a:lnSpc>
                <a:spcPct val="120000"/>
              </a:lnSpc>
              <a:spcBef>
                <a:spcPts val="0"/>
              </a:spcBef>
              <a:spcAft>
                <a:spcPts val="0"/>
              </a:spcAft>
            </a:pPr>
            <a:r>
              <a:rPr lang="en-US" altLang="zh-CN" sz="2000" dirty="0">
                <a:solidFill>
                  <a:srgbClr val="3384BD"/>
                </a:solidFill>
                <a:cs typeface="+mn-ea"/>
                <a:sym typeface="+mn-lt"/>
              </a:rPr>
              <a:t>06</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行动计划</a:t>
            </a:r>
            <a:endParaRPr lang="zh-CN" altLang="en-US" sz="2000" dirty="0">
              <a:solidFill>
                <a:srgbClr val="3384BD"/>
              </a:solidFill>
              <a:cs typeface="+mn-ea"/>
              <a:sym typeface="+mn-lt"/>
            </a:endParaRPr>
          </a:p>
        </p:txBody>
      </p:sp>
      <p:sp>
        <p:nvSpPr>
          <p:cNvPr id="144" name="文本框 143"/>
          <p:cNvSpPr txBox="1"/>
          <p:nvPr>
            <p:custDataLst>
              <p:tags r:id="rId16"/>
            </p:custDataLst>
          </p:nvPr>
        </p:nvSpPr>
        <p:spPr>
          <a:xfrm>
            <a:off x="8762036" y="2079522"/>
            <a:ext cx="2976880" cy="829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09</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工作目标节点和节点预算</a:t>
            </a:r>
            <a:endParaRPr lang="zh-CN" altLang="en-US" sz="2000" dirty="0">
              <a:solidFill>
                <a:srgbClr val="3384BD"/>
              </a:solidFill>
              <a:cs typeface="+mn-ea"/>
              <a:sym typeface="+mn-lt"/>
            </a:endParaRPr>
          </a:p>
        </p:txBody>
      </p:sp>
      <p:grpSp>
        <p:nvGrpSpPr>
          <p:cNvPr id="11" name="组合 10"/>
          <p:cNvGrpSpPr/>
          <p:nvPr/>
        </p:nvGrpSpPr>
        <p:grpSpPr>
          <a:xfrm>
            <a:off x="350158" y="270329"/>
            <a:ext cx="3167026" cy="739200"/>
            <a:chOff x="412693" y="160555"/>
            <a:chExt cx="3167026" cy="739200"/>
          </a:xfrm>
        </p:grpSpPr>
        <p:sp>
          <p:nvSpPr>
            <p:cNvPr id="42" name="文本框 41"/>
            <p:cNvSpPr txBox="1"/>
            <p:nvPr>
              <p:custDataLst>
                <p:tags r:id="rId17"/>
              </p:custDataLst>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custDataLst>
                  <p:tags r:id="rId18"/>
                </p:custDataLst>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custDataLst>
                  <p:tags r:id="rId19"/>
                </p:custDataLst>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3" name="文本占位符 10"/>
          <p:cNvSpPr txBox="1"/>
          <p:nvPr>
            <p:custDataLst>
              <p:tags r:id="rId20"/>
            </p:custDataLst>
          </p:nvPr>
        </p:nvSpPr>
        <p:spPr>
          <a:xfrm>
            <a:off x="3733943" y="1339482"/>
            <a:ext cx="5125391" cy="339461"/>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en-US" altLang="zh-CN" sz="2400" dirty="0" err="1">
                <a:solidFill>
                  <a:srgbClr val="006BB6"/>
                </a:solidFill>
                <a:latin typeface="黑体" panose="02010609060101010101" charset="-122"/>
                <a:ea typeface="黑体" panose="02010609060101010101" charset="-122"/>
                <a:sym typeface="黑体" panose="02010609060101010101" charset="-122"/>
              </a:rPr>
              <a:t>互联网营销</a:t>
            </a:r>
            <a:r>
              <a:rPr lang="zh-CN" altLang="en-US" sz="2400" dirty="0">
                <a:solidFill>
                  <a:srgbClr val="006BB6"/>
                </a:solidFill>
                <a:latin typeface="黑体" panose="02010609060101010101" charset="-122"/>
                <a:ea typeface="黑体" panose="02010609060101010101" charset="-122"/>
                <a:sym typeface="黑体" panose="02010609060101010101" charset="-122"/>
              </a:rPr>
              <a:t>工作内容与目标计划</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608580"/>
            <a:chOff x="1336840" y="1980161"/>
            <a:chExt cx="3848617" cy="2145679"/>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832"/>
              <a:ext cx="3778815" cy="1616008"/>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63193" cy="2888615"/>
            <a:chOff x="4422555" y="1864251"/>
            <a:chExt cx="7163193" cy="288861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71550" y="281484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1.在你日常的学习生活中，是如何制定一项工作任务计划的？</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2.互联网营销计划和互联网营销方案策划有什么区别？</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2" name="矩形 1"/>
          <p:cNvSpPr/>
          <p:nvPr/>
        </p:nvSpPr>
        <p:spPr>
          <a:xfrm>
            <a:off x="577215" y="1799703"/>
            <a:ext cx="4760387" cy="4218191"/>
          </a:xfrm>
          <a:prstGeom prst="rect">
            <a:avLst/>
          </a:prstGeom>
          <a:blipFill rotWithShape="1">
            <a:blip r:embed="rId1"/>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6" name="Oval 45@|1FFC:4308095|FBC:16777215|LFC:16777215|LBC:16777215"/>
          <p:cNvSpPr>
            <a:spLocks noChangeArrowheads="1"/>
          </p:cNvSpPr>
          <p:nvPr>
            <p:custDataLst>
              <p:tags r:id="rId1"/>
            </p:custDataLst>
          </p:nvPr>
        </p:nvSpPr>
        <p:spPr bwMode="auto">
          <a:xfrm rot="18786791">
            <a:off x="7166879" y="2073517"/>
            <a:ext cx="695325" cy="695325"/>
          </a:xfrm>
          <a:prstGeom prst="ellipse">
            <a:avLst/>
          </a:prstGeom>
          <a:solidFill>
            <a:srgbClr val="3288CA"/>
          </a:solidFill>
          <a:ln>
            <a:noFill/>
          </a:ln>
          <a:effectLst>
            <a:outerShdw blurRad="190500" dist="63500" dir="2700000" algn="tl" rotWithShape="0">
              <a:prstClr val="black">
                <a:alpha val="30000"/>
              </a:prstClr>
            </a:outerShdw>
          </a:effectLst>
        </p:spPr>
        <p:txBody>
          <a:bodyPr anchor="ctr"/>
          <a:lstStyle/>
          <a:p>
            <a:pPr algn="ctr" defTabSz="949325">
              <a:spcBef>
                <a:spcPct val="0"/>
              </a:spcBef>
              <a:defRPr/>
            </a:pPr>
            <a:endParaRPr lang="zh-CN" altLang="zh-CN" sz="1600" kern="0" dirty="0">
              <a:solidFill>
                <a:prstClr val="black">
                  <a:lumMod val="75000"/>
                  <a:lumOff val="25000"/>
                </a:prstClr>
              </a:solidFill>
              <a:cs typeface="+mn-ea"/>
              <a:sym typeface="+mn-lt"/>
            </a:endParaRPr>
          </a:p>
        </p:txBody>
      </p:sp>
      <p:sp>
        <p:nvSpPr>
          <p:cNvPr id="37" name="Oval 58@|1FFC:4308095|FBC:16777215|LFC:16777215|LBC:16777215"/>
          <p:cNvSpPr>
            <a:spLocks noChangeArrowheads="1"/>
          </p:cNvSpPr>
          <p:nvPr>
            <p:custDataLst>
              <p:tags r:id="rId2"/>
            </p:custDataLst>
          </p:nvPr>
        </p:nvSpPr>
        <p:spPr bwMode="auto">
          <a:xfrm rot="7432715">
            <a:off x="4227980" y="5043067"/>
            <a:ext cx="693737" cy="693739"/>
          </a:xfrm>
          <a:prstGeom prst="ellipse">
            <a:avLst/>
          </a:prstGeom>
          <a:solidFill>
            <a:srgbClr val="4792D1"/>
          </a:solidFill>
          <a:ln>
            <a:noFill/>
          </a:ln>
          <a:effectLst>
            <a:outerShdw blurRad="190500" dist="63500" dir="2700000" algn="tl" rotWithShape="0">
              <a:prstClr val="black">
                <a:alpha val="3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49325">
              <a:lnSpc>
                <a:spcPct val="100000"/>
              </a:lnSpc>
              <a:spcBef>
                <a:spcPct val="0"/>
              </a:spcBef>
              <a:buNone/>
              <a:defRPr/>
            </a:pPr>
            <a:endParaRPr lang="zh-CN" altLang="zh-CN" sz="1600" kern="0" dirty="0">
              <a:solidFill>
                <a:prstClr val="black">
                  <a:lumMod val="75000"/>
                  <a:lumOff val="25000"/>
                </a:prstClr>
              </a:solidFill>
              <a:latin typeface="+mn-lt"/>
              <a:ea typeface="+mn-ea"/>
              <a:cs typeface="+mn-ea"/>
              <a:sym typeface="+mn-lt"/>
            </a:endParaRPr>
          </a:p>
        </p:txBody>
      </p:sp>
      <p:sp>
        <p:nvSpPr>
          <p:cNvPr id="38" name="Oval 80@|1FFC:2381804|FBC:16777215|LFC:16777215|LBC:16777215"/>
          <p:cNvSpPr>
            <a:spLocks noChangeArrowheads="1"/>
          </p:cNvSpPr>
          <p:nvPr>
            <p:custDataLst>
              <p:tags r:id="rId3"/>
            </p:custDataLst>
          </p:nvPr>
        </p:nvSpPr>
        <p:spPr bwMode="auto">
          <a:xfrm rot="13209507">
            <a:off x="4217957" y="2067152"/>
            <a:ext cx="694800" cy="694800"/>
          </a:xfrm>
          <a:prstGeom prst="ellipse">
            <a:avLst/>
          </a:prstGeom>
          <a:solidFill>
            <a:srgbClr val="4792D1"/>
          </a:solidFill>
          <a:ln>
            <a:noFill/>
          </a:ln>
          <a:effectLst>
            <a:outerShdw blurRad="190500" dist="63500" dir="2700000" algn="tl" rotWithShape="0">
              <a:prstClr val="black">
                <a:alpha val="3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49325">
              <a:lnSpc>
                <a:spcPct val="100000"/>
              </a:lnSpc>
              <a:spcBef>
                <a:spcPct val="0"/>
              </a:spcBef>
              <a:buNone/>
              <a:defRPr/>
            </a:pPr>
            <a:endParaRPr lang="zh-CN" altLang="zh-CN" sz="1600" kern="0" dirty="0">
              <a:solidFill>
                <a:prstClr val="black">
                  <a:lumMod val="75000"/>
                  <a:lumOff val="25000"/>
                </a:prstClr>
              </a:solidFill>
              <a:latin typeface="+mn-lt"/>
              <a:ea typeface="+mn-ea"/>
              <a:cs typeface="+mn-ea"/>
              <a:sym typeface="+mn-lt"/>
            </a:endParaRPr>
          </a:p>
        </p:txBody>
      </p:sp>
      <p:sp>
        <p:nvSpPr>
          <p:cNvPr id="39" name="Oval 87@|1FFC:2381804|FBC:16777215|LFC:16777215|LBC:16777215"/>
          <p:cNvSpPr>
            <a:spLocks noChangeArrowheads="1"/>
          </p:cNvSpPr>
          <p:nvPr>
            <p:custDataLst>
              <p:tags r:id="rId4"/>
            </p:custDataLst>
          </p:nvPr>
        </p:nvSpPr>
        <p:spPr bwMode="auto">
          <a:xfrm rot="2362129">
            <a:off x="7166084" y="5042274"/>
            <a:ext cx="696912" cy="695325"/>
          </a:xfrm>
          <a:prstGeom prst="ellipse">
            <a:avLst/>
          </a:prstGeom>
          <a:solidFill>
            <a:srgbClr val="3288CA"/>
          </a:solidFill>
          <a:ln>
            <a:noFill/>
          </a:ln>
          <a:effectLst>
            <a:outerShdw blurRad="190500" dist="63500" dir="2700000" algn="tl" rotWithShape="0">
              <a:prstClr val="black">
                <a:alpha val="30000"/>
              </a:prstClr>
            </a:outerShdw>
          </a:effectLst>
        </p:spPr>
        <p:txBody>
          <a:bodyPr anchor="ctr"/>
          <a:lstStyle/>
          <a:p>
            <a:pPr algn="ctr" defTabSz="949325">
              <a:spcBef>
                <a:spcPct val="0"/>
              </a:spcBef>
              <a:defRPr/>
            </a:pPr>
            <a:endParaRPr lang="zh-CN" altLang="zh-CN" sz="1600" kern="0" dirty="0">
              <a:solidFill>
                <a:prstClr val="black">
                  <a:lumMod val="75000"/>
                  <a:lumOff val="25000"/>
                </a:prstClr>
              </a:solidFill>
              <a:cs typeface="+mn-ea"/>
              <a:sym typeface="+mn-lt"/>
            </a:endParaRPr>
          </a:p>
        </p:txBody>
      </p:sp>
      <p:sp>
        <p:nvSpPr>
          <p:cNvPr id="40" name="Oval 120@|1FFC:1554685|FBC:16777215|LFC:16777215|LBC:16777215"/>
          <p:cNvSpPr>
            <a:spLocks noChangeArrowheads="1"/>
          </p:cNvSpPr>
          <p:nvPr>
            <p:custDataLst>
              <p:tags r:id="rId5"/>
            </p:custDataLst>
          </p:nvPr>
        </p:nvSpPr>
        <p:spPr bwMode="auto">
          <a:xfrm rot="10509579">
            <a:off x="3292236" y="3503061"/>
            <a:ext cx="696913" cy="695325"/>
          </a:xfrm>
          <a:prstGeom prst="ellipse">
            <a:avLst/>
          </a:prstGeom>
          <a:solidFill>
            <a:srgbClr val="3288CA"/>
          </a:solidFill>
          <a:ln>
            <a:noFill/>
          </a:ln>
          <a:effectLst>
            <a:outerShdw blurRad="190500" dist="63500" dir="2700000" algn="tl" rotWithShape="0">
              <a:prstClr val="black">
                <a:alpha val="3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49325">
              <a:lnSpc>
                <a:spcPct val="100000"/>
              </a:lnSpc>
              <a:spcBef>
                <a:spcPct val="0"/>
              </a:spcBef>
              <a:buNone/>
              <a:defRPr/>
            </a:pPr>
            <a:endParaRPr lang="zh-CN" altLang="zh-CN" sz="1600" kern="0" dirty="0">
              <a:solidFill>
                <a:prstClr val="black">
                  <a:lumMod val="75000"/>
                  <a:lumOff val="25000"/>
                </a:prstClr>
              </a:solidFill>
              <a:latin typeface="+mn-lt"/>
              <a:ea typeface="+mn-ea"/>
              <a:cs typeface="+mn-ea"/>
              <a:sym typeface="+mn-lt"/>
            </a:endParaRPr>
          </a:p>
        </p:txBody>
      </p:sp>
      <p:sp>
        <p:nvSpPr>
          <p:cNvPr id="41" name="Oval 128@|1FFC:1554685|FBC:16777215|LFC:16777215|LBC:16777215"/>
          <p:cNvSpPr>
            <a:spLocks noChangeArrowheads="1"/>
          </p:cNvSpPr>
          <p:nvPr>
            <p:custDataLst>
              <p:tags r:id="rId6"/>
            </p:custDataLst>
          </p:nvPr>
        </p:nvSpPr>
        <p:spPr bwMode="auto">
          <a:xfrm rot="21144170">
            <a:off x="8094423" y="3503852"/>
            <a:ext cx="696912" cy="693739"/>
          </a:xfrm>
          <a:prstGeom prst="ellipse">
            <a:avLst/>
          </a:prstGeom>
          <a:solidFill>
            <a:srgbClr val="4792D1"/>
          </a:solidFill>
          <a:ln>
            <a:noFill/>
          </a:ln>
          <a:effectLst>
            <a:outerShdw blurRad="190500" dist="63500" dir="2700000" algn="tl" rotWithShape="0">
              <a:prstClr val="black">
                <a:alpha val="30000"/>
              </a:prstClr>
            </a:outerShdw>
          </a:effectLst>
        </p:spPr>
        <p:txBody>
          <a:bodyPr anchor="ct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49325">
              <a:lnSpc>
                <a:spcPct val="100000"/>
              </a:lnSpc>
              <a:spcBef>
                <a:spcPct val="0"/>
              </a:spcBef>
              <a:buNone/>
              <a:defRPr/>
            </a:pPr>
            <a:endParaRPr lang="zh-CN" altLang="zh-CN" sz="1600" kern="0" dirty="0">
              <a:solidFill>
                <a:prstClr val="black">
                  <a:lumMod val="75000"/>
                  <a:lumOff val="25000"/>
                </a:prstClr>
              </a:solidFill>
              <a:latin typeface="+mn-lt"/>
              <a:ea typeface="+mn-ea"/>
              <a:cs typeface="+mn-ea"/>
              <a:sym typeface="+mn-lt"/>
            </a:endParaRPr>
          </a:p>
        </p:txBody>
      </p:sp>
      <p:cxnSp>
        <p:nvCxnSpPr>
          <p:cNvPr id="46" name="Straight Connector 74"/>
          <p:cNvCxnSpPr>
            <a:cxnSpLocks noChangeShapeType="1"/>
          </p:cNvCxnSpPr>
          <p:nvPr>
            <p:custDataLst>
              <p:tags r:id="rId7"/>
            </p:custDataLst>
          </p:nvPr>
        </p:nvCxnSpPr>
        <p:spPr bwMode="auto">
          <a:xfrm flipH="1">
            <a:off x="6560897" y="2838691"/>
            <a:ext cx="484187" cy="501651"/>
          </a:xfrm>
          <a:prstGeom prst="line">
            <a:avLst/>
          </a:prstGeom>
          <a:noFill/>
          <a:ln w="12700">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47" name="Straight Connector 75"/>
          <p:cNvCxnSpPr>
            <a:cxnSpLocks noChangeShapeType="1"/>
          </p:cNvCxnSpPr>
          <p:nvPr>
            <p:custDataLst>
              <p:tags r:id="rId8"/>
            </p:custDataLst>
          </p:nvPr>
        </p:nvCxnSpPr>
        <p:spPr bwMode="auto">
          <a:xfrm flipH="1">
            <a:off x="5030548" y="4424603"/>
            <a:ext cx="484187" cy="501651"/>
          </a:xfrm>
          <a:prstGeom prst="line">
            <a:avLst/>
          </a:prstGeom>
          <a:noFill/>
          <a:ln w="12700">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48" name="Straight Connector 76"/>
          <p:cNvCxnSpPr>
            <a:cxnSpLocks noChangeShapeType="1"/>
          </p:cNvCxnSpPr>
          <p:nvPr>
            <p:custDataLst>
              <p:tags r:id="rId9"/>
            </p:custDataLst>
          </p:nvPr>
        </p:nvCxnSpPr>
        <p:spPr bwMode="auto">
          <a:xfrm>
            <a:off x="5024197" y="2838691"/>
            <a:ext cx="484187" cy="501651"/>
          </a:xfrm>
          <a:prstGeom prst="line">
            <a:avLst/>
          </a:prstGeom>
          <a:noFill/>
          <a:ln w="12700">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50" name="Straight Connector 77"/>
          <p:cNvCxnSpPr>
            <a:cxnSpLocks noChangeShapeType="1"/>
          </p:cNvCxnSpPr>
          <p:nvPr>
            <p:custDataLst>
              <p:tags r:id="rId10"/>
            </p:custDataLst>
          </p:nvPr>
        </p:nvCxnSpPr>
        <p:spPr bwMode="auto">
          <a:xfrm>
            <a:off x="6560897" y="4419843"/>
            <a:ext cx="484187" cy="504825"/>
          </a:xfrm>
          <a:prstGeom prst="line">
            <a:avLst/>
          </a:prstGeom>
          <a:noFill/>
          <a:ln w="12700">
            <a:solidFill>
              <a:srgbClr val="404040"/>
            </a:solidFill>
            <a:round/>
            <a:headEnd type="oval" w="med" len="med"/>
            <a:tailEnd type="oval" w="med" len="med"/>
          </a:ln>
          <a:extLst>
            <a:ext uri="{909E8E84-426E-40DD-AFC4-6F175D3DCCD1}">
              <a14:hiddenFill xmlns:a14="http://schemas.microsoft.com/office/drawing/2010/main">
                <a:noFill/>
              </a14:hiddenFill>
            </a:ext>
          </a:extLst>
        </p:spPr>
      </p:cxnSp>
      <p:cxnSp>
        <p:nvCxnSpPr>
          <p:cNvPr id="51" name="Straight Connector 81"/>
          <p:cNvCxnSpPr>
            <a:cxnSpLocks noChangeShapeType="1"/>
          </p:cNvCxnSpPr>
          <p:nvPr>
            <p:custDataLst>
              <p:tags r:id="rId11"/>
            </p:custDataLst>
          </p:nvPr>
        </p:nvCxnSpPr>
        <p:spPr bwMode="auto">
          <a:xfrm>
            <a:off x="6773623" y="3865803"/>
            <a:ext cx="1130300" cy="0"/>
          </a:xfrm>
          <a:prstGeom prst="line">
            <a:avLst/>
          </a:prstGeom>
          <a:noFill/>
          <a:ln w="12700">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52" name="Straight Connector 83"/>
          <p:cNvCxnSpPr>
            <a:cxnSpLocks noChangeShapeType="1"/>
          </p:cNvCxnSpPr>
          <p:nvPr>
            <p:custDataLst>
              <p:tags r:id="rId12"/>
            </p:custDataLst>
          </p:nvPr>
        </p:nvCxnSpPr>
        <p:spPr bwMode="auto">
          <a:xfrm>
            <a:off x="4155835" y="3865803"/>
            <a:ext cx="1130300" cy="0"/>
          </a:xfrm>
          <a:prstGeom prst="line">
            <a:avLst/>
          </a:prstGeom>
          <a:noFill/>
          <a:ln w="12700">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53" name="矩形 52"/>
          <p:cNvSpPr/>
          <p:nvPr>
            <p:custDataLst>
              <p:tags r:id="rId13"/>
            </p:custDataLst>
          </p:nvPr>
        </p:nvSpPr>
        <p:spPr>
          <a:xfrm>
            <a:off x="1507227" y="2197971"/>
            <a:ext cx="2763619" cy="82994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搜索引擎营销、即时通讯营销、病毒式营销等</a:t>
            </a:r>
            <a:endParaRPr lang="zh-CN" altLang="en-US" sz="1600" dirty="0">
              <a:solidFill>
                <a:schemeClr val="tx1">
                  <a:lumMod val="50000"/>
                  <a:lumOff val="50000"/>
                </a:schemeClr>
              </a:solidFill>
              <a:cs typeface="+mn-ea"/>
              <a:sym typeface="+mn-lt"/>
            </a:endParaRPr>
          </a:p>
        </p:txBody>
      </p:sp>
      <p:sp>
        <p:nvSpPr>
          <p:cNvPr id="54" name="矩形 53"/>
          <p:cNvSpPr/>
          <p:nvPr>
            <p:custDataLst>
              <p:tags r:id="rId14"/>
            </p:custDataLst>
          </p:nvPr>
        </p:nvSpPr>
        <p:spPr>
          <a:xfrm>
            <a:off x="1423670" y="1878965"/>
            <a:ext cx="2581275" cy="398780"/>
          </a:xfrm>
          <a:prstGeom prst="rect">
            <a:avLst/>
          </a:prstGeom>
        </p:spPr>
        <p:txBody>
          <a:bodyPr wrap="square">
            <a:spAutoFit/>
          </a:bodyPr>
          <a:lstStyle/>
          <a:p>
            <a:pPr algn="ctr" defTabSz="914400"/>
            <a:r>
              <a:rPr lang="zh-CN" altLang="en-US" sz="2000" dirty="0">
                <a:solidFill>
                  <a:srgbClr val="3384BD"/>
                </a:solidFill>
                <a:cs typeface="+mn-ea"/>
                <a:sym typeface="+mn-lt"/>
              </a:rPr>
              <a:t>分析互联网营销形式</a:t>
            </a:r>
            <a:endParaRPr lang="zh-CN" altLang="en-US" sz="2000" dirty="0">
              <a:solidFill>
                <a:srgbClr val="3384BD"/>
              </a:solidFill>
              <a:cs typeface="+mn-ea"/>
              <a:sym typeface="+mn-lt"/>
            </a:endParaRPr>
          </a:p>
        </p:txBody>
      </p:sp>
      <p:sp>
        <p:nvSpPr>
          <p:cNvPr id="55" name="矩形 54"/>
          <p:cNvSpPr/>
          <p:nvPr>
            <p:custDataLst>
              <p:tags r:id="rId15"/>
            </p:custDataLst>
          </p:nvPr>
        </p:nvSpPr>
        <p:spPr>
          <a:xfrm>
            <a:off x="556260" y="3310255"/>
            <a:ext cx="2705100" cy="398780"/>
          </a:xfrm>
          <a:prstGeom prst="rect">
            <a:avLst/>
          </a:prstGeom>
        </p:spPr>
        <p:txBody>
          <a:bodyPr wrap="square">
            <a:spAutoFit/>
          </a:bodyPr>
          <a:lstStyle/>
          <a:p>
            <a:pPr algn="ctr" defTabSz="914400"/>
            <a:r>
              <a:rPr lang="zh-CN" altLang="en-US" sz="2000" dirty="0">
                <a:solidFill>
                  <a:srgbClr val="3384BD"/>
                </a:solidFill>
                <a:cs typeface="+mn-ea"/>
                <a:sym typeface="+mn-lt"/>
              </a:rPr>
              <a:t>明确互联网营销目标</a:t>
            </a:r>
            <a:endParaRPr lang="zh-CN" altLang="en-US" sz="2000" dirty="0">
              <a:solidFill>
                <a:srgbClr val="3384BD"/>
              </a:solidFill>
              <a:cs typeface="+mn-ea"/>
              <a:sym typeface="+mn-lt"/>
            </a:endParaRPr>
          </a:p>
        </p:txBody>
      </p:sp>
      <p:sp>
        <p:nvSpPr>
          <p:cNvPr id="56" name="矩形 55"/>
          <p:cNvSpPr/>
          <p:nvPr>
            <p:custDataLst>
              <p:tags r:id="rId16"/>
            </p:custDataLst>
          </p:nvPr>
        </p:nvSpPr>
        <p:spPr>
          <a:xfrm>
            <a:off x="1089025" y="5200650"/>
            <a:ext cx="3004185" cy="46037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一般涉及互联网营销组合战略</a:t>
            </a:r>
            <a:endParaRPr lang="zh-CN" altLang="en-US" sz="1600" dirty="0">
              <a:solidFill>
                <a:schemeClr val="tx1">
                  <a:lumMod val="50000"/>
                  <a:lumOff val="50000"/>
                </a:schemeClr>
              </a:solidFill>
              <a:cs typeface="+mn-ea"/>
              <a:sym typeface="+mn-lt"/>
            </a:endParaRPr>
          </a:p>
        </p:txBody>
      </p:sp>
      <p:sp>
        <p:nvSpPr>
          <p:cNvPr id="57" name="矩形 56"/>
          <p:cNvSpPr/>
          <p:nvPr>
            <p:custDataLst>
              <p:tags r:id="rId17"/>
            </p:custDataLst>
          </p:nvPr>
        </p:nvSpPr>
        <p:spPr>
          <a:xfrm>
            <a:off x="1772957" y="4881623"/>
            <a:ext cx="2232155" cy="398780"/>
          </a:xfrm>
          <a:prstGeom prst="rect">
            <a:avLst/>
          </a:prstGeom>
        </p:spPr>
        <p:txBody>
          <a:bodyPr wrap="square">
            <a:spAutoFit/>
          </a:bodyPr>
          <a:lstStyle/>
          <a:p>
            <a:pPr algn="ctr" defTabSz="914400"/>
            <a:r>
              <a:rPr lang="zh-CN" altLang="en-US" sz="2000" dirty="0">
                <a:solidFill>
                  <a:srgbClr val="3384BD"/>
                </a:solidFill>
                <a:cs typeface="+mn-ea"/>
                <a:sym typeface="+mn-lt"/>
              </a:rPr>
              <a:t>制定实施计划</a:t>
            </a:r>
            <a:endParaRPr lang="zh-CN" altLang="en-US" sz="2000" dirty="0">
              <a:solidFill>
                <a:srgbClr val="3384BD"/>
              </a:solidFill>
              <a:cs typeface="+mn-ea"/>
              <a:sym typeface="+mn-lt"/>
            </a:endParaRPr>
          </a:p>
        </p:txBody>
      </p:sp>
      <p:sp>
        <p:nvSpPr>
          <p:cNvPr id="58" name="矩形 57"/>
          <p:cNvSpPr/>
          <p:nvPr>
            <p:custDataLst>
              <p:tags r:id="rId18"/>
            </p:custDataLst>
          </p:nvPr>
        </p:nvSpPr>
        <p:spPr>
          <a:xfrm>
            <a:off x="8164195" y="2210435"/>
            <a:ext cx="2990850" cy="82994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考虑公司、顾客、产品及技术相关信息</a:t>
            </a:r>
            <a:endParaRPr lang="zh-CN" altLang="en-US" sz="1600" dirty="0">
              <a:solidFill>
                <a:schemeClr val="tx1">
                  <a:lumMod val="50000"/>
                  <a:lumOff val="50000"/>
                </a:schemeClr>
              </a:solidFill>
              <a:cs typeface="+mn-ea"/>
              <a:sym typeface="+mn-lt"/>
            </a:endParaRPr>
          </a:p>
        </p:txBody>
      </p:sp>
      <p:sp>
        <p:nvSpPr>
          <p:cNvPr id="59" name="矩形 58"/>
          <p:cNvSpPr/>
          <p:nvPr>
            <p:custDataLst>
              <p:tags r:id="rId19"/>
            </p:custDataLst>
          </p:nvPr>
        </p:nvSpPr>
        <p:spPr>
          <a:xfrm>
            <a:off x="8161655" y="1878965"/>
            <a:ext cx="2498725" cy="398780"/>
          </a:xfrm>
          <a:prstGeom prst="rect">
            <a:avLst/>
          </a:prstGeom>
        </p:spPr>
        <p:txBody>
          <a:bodyPr wrap="square">
            <a:spAutoFit/>
          </a:bodyPr>
          <a:lstStyle/>
          <a:p>
            <a:pPr algn="ctr" defTabSz="914400"/>
            <a:r>
              <a:rPr lang="zh-CN" altLang="en-US" sz="2000" dirty="0">
                <a:solidFill>
                  <a:srgbClr val="3384BD"/>
                </a:solidFill>
                <a:cs typeface="+mn-ea"/>
                <a:sym typeface="+mn-lt"/>
              </a:rPr>
              <a:t>规划互联网营销战略</a:t>
            </a:r>
            <a:endParaRPr lang="zh-CN" altLang="en-US" sz="2000" dirty="0">
              <a:solidFill>
                <a:srgbClr val="3384BD"/>
              </a:solidFill>
              <a:cs typeface="+mn-ea"/>
              <a:sym typeface="+mn-lt"/>
            </a:endParaRPr>
          </a:p>
        </p:txBody>
      </p:sp>
      <p:sp>
        <p:nvSpPr>
          <p:cNvPr id="61" name="矩形 60"/>
          <p:cNvSpPr/>
          <p:nvPr>
            <p:custDataLst>
              <p:tags r:id="rId20"/>
            </p:custDataLst>
          </p:nvPr>
        </p:nvSpPr>
        <p:spPr>
          <a:xfrm>
            <a:off x="9001760" y="3684905"/>
            <a:ext cx="2943860" cy="82994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加强自身能力，改变企业与其他竞争者之间的竞争对比力量</a:t>
            </a:r>
            <a:endParaRPr lang="zh-CN" altLang="en-US" sz="1600" dirty="0">
              <a:solidFill>
                <a:schemeClr val="tx1">
                  <a:lumMod val="50000"/>
                  <a:lumOff val="50000"/>
                </a:schemeClr>
              </a:solidFill>
              <a:cs typeface="+mn-ea"/>
              <a:sym typeface="+mn-lt"/>
            </a:endParaRPr>
          </a:p>
        </p:txBody>
      </p:sp>
      <p:sp>
        <p:nvSpPr>
          <p:cNvPr id="62" name="矩形 61"/>
          <p:cNvSpPr/>
          <p:nvPr>
            <p:custDataLst>
              <p:tags r:id="rId21"/>
            </p:custDataLst>
          </p:nvPr>
        </p:nvSpPr>
        <p:spPr>
          <a:xfrm>
            <a:off x="8999220" y="3353435"/>
            <a:ext cx="2498725" cy="398780"/>
          </a:xfrm>
          <a:prstGeom prst="rect">
            <a:avLst/>
          </a:prstGeom>
        </p:spPr>
        <p:txBody>
          <a:bodyPr wrap="square">
            <a:spAutoFit/>
          </a:bodyPr>
          <a:lstStyle/>
          <a:p>
            <a:pPr algn="ctr" defTabSz="914400"/>
            <a:r>
              <a:rPr lang="zh-CN" altLang="en-US" sz="2000" dirty="0">
                <a:solidFill>
                  <a:srgbClr val="3384BD"/>
                </a:solidFill>
                <a:cs typeface="+mn-ea"/>
                <a:sym typeface="+mn-lt"/>
              </a:rPr>
              <a:t>明确互联网营销战略</a:t>
            </a:r>
            <a:endParaRPr lang="zh-CN" altLang="en-US" sz="2000" dirty="0">
              <a:solidFill>
                <a:srgbClr val="3384BD"/>
              </a:solidFill>
              <a:cs typeface="+mn-ea"/>
              <a:sym typeface="+mn-lt"/>
            </a:endParaRPr>
          </a:p>
        </p:txBody>
      </p:sp>
      <p:sp>
        <p:nvSpPr>
          <p:cNvPr id="63" name="矩形 62"/>
          <p:cNvSpPr/>
          <p:nvPr>
            <p:custDataLst>
              <p:tags r:id="rId22"/>
            </p:custDataLst>
          </p:nvPr>
        </p:nvSpPr>
        <p:spPr>
          <a:xfrm>
            <a:off x="8099425" y="5414010"/>
            <a:ext cx="2943860" cy="46037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估计所需成本以及收益</a:t>
            </a:r>
            <a:endParaRPr lang="zh-CN" altLang="en-US" sz="1600" dirty="0">
              <a:solidFill>
                <a:schemeClr val="tx1">
                  <a:lumMod val="50000"/>
                  <a:lumOff val="50000"/>
                </a:schemeClr>
              </a:solidFill>
              <a:cs typeface="+mn-ea"/>
              <a:sym typeface="+mn-lt"/>
            </a:endParaRPr>
          </a:p>
        </p:txBody>
      </p:sp>
      <p:sp>
        <p:nvSpPr>
          <p:cNvPr id="64" name="矩形 63"/>
          <p:cNvSpPr/>
          <p:nvPr>
            <p:custDataLst>
              <p:tags r:id="rId23"/>
            </p:custDataLst>
          </p:nvPr>
        </p:nvSpPr>
        <p:spPr>
          <a:xfrm>
            <a:off x="8161780" y="5082283"/>
            <a:ext cx="2232155" cy="398780"/>
          </a:xfrm>
          <a:prstGeom prst="rect">
            <a:avLst/>
          </a:prstGeom>
        </p:spPr>
        <p:txBody>
          <a:bodyPr wrap="square">
            <a:spAutoFit/>
          </a:bodyPr>
          <a:lstStyle/>
          <a:p>
            <a:pPr algn="ctr" defTabSz="914400"/>
            <a:r>
              <a:rPr lang="zh-CN" altLang="en-US" sz="2000" dirty="0">
                <a:solidFill>
                  <a:srgbClr val="3384BD"/>
                </a:solidFill>
                <a:cs typeface="+mn-ea"/>
                <a:sym typeface="+mn-lt"/>
              </a:rPr>
              <a:t>预估成本-收益</a:t>
            </a:r>
            <a:endParaRPr lang="zh-CN" altLang="en-US" sz="2000" dirty="0">
              <a:solidFill>
                <a:srgbClr val="3384BD"/>
              </a:solidFill>
              <a:cs typeface="+mn-ea"/>
              <a:sym typeface="+mn-lt"/>
            </a:endParaRPr>
          </a:p>
        </p:txBody>
      </p:sp>
      <p:sp>
        <p:nvSpPr>
          <p:cNvPr id="65" name="矩形 64"/>
          <p:cNvSpPr/>
          <p:nvPr>
            <p:custDataLst>
              <p:tags r:id="rId24"/>
            </p:custDataLst>
          </p:nvPr>
        </p:nvSpPr>
        <p:spPr>
          <a:xfrm>
            <a:off x="4377890" y="2183721"/>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1</a:t>
            </a:r>
            <a:endParaRPr lang="zh-CN" altLang="en-US" sz="2400" b="1" dirty="0">
              <a:solidFill>
                <a:prstClr val="white"/>
              </a:solidFill>
              <a:cs typeface="+mn-ea"/>
              <a:sym typeface="+mn-lt"/>
            </a:endParaRPr>
          </a:p>
        </p:txBody>
      </p:sp>
      <p:sp>
        <p:nvSpPr>
          <p:cNvPr id="66" name="矩形 65"/>
          <p:cNvSpPr/>
          <p:nvPr>
            <p:custDataLst>
              <p:tags r:id="rId25"/>
            </p:custDataLst>
          </p:nvPr>
        </p:nvSpPr>
        <p:spPr>
          <a:xfrm>
            <a:off x="3453223" y="3619891"/>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3</a:t>
            </a:r>
            <a:endParaRPr lang="zh-CN" altLang="en-US" sz="2400" b="1" dirty="0">
              <a:solidFill>
                <a:prstClr val="white"/>
              </a:solidFill>
              <a:cs typeface="+mn-ea"/>
              <a:sym typeface="+mn-lt"/>
            </a:endParaRPr>
          </a:p>
        </p:txBody>
      </p:sp>
      <p:sp>
        <p:nvSpPr>
          <p:cNvPr id="67" name="矩形 66"/>
          <p:cNvSpPr/>
          <p:nvPr>
            <p:custDataLst>
              <p:tags r:id="rId26"/>
            </p:custDataLst>
          </p:nvPr>
        </p:nvSpPr>
        <p:spPr>
          <a:xfrm>
            <a:off x="4387379" y="5159105"/>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5</a:t>
            </a:r>
            <a:endParaRPr lang="zh-CN" altLang="en-US" sz="2400" b="1" dirty="0">
              <a:solidFill>
                <a:prstClr val="white"/>
              </a:solidFill>
              <a:cs typeface="+mn-ea"/>
              <a:sym typeface="+mn-lt"/>
            </a:endParaRPr>
          </a:p>
        </p:txBody>
      </p:sp>
      <p:sp>
        <p:nvSpPr>
          <p:cNvPr id="68" name="矩形 67"/>
          <p:cNvSpPr/>
          <p:nvPr>
            <p:custDataLst>
              <p:tags r:id="rId27"/>
            </p:custDataLst>
          </p:nvPr>
        </p:nvSpPr>
        <p:spPr>
          <a:xfrm>
            <a:off x="7327074" y="5159105"/>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6</a:t>
            </a:r>
            <a:endParaRPr lang="zh-CN" altLang="en-US" sz="2400" b="1" dirty="0">
              <a:solidFill>
                <a:prstClr val="white"/>
              </a:solidFill>
              <a:cs typeface="+mn-ea"/>
              <a:sym typeface="+mn-lt"/>
            </a:endParaRPr>
          </a:p>
        </p:txBody>
      </p:sp>
      <p:sp>
        <p:nvSpPr>
          <p:cNvPr id="69" name="矩形 68"/>
          <p:cNvSpPr/>
          <p:nvPr>
            <p:custDataLst>
              <p:tags r:id="rId28"/>
            </p:custDataLst>
          </p:nvPr>
        </p:nvSpPr>
        <p:spPr>
          <a:xfrm>
            <a:off x="8255411" y="3619891"/>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4</a:t>
            </a:r>
            <a:endParaRPr lang="zh-CN" altLang="en-US" sz="2400" b="1" dirty="0">
              <a:solidFill>
                <a:prstClr val="white"/>
              </a:solidFill>
              <a:cs typeface="+mn-ea"/>
              <a:sym typeface="+mn-lt"/>
            </a:endParaRPr>
          </a:p>
        </p:txBody>
      </p:sp>
      <p:sp>
        <p:nvSpPr>
          <p:cNvPr id="70" name="矩形 69"/>
          <p:cNvSpPr/>
          <p:nvPr>
            <p:custDataLst>
              <p:tags r:id="rId29"/>
            </p:custDataLst>
          </p:nvPr>
        </p:nvSpPr>
        <p:spPr>
          <a:xfrm>
            <a:off x="7327074" y="2190347"/>
            <a:ext cx="374935" cy="461665"/>
          </a:xfrm>
          <a:prstGeom prst="rect">
            <a:avLst/>
          </a:prstGeom>
        </p:spPr>
        <p:txBody>
          <a:bodyPr wrap="square">
            <a:spAutoFit/>
          </a:bodyPr>
          <a:lstStyle/>
          <a:p>
            <a:pPr algn="ctr" defTabSz="914400"/>
            <a:r>
              <a:rPr lang="en-US" altLang="zh-CN" sz="2400" b="1" dirty="0">
                <a:solidFill>
                  <a:prstClr val="white"/>
                </a:solidFill>
                <a:cs typeface="+mn-ea"/>
                <a:sym typeface="+mn-lt"/>
              </a:rPr>
              <a:t>2</a:t>
            </a:r>
            <a:endParaRPr lang="zh-CN" altLang="en-US" sz="2400" b="1" dirty="0">
              <a:solidFill>
                <a:prstClr val="white"/>
              </a:solidFill>
              <a:cs typeface="+mn-ea"/>
              <a:sym typeface="+mn-lt"/>
            </a:endParaRPr>
          </a:p>
        </p:txBody>
      </p:sp>
      <p:sp>
        <p:nvSpPr>
          <p:cNvPr id="71" name="Oval 1"/>
          <p:cNvSpPr>
            <a:spLocks noChangeArrowheads="1"/>
          </p:cNvSpPr>
          <p:nvPr>
            <p:custDataLst>
              <p:tags r:id="rId30"/>
            </p:custDataLst>
          </p:nvPr>
        </p:nvSpPr>
        <p:spPr bwMode="auto">
          <a:xfrm>
            <a:off x="4981265" y="2817984"/>
            <a:ext cx="2097228" cy="2097228"/>
          </a:xfrm>
          <a:prstGeom prst="ellipse">
            <a:avLst/>
          </a:prstGeom>
          <a:solidFill>
            <a:srgbClr val="2E75B6"/>
          </a:solidFill>
          <a:effectLst>
            <a:outerShdw blurRad="190500" dist="63500" dir="2700000" algn="tl" rotWithShape="0">
              <a:prstClr val="black">
                <a:alpha val="30000"/>
              </a:prstClr>
            </a:outerShdw>
          </a:effectLst>
        </p:spPr>
        <p:txBody>
          <a:bodyPr wrap="none" anchor="ctr">
            <a:noAutofit/>
          </a:bodyP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pPr>
            <a:endParaRPr lang="zh-CN" altLang="zh-CN" sz="2400" b="1" dirty="0">
              <a:solidFill>
                <a:srgbClr val="FBFBFC"/>
              </a:solidFill>
              <a:effectLst>
                <a:outerShdw blurRad="38100" dist="38100" dir="2700000" algn="tl">
                  <a:srgbClr val="000000">
                    <a:alpha val="43137"/>
                  </a:srgbClr>
                </a:outerShdw>
              </a:effectLst>
              <a:latin typeface="+mn-lt"/>
              <a:ea typeface="+mn-ea"/>
              <a:cs typeface="+mn-ea"/>
              <a:sym typeface="+mn-lt"/>
            </a:endParaRPr>
          </a:p>
        </p:txBody>
      </p:sp>
      <p:sp>
        <p:nvSpPr>
          <p:cNvPr id="72" name="文本框 71"/>
          <p:cNvSpPr txBox="1"/>
          <p:nvPr>
            <p:custDataLst>
              <p:tags r:id="rId31"/>
            </p:custDataLst>
          </p:nvPr>
        </p:nvSpPr>
        <p:spPr>
          <a:xfrm>
            <a:off x="5163820" y="3274695"/>
            <a:ext cx="1753235" cy="1420495"/>
          </a:xfrm>
          <a:prstGeom prst="rect">
            <a:avLst/>
          </a:prstGeom>
          <a:noFill/>
        </p:spPr>
        <p:txBody>
          <a:bodyPr wrap="square" rtlCol="0">
            <a:spAutoFit/>
          </a:bodyPr>
          <a:lstStyle/>
          <a:p>
            <a:pPr algn="ctr" defTabSz="914400">
              <a:lnSpc>
                <a:spcPct val="120000"/>
              </a:lnSpc>
              <a:spcBef>
                <a:spcPts val="0"/>
              </a:spcBef>
              <a:spcAft>
                <a:spcPts val="0"/>
              </a:spcAft>
            </a:pPr>
            <a:r>
              <a:rPr lang="zh-CN" altLang="en-US" sz="2400" b="1" dirty="0">
                <a:solidFill>
                  <a:prstClr val="white"/>
                </a:solidFill>
                <a:cs typeface="+mn-ea"/>
                <a:sym typeface="+mn-lt"/>
              </a:rPr>
              <a:t>制定互联网营销计划</a:t>
            </a:r>
            <a:endParaRPr lang="zh-CN" altLang="en-US" sz="2400" b="1" dirty="0">
              <a:solidFill>
                <a:prstClr val="white"/>
              </a:solidFill>
              <a:cs typeface="+mn-ea"/>
              <a:sym typeface="+mn-lt"/>
            </a:endParaRPr>
          </a:p>
          <a:p>
            <a:pPr algn="ctr" defTabSz="914400">
              <a:lnSpc>
                <a:spcPct val="120000"/>
              </a:lnSpc>
              <a:spcBef>
                <a:spcPts val="0"/>
              </a:spcBef>
              <a:spcAft>
                <a:spcPts val="0"/>
              </a:spcAft>
            </a:pPr>
            <a:r>
              <a:rPr lang="zh-CN" altLang="en-US" sz="2400" b="1" dirty="0">
                <a:solidFill>
                  <a:prstClr val="white"/>
                </a:solidFill>
                <a:cs typeface="+mn-ea"/>
                <a:sym typeface="+mn-lt"/>
              </a:rPr>
              <a:t>步骤</a:t>
            </a:r>
            <a:endParaRPr lang="zh-CN" altLang="en-US" sz="2400" b="1" dirty="0">
              <a:solidFill>
                <a:prstClr val="white"/>
              </a:solidFill>
              <a:cs typeface="+mn-ea"/>
              <a:sym typeface="+mn-lt"/>
            </a:endParaRPr>
          </a:p>
        </p:txBody>
      </p:sp>
      <p:sp>
        <p:nvSpPr>
          <p:cNvPr id="74" name="矩形 73"/>
          <p:cNvSpPr/>
          <p:nvPr>
            <p:custDataLst>
              <p:tags r:id="rId32"/>
            </p:custDataLst>
          </p:nvPr>
        </p:nvSpPr>
        <p:spPr>
          <a:xfrm>
            <a:off x="531152" y="3629160"/>
            <a:ext cx="2763619" cy="829945"/>
          </a:xfrm>
          <a:prstGeom prst="rect">
            <a:avLst/>
          </a:prstGeom>
        </p:spPr>
        <p:txBody>
          <a:bodyPr wrap="square">
            <a:spAutoFit/>
          </a:bodyPr>
          <a:lstStyle/>
          <a:p>
            <a:pPr algn="l" defTabSz="914400">
              <a:lnSpc>
                <a:spcPct val="150000"/>
              </a:lnSpc>
            </a:pPr>
            <a:r>
              <a:rPr lang="zh-CN" altLang="en-US" sz="1600" dirty="0">
                <a:solidFill>
                  <a:schemeClr val="tx1">
                    <a:lumMod val="50000"/>
                    <a:lumOff val="50000"/>
                  </a:schemeClr>
                </a:solidFill>
                <a:cs typeface="+mn-ea"/>
                <a:sym typeface="+mn-lt"/>
              </a:rPr>
              <a:t>不同互联网营销目的，营销目标也有所不同</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1" name="TextBox 70"/>
          <p:cNvSpPr txBox="1"/>
          <p:nvPr>
            <p:custDataLst>
              <p:tags r:id="rId1"/>
            </p:custDataLst>
          </p:nvPr>
        </p:nvSpPr>
        <p:spPr>
          <a:xfrm>
            <a:off x="15668424" y="8397076"/>
            <a:ext cx="1107858" cy="461274"/>
          </a:xfrm>
          <a:prstGeom prst="rect">
            <a:avLst/>
          </a:prstGeom>
          <a:noFill/>
        </p:spPr>
        <p:txBody>
          <a:bodyPr wrap="none" lIns="91372" tIns="45685" rIns="91372" bIns="45685" rtlCol="0">
            <a:spAutoFit/>
          </a:bodyPr>
          <a:lstStyle/>
          <a:p>
            <a:r>
              <a:rPr lang="zh-CN" altLang="en-US" sz="2400" dirty="0">
                <a:cs typeface="+mn-ea"/>
                <a:sym typeface="+mn-lt"/>
              </a:rPr>
              <a:t>延时符</a:t>
            </a:r>
            <a:endParaRPr lang="zh-CN" altLang="en-US" sz="2400" dirty="0">
              <a:cs typeface="+mn-ea"/>
              <a:sym typeface="+mn-lt"/>
            </a:endParaRPr>
          </a:p>
        </p:txBody>
      </p:sp>
      <p:sp>
        <p:nvSpPr>
          <p:cNvPr id="23" name="Shape 1929"/>
          <p:cNvSpPr/>
          <p:nvPr>
            <p:custDataLst>
              <p:tags r:id="rId2"/>
            </p:custDataLst>
          </p:nvPr>
        </p:nvSpPr>
        <p:spPr>
          <a:xfrm>
            <a:off x="6470592" y="4466451"/>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noFill/>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16" name="Shape 1932"/>
          <p:cNvSpPr/>
          <p:nvPr>
            <p:custDataLst>
              <p:tags r:id="rId3"/>
            </p:custDataLst>
          </p:nvPr>
        </p:nvSpPr>
        <p:spPr>
          <a:xfrm>
            <a:off x="4432688" y="2118555"/>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accent1"/>
            </a:solidFill>
            <a:miter lim="400000"/>
            <a:headEnd type="triangle"/>
            <a:tailEnd type="oval"/>
          </a:ln>
        </p:spPr>
        <p:txBody>
          <a:bodyPr/>
          <a:lstStyle/>
          <a:p>
            <a:pPr>
              <a:defRPr/>
            </a:pPr>
            <a:endParaRPr sz="2400" kern="0">
              <a:solidFill>
                <a:prstClr val="black"/>
              </a:solidFill>
              <a:cs typeface="+mn-ea"/>
              <a:sym typeface="+mn-lt"/>
            </a:endParaRPr>
          </a:p>
        </p:txBody>
      </p:sp>
      <p:sp>
        <p:nvSpPr>
          <p:cNvPr id="18" name="Shape 1934"/>
          <p:cNvSpPr/>
          <p:nvPr>
            <p:custDataLst>
              <p:tags r:id="rId4"/>
            </p:custDataLst>
          </p:nvPr>
        </p:nvSpPr>
        <p:spPr>
          <a:xfrm>
            <a:off x="5278230" y="3827696"/>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accent1"/>
            </a:solidFill>
            <a:miter lim="400000"/>
            <a:headEnd type="triangle"/>
            <a:tailEnd type="oval"/>
          </a:ln>
        </p:spPr>
        <p:txBody>
          <a:bodyPr/>
          <a:lstStyle/>
          <a:p>
            <a:pPr>
              <a:defRPr/>
            </a:pPr>
            <a:endParaRPr sz="2400" kern="0">
              <a:solidFill>
                <a:prstClr val="black"/>
              </a:solidFill>
              <a:cs typeface="+mn-ea"/>
              <a:sym typeface="+mn-lt"/>
            </a:endParaRPr>
          </a:p>
        </p:txBody>
      </p:sp>
      <p:sp>
        <p:nvSpPr>
          <p:cNvPr id="19" name="Shape 1925"/>
          <p:cNvSpPr/>
          <p:nvPr>
            <p:custDataLst>
              <p:tags r:id="rId5"/>
            </p:custDataLst>
          </p:nvPr>
        </p:nvSpPr>
        <p:spPr>
          <a:xfrm>
            <a:off x="2879718" y="3473951"/>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20" name="Shape 1926"/>
          <p:cNvSpPr/>
          <p:nvPr>
            <p:custDataLst>
              <p:tags r:id="rId6"/>
            </p:custDataLst>
          </p:nvPr>
        </p:nvSpPr>
        <p:spPr>
          <a:xfrm>
            <a:off x="3939658" y="3044150"/>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21" name="Shape 1927"/>
          <p:cNvSpPr/>
          <p:nvPr>
            <p:custDataLst>
              <p:tags r:id="rId7"/>
            </p:custDataLst>
          </p:nvPr>
        </p:nvSpPr>
        <p:spPr>
          <a:xfrm>
            <a:off x="5529936" y="3382589"/>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22" name="Shape 1928"/>
          <p:cNvSpPr/>
          <p:nvPr>
            <p:custDataLst>
              <p:tags r:id="rId8"/>
            </p:custDataLst>
          </p:nvPr>
        </p:nvSpPr>
        <p:spPr>
          <a:xfrm>
            <a:off x="5331214" y="2630359"/>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24" name="Shape 1930"/>
          <p:cNvSpPr/>
          <p:nvPr>
            <p:custDataLst>
              <p:tags r:id="rId9"/>
            </p:custDataLst>
          </p:nvPr>
        </p:nvSpPr>
        <p:spPr>
          <a:xfrm>
            <a:off x="6851538" y="3061364"/>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288CA"/>
          </a:solidFill>
          <a:ln w="12700">
            <a:miter lim="400000"/>
          </a:ln>
          <a:effectLst>
            <a:outerShdw blurRad="279400" dist="139700" dir="2700000" algn="tl" rotWithShape="0">
              <a:srgbClr val="4C7CDA">
                <a:alpha val="40000"/>
              </a:srgbClr>
            </a:outerShdw>
          </a:effectLst>
        </p:spPr>
        <p:txBody>
          <a:bodyPr lIns="38100" tIns="38100" rIns="38100" bIns="38100" anchor="ctr"/>
          <a:lstStyle/>
          <a:p>
            <a:pPr>
              <a:defRPr sz="3200">
                <a:solidFill>
                  <a:srgbClr val="FFFFFF"/>
                </a:solidFill>
              </a:defRPr>
            </a:pPr>
            <a:endParaRPr sz="4000" kern="0">
              <a:solidFill>
                <a:srgbClr val="FFFFFF"/>
              </a:solidFill>
              <a:cs typeface="+mn-ea"/>
              <a:sym typeface="+mn-lt"/>
            </a:endParaRPr>
          </a:p>
        </p:txBody>
      </p:sp>
      <p:sp>
        <p:nvSpPr>
          <p:cNvPr id="26" name="Shape 1936"/>
          <p:cNvSpPr/>
          <p:nvPr>
            <p:custDataLst>
              <p:tags r:id="rId10"/>
            </p:custDataLst>
          </p:nvPr>
        </p:nvSpPr>
        <p:spPr>
          <a:xfrm>
            <a:off x="5584728" y="2145509"/>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1"/>
            </a:solidFill>
            <a:miter lim="400000"/>
            <a:headEnd type="triangle"/>
            <a:tailEnd type="oval"/>
          </a:ln>
        </p:spPr>
        <p:txBody>
          <a:bodyPr/>
          <a:lstStyle/>
          <a:p>
            <a:pPr>
              <a:defRPr/>
            </a:pPr>
            <a:endParaRPr sz="2400" kern="0">
              <a:solidFill>
                <a:prstClr val="black"/>
              </a:solidFill>
              <a:cs typeface="+mn-ea"/>
              <a:sym typeface="+mn-lt"/>
            </a:endParaRPr>
          </a:p>
        </p:txBody>
      </p:sp>
      <p:sp>
        <p:nvSpPr>
          <p:cNvPr id="27" name="TextBox 26"/>
          <p:cNvSpPr txBox="1"/>
          <p:nvPr>
            <p:custDataLst>
              <p:tags r:id="rId11"/>
            </p:custDataLst>
          </p:nvPr>
        </p:nvSpPr>
        <p:spPr>
          <a:xfrm>
            <a:off x="6480175" y="2080895"/>
            <a:ext cx="3606800" cy="680956"/>
          </a:xfrm>
          <a:prstGeom prst="rect">
            <a:avLst/>
          </a:prstGeom>
          <a:noFill/>
        </p:spPr>
        <p:txBody>
          <a:bodyPr wrap="square" lIns="0" tIns="0" rIns="0" bIns="0" rtlCol="0">
            <a:spAutoFit/>
          </a:bodyPr>
          <a:lstStyle/>
          <a:p>
            <a:pPr>
              <a:lnSpc>
                <a:spcPct val="150000"/>
              </a:lnSpc>
            </a:pPr>
            <a:r>
              <a:rPr lang="zh-CN" altLang="en-US" sz="1600" dirty="0"/>
              <a:t>音频营销是以音频为主要传播载体的营销方式。</a:t>
            </a:r>
            <a:endParaRPr lang="zh-CN" altLang="en-US" sz="1600" dirty="0">
              <a:solidFill>
                <a:schemeClr val="dk1"/>
              </a:solidFill>
              <a:cs typeface="+mn-ea"/>
              <a:sym typeface="+mn-lt"/>
            </a:endParaRPr>
          </a:p>
        </p:txBody>
      </p:sp>
      <p:sp>
        <p:nvSpPr>
          <p:cNvPr id="28" name="TextBox 27"/>
          <p:cNvSpPr txBox="1"/>
          <p:nvPr>
            <p:custDataLst>
              <p:tags r:id="rId12"/>
            </p:custDataLst>
          </p:nvPr>
        </p:nvSpPr>
        <p:spPr>
          <a:xfrm>
            <a:off x="6470593" y="1742013"/>
            <a:ext cx="2414652" cy="307340"/>
          </a:xfrm>
          <a:prstGeom prst="rect">
            <a:avLst/>
          </a:prstGeom>
          <a:noFill/>
        </p:spPr>
        <p:txBody>
          <a:bodyPr wrap="square" lIns="0" tIns="0" rIns="0" bIns="0" rtlCol="0">
            <a:spAutoFit/>
          </a:bodyPr>
          <a:lstStyle/>
          <a:p>
            <a:r>
              <a:rPr lang="en-US" altLang="zh-CN" sz="2000" kern="3000" spc="30" dirty="0">
                <a:solidFill>
                  <a:srgbClr val="3384BD"/>
                </a:solidFill>
                <a:cs typeface="+mn-ea"/>
                <a:sym typeface="+mn-lt"/>
              </a:rPr>
              <a:t>02</a:t>
            </a:r>
            <a:r>
              <a:rPr lang="zh-CN" altLang="en-US" sz="2000" kern="3000" spc="30" dirty="0">
                <a:solidFill>
                  <a:srgbClr val="3384BD"/>
                </a:solidFill>
                <a:cs typeface="+mn-ea"/>
                <a:sym typeface="+mn-lt"/>
              </a:rPr>
              <a:t>音频营销</a:t>
            </a:r>
            <a:endParaRPr lang="zh-CN" altLang="en-US" sz="2000" kern="3000" spc="30" dirty="0">
              <a:solidFill>
                <a:srgbClr val="3384BD"/>
              </a:solidFill>
              <a:cs typeface="+mn-ea"/>
              <a:sym typeface="+mn-lt"/>
            </a:endParaRPr>
          </a:p>
        </p:txBody>
      </p:sp>
      <p:sp>
        <p:nvSpPr>
          <p:cNvPr id="33" name="TextBox 32"/>
          <p:cNvSpPr txBox="1"/>
          <p:nvPr>
            <p:custDataLst>
              <p:tags r:id="rId13"/>
            </p:custDataLst>
          </p:nvPr>
        </p:nvSpPr>
        <p:spPr>
          <a:xfrm>
            <a:off x="1450849" y="5278374"/>
            <a:ext cx="7534656" cy="1050288"/>
          </a:xfrm>
          <a:prstGeom prst="rect">
            <a:avLst/>
          </a:prstGeom>
          <a:noFill/>
        </p:spPr>
        <p:txBody>
          <a:bodyPr wrap="square" lIns="0" tIns="0" rIns="0" bIns="0" rtlCol="0">
            <a:spAutoFit/>
          </a:bodyPr>
          <a:lstStyle/>
          <a:p>
            <a:pPr>
              <a:lnSpc>
                <a:spcPct val="150000"/>
              </a:lnSpc>
            </a:pPr>
            <a:r>
              <a:rPr lang="zh-CN" altLang="en-US" sz="1600" dirty="0"/>
              <a:t>论坛营销就是企业或个人利用论坛，通过文字、图片、视频等发布企业的产品和 服务的信息，从而让目标客户更加深刻地了解企业的产品和服务，最终达到宣传企业 品牌、加深市场认知度的目的。</a:t>
            </a:r>
            <a:endParaRPr lang="zh-CN" altLang="en-US" sz="1600" dirty="0">
              <a:solidFill>
                <a:schemeClr val="dk1"/>
              </a:solidFill>
              <a:cs typeface="+mn-ea"/>
              <a:sym typeface="+mn-lt"/>
            </a:endParaRPr>
          </a:p>
        </p:txBody>
      </p:sp>
      <p:sp>
        <p:nvSpPr>
          <p:cNvPr id="34" name="TextBox 33"/>
          <p:cNvSpPr txBox="1"/>
          <p:nvPr>
            <p:custDataLst>
              <p:tags r:id="rId14"/>
            </p:custDataLst>
          </p:nvPr>
        </p:nvSpPr>
        <p:spPr>
          <a:xfrm>
            <a:off x="3920554" y="4967890"/>
            <a:ext cx="2414652" cy="307340"/>
          </a:xfrm>
          <a:prstGeom prst="rect">
            <a:avLst/>
          </a:prstGeom>
          <a:noFill/>
        </p:spPr>
        <p:txBody>
          <a:bodyPr wrap="square" lIns="0" tIns="0" rIns="0" bIns="0" rtlCol="0">
            <a:spAutoFit/>
          </a:bodyPr>
          <a:lstStyle/>
          <a:p>
            <a:r>
              <a:rPr lang="en-US" altLang="zh-CN" sz="2000" kern="3000" spc="30" dirty="0">
                <a:solidFill>
                  <a:srgbClr val="3384BD"/>
                </a:solidFill>
                <a:cs typeface="+mn-ea"/>
                <a:sym typeface="+mn-lt"/>
              </a:rPr>
              <a:t>03</a:t>
            </a:r>
            <a:r>
              <a:rPr lang="zh-CN" altLang="en-US" sz="2000" kern="3000" spc="30" dirty="0">
                <a:solidFill>
                  <a:srgbClr val="3384BD"/>
                </a:solidFill>
                <a:cs typeface="+mn-ea"/>
                <a:sym typeface="+mn-lt"/>
              </a:rPr>
              <a:t>论坛营销</a:t>
            </a:r>
            <a:endParaRPr lang="zh-CN" altLang="en-US" sz="2000" kern="3000" spc="30" dirty="0">
              <a:solidFill>
                <a:srgbClr val="3384BD"/>
              </a:solidFill>
              <a:cs typeface="+mn-ea"/>
              <a:sym typeface="+mn-lt"/>
            </a:endParaRPr>
          </a:p>
        </p:txBody>
      </p:sp>
      <p:sp>
        <p:nvSpPr>
          <p:cNvPr id="6" name="TextBox 36"/>
          <p:cNvSpPr txBox="1"/>
          <p:nvPr>
            <p:custDataLst>
              <p:tags r:id="rId15"/>
            </p:custDataLst>
          </p:nvPr>
        </p:nvSpPr>
        <p:spPr>
          <a:xfrm>
            <a:off x="85344" y="1608201"/>
            <a:ext cx="4397121" cy="1788951"/>
          </a:xfrm>
          <a:prstGeom prst="rect">
            <a:avLst/>
          </a:prstGeom>
          <a:noFill/>
        </p:spPr>
        <p:txBody>
          <a:bodyPr wrap="square" lIns="0" tIns="0" rIns="0" bIns="0" rtlCol="0">
            <a:spAutoFit/>
          </a:bodyPr>
          <a:lstStyle/>
          <a:p>
            <a:pPr>
              <a:lnSpc>
                <a:spcPct val="150000"/>
              </a:lnSpc>
            </a:pPr>
            <a:r>
              <a:rPr lang="en-US" altLang="zh-CN" sz="1600" dirty="0"/>
              <a:t>H5</a:t>
            </a:r>
            <a:r>
              <a:rPr lang="zh-CN" altLang="en-US" sz="1600" dirty="0"/>
              <a:t>营销是指利用 </a:t>
            </a:r>
            <a:r>
              <a:rPr lang="en-US" altLang="zh-CN" sz="1600" dirty="0"/>
              <a:t>H5</a:t>
            </a:r>
            <a:r>
              <a:rPr lang="zh-CN" altLang="en-US" sz="1600" dirty="0"/>
              <a:t>技术，在页面上融入文字动效、音频、视频、图片、图表、 音乐、互动调查等各种媒体表现方式，将品牌核心观点精心梳理，重点表现，还可以 使更加适合阅读、展示、互动，方便用户体验和分享。</a:t>
            </a:r>
            <a:endParaRPr lang="zh-CN" altLang="en-US" sz="1600" dirty="0">
              <a:solidFill>
                <a:schemeClr val="dk1"/>
              </a:solidFill>
              <a:cs typeface="+mn-ea"/>
              <a:sym typeface="+mn-lt"/>
            </a:endParaRPr>
          </a:p>
        </p:txBody>
      </p:sp>
      <p:sp>
        <p:nvSpPr>
          <p:cNvPr id="38" name="TextBox 37"/>
          <p:cNvSpPr txBox="1"/>
          <p:nvPr>
            <p:custDataLst>
              <p:tags r:id="rId16"/>
            </p:custDataLst>
          </p:nvPr>
        </p:nvSpPr>
        <p:spPr>
          <a:xfrm>
            <a:off x="1701679" y="1287734"/>
            <a:ext cx="2414652" cy="307340"/>
          </a:xfrm>
          <a:prstGeom prst="rect">
            <a:avLst/>
          </a:prstGeom>
          <a:noFill/>
        </p:spPr>
        <p:txBody>
          <a:bodyPr wrap="square" lIns="0" tIns="0" rIns="0" bIns="0" rtlCol="0">
            <a:spAutoFit/>
          </a:bodyPr>
          <a:lstStyle/>
          <a:p>
            <a:r>
              <a:rPr lang="en-US" altLang="zh-CN" sz="2000" kern="3000" spc="30" dirty="0">
                <a:solidFill>
                  <a:srgbClr val="3384BD"/>
                </a:solidFill>
                <a:cs typeface="+mn-ea"/>
                <a:sym typeface="+mn-lt"/>
              </a:rPr>
              <a:t>01 H5</a:t>
            </a:r>
            <a:r>
              <a:rPr lang="zh-CN" altLang="en-US" sz="2000" kern="3000" spc="30" dirty="0">
                <a:solidFill>
                  <a:srgbClr val="3384BD"/>
                </a:solidFill>
                <a:cs typeface="+mn-ea"/>
                <a:sym typeface="+mn-lt"/>
              </a:rPr>
              <a:t>营销</a:t>
            </a:r>
            <a:endParaRPr lang="zh-CN" altLang="en-US" sz="2000" kern="3000" spc="30" dirty="0">
              <a:solidFill>
                <a:srgbClr val="3384BD"/>
              </a:solidFill>
              <a:cs typeface="+mn-ea"/>
              <a:sym typeface="+mn-lt"/>
            </a:endParaRPr>
          </a:p>
        </p:txBody>
      </p:sp>
      <p:sp>
        <p:nvSpPr>
          <p:cNvPr id="2" name="文本占位符 10"/>
          <p:cNvSpPr txBox="1"/>
          <p:nvPr>
            <p:custDataLst>
              <p:tags r:id="rId17"/>
            </p:custDataLst>
          </p:nvPr>
        </p:nvSpPr>
        <p:spPr>
          <a:xfrm>
            <a:off x="4757420" y="857250"/>
            <a:ext cx="3161030" cy="332740"/>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en-US" altLang="zh-CN" sz="2400" dirty="0">
                <a:solidFill>
                  <a:srgbClr val="006BB6"/>
                </a:solidFill>
                <a:latin typeface="黑体" panose="02010609060101010101" charset="-122"/>
                <a:ea typeface="黑体" panose="02010609060101010101" charset="-122"/>
                <a:sym typeface="黑体" panose="02010609060101010101" charset="-122"/>
              </a:rPr>
              <a:t> </a:t>
            </a:r>
            <a:r>
              <a:rPr lang="zh-CN" altLang="en-US" sz="2400" dirty="0">
                <a:solidFill>
                  <a:srgbClr val="006BB6"/>
                </a:solidFill>
                <a:latin typeface="黑体" panose="02010609060101010101" charset="-122"/>
                <a:ea typeface="黑体" panose="02010609060101010101" charset="-122"/>
                <a:sym typeface="黑体" panose="02010609060101010101" charset="-122"/>
              </a:rPr>
              <a:t>分析互联网营销形式</a:t>
            </a:r>
            <a:r>
              <a:rPr lang="en-US" altLang="zh-CN" sz="2400" dirty="0">
                <a:solidFill>
                  <a:srgbClr val="006BB6"/>
                </a:solidFill>
                <a:latin typeface="黑体" panose="02010609060101010101" charset="-122"/>
                <a:ea typeface="黑体" panose="02010609060101010101" charset="-122"/>
                <a:sym typeface="黑体" panose="02010609060101010101" charset="-122"/>
              </a:rPr>
              <a:t> </a:t>
            </a:r>
            <a:endParaRPr lang="en-US" altLang="zh-CN" sz="2400" dirty="0">
              <a:solidFill>
                <a:srgbClr val="006BB6"/>
              </a:solidFill>
              <a:latin typeface="黑体" panose="02010609060101010101" charset="-122"/>
              <a:ea typeface="黑体" panose="02010609060101010101" charset="-122"/>
              <a:sym typeface="黑体" panose="02010609060101010101" charset="-122"/>
            </a:endParaRPr>
          </a:p>
        </p:txBody>
      </p:sp>
      <p:sp>
        <p:nvSpPr>
          <p:cNvPr id="3" name="矩形 2"/>
          <p:cNvSpPr/>
          <p:nvPr>
            <p:custDataLst>
              <p:tags r:id="rId18"/>
            </p:custDataLst>
          </p:nvPr>
        </p:nvSpPr>
        <p:spPr>
          <a:xfrm rot="2700000">
            <a:off x="4671280" y="94218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4585970" y="1109345"/>
            <a:ext cx="3020060" cy="647065"/>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规划互联网营销战略</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92" name="矩形 91"/>
          <p:cNvSpPr/>
          <p:nvPr>
            <p:custDataLst>
              <p:tags r:id="rId2"/>
            </p:custDataLst>
          </p:nvPr>
        </p:nvSpPr>
        <p:spPr>
          <a:xfrm rot="2700000">
            <a:off x="4357590" y="137017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19" name="文本框 18"/>
          <p:cNvSpPr txBox="1"/>
          <p:nvPr>
            <p:custDataLst>
              <p:tags r:id="rId3"/>
            </p:custDataLst>
          </p:nvPr>
        </p:nvSpPr>
        <p:spPr>
          <a:xfrm>
            <a:off x="1179830" y="1842770"/>
            <a:ext cx="10153650" cy="922020"/>
          </a:xfrm>
          <a:prstGeom prst="rect">
            <a:avLst/>
          </a:prstGeom>
          <a:noFill/>
        </p:spPr>
        <p:txBody>
          <a:bodyPr wrap="square" rtlCol="0">
            <a:spAutoFit/>
          </a:bodyPr>
          <a:lstStyle/>
          <a:p>
            <a:pPr>
              <a:lnSpc>
                <a:spcPct val="150000"/>
              </a:lnSpc>
            </a:pPr>
            <a:r>
              <a:rPr lang="zh-CN" altLang="en-US"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实施网络营销必须考虑公司的目标和规模、顾客的数量和购买频率、产品的类型和产品周期以及竞争地位等，此外还要考虑公司是否支持技术投资，目前的技术发展状况和技术应用状况等</a:t>
            </a:r>
            <a:endParaRPr lang="zh-CN" altLang="en-US"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endParaRPr>
          </a:p>
        </p:txBody>
      </p:sp>
      <p:grpSp>
        <p:nvGrpSpPr>
          <p:cNvPr id="8" name="组合 7"/>
          <p:cNvGrpSpPr/>
          <p:nvPr/>
        </p:nvGrpSpPr>
        <p:grpSpPr>
          <a:xfrm>
            <a:off x="5612433" y="3223546"/>
            <a:ext cx="2320925" cy="2890520"/>
            <a:chOff x="5307633" y="3699796"/>
            <a:chExt cx="2320925" cy="2890520"/>
          </a:xfrm>
        </p:grpSpPr>
        <p:sp>
          <p:nvSpPr>
            <p:cNvPr id="10" name="圆角矩形 9"/>
            <p:cNvSpPr/>
            <p:nvPr>
              <p:custDataLst>
                <p:tags r:id="rId4"/>
              </p:custDataLst>
            </p:nvPr>
          </p:nvSpPr>
          <p:spPr>
            <a:xfrm>
              <a:off x="5307633" y="3699796"/>
              <a:ext cx="2320925" cy="2867660"/>
            </a:xfrm>
            <a:prstGeom prst="roundRect">
              <a:avLst/>
            </a:prstGeom>
            <a:solidFill>
              <a:schemeClr val="bg1"/>
            </a:solidFill>
            <a:ln>
              <a:noFill/>
            </a:ln>
            <a:effectLst>
              <a:outerShdw blurRad="279400" dist="152400" dir="4020000" sx="98000" sy="98000" algn="tl" rotWithShape="0">
                <a:schemeClr val="bg2">
                  <a:lumMod val="2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dirty="0">
                <a:latin typeface="黑体" panose="02010609060101010101" charset="-122"/>
                <a:ea typeface="黑体" panose="02010609060101010101" charset="-122"/>
                <a:sym typeface="黑体" panose="02010609060101010101" charset="-122"/>
              </a:endParaRPr>
            </a:p>
          </p:txBody>
        </p:sp>
        <p:sp>
          <p:nvSpPr>
            <p:cNvPr id="13" name="矩形 12"/>
            <p:cNvSpPr/>
            <p:nvPr>
              <p:custDataLst>
                <p:tags r:id="rId5"/>
              </p:custDataLst>
            </p:nvPr>
          </p:nvSpPr>
          <p:spPr>
            <a:xfrm>
              <a:off x="5358433" y="4284631"/>
              <a:ext cx="2149475" cy="2305685"/>
            </a:xfrm>
            <a:prstGeom prst="rect">
              <a:avLst/>
            </a:prstGeom>
          </p:spPr>
          <p:txBody>
            <a:bodyPr wrap="square" lIns="91408" tIns="45704" rIns="91408" bIns="45704">
              <a:spAutoFit/>
            </a:bodyPr>
            <a:lstStyle/>
            <a:p>
              <a:pPr algn="l">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确定目标优势，分析实施互联网营销能否促进本企业的市场增长，通过改进实施策略实现收入增长和降低成本</a:t>
              </a:r>
              <a:endPar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endParaRPr>
            </a:p>
          </p:txBody>
        </p:sp>
      </p:grpSp>
      <p:grpSp>
        <p:nvGrpSpPr>
          <p:cNvPr id="11" name="组合 10"/>
          <p:cNvGrpSpPr/>
          <p:nvPr/>
        </p:nvGrpSpPr>
        <p:grpSpPr>
          <a:xfrm>
            <a:off x="8217812" y="3240691"/>
            <a:ext cx="2721610" cy="1530985"/>
            <a:chOff x="7398662" y="3699796"/>
            <a:chExt cx="2721610" cy="1530985"/>
          </a:xfrm>
        </p:grpSpPr>
        <p:sp>
          <p:nvSpPr>
            <p:cNvPr id="12" name="圆角矩形 15"/>
            <p:cNvSpPr/>
            <p:nvPr>
              <p:custDataLst>
                <p:tags r:id="rId6"/>
              </p:custDataLst>
            </p:nvPr>
          </p:nvSpPr>
          <p:spPr>
            <a:xfrm>
              <a:off x="7398662" y="3699796"/>
              <a:ext cx="2721610" cy="1530985"/>
            </a:xfrm>
            <a:prstGeom prst="roundRect">
              <a:avLst/>
            </a:prstGeom>
            <a:solidFill>
              <a:schemeClr val="bg1"/>
            </a:solidFill>
            <a:ln>
              <a:noFill/>
            </a:ln>
            <a:effectLst>
              <a:outerShdw blurRad="279400" dist="152400" dir="4020000" sx="98000" sy="98000" algn="tl" rotWithShape="0">
                <a:schemeClr val="bg2">
                  <a:lumMod val="2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en-US" dirty="0">
                <a:latin typeface="黑体" panose="02010609060101010101" charset="-122"/>
                <a:ea typeface="黑体" panose="02010609060101010101" charset="-122"/>
                <a:sym typeface="黑体" panose="02010609060101010101" charset="-122"/>
              </a:endParaRPr>
            </a:p>
          </p:txBody>
        </p:sp>
        <p:sp>
          <p:nvSpPr>
            <p:cNvPr id="15" name="矩形 14"/>
            <p:cNvSpPr/>
            <p:nvPr>
              <p:custDataLst>
                <p:tags r:id="rId7"/>
              </p:custDataLst>
            </p:nvPr>
          </p:nvSpPr>
          <p:spPr>
            <a:xfrm>
              <a:off x="7543442" y="4303681"/>
              <a:ext cx="2421890" cy="828675"/>
            </a:xfrm>
            <a:prstGeom prst="rect">
              <a:avLst/>
            </a:prstGeom>
          </p:spPr>
          <p:txBody>
            <a:bodyPr wrap="square" lIns="91408" tIns="45704" rIns="91408" bIns="45704">
              <a:spAutoFit/>
            </a:bodyPr>
            <a:lstStyle/>
            <a:p>
              <a:pPr algn="ctr">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分析计算收益时要考虑战略性需求和未来收益</a:t>
              </a:r>
              <a:endPar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endParaRPr>
            </a:p>
          </p:txBody>
        </p:sp>
      </p:grpSp>
      <p:pic>
        <p:nvPicPr>
          <p:cNvPr id="27" name="图片 26"/>
          <p:cNvPicPr>
            <a:picLocks noChangeAspect="1"/>
          </p:cNvPicPr>
          <p:nvPr>
            <p:custDataLst>
              <p:tags r:id="rId8"/>
            </p:custDataLst>
          </p:nvPr>
        </p:nvPicPr>
        <p:blipFill rotWithShape="1">
          <a:blip r:embed="rId9" cstate="screen"/>
          <a:srcRect/>
          <a:stretch>
            <a:fillRect/>
          </a:stretch>
        </p:blipFill>
        <p:spPr>
          <a:xfrm>
            <a:off x="756285" y="3017520"/>
            <a:ext cx="4709160" cy="3249930"/>
          </a:xfrm>
          <a:prstGeom prst="rect">
            <a:avLst/>
          </a:prstGeom>
          <a:effectLst>
            <a:outerShdw blurRad="152400" dist="38100" dir="5400000" sx="101000" sy="101000" algn="t" rotWithShape="0">
              <a:prstClr val="black">
                <a:alpha val="23000"/>
              </a:prstClr>
            </a:outerShdw>
          </a:effectLst>
        </p:spPr>
      </p:pic>
      <p:grpSp>
        <p:nvGrpSpPr>
          <p:cNvPr id="31" name="组合 30"/>
          <p:cNvGrpSpPr/>
          <p:nvPr/>
        </p:nvGrpSpPr>
        <p:grpSpPr>
          <a:xfrm>
            <a:off x="8217812" y="4932966"/>
            <a:ext cx="2721610" cy="1135380"/>
            <a:chOff x="7398662" y="3907441"/>
            <a:chExt cx="2721610" cy="1135380"/>
          </a:xfrm>
        </p:grpSpPr>
        <p:sp>
          <p:nvSpPr>
            <p:cNvPr id="32" name="圆角矩形 15"/>
            <p:cNvSpPr/>
            <p:nvPr>
              <p:custDataLst>
                <p:tags r:id="rId10"/>
              </p:custDataLst>
            </p:nvPr>
          </p:nvSpPr>
          <p:spPr>
            <a:xfrm>
              <a:off x="7398662" y="3907441"/>
              <a:ext cx="2721610" cy="1135380"/>
            </a:xfrm>
            <a:prstGeom prst="roundRect">
              <a:avLst/>
            </a:prstGeom>
            <a:solidFill>
              <a:schemeClr val="bg1"/>
            </a:solidFill>
            <a:ln>
              <a:noFill/>
            </a:ln>
            <a:effectLst>
              <a:outerShdw blurRad="279400" dist="152400" dir="4020000" sx="98000" sy="98000" algn="tl" rotWithShape="0">
                <a:schemeClr val="bg2">
                  <a:lumMod val="2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r>
                <a:rPr lang="zh-CN" altLang="en-US" dirty="0">
                  <a:latin typeface="黑体" panose="02010609060101010101" charset="-122"/>
                  <a:ea typeface="黑体" panose="02010609060101010101" charset="-122"/>
                  <a:sym typeface="黑体" panose="02010609060101010101" charset="-122"/>
                </a:rPr>
                <a:t>分析计算收益时要考虑战略性需求和未来收益</a:t>
              </a:r>
              <a:endParaRPr lang="zh-CN" altLang="en-US" dirty="0">
                <a:latin typeface="黑体" panose="02010609060101010101" charset="-122"/>
                <a:ea typeface="黑体" panose="02010609060101010101" charset="-122"/>
                <a:sym typeface="黑体" panose="02010609060101010101" charset="-122"/>
              </a:endParaRPr>
            </a:p>
          </p:txBody>
        </p:sp>
        <p:sp>
          <p:nvSpPr>
            <p:cNvPr id="33" name="矩形 32"/>
            <p:cNvSpPr/>
            <p:nvPr>
              <p:custDataLst>
                <p:tags r:id="rId11"/>
              </p:custDataLst>
            </p:nvPr>
          </p:nvSpPr>
          <p:spPr>
            <a:xfrm>
              <a:off x="7514867" y="4484656"/>
              <a:ext cx="2421890" cy="434340"/>
            </a:xfrm>
            <a:prstGeom prst="rect">
              <a:avLst/>
            </a:prstGeom>
          </p:spPr>
          <p:txBody>
            <a:bodyPr wrap="square" lIns="91408" tIns="45704" rIns="91408" bIns="45704">
              <a:spAutoFit/>
            </a:bodyPr>
            <a:lstStyle/>
            <a:p>
              <a:pPr algn="ctr">
                <a:lnSpc>
                  <a:spcPct val="14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综合评价网络营销战略</a:t>
              </a:r>
              <a:endPar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endParaRPr>
            </a:p>
          </p:txBody>
        </p:sp>
      </p:grpSp>
      <p:sp>
        <p:nvSpPr>
          <p:cNvPr id="37" name="椭圆 36"/>
          <p:cNvSpPr/>
          <p:nvPr>
            <p:custDataLst>
              <p:tags r:id="rId12"/>
            </p:custDataLst>
          </p:nvPr>
        </p:nvSpPr>
        <p:spPr>
          <a:xfrm>
            <a:off x="6463030" y="3353435"/>
            <a:ext cx="455295" cy="455295"/>
          </a:xfrm>
          <a:prstGeom prst="ellipse">
            <a:avLst/>
          </a:prstGeom>
          <a:solidFill>
            <a:srgbClr val="36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rPr>
              <a:t>1</a:t>
            </a:r>
            <a:endPar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endParaRPr>
          </a:p>
        </p:txBody>
      </p:sp>
      <p:sp>
        <p:nvSpPr>
          <p:cNvPr id="38" name="椭圆 37"/>
          <p:cNvSpPr/>
          <p:nvPr>
            <p:custDataLst>
              <p:tags r:id="rId13"/>
            </p:custDataLst>
          </p:nvPr>
        </p:nvSpPr>
        <p:spPr>
          <a:xfrm>
            <a:off x="9314180" y="3388995"/>
            <a:ext cx="455295" cy="455295"/>
          </a:xfrm>
          <a:prstGeom prst="ellipse">
            <a:avLst/>
          </a:prstGeom>
          <a:solidFill>
            <a:srgbClr val="36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rPr>
              <a:t>2</a:t>
            </a:r>
            <a:endPar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endParaRPr>
          </a:p>
        </p:txBody>
      </p:sp>
      <p:sp>
        <p:nvSpPr>
          <p:cNvPr id="39" name="椭圆 38"/>
          <p:cNvSpPr/>
          <p:nvPr>
            <p:custDataLst>
              <p:tags r:id="rId14"/>
            </p:custDataLst>
          </p:nvPr>
        </p:nvSpPr>
        <p:spPr>
          <a:xfrm>
            <a:off x="9314180" y="5032375"/>
            <a:ext cx="455295" cy="455295"/>
          </a:xfrm>
          <a:prstGeom prst="ellipse">
            <a:avLst/>
          </a:prstGeom>
          <a:solidFill>
            <a:srgbClr val="36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rPr>
              <a:t>3</a:t>
            </a:r>
            <a:endParaRPr lang="en-US" altLang="zh-CN" sz="200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cs typeface="+mn-ea"/>
              <a:sym typeface="黑体" panose="02010609060101010101" charset="-122"/>
            </a:endParaRPr>
          </a:p>
        </p:txBody>
      </p:sp>
      <p:graphicFrame>
        <p:nvGraphicFramePr>
          <p:cNvPr id="3" name="对象 2"/>
          <p:cNvGraphicFramePr/>
          <p:nvPr/>
        </p:nvGraphicFramePr>
        <p:xfrm>
          <a:off x="1327785" y="3353435"/>
          <a:ext cx="3617595" cy="2247265"/>
        </p:xfrm>
        <a:graphic>
          <a:graphicData uri="http://schemas.openxmlformats.org/presentationml/2006/ole">
            <mc:AlternateContent xmlns:mc="http://schemas.openxmlformats.org/markup-compatibility/2006">
              <mc:Choice xmlns:v="urn:schemas-microsoft-com:vml" Requires="v">
                <p:oleObj spid="_x0000_s2" name="" r:id="rId15" imgW="6191250" imgH="4124325" progId="Paint.Picture">
                  <p:embed/>
                </p:oleObj>
              </mc:Choice>
              <mc:Fallback>
                <p:oleObj name="" r:id="rId15" imgW="6191250" imgH="4124325" progId="Paint.Picture">
                  <p:embed/>
                  <p:pic>
                    <p:nvPicPr>
                      <p:cNvPr id="0" name="图片 3"/>
                      <p:cNvPicPr/>
                      <p:nvPr/>
                    </p:nvPicPr>
                    <p:blipFill>
                      <a:blip r:embed="rId16"/>
                      <a:stretch>
                        <a:fillRect/>
                      </a:stretch>
                    </p:blipFill>
                    <p:spPr>
                      <a:xfrm>
                        <a:off x="1327785" y="3353435"/>
                        <a:ext cx="3617595" cy="22472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5086350" y="990600"/>
            <a:ext cx="3020060" cy="647065"/>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明确互联网营销目标</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92" name="矩形 91"/>
          <p:cNvSpPr/>
          <p:nvPr>
            <p:custDataLst>
              <p:tags r:id="rId2"/>
            </p:custDataLst>
          </p:nvPr>
        </p:nvSpPr>
        <p:spPr>
          <a:xfrm rot="2700000">
            <a:off x="4848445" y="122285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9" name="Up Arrow 64"/>
          <p:cNvSpPr/>
          <p:nvPr>
            <p:custDataLst>
              <p:tags r:id="rId3"/>
            </p:custDataLst>
          </p:nvPr>
        </p:nvSpPr>
        <p:spPr>
          <a:xfrm>
            <a:off x="5747918" y="1946318"/>
            <a:ext cx="428965" cy="4778354"/>
          </a:xfrm>
          <a:prstGeom prst="upArrow">
            <a:avLst>
              <a:gd name="adj1" fmla="val 50000"/>
              <a:gd name="adj2" fmla="val 67147"/>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dirty="0">
              <a:cs typeface="+mn-ea"/>
              <a:sym typeface="+mn-lt"/>
            </a:endParaRPr>
          </a:p>
        </p:txBody>
      </p:sp>
      <p:sp>
        <p:nvSpPr>
          <p:cNvPr id="50" name="Bent Arrow 65"/>
          <p:cNvSpPr/>
          <p:nvPr>
            <p:custDataLst>
              <p:tags r:id="rId4"/>
            </p:custDataLst>
          </p:nvPr>
        </p:nvSpPr>
        <p:spPr>
          <a:xfrm>
            <a:off x="5853918" y="2776669"/>
            <a:ext cx="2706117" cy="3948004"/>
          </a:xfrm>
          <a:prstGeom prst="bentArrow">
            <a:avLst>
              <a:gd name="adj1" fmla="val 8879"/>
              <a:gd name="adj2" fmla="val 9038"/>
              <a:gd name="adj3" fmla="val 15734"/>
              <a:gd name="adj4" fmla="val 19454"/>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dirty="0">
              <a:solidFill>
                <a:schemeClr val="tx1"/>
              </a:solidFill>
              <a:cs typeface="+mn-ea"/>
              <a:sym typeface="+mn-lt"/>
            </a:endParaRPr>
          </a:p>
        </p:txBody>
      </p:sp>
      <p:sp>
        <p:nvSpPr>
          <p:cNvPr id="51" name="Bent Arrow 53"/>
          <p:cNvSpPr/>
          <p:nvPr>
            <p:custDataLst>
              <p:tags r:id="rId5"/>
            </p:custDataLst>
          </p:nvPr>
        </p:nvSpPr>
        <p:spPr>
          <a:xfrm flipH="1">
            <a:off x="3389884" y="3570676"/>
            <a:ext cx="2706117" cy="3153997"/>
          </a:xfrm>
          <a:prstGeom prst="bentArrow">
            <a:avLst>
              <a:gd name="adj1" fmla="val 8879"/>
              <a:gd name="adj2" fmla="val 9038"/>
              <a:gd name="adj3" fmla="val 15734"/>
              <a:gd name="adj4" fmla="val 19454"/>
            </a:avLst>
          </a:prstGeom>
          <a:solidFill>
            <a:srgbClr val="348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dirty="0">
              <a:solidFill>
                <a:schemeClr val="tx1"/>
              </a:solidFill>
              <a:cs typeface="+mn-ea"/>
              <a:sym typeface="+mn-lt"/>
            </a:endParaRPr>
          </a:p>
        </p:txBody>
      </p:sp>
      <p:sp>
        <p:nvSpPr>
          <p:cNvPr id="52" name="Bent Arrow 50"/>
          <p:cNvSpPr/>
          <p:nvPr>
            <p:custDataLst>
              <p:tags r:id="rId6"/>
            </p:custDataLst>
          </p:nvPr>
        </p:nvSpPr>
        <p:spPr>
          <a:xfrm>
            <a:off x="5855215" y="4011792"/>
            <a:ext cx="2401071" cy="2712880"/>
          </a:xfrm>
          <a:prstGeom prst="bentArrow">
            <a:avLst>
              <a:gd name="adj1" fmla="val 10194"/>
              <a:gd name="adj2" fmla="val 9038"/>
              <a:gd name="adj3" fmla="val 14263"/>
              <a:gd name="adj4" fmla="val 24932"/>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dirty="0">
              <a:solidFill>
                <a:schemeClr val="tx1"/>
              </a:solidFill>
              <a:cs typeface="+mn-ea"/>
              <a:sym typeface="+mn-lt"/>
            </a:endParaRPr>
          </a:p>
        </p:txBody>
      </p:sp>
      <p:sp>
        <p:nvSpPr>
          <p:cNvPr id="53" name="Bent Arrow 56"/>
          <p:cNvSpPr/>
          <p:nvPr>
            <p:custDataLst>
              <p:tags r:id="rId7"/>
            </p:custDataLst>
          </p:nvPr>
        </p:nvSpPr>
        <p:spPr>
          <a:xfrm flipH="1">
            <a:off x="4033081" y="4701139"/>
            <a:ext cx="2062917" cy="2158290"/>
          </a:xfrm>
          <a:prstGeom prst="bentArrow">
            <a:avLst>
              <a:gd name="adj1" fmla="val 13458"/>
              <a:gd name="adj2" fmla="val 12349"/>
              <a:gd name="adj3" fmla="val 17061"/>
              <a:gd name="adj4" fmla="val 30061"/>
            </a:avLst>
          </a:prstGeom>
          <a:solidFill>
            <a:srgbClr val="348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dirty="0">
              <a:solidFill>
                <a:schemeClr val="tx1"/>
              </a:solidFill>
              <a:cs typeface="+mn-ea"/>
              <a:sym typeface="+mn-lt"/>
            </a:endParaRPr>
          </a:p>
        </p:txBody>
      </p:sp>
      <p:sp>
        <p:nvSpPr>
          <p:cNvPr id="54" name="TextBox 66"/>
          <p:cNvSpPr txBox="1"/>
          <p:nvPr>
            <p:custDataLst>
              <p:tags r:id="rId8"/>
            </p:custDataLst>
          </p:nvPr>
        </p:nvSpPr>
        <p:spPr>
          <a:xfrm>
            <a:off x="7369810" y="4749165"/>
            <a:ext cx="3979545" cy="1608455"/>
          </a:xfrm>
          <a:prstGeom prst="rect">
            <a:avLst/>
          </a:prstGeom>
          <a:noFill/>
          <a:ln>
            <a:noFill/>
          </a:ln>
        </p:spPr>
        <p:txBody>
          <a:bodyPr wrap="square" lIns="91440" tIns="45720" rIns="91440" bIns="45720" anchor="t" anchorCtr="0">
            <a:noAutofit/>
          </a:bodyPr>
          <a:lstStyle>
            <a:defPPr>
              <a:defRPr lang="zh-CN"/>
            </a:defPPr>
            <a:lvl1pPr algn="r">
              <a:lnSpc>
                <a:spcPts val="2000"/>
              </a:lnSpc>
              <a:defRPr sz="1200"/>
            </a:lvl1pPr>
          </a:lstStyle>
          <a:p>
            <a:pPr algn="l">
              <a:lnSpc>
                <a:spcPct val="150000"/>
              </a:lnSpc>
            </a:pPr>
            <a:r>
              <a:rPr lang="zh-CN" altLang="en-US" sz="2000" dirty="0">
                <a:solidFill>
                  <a:srgbClr val="006BB6"/>
                </a:solidFill>
                <a:latin typeface="黑体" panose="02010609060101010101" charset="-122"/>
                <a:ea typeface="黑体" panose="02010609060101010101" charset="-122"/>
                <a:cs typeface="+mn-ea"/>
                <a:sym typeface="+mn-lt"/>
              </a:rPr>
              <a:t>提升型网络营销目标</a:t>
            </a:r>
            <a:endParaRPr lang="zh-CN" altLang="en-US" sz="2000" dirty="0">
              <a:solidFill>
                <a:srgbClr val="006BB6"/>
              </a:solidFill>
              <a:latin typeface="黑体" panose="02010609060101010101" charset="-122"/>
              <a:ea typeface="黑体" panose="02010609060101010101" charset="-122"/>
              <a:cs typeface="+mn-ea"/>
              <a:sym typeface="+mn-lt"/>
            </a:endParaRPr>
          </a:p>
          <a:p>
            <a:pPr algn="l">
              <a:lnSpc>
                <a:spcPct val="150000"/>
              </a:lnSpc>
            </a:pPr>
            <a:r>
              <a:rPr lang="zh-CN" altLang="en-US" sz="1600" dirty="0">
                <a:latin typeface="黑体" panose="02010609060101010101" charset="-122"/>
                <a:ea typeface="黑体" panose="02010609060101010101" charset="-122"/>
                <a:cs typeface="+mn-ea"/>
                <a:sym typeface="+mn-lt"/>
              </a:rPr>
              <a:t>主要是通过以网络营销代替传统营销手段，全面降低营销费用，改进营销效率，促进营销管理和提高企业竞争力</a:t>
            </a:r>
            <a:endParaRPr lang="zh-CN" altLang="en-US" sz="1600" dirty="0">
              <a:latin typeface="黑体" panose="02010609060101010101" charset="-122"/>
              <a:ea typeface="黑体" panose="02010609060101010101" charset="-122"/>
              <a:cs typeface="+mn-ea"/>
              <a:sym typeface="+mn-lt"/>
            </a:endParaRPr>
          </a:p>
        </p:txBody>
      </p:sp>
      <p:sp>
        <p:nvSpPr>
          <p:cNvPr id="55" name="TextBox 68"/>
          <p:cNvSpPr txBox="1"/>
          <p:nvPr>
            <p:custDataLst>
              <p:tags r:id="rId9"/>
            </p:custDataLst>
          </p:nvPr>
        </p:nvSpPr>
        <p:spPr>
          <a:xfrm>
            <a:off x="626110" y="2883535"/>
            <a:ext cx="2880995" cy="1608455"/>
          </a:xfrm>
          <a:prstGeom prst="rect">
            <a:avLst/>
          </a:prstGeom>
          <a:noFill/>
          <a:ln>
            <a:noFill/>
          </a:ln>
        </p:spPr>
        <p:txBody>
          <a:bodyPr wrap="square" lIns="91440" tIns="45720" rIns="91440" bIns="45720" anchor="t" anchorCtr="0">
            <a:noAutofit/>
          </a:bodyPr>
          <a:lstStyle>
            <a:defPPr>
              <a:defRPr lang="zh-CN"/>
            </a:defPPr>
            <a:lvl1pPr algn="r">
              <a:lnSpc>
                <a:spcPts val="2000"/>
              </a:lnSpc>
              <a:defRPr sz="1200"/>
            </a:lvl1pPr>
          </a:lstStyle>
          <a:p>
            <a:pPr>
              <a:lnSpc>
                <a:spcPct val="150000"/>
              </a:lnSpc>
            </a:pPr>
            <a:r>
              <a:rPr lang="zh-CN" altLang="en-US" sz="2000" dirty="0">
                <a:solidFill>
                  <a:srgbClr val="006BB6"/>
                </a:solidFill>
                <a:latin typeface="黑体" panose="02010609060101010101" charset="-122"/>
                <a:ea typeface="黑体" panose="02010609060101010101" charset="-122"/>
                <a:cs typeface="+mn-ea"/>
                <a:sym typeface="+mn-lt"/>
              </a:rPr>
              <a:t>服务型网络营销目标</a:t>
            </a:r>
            <a:endParaRPr lang="zh-CN" altLang="en-US" sz="1600" dirty="0">
              <a:latin typeface="黑体" panose="02010609060101010101" charset="-122"/>
              <a:ea typeface="黑体" panose="02010609060101010101" charset="-122"/>
              <a:cs typeface="+mn-ea"/>
              <a:sym typeface="+mn-lt"/>
            </a:endParaRPr>
          </a:p>
          <a:p>
            <a:pPr>
              <a:lnSpc>
                <a:spcPct val="150000"/>
              </a:lnSpc>
            </a:pPr>
            <a:r>
              <a:rPr lang="en-US" altLang="zh-CN" sz="1600" dirty="0">
                <a:latin typeface="黑体" panose="02010609060101010101" charset="-122"/>
                <a:ea typeface="黑体" panose="02010609060101010101" charset="-122"/>
                <a:cs typeface="+mn-ea"/>
                <a:sym typeface="+mn-lt"/>
              </a:rPr>
              <a:t>主要是为顾客提供网上联机服务，顾客通过网上服务人员可以远距离进行咨询和售后服务</a:t>
            </a:r>
            <a:endParaRPr lang="en-US" altLang="zh-CN" sz="1600" dirty="0">
              <a:latin typeface="黑体" panose="02010609060101010101" charset="-122"/>
              <a:ea typeface="黑体" panose="02010609060101010101" charset="-122"/>
              <a:cs typeface="+mn-ea"/>
              <a:sym typeface="+mn-lt"/>
            </a:endParaRPr>
          </a:p>
        </p:txBody>
      </p:sp>
      <p:sp>
        <p:nvSpPr>
          <p:cNvPr id="56" name="TextBox 69"/>
          <p:cNvSpPr txBox="1"/>
          <p:nvPr>
            <p:custDataLst>
              <p:tags r:id="rId10"/>
            </p:custDataLst>
          </p:nvPr>
        </p:nvSpPr>
        <p:spPr>
          <a:xfrm>
            <a:off x="873760" y="4790440"/>
            <a:ext cx="3149600" cy="1608455"/>
          </a:xfrm>
          <a:prstGeom prst="rect">
            <a:avLst/>
          </a:prstGeom>
          <a:noFill/>
          <a:ln>
            <a:noFill/>
          </a:ln>
        </p:spPr>
        <p:txBody>
          <a:bodyPr wrap="square" lIns="91440" tIns="45720" rIns="91440" bIns="45720" anchor="t" anchorCtr="0">
            <a:noAutofit/>
          </a:bodyPr>
          <a:lstStyle>
            <a:defPPr>
              <a:defRPr lang="zh-CN"/>
            </a:defPPr>
            <a:lvl1pPr algn="ctr">
              <a:lnSpc>
                <a:spcPts val="2000"/>
              </a:lnSpc>
              <a:defRPr sz="1200"/>
            </a:lvl1pPr>
          </a:lstStyle>
          <a:p>
            <a:pPr algn="r">
              <a:lnSpc>
                <a:spcPct val="150000"/>
              </a:lnSpc>
            </a:pPr>
            <a:r>
              <a:rPr lang="zh-CN" altLang="en-US" sz="2000" dirty="0">
                <a:solidFill>
                  <a:srgbClr val="006BB6"/>
                </a:solidFill>
                <a:latin typeface="黑体" panose="02010609060101010101" charset="-122"/>
                <a:ea typeface="黑体" panose="02010609060101010101" charset="-122"/>
                <a:cs typeface="+mn-ea"/>
                <a:sym typeface="+mn-lt"/>
              </a:rPr>
              <a:t>混合型网络营销目标</a:t>
            </a:r>
            <a:endParaRPr lang="zh-CN" altLang="en-US" sz="2000" dirty="0">
              <a:solidFill>
                <a:srgbClr val="006BB6"/>
              </a:solidFill>
              <a:latin typeface="黑体" panose="02010609060101010101" charset="-122"/>
              <a:ea typeface="黑体" panose="02010609060101010101" charset="-122"/>
              <a:cs typeface="+mn-ea"/>
              <a:sym typeface="+mn-lt"/>
            </a:endParaRPr>
          </a:p>
          <a:p>
            <a:pPr algn="r">
              <a:lnSpc>
                <a:spcPct val="150000"/>
              </a:lnSpc>
            </a:pPr>
            <a:r>
              <a:rPr lang="zh-CN" altLang="en-US" sz="1600" dirty="0">
                <a:latin typeface="黑体" panose="02010609060101010101" charset="-122"/>
                <a:ea typeface="黑体" panose="02010609060101010101" charset="-122"/>
                <a:cs typeface="+mn-ea"/>
                <a:sym typeface="+mn-lt"/>
              </a:rPr>
              <a:t>营销过程同时达到多种目标，比如既是销售型，又是品牌型，同时还属于服务与提升型</a:t>
            </a:r>
            <a:endParaRPr lang="zh-CN" altLang="en-US" sz="1600" dirty="0">
              <a:latin typeface="黑体" panose="02010609060101010101" charset="-122"/>
              <a:ea typeface="黑体" panose="02010609060101010101" charset="-122"/>
              <a:cs typeface="+mn-ea"/>
              <a:sym typeface="+mn-lt"/>
            </a:endParaRPr>
          </a:p>
        </p:txBody>
      </p:sp>
      <p:sp>
        <p:nvSpPr>
          <p:cNvPr id="57" name="TextBox 70"/>
          <p:cNvSpPr txBox="1"/>
          <p:nvPr>
            <p:custDataLst>
              <p:tags r:id="rId11"/>
            </p:custDataLst>
          </p:nvPr>
        </p:nvSpPr>
        <p:spPr>
          <a:xfrm>
            <a:off x="1845310" y="1617980"/>
            <a:ext cx="3890010" cy="1608455"/>
          </a:xfrm>
          <a:prstGeom prst="rect">
            <a:avLst/>
          </a:prstGeom>
          <a:noFill/>
          <a:ln>
            <a:noFill/>
          </a:ln>
        </p:spPr>
        <p:txBody>
          <a:bodyPr wrap="square" lIns="91440" tIns="45720" rIns="91440" bIns="45720" anchor="t" anchorCtr="0">
            <a:noAutofit/>
          </a:bodyPr>
          <a:lstStyle>
            <a:defPPr>
              <a:defRPr lang="zh-CN"/>
            </a:defPPr>
            <a:lvl1pPr>
              <a:lnSpc>
                <a:spcPts val="2000"/>
              </a:lnSpc>
              <a:defRPr sz="1200"/>
            </a:lvl1pPr>
          </a:lstStyle>
          <a:p>
            <a:pPr algn="r">
              <a:lnSpc>
                <a:spcPct val="150000"/>
              </a:lnSpc>
            </a:pPr>
            <a:r>
              <a:rPr lang="zh-CN" altLang="en-US" sz="2000" dirty="0">
                <a:solidFill>
                  <a:srgbClr val="006BB6"/>
                </a:solidFill>
                <a:latin typeface="黑体" panose="02010609060101010101" charset="-122"/>
                <a:ea typeface="黑体" panose="02010609060101010101" charset="-122"/>
                <a:cs typeface="+mn-ea"/>
                <a:sym typeface="+mn-lt"/>
              </a:rPr>
              <a:t>销售型网络营销目标</a:t>
            </a:r>
            <a:endParaRPr lang="zh-CN" altLang="en-US" sz="1600" dirty="0">
              <a:latin typeface="黑体" panose="02010609060101010101" charset="-122"/>
              <a:ea typeface="黑体" panose="02010609060101010101" charset="-122"/>
              <a:cs typeface="+mn-ea"/>
              <a:sym typeface="+mn-lt"/>
            </a:endParaRPr>
          </a:p>
          <a:p>
            <a:pPr algn="r">
              <a:lnSpc>
                <a:spcPct val="150000"/>
              </a:lnSpc>
            </a:pPr>
            <a:r>
              <a:rPr lang="zh-CN" altLang="en-US" sz="1600" dirty="0">
                <a:latin typeface="黑体" panose="02010609060101010101" charset="-122"/>
                <a:ea typeface="黑体" panose="02010609060101010101" charset="-122"/>
                <a:cs typeface="+mn-ea"/>
                <a:sym typeface="+mn-lt"/>
              </a:rPr>
              <a:t>主要是为企业拓宽销售网络，为顾客提供较为方便快捷的网上销售渠道</a:t>
            </a:r>
            <a:endParaRPr lang="zh-CN" altLang="en-US" sz="1600" dirty="0">
              <a:latin typeface="黑体" panose="02010609060101010101" charset="-122"/>
              <a:ea typeface="黑体" panose="02010609060101010101" charset="-122"/>
              <a:cs typeface="+mn-ea"/>
              <a:sym typeface="+mn-lt"/>
            </a:endParaRPr>
          </a:p>
        </p:txBody>
      </p:sp>
      <p:sp>
        <p:nvSpPr>
          <p:cNvPr id="58" name="TextBox 71"/>
          <p:cNvSpPr txBox="1"/>
          <p:nvPr>
            <p:custDataLst>
              <p:tags r:id="rId12"/>
            </p:custDataLst>
          </p:nvPr>
        </p:nvSpPr>
        <p:spPr>
          <a:xfrm>
            <a:off x="8559800" y="1721485"/>
            <a:ext cx="2907030" cy="1608455"/>
          </a:xfrm>
          <a:prstGeom prst="rect">
            <a:avLst/>
          </a:prstGeom>
          <a:noFill/>
          <a:ln>
            <a:noFill/>
          </a:ln>
        </p:spPr>
        <p:txBody>
          <a:bodyPr wrap="square" lIns="91440" tIns="45720" rIns="91440" bIns="45720" anchor="t" anchorCtr="0">
            <a:noAutofit/>
          </a:bodyPr>
          <a:lstStyle>
            <a:defPPr>
              <a:defRPr lang="zh-CN"/>
            </a:defPPr>
            <a:lvl1pPr>
              <a:lnSpc>
                <a:spcPts val="2000"/>
              </a:lnSpc>
              <a:defRPr sz="1200"/>
            </a:lvl1pPr>
          </a:lstStyle>
          <a:p>
            <a:pPr>
              <a:lnSpc>
                <a:spcPct val="150000"/>
              </a:lnSpc>
            </a:pPr>
            <a:r>
              <a:rPr lang="zh-CN" altLang="en-US" sz="2000" dirty="0">
                <a:solidFill>
                  <a:srgbClr val="006BB6"/>
                </a:solidFill>
                <a:latin typeface="黑体" panose="02010609060101010101" charset="-122"/>
                <a:ea typeface="黑体" panose="02010609060101010101" charset="-122"/>
                <a:cs typeface="+mn-ea"/>
                <a:sym typeface="+mn-lt"/>
              </a:rPr>
              <a:t>品牌型网络营销目标</a:t>
            </a:r>
            <a:endParaRPr lang="zh-CN" altLang="en-US" sz="2000" dirty="0">
              <a:solidFill>
                <a:srgbClr val="006BB6"/>
              </a:solidFill>
              <a:latin typeface="黑体" panose="02010609060101010101" charset="-122"/>
              <a:ea typeface="黑体" panose="02010609060101010101" charset="-122"/>
              <a:cs typeface="+mn-ea"/>
              <a:sym typeface="+mn-lt"/>
            </a:endParaRPr>
          </a:p>
          <a:p>
            <a:pPr>
              <a:lnSpc>
                <a:spcPct val="150000"/>
              </a:lnSpc>
            </a:pPr>
            <a:r>
              <a:rPr lang="zh-CN" altLang="en-US" sz="1600" dirty="0">
                <a:latin typeface="黑体" panose="02010609060101010101" charset="-122"/>
                <a:ea typeface="黑体" panose="02010609060101010101" charset="-122"/>
                <a:cs typeface="+mn-ea"/>
                <a:sym typeface="+mn-lt"/>
              </a:rPr>
              <a:t>主要是在网上建立自己的品牌形象，加强与用户的联系和沟通，建立用户的品牌忠诚度，为企业的后续发展打下基础，配合其他战略决策实现企业营销目标</a:t>
            </a:r>
            <a:endParaRPr lang="zh-CN" altLang="en-US" sz="1600" dirty="0">
              <a:latin typeface="黑体" panose="02010609060101010101" charset="-122"/>
              <a:ea typeface="黑体" panose="02010609060101010101" charset="-122"/>
              <a:cs typeface="+mn-ea"/>
              <a:sym typeface="+mn-lt"/>
            </a:endParaRPr>
          </a:p>
        </p:txBody>
      </p:sp>
      <p:sp>
        <p:nvSpPr>
          <p:cNvPr id="59" name="Freeform 245"/>
          <p:cNvSpPr/>
          <p:nvPr>
            <p:custDataLst>
              <p:tags r:id="rId13"/>
            </p:custDataLst>
          </p:nvPr>
        </p:nvSpPr>
        <p:spPr bwMode="auto">
          <a:xfrm>
            <a:off x="5178316" y="5228981"/>
            <a:ext cx="383935" cy="38393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3384BD"/>
          </a:solidFill>
          <a:ln w="9525">
            <a:noFill/>
            <a:round/>
          </a:ln>
        </p:spPr>
        <p:txBody>
          <a:bodyPr vert="horz" wrap="square" lIns="105867" tIns="52933" rIns="105867" bIns="52933" numCol="1" anchor="t" anchorCtr="0" compatLnSpc="1"/>
          <a:lstStyle/>
          <a:p>
            <a:pPr>
              <a:lnSpc>
                <a:spcPct val="120000"/>
              </a:lnSpc>
            </a:pPr>
            <a:endParaRPr lang="en-US" sz="1515" dirty="0">
              <a:cs typeface="+mn-ea"/>
              <a:sym typeface="+mn-lt"/>
            </a:endParaRPr>
          </a:p>
        </p:txBody>
      </p:sp>
      <p:sp>
        <p:nvSpPr>
          <p:cNvPr id="61" name="Freeform 217"/>
          <p:cNvSpPr>
            <a:spLocks noEditPoints="1"/>
          </p:cNvSpPr>
          <p:nvPr>
            <p:custDataLst>
              <p:tags r:id="rId14"/>
            </p:custDataLst>
          </p:nvPr>
        </p:nvSpPr>
        <p:spPr bwMode="auto">
          <a:xfrm>
            <a:off x="5237948" y="4123911"/>
            <a:ext cx="438662" cy="32899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4792D1"/>
          </a:solidFill>
          <a:ln w="9525">
            <a:noFill/>
            <a:round/>
          </a:ln>
        </p:spPr>
        <p:txBody>
          <a:bodyPr vert="horz" wrap="square" lIns="105867" tIns="52933" rIns="105867" bIns="52933" numCol="1" anchor="t" anchorCtr="0" compatLnSpc="1"/>
          <a:lstStyle/>
          <a:p>
            <a:pPr>
              <a:lnSpc>
                <a:spcPct val="120000"/>
              </a:lnSpc>
            </a:pPr>
            <a:endParaRPr lang="en-US" sz="1515" dirty="0">
              <a:cs typeface="+mn-ea"/>
              <a:sym typeface="+mn-lt"/>
            </a:endParaRPr>
          </a:p>
        </p:txBody>
      </p:sp>
      <p:sp>
        <p:nvSpPr>
          <p:cNvPr id="62" name="Freeform 216"/>
          <p:cNvSpPr>
            <a:spLocks noEditPoints="1"/>
          </p:cNvSpPr>
          <p:nvPr>
            <p:custDataLst>
              <p:tags r:id="rId15"/>
            </p:custDataLst>
          </p:nvPr>
        </p:nvSpPr>
        <p:spPr bwMode="auto">
          <a:xfrm>
            <a:off x="6280520" y="4537994"/>
            <a:ext cx="392598" cy="395267"/>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5B9BD5"/>
          </a:solidFill>
          <a:ln w="9525">
            <a:noFill/>
            <a:round/>
          </a:ln>
        </p:spPr>
        <p:txBody>
          <a:bodyPr vert="horz" wrap="square" lIns="105867" tIns="52933" rIns="105867" bIns="52933" numCol="1" anchor="t" anchorCtr="0" compatLnSpc="1"/>
          <a:lstStyle/>
          <a:p>
            <a:pPr>
              <a:lnSpc>
                <a:spcPct val="120000"/>
              </a:lnSpc>
            </a:pPr>
            <a:endParaRPr lang="en-US" sz="1515" dirty="0">
              <a:cs typeface="+mn-ea"/>
              <a:sym typeface="+mn-lt"/>
            </a:endParaRPr>
          </a:p>
        </p:txBody>
      </p:sp>
      <p:sp>
        <p:nvSpPr>
          <p:cNvPr id="63" name="Freeform 135"/>
          <p:cNvSpPr>
            <a:spLocks noEditPoints="1"/>
          </p:cNvSpPr>
          <p:nvPr>
            <p:custDataLst>
              <p:tags r:id="rId16"/>
            </p:custDataLst>
          </p:nvPr>
        </p:nvSpPr>
        <p:spPr bwMode="auto">
          <a:xfrm>
            <a:off x="6240329" y="3329902"/>
            <a:ext cx="351226" cy="32899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4792D1"/>
          </a:solidFill>
          <a:ln w="9525">
            <a:noFill/>
            <a:round/>
          </a:ln>
        </p:spPr>
        <p:txBody>
          <a:bodyPr vert="horz" wrap="square" lIns="105867" tIns="52933" rIns="105867" bIns="52933" numCol="1" anchor="t" anchorCtr="0" compatLnSpc="1"/>
          <a:lstStyle/>
          <a:p>
            <a:pPr>
              <a:lnSpc>
                <a:spcPct val="120000"/>
              </a:lnSpc>
            </a:pPr>
            <a:endParaRPr lang="en-US" sz="1515" dirty="0">
              <a:cs typeface="+mn-ea"/>
              <a:sym typeface="+mn-lt"/>
            </a:endParaRPr>
          </a:p>
        </p:txBody>
      </p:sp>
      <p:sp>
        <p:nvSpPr>
          <p:cNvPr id="64" name="ïSḻíḓé"/>
          <p:cNvSpPr/>
          <p:nvPr>
            <p:custDataLst>
              <p:tags r:id="rId17"/>
            </p:custDataLst>
          </p:nvPr>
        </p:nvSpPr>
        <p:spPr bwMode="auto">
          <a:xfrm>
            <a:off x="6219190" y="2278380"/>
            <a:ext cx="410845" cy="41084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4" name="文本占位符 10"/>
          <p:cNvSpPr txBox="1"/>
          <p:nvPr>
            <p:custDataLst>
              <p:tags r:id="rId1"/>
            </p:custDataLst>
          </p:nvPr>
        </p:nvSpPr>
        <p:spPr>
          <a:xfrm>
            <a:off x="5086350" y="914400"/>
            <a:ext cx="3020060" cy="647065"/>
          </a:xfrm>
          <a:prstGeom prst="rect">
            <a:avLst/>
          </a:prstGeom>
        </p:spPr>
        <p:txBody>
          <a:bodyPr vert="horz" lIns="91440" tIns="45720" rIns="91440" bIns="45720" rtlCol="0" anchor="ctr">
            <a:no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ts val="100"/>
              </a:spcBef>
              <a:spcAft>
                <a:spcPts val="100"/>
              </a:spcAft>
            </a:pPr>
            <a:r>
              <a:rPr lang="zh-CN" altLang="en-US" sz="2400" dirty="0">
                <a:solidFill>
                  <a:srgbClr val="006BB6"/>
                </a:solidFill>
                <a:latin typeface="黑体" panose="02010609060101010101" charset="-122"/>
                <a:ea typeface="黑体" panose="02010609060101010101" charset="-122"/>
                <a:sym typeface="黑体" panose="02010609060101010101" charset="-122"/>
              </a:rPr>
              <a:t>明确互联网营销策略</a:t>
            </a:r>
            <a:endParaRPr lang="zh-CN" altLang="en-US" sz="2400" dirty="0">
              <a:solidFill>
                <a:srgbClr val="006BB6"/>
              </a:solidFill>
              <a:latin typeface="黑体" panose="02010609060101010101" charset="-122"/>
              <a:ea typeface="黑体" panose="02010609060101010101" charset="-122"/>
              <a:sym typeface="黑体" panose="02010609060101010101" charset="-122"/>
            </a:endParaRPr>
          </a:p>
        </p:txBody>
      </p:sp>
      <p:sp>
        <p:nvSpPr>
          <p:cNvPr id="92" name="矩形 91"/>
          <p:cNvSpPr/>
          <p:nvPr>
            <p:custDataLst>
              <p:tags r:id="rId2"/>
            </p:custDataLst>
          </p:nvPr>
        </p:nvSpPr>
        <p:spPr>
          <a:xfrm rot="2700000">
            <a:off x="4848445" y="114665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106" name="组合 105"/>
          <p:cNvGrpSpPr/>
          <p:nvPr/>
        </p:nvGrpSpPr>
        <p:grpSpPr>
          <a:xfrm>
            <a:off x="1508760" y="3191487"/>
            <a:ext cx="9174480" cy="995680"/>
            <a:chOff x="2214" y="5184"/>
            <a:chExt cx="14703" cy="1596"/>
          </a:xfrm>
        </p:grpSpPr>
        <p:sp>
          <p:nvSpPr>
            <p:cNvPr id="11" name="矩形 10"/>
            <p:cNvSpPr/>
            <p:nvPr>
              <p:custDataLst>
                <p:tags r:id="rId3"/>
              </p:custDataLst>
            </p:nvPr>
          </p:nvSpPr>
          <p:spPr>
            <a:xfrm rot="13403634">
              <a:off x="2214" y="5184"/>
              <a:ext cx="1596" cy="1596"/>
            </a:xfrm>
            <a:prstGeom prst="rect">
              <a:avLst/>
            </a:prstGeom>
            <a:solidFill>
              <a:srgbClr val="3384BD"/>
            </a:solidFill>
            <a:ln>
              <a:noFill/>
            </a:ln>
            <a:effectLst>
              <a:outerShdw blurRad="101600" dist="38100" dir="27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12" name="Group 75"/>
            <p:cNvGrpSpPr/>
            <p:nvPr/>
          </p:nvGrpSpPr>
          <p:grpSpPr>
            <a:xfrm>
              <a:off x="2630" y="5544"/>
              <a:ext cx="664" cy="886"/>
              <a:chOff x="2639219" y="3510757"/>
              <a:chExt cx="348456" cy="465138"/>
            </a:xfrm>
            <a:solidFill>
              <a:schemeClr val="bg1"/>
            </a:solidFill>
          </p:grpSpPr>
          <p:sp>
            <p:nvSpPr>
              <p:cNvPr id="13" name="AutoShape 115"/>
              <p:cNvSpPr/>
              <p:nvPr>
                <p:custDataLst>
                  <p:tags r:id="rId4"/>
                </p:custDataLst>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14" name="AutoShape 116"/>
              <p:cNvSpPr/>
              <p:nvPr>
                <p:custDataLst>
                  <p:tags r:id="rId5"/>
                </p:custDataLst>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grpSp>
        <p:sp>
          <p:nvSpPr>
            <p:cNvPr id="17" name="矩形 16"/>
            <p:cNvSpPr/>
            <p:nvPr>
              <p:custDataLst>
                <p:tags r:id="rId6"/>
              </p:custDataLst>
            </p:nvPr>
          </p:nvSpPr>
          <p:spPr>
            <a:xfrm rot="13403634">
              <a:off x="8802" y="5184"/>
              <a:ext cx="1596" cy="1596"/>
            </a:xfrm>
            <a:prstGeom prst="rect">
              <a:avLst/>
            </a:prstGeom>
            <a:solidFill>
              <a:srgbClr val="3384BD"/>
            </a:solidFill>
            <a:ln>
              <a:noFill/>
            </a:ln>
            <a:effectLst>
              <a:outerShdw blurRad="101600" dist="38100" dir="27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20" name="Group 82"/>
            <p:cNvGrpSpPr/>
            <p:nvPr/>
          </p:nvGrpSpPr>
          <p:grpSpPr>
            <a:xfrm>
              <a:off x="9158" y="5540"/>
              <a:ext cx="885" cy="885"/>
              <a:chOff x="4439444" y="2582069"/>
              <a:chExt cx="464344" cy="464344"/>
            </a:xfrm>
            <a:solidFill>
              <a:schemeClr val="bg1"/>
            </a:solidFill>
          </p:grpSpPr>
          <p:sp>
            <p:nvSpPr>
              <p:cNvPr id="21" name="AutoShape 123"/>
              <p:cNvSpPr/>
              <p:nvPr>
                <p:custDataLst>
                  <p:tags r:id="rId7"/>
                </p:custDataLst>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22" name="AutoShape 124"/>
              <p:cNvSpPr/>
              <p:nvPr>
                <p:custDataLst>
                  <p:tags r:id="rId8"/>
                </p:custDataLst>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23" name="AutoShape 125"/>
              <p:cNvSpPr/>
              <p:nvPr>
                <p:custDataLst>
                  <p:tags r:id="rId9"/>
                </p:custDataLst>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grpSp>
        <p:sp>
          <p:nvSpPr>
            <p:cNvPr id="26" name="矩形 25"/>
            <p:cNvSpPr/>
            <p:nvPr>
              <p:custDataLst>
                <p:tags r:id="rId10"/>
              </p:custDataLst>
            </p:nvPr>
          </p:nvSpPr>
          <p:spPr>
            <a:xfrm rot="13403634">
              <a:off x="15321" y="5184"/>
              <a:ext cx="1596" cy="1596"/>
            </a:xfrm>
            <a:prstGeom prst="rect">
              <a:avLst/>
            </a:prstGeom>
            <a:solidFill>
              <a:srgbClr val="3384BD"/>
            </a:solidFill>
            <a:ln>
              <a:noFill/>
            </a:ln>
            <a:effectLst>
              <a:outerShdw blurRad="101600" dist="38100" dir="27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31" name="Group 102"/>
            <p:cNvGrpSpPr/>
            <p:nvPr/>
          </p:nvGrpSpPr>
          <p:grpSpPr>
            <a:xfrm>
              <a:off x="15730" y="5491"/>
              <a:ext cx="731" cy="804"/>
              <a:chOff x="4439444" y="1652588"/>
              <a:chExt cx="464344" cy="464344"/>
            </a:xfrm>
            <a:solidFill>
              <a:schemeClr val="bg1"/>
            </a:solidFill>
          </p:grpSpPr>
          <p:sp>
            <p:nvSpPr>
              <p:cNvPr id="32" name="AutoShape 136"/>
              <p:cNvSpPr/>
              <p:nvPr>
                <p:custDataLst>
                  <p:tags r:id="rId11"/>
                </p:custDataLst>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33" name="AutoShape 137"/>
              <p:cNvSpPr/>
              <p:nvPr>
                <p:custDataLst>
                  <p:tags r:id="rId12"/>
                </p:custDataLst>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34" name="AutoShape 138"/>
              <p:cNvSpPr/>
              <p:nvPr>
                <p:custDataLst>
                  <p:tags r:id="rId13"/>
                </p:custDataLst>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grpSp>
        <p:sp>
          <p:nvSpPr>
            <p:cNvPr id="36" name="矩形 35"/>
            <p:cNvSpPr/>
            <p:nvPr>
              <p:custDataLst>
                <p:tags r:id="rId14"/>
              </p:custDataLst>
            </p:nvPr>
          </p:nvSpPr>
          <p:spPr>
            <a:xfrm rot="13403634">
              <a:off x="12061" y="5184"/>
              <a:ext cx="1596" cy="1596"/>
            </a:xfrm>
            <a:prstGeom prst="rect">
              <a:avLst/>
            </a:prstGeom>
            <a:solidFill>
              <a:srgbClr val="3685C5"/>
            </a:solidFill>
            <a:ln>
              <a:noFill/>
            </a:ln>
            <a:effectLst>
              <a:outerShdw blurRad="101600" dist="38100" dir="27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37" name="Group 52"/>
            <p:cNvGrpSpPr/>
            <p:nvPr/>
          </p:nvGrpSpPr>
          <p:grpSpPr>
            <a:xfrm>
              <a:off x="12417" y="5539"/>
              <a:ext cx="885" cy="886"/>
              <a:chOff x="9145588" y="4435475"/>
              <a:chExt cx="464344" cy="465138"/>
            </a:xfrm>
            <a:solidFill>
              <a:schemeClr val="bg1"/>
            </a:solidFill>
          </p:grpSpPr>
          <p:sp>
            <p:nvSpPr>
              <p:cNvPr id="41" name="AutoShape 7"/>
              <p:cNvSpPr/>
              <p:nvPr>
                <p:custDataLst>
                  <p:tags r:id="rId15"/>
                </p:custDataLst>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77" name="AutoShape 8"/>
              <p:cNvSpPr/>
              <p:nvPr>
                <p:custDataLst>
                  <p:tags r:id="rId16"/>
                </p:custDataLst>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78" name="AutoShape 9"/>
              <p:cNvSpPr/>
              <p:nvPr>
                <p:custDataLst>
                  <p:tags r:id="rId17"/>
                </p:custDataLst>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79" name="AutoShape 10"/>
              <p:cNvSpPr/>
              <p:nvPr>
                <p:custDataLst>
                  <p:tags r:id="rId18"/>
                </p:custDataLst>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0" name="AutoShape 11"/>
              <p:cNvSpPr/>
              <p:nvPr>
                <p:custDataLst>
                  <p:tags r:id="rId19"/>
                </p:custDataLst>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1" name="AutoShape 12"/>
              <p:cNvSpPr/>
              <p:nvPr>
                <p:custDataLst>
                  <p:tags r:id="rId20"/>
                </p:custDataLst>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2" name="AutoShape 13"/>
              <p:cNvSpPr/>
              <p:nvPr>
                <p:custDataLst>
                  <p:tags r:id="rId21"/>
                </p:custDataLst>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3" name="AutoShape 14"/>
              <p:cNvSpPr/>
              <p:nvPr>
                <p:custDataLst>
                  <p:tags r:id="rId22"/>
                </p:custDataLst>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4" name="AutoShape 15"/>
              <p:cNvSpPr/>
              <p:nvPr>
                <p:custDataLst>
                  <p:tags r:id="rId23"/>
                </p:custDataLst>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grpSp>
        <p:sp>
          <p:nvSpPr>
            <p:cNvPr id="85" name="矩形 84"/>
            <p:cNvSpPr/>
            <p:nvPr>
              <p:custDataLst>
                <p:tags r:id="rId24"/>
              </p:custDataLst>
            </p:nvPr>
          </p:nvSpPr>
          <p:spPr>
            <a:xfrm rot="13403634">
              <a:off x="5496" y="5184"/>
              <a:ext cx="1596" cy="1596"/>
            </a:xfrm>
            <a:prstGeom prst="rect">
              <a:avLst/>
            </a:prstGeom>
            <a:solidFill>
              <a:srgbClr val="3685C5"/>
            </a:solidFill>
            <a:ln>
              <a:noFill/>
            </a:ln>
            <a:effectLst>
              <a:outerShdw blurRad="101600" dist="38100" dir="2700000" sx="102000" sy="102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86" name="Group 68"/>
            <p:cNvGrpSpPr/>
            <p:nvPr/>
          </p:nvGrpSpPr>
          <p:grpSpPr>
            <a:xfrm>
              <a:off x="5944" y="5590"/>
              <a:ext cx="669" cy="886"/>
              <a:chOff x="3582988" y="3510757"/>
              <a:chExt cx="319088" cy="465138"/>
            </a:xfrm>
            <a:solidFill>
              <a:schemeClr val="bg1"/>
            </a:solidFill>
          </p:grpSpPr>
          <p:sp>
            <p:nvSpPr>
              <p:cNvPr id="87" name="AutoShape 113"/>
              <p:cNvSpPr/>
              <p:nvPr>
                <p:custDataLst>
                  <p:tags r:id="rId25"/>
                </p:custDataLst>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sp>
            <p:nvSpPr>
              <p:cNvPr id="88" name="AutoShape 114"/>
              <p:cNvSpPr/>
              <p:nvPr>
                <p:custDataLst>
                  <p:tags r:id="rId26"/>
                </p:custDataLst>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chemeClr val="tx1">
                      <a:lumMod val="65000"/>
                      <a:lumOff val="35000"/>
                    </a:schemeClr>
                  </a:solidFill>
                  <a:effectLst>
                    <a:outerShdw blurRad="38100" dist="38100" dir="2700000" algn="tl">
                      <a:srgbClr val="000000"/>
                    </a:outerShdw>
                  </a:effectLst>
                  <a:cs typeface="+mn-ea"/>
                  <a:sym typeface="+mn-lt"/>
                </a:endParaRPr>
              </a:p>
            </p:txBody>
          </p:sp>
        </p:grpSp>
      </p:grpSp>
      <p:sp>
        <p:nvSpPr>
          <p:cNvPr id="90" name="矩形 8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custDataLst>
              <p:tags r:id="rId27"/>
            </p:custDataLst>
          </p:nvPr>
        </p:nvSpPr>
        <p:spPr>
          <a:xfrm>
            <a:off x="7768297" y="4751705"/>
            <a:ext cx="2839085" cy="369332"/>
          </a:xfrm>
          <a:prstGeom prst="rect">
            <a:avLst/>
          </a:prstGeom>
        </p:spPr>
        <p:txBody>
          <a:bodyPr wrap="square">
            <a:spAutoFit/>
          </a:bodyPr>
          <a:lstStyle/>
          <a:p>
            <a:pPr algn="ctr" fontAlgn="base">
              <a:spcBef>
                <a:spcPct val="0"/>
              </a:spcBef>
              <a:spcAft>
                <a:spcPct val="0"/>
              </a:spcAft>
              <a:defRPr/>
            </a:pPr>
            <a:r>
              <a:rPr lang="zh-CN" altLang="en-US" dirty="0"/>
              <a:t>促销策略</a:t>
            </a:r>
            <a:endParaRPr lang="zh-CN" altLang="en-US" sz="2000" dirty="0">
              <a:solidFill>
                <a:srgbClr val="006BB6"/>
              </a:solidFill>
              <a:cs typeface="+mn-ea"/>
              <a:sym typeface="+mn-lt"/>
            </a:endParaRPr>
          </a:p>
        </p:txBody>
      </p:sp>
      <p:sp>
        <p:nvSpPr>
          <p:cNvPr id="95" name="矩形 9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custDataLst>
              <p:tags r:id="rId28"/>
            </p:custDataLst>
          </p:nvPr>
        </p:nvSpPr>
        <p:spPr>
          <a:xfrm>
            <a:off x="3978617" y="4751705"/>
            <a:ext cx="2505710" cy="369332"/>
          </a:xfrm>
          <a:prstGeom prst="rect">
            <a:avLst/>
          </a:prstGeom>
        </p:spPr>
        <p:txBody>
          <a:bodyPr wrap="square">
            <a:spAutoFit/>
          </a:bodyPr>
          <a:lstStyle/>
          <a:p>
            <a:pPr algn="ctr" fontAlgn="base">
              <a:spcBef>
                <a:spcPct val="0"/>
              </a:spcBef>
              <a:spcAft>
                <a:spcPct val="0"/>
              </a:spcAft>
              <a:defRPr/>
            </a:pPr>
            <a:r>
              <a:rPr lang="zh-CN" altLang="en-US" dirty="0"/>
              <a:t>产品策略</a:t>
            </a:r>
            <a:endParaRPr lang="zh-CN" altLang="en-US" sz="2000" dirty="0">
              <a:solidFill>
                <a:srgbClr val="006BB6"/>
              </a:solidFill>
              <a:cs typeface="+mn-ea"/>
              <a:sym typeface="+mn-lt"/>
            </a:endParaRPr>
          </a:p>
        </p:txBody>
      </p:sp>
      <p:sp>
        <p:nvSpPr>
          <p:cNvPr id="98" name="矩形 9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custDataLst>
              <p:tags r:id="rId29"/>
            </p:custDataLst>
          </p:nvPr>
        </p:nvSpPr>
        <p:spPr>
          <a:xfrm>
            <a:off x="2029619" y="4640035"/>
            <a:ext cx="2068222" cy="380553"/>
          </a:xfrm>
          <a:prstGeom prst="rect">
            <a:avLst/>
          </a:prstGeom>
        </p:spPr>
        <p:txBody>
          <a:bodyPr wrap="square">
            <a:spAutoFit/>
          </a:bodyPr>
          <a:lstStyle/>
          <a:p>
            <a:pPr algn="ctr" fontAlgn="base">
              <a:lnSpc>
                <a:spcPct val="120000"/>
              </a:lnSpc>
              <a:spcBef>
                <a:spcPts val="0"/>
              </a:spcBef>
              <a:spcAft>
                <a:spcPts val="0"/>
              </a:spcAft>
              <a:defRPr/>
            </a:pPr>
            <a:r>
              <a:rPr lang="zh-CN" altLang="en-US" dirty="0"/>
              <a:t>品牌策略</a:t>
            </a:r>
            <a:endParaRPr lang="zh-CN" altLang="en-US" sz="2000" dirty="0">
              <a:solidFill>
                <a:srgbClr val="006BB6"/>
              </a:solidFill>
              <a:cs typeface="+mn-ea"/>
              <a:sym typeface="+mn-lt"/>
            </a:endParaRPr>
          </a:p>
        </p:txBody>
      </p:sp>
      <p:sp>
        <p:nvSpPr>
          <p:cNvPr id="101" name="矩形 10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custDataLst>
              <p:tags r:id="rId30"/>
            </p:custDataLst>
          </p:nvPr>
        </p:nvSpPr>
        <p:spPr>
          <a:xfrm>
            <a:off x="2976825" y="2212829"/>
            <a:ext cx="2544445" cy="369332"/>
          </a:xfrm>
          <a:prstGeom prst="rect">
            <a:avLst/>
          </a:prstGeom>
        </p:spPr>
        <p:txBody>
          <a:bodyPr wrap="square">
            <a:spAutoFit/>
          </a:bodyPr>
          <a:lstStyle/>
          <a:p>
            <a:pPr algn="ctr" fontAlgn="base">
              <a:spcBef>
                <a:spcPct val="0"/>
              </a:spcBef>
              <a:spcAft>
                <a:spcPct val="0"/>
              </a:spcAft>
              <a:defRPr/>
            </a:pPr>
            <a:r>
              <a:rPr lang="zh-CN" altLang="en-US" dirty="0"/>
              <a:t>网页策略</a:t>
            </a:r>
            <a:endParaRPr lang="zh-CN" altLang="en-US" sz="2000" dirty="0">
              <a:solidFill>
                <a:srgbClr val="006BB6"/>
              </a:solidFill>
              <a:cs typeface="+mn-ea"/>
              <a:sym typeface="+mn-lt"/>
            </a:endParaRPr>
          </a:p>
        </p:txBody>
      </p:sp>
      <p:sp>
        <p:nvSpPr>
          <p:cNvPr id="104" name="矩形 10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custDataLst>
              <p:tags r:id="rId31"/>
            </p:custDataLst>
          </p:nvPr>
        </p:nvSpPr>
        <p:spPr>
          <a:xfrm>
            <a:off x="5369440" y="2161865"/>
            <a:ext cx="2068222" cy="369332"/>
          </a:xfrm>
          <a:prstGeom prst="rect">
            <a:avLst/>
          </a:prstGeom>
        </p:spPr>
        <p:txBody>
          <a:bodyPr wrap="square">
            <a:spAutoFit/>
          </a:bodyPr>
          <a:lstStyle/>
          <a:p>
            <a:pPr algn="ctr" fontAlgn="base">
              <a:spcBef>
                <a:spcPct val="0"/>
              </a:spcBef>
              <a:spcAft>
                <a:spcPct val="0"/>
              </a:spcAft>
              <a:defRPr/>
            </a:pPr>
            <a:r>
              <a:rPr lang="zh-CN" altLang="en-US" dirty="0"/>
              <a:t>价格策略</a:t>
            </a:r>
            <a:endParaRPr lang="zh-CN" altLang="en-US" sz="2000" dirty="0">
              <a:solidFill>
                <a:srgbClr val="006BB6"/>
              </a:solidFill>
              <a:cs typeface="+mn-ea"/>
              <a:sym typeface="+mn-lt"/>
            </a:endParaRPr>
          </a:p>
        </p:txBody>
      </p:sp>
      <p:sp>
        <p:nvSpPr>
          <p:cNvPr id="2" name="矩形 1"/>
          <p:cNvSpPr/>
          <p:nvPr/>
        </p:nvSpPr>
        <p:spPr>
          <a:xfrm>
            <a:off x="6658299" y="4766676"/>
            <a:ext cx="1107996" cy="369332"/>
          </a:xfrm>
          <a:prstGeom prst="rect">
            <a:avLst/>
          </a:prstGeom>
        </p:spPr>
        <p:txBody>
          <a:bodyPr wrap="none">
            <a:spAutoFit/>
          </a:bodyPr>
          <a:lstStyle/>
          <a:p>
            <a:r>
              <a:rPr lang="zh-CN" altLang="en-US" dirty="0">
                <a:solidFill>
                  <a:srgbClr val="231F20"/>
                </a:solidFill>
                <a:latin typeface="FZKTK--GBK1-0"/>
              </a:rPr>
              <a:t>渠道策略</a:t>
            </a:r>
            <a:endParaRPr lang="zh-CN" altLang="en-US" dirty="0"/>
          </a:p>
        </p:txBody>
      </p:sp>
      <p:sp>
        <p:nvSpPr>
          <p:cNvPr id="3" name="矩形 2"/>
          <p:cNvSpPr/>
          <p:nvPr/>
        </p:nvSpPr>
        <p:spPr>
          <a:xfrm>
            <a:off x="7882182" y="2153199"/>
            <a:ext cx="1107996" cy="369332"/>
          </a:xfrm>
          <a:prstGeom prst="rect">
            <a:avLst/>
          </a:prstGeom>
        </p:spPr>
        <p:txBody>
          <a:bodyPr wrap="none">
            <a:spAutoFit/>
          </a:bodyPr>
          <a:lstStyle/>
          <a:p>
            <a:r>
              <a:rPr lang="zh-CN" altLang="en-US" dirty="0"/>
              <a:t>客服策略</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43"/>
          <p:cNvSpPr/>
          <p:nvPr>
            <p:custDataLst>
              <p:tags r:id="rId1"/>
            </p:custDataLst>
          </p:nvPr>
        </p:nvSpPr>
        <p:spPr>
          <a:xfrm rot="1800000">
            <a:off x="1840543" y="2005533"/>
            <a:ext cx="6606559" cy="5222548"/>
          </a:xfrm>
          <a:custGeom>
            <a:avLst/>
            <a:gdLst>
              <a:gd name="connsiteX0" fmla="*/ 0 w 8510175"/>
              <a:gd name="connsiteY0" fmla="*/ 0 h 5193409"/>
              <a:gd name="connsiteX1" fmla="*/ 8510175 w 8510175"/>
              <a:gd name="connsiteY1" fmla="*/ 0 h 5193409"/>
              <a:gd name="connsiteX2" fmla="*/ 8510175 w 8510175"/>
              <a:gd name="connsiteY2" fmla="*/ 5193409 h 5193409"/>
              <a:gd name="connsiteX3" fmla="*/ 0 w 8510175"/>
              <a:gd name="connsiteY3" fmla="*/ 5193409 h 5193409"/>
              <a:gd name="connsiteX4" fmla="*/ 0 w 8510175"/>
              <a:gd name="connsiteY4" fmla="*/ 0 h 5193409"/>
              <a:gd name="connsiteX0-1" fmla="*/ 0 w 8510175"/>
              <a:gd name="connsiteY0-2" fmla="*/ 9297 h 5202706"/>
              <a:gd name="connsiteX1-3" fmla="*/ 4264758 w 8510175"/>
              <a:gd name="connsiteY1-4" fmla="*/ 0 h 5202706"/>
              <a:gd name="connsiteX2-5" fmla="*/ 8510175 w 8510175"/>
              <a:gd name="connsiteY2-6" fmla="*/ 9297 h 5202706"/>
              <a:gd name="connsiteX3-7" fmla="*/ 8510175 w 8510175"/>
              <a:gd name="connsiteY3-8" fmla="*/ 5202706 h 5202706"/>
              <a:gd name="connsiteX4-9" fmla="*/ 0 w 8510175"/>
              <a:gd name="connsiteY4-10" fmla="*/ 5202706 h 5202706"/>
              <a:gd name="connsiteX5" fmla="*/ 0 w 8510175"/>
              <a:gd name="connsiteY5" fmla="*/ 9297 h 5202706"/>
              <a:gd name="connsiteX0-11" fmla="*/ 0 w 8510175"/>
              <a:gd name="connsiteY0-12" fmla="*/ 9297 h 5222548"/>
              <a:gd name="connsiteX1-13" fmla="*/ 4264758 w 8510175"/>
              <a:gd name="connsiteY1-14" fmla="*/ 0 h 5222548"/>
              <a:gd name="connsiteX2-15" fmla="*/ 8510175 w 8510175"/>
              <a:gd name="connsiteY2-16" fmla="*/ 9297 h 5222548"/>
              <a:gd name="connsiteX3-17" fmla="*/ 8510175 w 8510175"/>
              <a:gd name="connsiteY3-18" fmla="*/ 5202706 h 5222548"/>
              <a:gd name="connsiteX4-19" fmla="*/ 1903616 w 8510175"/>
              <a:gd name="connsiteY4-20" fmla="*/ 5222548 h 5222548"/>
              <a:gd name="connsiteX5-21" fmla="*/ 0 w 8510175"/>
              <a:gd name="connsiteY5-22" fmla="*/ 5202706 h 5222548"/>
              <a:gd name="connsiteX6" fmla="*/ 0 w 8510175"/>
              <a:gd name="connsiteY6" fmla="*/ 9297 h 5222548"/>
              <a:gd name="connsiteX0-23" fmla="*/ 0 w 8510175"/>
              <a:gd name="connsiteY0-24" fmla="*/ 5202706 h 5222548"/>
              <a:gd name="connsiteX1-25" fmla="*/ 4264758 w 8510175"/>
              <a:gd name="connsiteY1-26" fmla="*/ 0 h 5222548"/>
              <a:gd name="connsiteX2-27" fmla="*/ 8510175 w 8510175"/>
              <a:gd name="connsiteY2-28" fmla="*/ 9297 h 5222548"/>
              <a:gd name="connsiteX3-29" fmla="*/ 8510175 w 8510175"/>
              <a:gd name="connsiteY3-30" fmla="*/ 5202706 h 5222548"/>
              <a:gd name="connsiteX4-31" fmla="*/ 1903616 w 8510175"/>
              <a:gd name="connsiteY4-32" fmla="*/ 5222548 h 5222548"/>
              <a:gd name="connsiteX5-33" fmla="*/ 0 w 8510175"/>
              <a:gd name="connsiteY5-34" fmla="*/ 5202706 h 5222548"/>
              <a:gd name="connsiteX0-35" fmla="*/ 0 w 6606559"/>
              <a:gd name="connsiteY0-36" fmla="*/ 5222548 h 5222548"/>
              <a:gd name="connsiteX1-37" fmla="*/ 2361142 w 6606559"/>
              <a:gd name="connsiteY1-38" fmla="*/ 0 h 5222548"/>
              <a:gd name="connsiteX2-39" fmla="*/ 6606559 w 6606559"/>
              <a:gd name="connsiteY2-40" fmla="*/ 9297 h 5222548"/>
              <a:gd name="connsiteX3-41" fmla="*/ 6606559 w 6606559"/>
              <a:gd name="connsiteY3-42" fmla="*/ 5202706 h 5222548"/>
              <a:gd name="connsiteX4-43" fmla="*/ 0 w 6606559"/>
              <a:gd name="connsiteY4-44" fmla="*/ 5222548 h 52225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06559" h="5222548">
                <a:moveTo>
                  <a:pt x="0" y="5222548"/>
                </a:moveTo>
                <a:lnTo>
                  <a:pt x="2361142" y="0"/>
                </a:lnTo>
                <a:lnTo>
                  <a:pt x="6606559" y="9297"/>
                </a:lnTo>
                <a:lnTo>
                  <a:pt x="6606559" y="5202706"/>
                </a:lnTo>
                <a:lnTo>
                  <a:pt x="0" y="5222548"/>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9" name="矩形 48"/>
          <p:cNvSpPr/>
          <p:nvPr>
            <p:custDataLst>
              <p:tags r:id="rId2"/>
            </p:custDataLst>
          </p:nvPr>
        </p:nvSpPr>
        <p:spPr>
          <a:xfrm>
            <a:off x="6607218" y="1608970"/>
            <a:ext cx="4415893" cy="576242"/>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0" name="矩形 29"/>
          <p:cNvSpPr/>
          <p:nvPr>
            <p:custDataLst>
              <p:tags r:id="rId3"/>
            </p:custDataLst>
          </p:nvPr>
        </p:nvSpPr>
        <p:spPr>
          <a:xfrm>
            <a:off x="6031231" y="4491870"/>
            <a:ext cx="575986" cy="5762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1" name="矩形 30"/>
          <p:cNvSpPr/>
          <p:nvPr>
            <p:custDataLst>
              <p:tags r:id="rId4"/>
            </p:custDataLst>
          </p:nvPr>
        </p:nvSpPr>
        <p:spPr>
          <a:xfrm>
            <a:off x="6607218" y="4491870"/>
            <a:ext cx="4415893" cy="576242"/>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2" name="Rectangle 24"/>
          <p:cNvSpPr>
            <a:spLocks noChangeArrowheads="1"/>
          </p:cNvSpPr>
          <p:nvPr>
            <p:custDataLst>
              <p:tags r:id="rId5"/>
            </p:custDataLst>
          </p:nvPr>
        </p:nvSpPr>
        <p:spPr bwMode="auto">
          <a:xfrm>
            <a:off x="6203950" y="2304721"/>
            <a:ext cx="4991881"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00">
              <a:lnSpc>
                <a:spcPct val="150000"/>
              </a:lnSpc>
              <a:spcBef>
                <a:spcPts val="400"/>
              </a:spcBef>
              <a:defRPr/>
            </a:pPr>
            <a:r>
              <a:rPr lang="zh-CN" altLang="en-US" sz="1600" dirty="0">
                <a:solidFill>
                  <a:schemeClr val="tx1">
                    <a:lumMod val="65000"/>
                    <a:lumOff val="35000"/>
                  </a:schemeClr>
                </a:solidFill>
                <a:cs typeface="+mn-ea"/>
                <a:sym typeface="+mn-lt"/>
              </a:rPr>
              <a:t>实施计划一般涉及互联网营销组合战略</a:t>
            </a:r>
            <a:endParaRPr lang="zh-CN" altLang="en-US" sz="1600" dirty="0">
              <a:solidFill>
                <a:schemeClr val="tx1">
                  <a:lumMod val="65000"/>
                  <a:lumOff val="35000"/>
                </a:schemeClr>
              </a:solidFill>
              <a:cs typeface="+mn-ea"/>
              <a:sym typeface="+mn-lt"/>
            </a:endParaRPr>
          </a:p>
        </p:txBody>
      </p:sp>
      <p:sp>
        <p:nvSpPr>
          <p:cNvPr id="33" name="Rectangle 24"/>
          <p:cNvSpPr>
            <a:spLocks noChangeArrowheads="1"/>
          </p:cNvSpPr>
          <p:nvPr>
            <p:custDataLst>
              <p:tags r:id="rId6"/>
            </p:custDataLst>
          </p:nvPr>
        </p:nvSpPr>
        <p:spPr bwMode="auto">
          <a:xfrm>
            <a:off x="6639560" y="2731135"/>
            <a:ext cx="4384040" cy="164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p>
            <a:pPr defTabSz="1219200">
              <a:lnSpc>
                <a:spcPct val="150000"/>
              </a:lnSpc>
              <a:spcBef>
                <a:spcPts val="400"/>
              </a:spcBef>
              <a:defRPr/>
            </a:pPr>
            <a:r>
              <a:rPr lang="zh-CN" altLang="en-US" sz="1600" dirty="0">
                <a:solidFill>
                  <a:schemeClr val="bg1">
                    <a:lumMod val="50000"/>
                  </a:schemeClr>
                </a:solidFill>
                <a:cs typeface="+mn-ea"/>
                <a:sym typeface="+mn-lt"/>
              </a:rPr>
              <a:t>产品及服务、定价及评估、分销及供应链管理、整合营销沟通</a:t>
            </a:r>
            <a:endParaRPr lang="zh-CN" altLang="en-US" sz="1600" dirty="0">
              <a:solidFill>
                <a:schemeClr val="bg1">
                  <a:lumMod val="50000"/>
                </a:schemeClr>
              </a:solidFill>
              <a:cs typeface="+mn-ea"/>
              <a:sym typeface="+mn-lt"/>
            </a:endParaRPr>
          </a:p>
          <a:p>
            <a:pPr defTabSz="1219200">
              <a:lnSpc>
                <a:spcPct val="150000"/>
              </a:lnSpc>
              <a:spcBef>
                <a:spcPts val="400"/>
              </a:spcBef>
              <a:defRPr/>
            </a:pPr>
            <a:r>
              <a:rPr lang="zh-CN" altLang="en-US" sz="1600" dirty="0">
                <a:solidFill>
                  <a:schemeClr val="bg1">
                    <a:lumMod val="50000"/>
                  </a:schemeClr>
                </a:solidFill>
                <a:cs typeface="+mn-ea"/>
                <a:sym typeface="+mn-lt"/>
              </a:rPr>
              <a:t>设计客户关系管理、设计消息收集</a:t>
            </a:r>
            <a:endParaRPr lang="zh-CN" altLang="en-US" sz="1600" dirty="0">
              <a:solidFill>
                <a:schemeClr val="bg1">
                  <a:lumMod val="50000"/>
                </a:schemeClr>
              </a:solidFill>
              <a:cs typeface="+mn-ea"/>
              <a:sym typeface="+mn-lt"/>
            </a:endParaRPr>
          </a:p>
          <a:p>
            <a:pPr defTabSz="1219200">
              <a:lnSpc>
                <a:spcPct val="150000"/>
              </a:lnSpc>
              <a:spcBef>
                <a:spcPts val="400"/>
              </a:spcBef>
              <a:defRPr/>
            </a:pPr>
            <a:r>
              <a:rPr lang="zh-CN" altLang="en-US" sz="1600" dirty="0">
                <a:solidFill>
                  <a:schemeClr val="bg1">
                    <a:lumMod val="50000"/>
                  </a:schemeClr>
                </a:solidFill>
                <a:cs typeface="+mn-ea"/>
                <a:sym typeface="+mn-lt"/>
              </a:rPr>
              <a:t>为实施互联网营销计划设计的组织架构等</a:t>
            </a:r>
            <a:r>
              <a:rPr lang="en-US" altLang="zh-CN" sz="1600" dirty="0">
                <a:solidFill>
                  <a:schemeClr val="bg1">
                    <a:lumMod val="50000"/>
                  </a:schemeClr>
                </a:solidFill>
                <a:cs typeface="+mn-ea"/>
                <a:sym typeface="+mn-lt"/>
              </a:rPr>
              <a:t>  </a:t>
            </a:r>
            <a:endParaRPr lang="en-US" altLang="zh-CN" sz="1600" dirty="0">
              <a:solidFill>
                <a:schemeClr val="bg1">
                  <a:lumMod val="50000"/>
                </a:schemeClr>
              </a:solidFill>
              <a:cs typeface="+mn-ea"/>
              <a:sym typeface="+mn-lt"/>
            </a:endParaRPr>
          </a:p>
        </p:txBody>
      </p:sp>
      <p:sp>
        <p:nvSpPr>
          <p:cNvPr id="34" name="Rectangle 24"/>
          <p:cNvSpPr>
            <a:spLocks noChangeArrowheads="1"/>
          </p:cNvSpPr>
          <p:nvPr>
            <p:custDataLst>
              <p:tags r:id="rId7"/>
            </p:custDataLst>
          </p:nvPr>
        </p:nvSpPr>
        <p:spPr bwMode="auto">
          <a:xfrm>
            <a:off x="6799212" y="4592478"/>
            <a:ext cx="403190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00">
              <a:lnSpc>
                <a:spcPct val="120000"/>
              </a:lnSpc>
              <a:spcBef>
                <a:spcPts val="400"/>
              </a:spcBef>
              <a:defRPr/>
            </a:pPr>
            <a:r>
              <a:rPr lang="zh-CN" altLang="en-US" sz="2000" dirty="0">
                <a:solidFill>
                  <a:srgbClr val="006BB6"/>
                </a:solidFill>
                <a:cs typeface="+mn-ea"/>
                <a:sym typeface="+mn-lt"/>
              </a:rPr>
              <a:t>预估成本-收益</a:t>
            </a:r>
            <a:endParaRPr lang="zh-CN" altLang="en-US" sz="2000" dirty="0">
              <a:solidFill>
                <a:srgbClr val="006BB6"/>
              </a:solidFill>
              <a:cs typeface="+mn-ea"/>
              <a:sym typeface="+mn-lt"/>
            </a:endParaRPr>
          </a:p>
        </p:txBody>
      </p:sp>
      <p:sp>
        <p:nvSpPr>
          <p:cNvPr id="36" name="任意多边形 35"/>
          <p:cNvSpPr/>
          <p:nvPr>
            <p:custDataLst>
              <p:tags r:id="rId8"/>
            </p:custDataLst>
          </p:nvPr>
        </p:nvSpPr>
        <p:spPr>
          <a:xfrm>
            <a:off x="6203937" y="2811771"/>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792D1"/>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7" name="任意多边形 36"/>
          <p:cNvSpPr/>
          <p:nvPr>
            <p:custDataLst>
              <p:tags r:id="rId9"/>
            </p:custDataLst>
          </p:nvPr>
        </p:nvSpPr>
        <p:spPr>
          <a:xfrm>
            <a:off x="6203937" y="3532711"/>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006BB6"/>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8" name="任意多边形 37"/>
          <p:cNvSpPr/>
          <p:nvPr>
            <p:custDataLst>
              <p:tags r:id="rId10"/>
            </p:custDataLst>
          </p:nvPr>
        </p:nvSpPr>
        <p:spPr>
          <a:xfrm>
            <a:off x="6203937" y="4066323"/>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0" name="矩形 39"/>
          <p:cNvSpPr/>
          <p:nvPr>
            <p:custDataLst>
              <p:tags r:id="rId11"/>
            </p:custDataLst>
          </p:nvPr>
        </p:nvSpPr>
        <p:spPr>
          <a:xfrm>
            <a:off x="6031231" y="1608970"/>
            <a:ext cx="575986" cy="5762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7" name="Rectangle 24"/>
          <p:cNvSpPr>
            <a:spLocks noChangeArrowheads="1"/>
          </p:cNvSpPr>
          <p:nvPr>
            <p:custDataLst>
              <p:tags r:id="rId12"/>
            </p:custDataLst>
          </p:nvPr>
        </p:nvSpPr>
        <p:spPr bwMode="auto">
          <a:xfrm>
            <a:off x="6799212" y="1700053"/>
            <a:ext cx="403190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00">
              <a:lnSpc>
                <a:spcPct val="120000"/>
              </a:lnSpc>
              <a:spcBef>
                <a:spcPts val="400"/>
              </a:spcBef>
              <a:defRPr/>
            </a:pPr>
            <a:r>
              <a:rPr lang="zh-CN" altLang="en-US" sz="2000" dirty="0">
                <a:solidFill>
                  <a:srgbClr val="006BB6"/>
                </a:solidFill>
                <a:cs typeface="+mn-ea"/>
                <a:sym typeface="+mn-lt"/>
              </a:rPr>
              <a:t>制定实施计划</a:t>
            </a:r>
            <a:endParaRPr lang="zh-CN" altLang="en-US" sz="2000" dirty="0">
              <a:solidFill>
                <a:srgbClr val="006BB6"/>
              </a:solidFill>
              <a:cs typeface="+mn-ea"/>
              <a:sym typeface="+mn-lt"/>
            </a:endParaRPr>
          </a:p>
        </p:txBody>
      </p:sp>
      <p:sp>
        <p:nvSpPr>
          <p:cNvPr id="100" name="文本框 99"/>
          <p:cNvSpPr txBox="1"/>
          <p:nvPr/>
        </p:nvSpPr>
        <p:spPr>
          <a:xfrm>
            <a:off x="6489700" y="5187315"/>
            <a:ext cx="4533265" cy="1198880"/>
          </a:xfrm>
          <a:prstGeom prst="rect">
            <a:avLst/>
          </a:prstGeom>
          <a:noFill/>
          <a:ln w="9525">
            <a:noFill/>
          </a:ln>
        </p:spPr>
        <p:txBody>
          <a:bodyPr wrap="square">
            <a:spAutoFit/>
          </a:bodyPr>
          <a:lstStyle/>
          <a:p>
            <a:pPr indent="0">
              <a:lnSpc>
                <a:spcPct val="150000"/>
              </a:lnSpc>
            </a:pPr>
            <a:r>
              <a:rPr lang="zh-CN" sz="1600" b="0">
                <a:solidFill>
                  <a:schemeClr val="tx1">
                    <a:lumMod val="65000"/>
                    <a:lumOff val="35000"/>
                  </a:schemeClr>
                </a:solidFill>
                <a:latin typeface="黑体" panose="02010609060101010101" charset="-122"/>
                <a:ea typeface="黑体" panose="02010609060101010101" charset="-122"/>
              </a:rPr>
              <a:t>预测收益</a:t>
            </a:r>
            <a:endParaRPr lang="zh-CN" sz="1600" b="0">
              <a:solidFill>
                <a:schemeClr val="tx1">
                  <a:lumMod val="65000"/>
                  <a:lumOff val="35000"/>
                </a:schemeClr>
              </a:solidFill>
              <a:latin typeface="黑体" panose="02010609060101010101" charset="-122"/>
              <a:ea typeface="黑体" panose="02010609060101010101" charset="-122"/>
            </a:endParaRPr>
          </a:p>
          <a:p>
            <a:pPr indent="0">
              <a:lnSpc>
                <a:spcPct val="150000"/>
              </a:lnSpc>
            </a:pPr>
            <a:r>
              <a:rPr lang="zh-CN" sz="1600" b="0">
                <a:solidFill>
                  <a:schemeClr val="tx1">
                    <a:lumMod val="65000"/>
                    <a:lumOff val="35000"/>
                  </a:schemeClr>
                </a:solidFill>
                <a:latin typeface="黑体" panose="02010609060101010101" charset="-122"/>
                <a:ea typeface="黑体" panose="02010609060101010101" charset="-122"/>
              </a:rPr>
              <a:t>估计为达到目标所需的成本以及减去成本后能获得的收益</a:t>
            </a:r>
            <a:endParaRPr lang="zh-CN" altLang="en-US" sz="1600" b="0">
              <a:solidFill>
                <a:schemeClr val="tx1">
                  <a:lumMod val="65000"/>
                  <a:lumOff val="35000"/>
                </a:schemeClr>
              </a:solidFill>
              <a:latin typeface="黑体" panose="02010609060101010101" charset="-122"/>
              <a:ea typeface="黑体" panose="02010609060101010101" charset="-122"/>
            </a:endParaRPr>
          </a:p>
        </p:txBody>
      </p:sp>
      <p:sp>
        <p:nvSpPr>
          <p:cNvPr id="63" name="任意多边形 62"/>
          <p:cNvSpPr/>
          <p:nvPr>
            <p:custDataLst>
              <p:tags r:id="rId13"/>
            </p:custDataLst>
          </p:nvPr>
        </p:nvSpPr>
        <p:spPr>
          <a:xfrm>
            <a:off x="6151867" y="5309441"/>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006BB6"/>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64" name="任意多边形 63"/>
          <p:cNvSpPr/>
          <p:nvPr>
            <p:custDataLst>
              <p:tags r:id="rId14"/>
            </p:custDataLst>
          </p:nvPr>
        </p:nvSpPr>
        <p:spPr>
          <a:xfrm>
            <a:off x="6151867" y="5843053"/>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92" name="矩形 91"/>
          <p:cNvSpPr/>
          <p:nvPr>
            <p:custDataLst>
              <p:tags r:id="rId15"/>
            </p:custDataLst>
          </p:nvPr>
        </p:nvSpPr>
        <p:spPr>
          <a:xfrm rot="2700000">
            <a:off x="6218775" y="178292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65" name="矩形 64"/>
          <p:cNvSpPr/>
          <p:nvPr>
            <p:custDataLst>
              <p:tags r:id="rId16"/>
            </p:custDataLst>
          </p:nvPr>
        </p:nvSpPr>
        <p:spPr>
          <a:xfrm rot="2700000">
            <a:off x="6218775" y="4688688"/>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66" name="组合 65"/>
          <p:cNvGrpSpPr/>
          <p:nvPr/>
        </p:nvGrpSpPr>
        <p:grpSpPr>
          <a:xfrm>
            <a:off x="935018" y="1842125"/>
            <a:ext cx="4800360" cy="4031668"/>
            <a:chOff x="1554163" y="1203325"/>
            <a:chExt cx="6840537" cy="5745163"/>
          </a:xfrm>
        </p:grpSpPr>
        <p:sp>
          <p:nvSpPr>
            <p:cNvPr id="67" name="任意多边形 66"/>
            <p:cNvSpPr/>
            <p:nvPr>
              <p:custDataLst>
                <p:tags r:id="rId17"/>
              </p:custDataLst>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68" name="任意多边形 67"/>
            <p:cNvSpPr/>
            <p:nvPr>
              <p:custDataLst>
                <p:tags r:id="rId18"/>
              </p:custDataLst>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69" name="任意多边形 68"/>
            <p:cNvSpPr/>
            <p:nvPr>
              <p:custDataLst>
                <p:tags r:id="rId19"/>
              </p:custDataLst>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70" name="任意多边形 69"/>
            <p:cNvSpPr/>
            <p:nvPr>
              <p:custDataLst>
                <p:tags r:id="rId20"/>
              </p:custDataLst>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bg1">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71" name="任意多边形 70"/>
            <p:cNvSpPr/>
            <p:nvPr>
              <p:custDataLst>
                <p:tags r:id="rId21"/>
              </p:custDataLst>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grpSp>
      <p:pic>
        <p:nvPicPr>
          <p:cNvPr id="101" name="图片 100"/>
          <p:cNvPicPr/>
          <p:nvPr/>
        </p:nvPicPr>
        <p:blipFill>
          <a:blip r:embed="rId22"/>
          <a:stretch>
            <a:fillRect/>
          </a:stretch>
        </p:blipFill>
        <p:spPr>
          <a:xfrm>
            <a:off x="1102360" y="2019935"/>
            <a:ext cx="4483100" cy="2550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思维导图</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3" name="图片 2"/>
          <p:cNvPicPr>
            <a:picLocks noChangeAspect="1"/>
          </p:cNvPicPr>
          <p:nvPr>
            <p:custDataLst>
              <p:tags r:id="rId3"/>
            </p:custDataLst>
          </p:nvPr>
        </p:nvPicPr>
        <p:blipFill>
          <a:blip r:embed="rId4"/>
          <a:stretch>
            <a:fillRect/>
          </a:stretch>
        </p:blipFill>
        <p:spPr>
          <a:xfrm>
            <a:off x="988695" y="1500505"/>
            <a:ext cx="9938385" cy="4212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79273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410733"/>
            <a:chOff x="4422555" y="1864251"/>
            <a:chExt cx="7141603" cy="2410733"/>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49960" y="2585611"/>
              <a:ext cx="4114198" cy="1689373"/>
            </a:xfrm>
            <a:prstGeom prst="rect">
              <a:avLst/>
            </a:prstGeom>
            <a:noFill/>
          </p:spPr>
          <p:txBody>
            <a:bodyPr wrap="square" rtlCol="0">
              <a:spAutoFit/>
            </a:bodyPr>
            <a:lstStyle/>
            <a:p>
              <a:pPr>
                <a:lnSpc>
                  <a:spcPct val="150000"/>
                </a:lnSpc>
              </a:pPr>
              <a:r>
                <a:rPr dirty="0" err="1">
                  <a:solidFill>
                    <a:schemeClr val="tx1">
                      <a:lumMod val="65000"/>
                      <a:lumOff val="35000"/>
                    </a:schemeClr>
                  </a:solidFill>
                  <a:latin typeface="黑体" panose="02010609060101010101" charset="-122"/>
                  <a:ea typeface="黑体" panose="02010609060101010101" charset="-122"/>
                  <a:sym typeface="黑体" panose="02010609060101010101" charset="-122"/>
                </a:rPr>
                <a:t>选择一种家乡特产</a:t>
              </a: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a:t>
              </a:r>
              <a:r>
                <a:rPr lang="zh-CN" altLang="en-US" dirty="0">
                  <a:solidFill>
                    <a:schemeClr val="tx1">
                      <a:lumMod val="65000"/>
                      <a:lumOff val="35000"/>
                    </a:schemeClr>
                  </a:solidFill>
                  <a:latin typeface="黑体" panose="02010609060101010101" charset="-122"/>
                  <a:ea typeface="黑体" panose="02010609060101010101" charset="-122"/>
                  <a:sym typeface="黑体" panose="02010609060101010101" charset="-122"/>
                </a:rPr>
                <a:t>，以“一村一品”“一乡一品”等新农业发展为背景</a:t>
              </a:r>
              <a:r>
                <a:rPr dirty="0" err="1">
                  <a:solidFill>
                    <a:schemeClr val="tx1">
                      <a:lumMod val="65000"/>
                      <a:lumOff val="35000"/>
                    </a:schemeClr>
                  </a:solidFill>
                  <a:latin typeface="黑体" panose="02010609060101010101" charset="-122"/>
                  <a:ea typeface="黑体" panose="02010609060101010101" charset="-122"/>
                  <a:sym typeface="黑体" panose="02010609060101010101" charset="-122"/>
                </a:rPr>
                <a:t>为你的家乡特产做一个互联网营销计划，总结记录操作流程</a:t>
              </a:r>
              <a:endParaRPr dirty="0">
                <a:solidFill>
                  <a:schemeClr val="tx1">
                    <a:lumMod val="65000"/>
                    <a:lumOff val="35000"/>
                  </a:schemeClr>
                </a:solidFill>
                <a:latin typeface="黑体" panose="02010609060101010101" charset="-122"/>
                <a:ea typeface="黑体" panose="02010609060101010101" charset="-122"/>
                <a:sym typeface="黑体" panose="02010609060101010101" charset="-122"/>
              </a:endParaRPr>
            </a:p>
          </p:txBody>
        </p:sp>
      </p:grpSp>
      <p:sp>
        <p:nvSpPr>
          <p:cNvPr id="17" name="矩形 16"/>
          <p:cNvSpPr/>
          <p:nvPr/>
        </p:nvSpPr>
        <p:spPr>
          <a:xfrm>
            <a:off x="588645" y="1799703"/>
            <a:ext cx="4760387" cy="4218191"/>
          </a:xfrm>
          <a:prstGeom prst="rect">
            <a:avLst/>
          </a:prstGeom>
          <a:blipFill>
            <a:blip r:embed="rId1"/>
            <a:stretch>
              <a:fillRect l="-16608" r="-16515"/>
            </a:stretch>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762250"/>
            <a:ext cx="9424670" cy="2383155"/>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04217" y="1223159"/>
            <a:ext cx="1696431" cy="1696431"/>
            <a:chOff x="6538242" y="2821454"/>
            <a:chExt cx="1696431" cy="1696431"/>
          </a:xfrm>
        </p:grpSpPr>
        <p:grpSp>
          <p:nvGrpSpPr>
            <p:cNvPr id="71" name="组合 70"/>
            <p:cNvGrpSpPr/>
            <p:nvPr/>
          </p:nvGrpSpPr>
          <p:grpSpPr>
            <a:xfrm>
              <a:off x="6538242"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argeting_269004"/>
            <p:cNvSpPr>
              <a:spLocks noChangeAspect="1"/>
            </p:cNvSpPr>
            <p:nvPr/>
          </p:nvSpPr>
          <p:spPr bwMode="auto">
            <a:xfrm>
              <a:off x="7123646" y="3407268"/>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3196096" y="3404611"/>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TextBox 53"/>
          <p:cNvSpPr txBox="1"/>
          <p:nvPr/>
        </p:nvSpPr>
        <p:spPr>
          <a:xfrm>
            <a:off x="3843655" y="3376930"/>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结合在自学探究中的结论，互联网营销计划的框架内容</a:t>
            </a:r>
            <a:endParaRPr lang="zh-CN" altLang="en-US" sz="1800" dirty="0">
              <a:solidFill>
                <a:schemeClr val="tx1">
                  <a:lumMod val="75000"/>
                  <a:lumOff val="25000"/>
                </a:schemeClr>
              </a:solidFill>
              <a:latin typeface="黑体" panose="02010609060101010101" charset="-122"/>
              <a:ea typeface="黑体" panose="02010609060101010101" charset="-122"/>
            </a:endParaRPr>
          </a:p>
        </p:txBody>
      </p:sp>
      <p:grpSp>
        <p:nvGrpSpPr>
          <p:cNvPr id="88" name="组合 87"/>
          <p:cNvGrpSpPr/>
          <p:nvPr/>
        </p:nvGrpSpPr>
        <p:grpSpPr>
          <a:xfrm>
            <a:off x="3196096" y="4084794"/>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TextBox 53"/>
          <p:cNvSpPr txBox="1"/>
          <p:nvPr/>
        </p:nvSpPr>
        <p:spPr>
          <a:xfrm>
            <a:off x="3843655" y="405828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梳理制定互联网营销计划的步骤</a:t>
            </a:r>
            <a:endParaRPr lang="zh-CN" altLang="en-US" sz="1800" dirty="0">
              <a:solidFill>
                <a:schemeClr val="tx1">
                  <a:lumMod val="75000"/>
                  <a:lumOff val="25000"/>
                </a:schemeClr>
              </a:solidFill>
              <a:latin typeface="黑体" panose="02010609060101010101" charset="-122"/>
              <a:ea typeface="黑体" panose="02010609060101010101" charset="-122"/>
            </a:endParaRP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012440"/>
            <a:ext cx="2562225" cy="303212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0590" y="3002915"/>
            <a:ext cx="2562225" cy="304165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002915"/>
            <a:ext cx="2562225" cy="304165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53515" y="3602990"/>
            <a:ext cx="2475865"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20000"/>
              </a:lnSpc>
              <a:spcBef>
                <a:spcPts val="0"/>
              </a:spcBef>
              <a:spcAft>
                <a:spcPts val="0"/>
              </a:spcAft>
              <a:buFont typeface="Arial" panose="020B0604020202020204" pitchFamily="34" charset="0"/>
              <a:buNone/>
            </a:pPr>
            <a:r>
              <a:rPr lang="zh-CN" sz="1600" dirty="0">
                <a:solidFill>
                  <a:schemeClr val="tx1">
                    <a:lumMod val="75000"/>
                    <a:lumOff val="25000"/>
                  </a:schemeClr>
                </a:solidFill>
                <a:latin typeface="黑体" panose="02010609060101010101" charset="-122"/>
                <a:ea typeface="黑体" panose="02010609060101010101" charset="-122"/>
                <a:sym typeface="+mn-ea"/>
              </a:rPr>
              <a:t>某</a:t>
            </a:r>
            <a:r>
              <a:rPr sz="1600" dirty="0">
                <a:solidFill>
                  <a:schemeClr val="tx1">
                    <a:lumMod val="75000"/>
                    <a:lumOff val="25000"/>
                  </a:schemeClr>
                </a:solidFill>
                <a:latin typeface="黑体" panose="02010609060101010101" charset="-122"/>
                <a:ea typeface="黑体" panose="02010609060101010101" charset="-122"/>
                <a:sym typeface="+mn-ea"/>
              </a:rPr>
              <a:t>餐厅想通过互联网营销的方式打响品牌效应，吸引第一批餐厅会员，需要营销人员根据行业现状和餐厅需求，制定一份目的为会员招募和品牌宣传的互联网营销计划</a:t>
            </a:r>
            <a:endParaRPr sz="1600" dirty="0">
              <a:solidFill>
                <a:schemeClr val="tx1">
                  <a:lumMod val="75000"/>
                  <a:lumOff val="25000"/>
                </a:schemeClr>
              </a:solidFill>
              <a:latin typeface="黑体" panose="02010609060101010101" charset="-122"/>
              <a:ea typeface="黑体" panose="02010609060101010101" charset="-122"/>
              <a:sym typeface="+mn-ea"/>
            </a:endParaRPr>
          </a:p>
        </p:txBody>
      </p:sp>
      <p:sp>
        <p:nvSpPr>
          <p:cNvPr id="21" name="文本框 26"/>
          <p:cNvSpPr txBox="1"/>
          <p:nvPr/>
        </p:nvSpPr>
        <p:spPr>
          <a:xfrm>
            <a:off x="1788176" y="308099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2" name="文本框 27"/>
          <p:cNvSpPr txBox="1"/>
          <p:nvPr/>
        </p:nvSpPr>
        <p:spPr>
          <a:xfrm>
            <a:off x="8532495" y="3879850"/>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p:txBody>
      </p:sp>
      <p:sp>
        <p:nvSpPr>
          <p:cNvPr id="23" name="文本框 26"/>
          <p:cNvSpPr txBox="1"/>
          <p:nvPr/>
        </p:nvSpPr>
        <p:spPr>
          <a:xfrm>
            <a:off x="8657245" y="308099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6" name="文本框 27"/>
          <p:cNvSpPr txBox="1"/>
          <p:nvPr/>
        </p:nvSpPr>
        <p:spPr>
          <a:xfrm>
            <a:off x="4832350" y="3602990"/>
            <a:ext cx="2499360"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lang="zh-CN" sz="1600" dirty="0">
                <a:solidFill>
                  <a:schemeClr val="tx1">
                    <a:lumMod val="75000"/>
                    <a:lumOff val="25000"/>
                  </a:schemeClr>
                </a:solidFill>
                <a:latin typeface="黑体" panose="02010609060101010101" charset="-122"/>
                <a:ea typeface="黑体" panose="02010609060101010101" charset="-122"/>
              </a:rPr>
              <a:t>讨论活动背景中的企业的互联网营销目标和要求，并记录于表格</a:t>
            </a:r>
            <a:endParaRPr lang="zh-CN" sz="1600" dirty="0">
              <a:solidFill>
                <a:schemeClr val="tx1">
                  <a:lumMod val="75000"/>
                  <a:lumOff val="25000"/>
                </a:schemeClr>
              </a:solidFill>
              <a:latin typeface="黑体" panose="02010609060101010101" charset="-122"/>
              <a:ea typeface="黑体" panose="02010609060101010101" charset="-122"/>
            </a:endParaRP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rPr>
              <a:t>讨论和记录互联网营销计划内容</a:t>
            </a:r>
            <a:endParaRPr lang="zh-CN" altLang="en-US" sz="1600" dirty="0">
              <a:solidFill>
                <a:schemeClr val="tx1">
                  <a:lumMod val="75000"/>
                  <a:lumOff val="25000"/>
                </a:schemeClr>
              </a:solidFill>
              <a:latin typeface="黑体" panose="02010609060101010101" charset="-122"/>
              <a:ea typeface="黑体" panose="02010609060101010101" charset="-122"/>
            </a:endParaRP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altLang="en-US" sz="1600" dirty="0">
                <a:solidFill>
                  <a:schemeClr val="tx1">
                    <a:lumMod val="75000"/>
                    <a:lumOff val="25000"/>
                  </a:schemeClr>
                </a:solidFill>
                <a:latin typeface="黑体" panose="02010609060101010101" charset="-122"/>
                <a:ea typeface="黑体" panose="02010609060101010101" charset="-122"/>
              </a:rPr>
              <a:t>按</a:t>
            </a:r>
            <a:r>
              <a:rPr sz="1600" dirty="0">
                <a:solidFill>
                  <a:schemeClr val="tx1">
                    <a:lumMod val="75000"/>
                    <a:lumOff val="25000"/>
                  </a:schemeClr>
                </a:solidFill>
                <a:latin typeface="黑体" panose="02010609060101010101" charset="-122"/>
                <a:ea typeface="黑体" panose="02010609060101010101" charset="-122"/>
              </a:rPr>
              <a:t>照企业要求，讨论</a:t>
            </a:r>
            <a:r>
              <a:rPr lang="zh-CN" sz="1600" dirty="0">
                <a:solidFill>
                  <a:schemeClr val="tx1">
                    <a:lumMod val="75000"/>
                    <a:lumOff val="25000"/>
                  </a:schemeClr>
                </a:solidFill>
                <a:latin typeface="黑体" panose="02010609060101010101" charset="-122"/>
                <a:ea typeface="黑体" panose="02010609060101010101" charset="-122"/>
              </a:rPr>
              <a:t>并记录</a:t>
            </a:r>
            <a:r>
              <a:rPr sz="1600" dirty="0">
                <a:solidFill>
                  <a:schemeClr val="tx1">
                    <a:lumMod val="75000"/>
                    <a:lumOff val="25000"/>
                  </a:schemeClr>
                </a:solidFill>
                <a:latin typeface="黑体" panose="02010609060101010101" charset="-122"/>
                <a:ea typeface="黑体" panose="02010609060101010101" charset="-122"/>
              </a:rPr>
              <a:t>营销计划步骤</a:t>
            </a:r>
            <a:endParaRPr sz="1600" dirty="0">
              <a:solidFill>
                <a:schemeClr val="tx1">
                  <a:lumMod val="75000"/>
                  <a:lumOff val="25000"/>
                </a:schemeClr>
              </a:solidFill>
              <a:latin typeface="黑体" panose="02010609060101010101" charset="-122"/>
              <a:ea typeface="黑体" panose="02010609060101010101" charset="-122"/>
            </a:endParaRPr>
          </a:p>
        </p:txBody>
      </p:sp>
      <p:sp>
        <p:nvSpPr>
          <p:cNvPr id="27" name="文本框 26"/>
          <p:cNvSpPr txBox="1"/>
          <p:nvPr/>
        </p:nvSpPr>
        <p:spPr>
          <a:xfrm>
            <a:off x="5222844" y="308099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endParaRPr lang="en-US" altLang="zh-CN" sz="3600" dirty="0">
              <a:solidFill>
                <a:schemeClr val="bg1"/>
              </a:solidFill>
              <a:latin typeface="黑体" panose="02010609060101010101" charset="-122"/>
              <a:ea typeface="黑体" panose="02010609060101010101" charset="-122"/>
              <a:sym typeface="黑体" panose="02010609060101010101" charset="-122"/>
            </a:endParaRP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3</a:t>
            </a:r>
            <a:endParaRPr lang="en-US" altLang="zh-CN"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675640"/>
          </a:xfrm>
          <a:prstGeom prst="rect">
            <a:avLst/>
          </a:prstGeom>
          <a:noFill/>
        </p:spPr>
        <p:txBody>
          <a:bodyPr wrap="square" rtlCol="0">
            <a:spAutoFit/>
          </a:bodyPr>
          <a:lstStyle/>
          <a:p>
            <a:pPr algn="ctr"/>
            <a:r>
              <a:rPr lang="zh-CN" altLang="en-US" sz="3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策划互联网营销方案</a:t>
            </a:r>
            <a:endParaRPr lang="zh-CN" altLang="en-US" sz="38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109" y="3695025"/>
            <a:ext cx="1828800" cy="214376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666875"/>
            <a:ext cx="4428490" cy="4338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66800" y="2219960"/>
            <a:ext cx="4150995" cy="3727944"/>
          </a:xfrm>
          <a:prstGeom prst="rect">
            <a:avLst/>
          </a:prstGeom>
          <a:noFill/>
        </p:spPr>
        <p:txBody>
          <a:bodyPr wrap="square" rtlCol="0">
            <a:spAutoFit/>
          </a:bodyPr>
          <a:lstStyle/>
          <a:p>
            <a:pPr indent="457200" fontAlgn="auto">
              <a:lnSpc>
                <a:spcPct val="150000"/>
              </a:lnSpc>
            </a:pPr>
            <a:r>
              <a:rPr sz="1600" dirty="0">
                <a:latin typeface="+mn-ea"/>
                <a:sym typeface="+mn-ea"/>
              </a:rPr>
              <a:t>1.</a:t>
            </a:r>
            <a:r>
              <a:rPr lang="zh-CN" altLang="en-US" sz="1600" dirty="0"/>
              <a:t>综合目标</a:t>
            </a:r>
            <a:endParaRPr sz="1600" dirty="0">
              <a:latin typeface="+mn-ea"/>
              <a:sym typeface="+mn-ea"/>
            </a:endParaRPr>
          </a:p>
          <a:p>
            <a:pPr indent="457200" fontAlgn="auto">
              <a:lnSpc>
                <a:spcPct val="150000"/>
              </a:lnSpc>
            </a:pPr>
            <a:r>
              <a:rPr lang="zh-CN" altLang="en-US" sz="1600" dirty="0">
                <a:latin typeface="+mn-ea"/>
                <a:sym typeface="+mn-ea"/>
              </a:rPr>
              <a:t>探索产业链、供应链和价值链的“三链”融合</a:t>
            </a:r>
            <a:r>
              <a:rPr lang="zh-CN" altLang="en-US" sz="1600" dirty="0"/>
              <a:t>，助推芒果特色产业提质增效。</a:t>
            </a:r>
            <a:endParaRPr lang="en-US" altLang="zh-CN" sz="1600" dirty="0">
              <a:latin typeface="+mn-ea"/>
              <a:sym typeface="+mn-ea"/>
            </a:endParaRPr>
          </a:p>
          <a:p>
            <a:pPr indent="457200" fontAlgn="auto">
              <a:lnSpc>
                <a:spcPct val="150000"/>
              </a:lnSpc>
            </a:pPr>
            <a:r>
              <a:rPr lang="en-US" altLang="zh-CN" sz="1600" dirty="0">
                <a:latin typeface="+mn-ea"/>
                <a:sym typeface="+mn-ea"/>
              </a:rPr>
              <a:t>2.</a:t>
            </a:r>
            <a:r>
              <a:rPr lang="zh-CN" altLang="en-US" sz="1600" dirty="0"/>
              <a:t>项目实施路径</a:t>
            </a:r>
            <a:endParaRPr lang="zh-CN" altLang="en-US" sz="1600" dirty="0">
              <a:latin typeface="+mn-ea"/>
              <a:sym typeface="+mn-ea"/>
            </a:endParaRPr>
          </a:p>
          <a:p>
            <a:pPr indent="457200" fontAlgn="auto">
              <a:lnSpc>
                <a:spcPct val="150000"/>
              </a:lnSpc>
            </a:pPr>
            <a:r>
              <a:rPr lang="zh-CN" altLang="en-US" sz="1600" dirty="0"/>
              <a:t>培育品牌、拓展市场</a:t>
            </a:r>
            <a:endParaRPr lang="en-US" altLang="zh-CN" sz="1600" dirty="0"/>
          </a:p>
          <a:p>
            <a:pPr indent="457200" fontAlgn="auto">
              <a:lnSpc>
                <a:spcPct val="150000"/>
              </a:lnSpc>
            </a:pPr>
            <a:r>
              <a:rPr lang="zh-CN" altLang="en-US" sz="1600" dirty="0"/>
              <a:t>建立线上线下营销体系</a:t>
            </a:r>
            <a:endParaRPr lang="en-US" altLang="zh-CN" sz="1600" dirty="0"/>
          </a:p>
          <a:p>
            <a:pPr indent="457200" fontAlgn="auto">
              <a:lnSpc>
                <a:spcPct val="150000"/>
              </a:lnSpc>
            </a:pPr>
            <a:r>
              <a:rPr lang="zh-CN" altLang="en-US" sz="1600" dirty="0"/>
              <a:t>延伸产业链，产业联动</a:t>
            </a:r>
            <a:endParaRPr lang="en-US" altLang="zh-CN" sz="1600" dirty="0">
              <a:latin typeface="+mn-ea"/>
            </a:endParaRPr>
          </a:p>
          <a:p>
            <a:pPr indent="457200" fontAlgn="auto">
              <a:lnSpc>
                <a:spcPct val="150000"/>
              </a:lnSpc>
            </a:pPr>
            <a:r>
              <a:rPr lang="zh-CN" sz="1600" dirty="0">
                <a:latin typeface="+mn-ea"/>
              </a:rPr>
              <a:t>3.</a:t>
            </a:r>
            <a:r>
              <a:rPr lang="zh-CN" altLang="en-US" sz="1600" dirty="0"/>
              <a:t>项目效果</a:t>
            </a:r>
            <a:endParaRPr lang="en-US" altLang="zh-CN" sz="1600" dirty="0"/>
          </a:p>
          <a:p>
            <a:pPr indent="457200" fontAlgn="auto">
              <a:lnSpc>
                <a:spcPct val="150000"/>
              </a:lnSpc>
            </a:pPr>
            <a:r>
              <a:rPr lang="zh-CN" altLang="en-US" sz="1600" dirty="0">
                <a:latin typeface="+mn-ea"/>
              </a:rPr>
              <a:t>到</a:t>
            </a:r>
            <a:r>
              <a:rPr lang="en-US" altLang="zh-CN" sz="1600" dirty="0">
                <a:latin typeface="+mn-ea"/>
              </a:rPr>
              <a:t>2025</a:t>
            </a:r>
            <a:r>
              <a:rPr lang="zh-CN" altLang="en-US" sz="1600" dirty="0">
                <a:latin typeface="+mn-ea"/>
              </a:rPr>
              <a:t>年底，预计芒果产量达</a:t>
            </a:r>
            <a:r>
              <a:rPr lang="en-US" altLang="zh-CN" sz="1600" dirty="0">
                <a:latin typeface="+mn-ea"/>
              </a:rPr>
              <a:t>48</a:t>
            </a:r>
            <a:r>
              <a:rPr lang="zh-CN" altLang="en-US" sz="1600" dirty="0">
                <a:latin typeface="+mn-ea"/>
              </a:rPr>
              <a:t>万吨，总产值达</a:t>
            </a:r>
            <a:r>
              <a:rPr lang="en-US" altLang="zh-CN" sz="1600" dirty="0">
                <a:latin typeface="+mn-ea"/>
              </a:rPr>
              <a:t>20.6</a:t>
            </a:r>
            <a:r>
              <a:rPr lang="zh-CN" altLang="en-US" sz="1600" dirty="0">
                <a:latin typeface="+mn-ea"/>
              </a:rPr>
              <a:t>亿元，年均增长</a:t>
            </a:r>
            <a:r>
              <a:rPr lang="en-US" altLang="zh-CN" sz="1600" dirty="0">
                <a:latin typeface="+mn-ea"/>
              </a:rPr>
              <a:t>13% </a:t>
            </a:r>
            <a:r>
              <a:rPr lang="zh-CN" altLang="en-US" sz="1600" dirty="0">
                <a:latin typeface="+mn-ea"/>
              </a:rPr>
              <a:t>以上。</a:t>
            </a:r>
            <a:endParaRPr lang="zh-CN" sz="1600" dirty="0">
              <a:latin typeface="+mn-ea"/>
            </a:endParaRPr>
          </a:p>
        </p:txBody>
      </p:sp>
      <p:sp>
        <p:nvSpPr>
          <p:cNvPr id="67" name="文本框 66"/>
          <p:cNvSpPr txBox="1"/>
          <p:nvPr/>
        </p:nvSpPr>
        <p:spPr>
          <a:xfrm>
            <a:off x="1145540" y="1195173"/>
            <a:ext cx="4220210" cy="858377"/>
          </a:xfrm>
          <a:prstGeom prst="rect">
            <a:avLst/>
          </a:prstGeom>
          <a:noFill/>
        </p:spPr>
        <p:txBody>
          <a:bodyPr wrap="square" rtlCol="0">
            <a:spAutoFit/>
          </a:bodyPr>
          <a:lstStyle/>
          <a:p>
            <a:pPr algn="ctr">
              <a:lnSpc>
                <a:spcPct val="150000"/>
              </a:lnSpc>
            </a:pPr>
            <a:r>
              <a:rPr lang="zh-CN" altLang="en-US" dirty="0">
                <a:solidFill>
                  <a:schemeClr val="tx1"/>
                </a:solidFill>
              </a:rPr>
              <a:t>“三链”融合，推动芒果产业提质增收项目整合营销策划</a:t>
            </a:r>
            <a:endParaRPr lang="zh-CN" altLang="en-US" dirty="0">
              <a:solidFill>
                <a:schemeClr val="tx1"/>
              </a:solidFill>
            </a:endParaRPr>
          </a:p>
        </p:txBody>
      </p:sp>
      <p:grpSp>
        <p:nvGrpSpPr>
          <p:cNvPr id="113" name="组合 112"/>
          <p:cNvGrpSpPr/>
          <p:nvPr/>
        </p:nvGrpSpPr>
        <p:grpSpPr>
          <a:xfrm>
            <a:off x="5801618" y="2952071"/>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44260" y="4022090"/>
            <a:ext cx="205613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如何在互联网中使用最少的成本获得最大的营销效果？</a:t>
            </a:r>
            <a:endParaRPr lang="zh-CN" altLang="en-US" sz="1600" dirty="0">
              <a:solidFill>
                <a:srgbClr val="594A42"/>
              </a:solidFill>
              <a:cs typeface="+mn-ea"/>
              <a:sym typeface="+mn-lt"/>
            </a:endParaRPr>
          </a:p>
        </p:txBody>
      </p:sp>
      <p:sp>
        <p:nvSpPr>
          <p:cNvPr id="119" name="KSO_Shape"/>
          <p:cNvSpPr/>
          <p:nvPr/>
        </p:nvSpPr>
        <p:spPr bwMode="auto">
          <a:xfrm>
            <a:off x="6670040" y="33788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29216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270365" y="4022090"/>
            <a:ext cx="159258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怎样的营销方式能吸引更多关注？</a:t>
            </a:r>
            <a:endParaRPr lang="zh-CN" altLang="en-US" sz="1600" dirty="0">
              <a:solidFill>
                <a:srgbClr val="594A42"/>
              </a:solidFill>
              <a:cs typeface="+mn-ea"/>
              <a:sym typeface="+mn-lt"/>
            </a:endParaRPr>
          </a:p>
        </p:txBody>
      </p:sp>
      <p:sp>
        <p:nvSpPr>
          <p:cNvPr id="126" name="KSO_Shape"/>
          <p:cNvSpPr/>
          <p:nvPr/>
        </p:nvSpPr>
        <p:spPr bwMode="auto">
          <a:xfrm>
            <a:off x="9661514" y="338881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endParaRPr lang="en-US" altLang="zh-CN" sz="2000" dirty="0">
                <a:solidFill>
                  <a:schemeClr val="tx1">
                    <a:lumMod val="65000"/>
                    <a:lumOff val="35000"/>
                  </a:schemeClr>
                </a:solidFill>
                <a:cs typeface="+mn-ea"/>
                <a:sym typeface="+mn-lt"/>
              </a:endParaRPr>
            </a:p>
          </p:txBody>
        </p:sp>
      </p:grpSp>
      <p:grpSp>
        <p:nvGrpSpPr>
          <p:cNvPr id="133" name="组合 132"/>
          <p:cNvGrpSpPr/>
          <p:nvPr/>
        </p:nvGrpSpPr>
        <p:grpSpPr>
          <a:xfrm>
            <a:off x="8962244" y="25011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endParaRPr lang="zh-CN" altLang="en-US" sz="2400" b="1" spc="600" dirty="0">
              <a:solidFill>
                <a:schemeClr val="tx1"/>
              </a:solidFill>
              <a:cs typeface="+mn-ea"/>
              <a:sym typeface="+mn-lt"/>
            </a:endParaRP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文本框 10"/>
          <p:cNvSpPr txBox="1"/>
          <p:nvPr>
            <p:custDataLst>
              <p:tags r:id="rId1"/>
            </p:custDataLst>
          </p:nvPr>
        </p:nvSpPr>
        <p:spPr>
          <a:xfrm>
            <a:off x="3603956" y="988432"/>
            <a:ext cx="4983480" cy="460375"/>
          </a:xfrm>
          <a:prstGeom prst="rect">
            <a:avLst/>
          </a:prstGeom>
          <a:noFill/>
        </p:spPr>
        <p:txBody>
          <a:bodyPr wrap="none" rtlCol="0">
            <a:spAutoFit/>
            <a:scene3d>
              <a:camera prst="orthographicFront"/>
              <a:lightRig rig="threePt" dir="t"/>
            </a:scene3d>
            <a:sp3d contourW="12700"/>
          </a:bodyPr>
          <a:lstStyle/>
          <a:p>
            <a:pPr algn="l"/>
            <a:r>
              <a:rPr sz="2400" spc="300" dirty="0">
                <a:solidFill>
                  <a:srgbClr val="006BB6"/>
                </a:solidFill>
                <a:cs typeface="+mn-ea"/>
                <a:sym typeface="+mn-lt"/>
              </a:rPr>
              <a:t>互联网营销方案策划的基本原则</a:t>
            </a:r>
            <a:endParaRPr sz="2400" spc="300" dirty="0">
              <a:solidFill>
                <a:srgbClr val="006BB6"/>
              </a:solidFill>
              <a:cs typeface="+mn-ea"/>
              <a:sym typeface="+mn-lt"/>
            </a:endParaRPr>
          </a:p>
        </p:txBody>
      </p:sp>
      <p:sp>
        <p:nvSpPr>
          <p:cNvPr id="34" name="AutoShape 5"/>
          <p:cNvSpPr/>
          <p:nvPr>
            <p:custDataLst>
              <p:tags r:id="rId2"/>
            </p:custDataLst>
          </p:nvPr>
        </p:nvSpPr>
        <p:spPr bwMode="auto">
          <a:xfrm>
            <a:off x="1219200" y="3328670"/>
            <a:ext cx="2362835" cy="84518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2E75B6"/>
          </a:solidFill>
          <a:ln>
            <a:noFill/>
          </a:ln>
        </p:spPr>
        <p:txBody>
          <a:bodyPr lIns="0" tIns="0" rIns="0" bIns="0" anchor="ctr"/>
          <a:lstStyle/>
          <a:p>
            <a:endParaRPr lang="zh-CN" altLang="en-US" sz="2000" dirty="0">
              <a:cs typeface="+mn-ea"/>
              <a:sym typeface="+mn-lt"/>
            </a:endParaRPr>
          </a:p>
        </p:txBody>
      </p:sp>
      <p:grpSp>
        <p:nvGrpSpPr>
          <p:cNvPr id="35" name="Group 6"/>
          <p:cNvGrpSpPr/>
          <p:nvPr/>
        </p:nvGrpSpPr>
        <p:grpSpPr bwMode="auto">
          <a:xfrm>
            <a:off x="1167767" y="2240866"/>
            <a:ext cx="910341" cy="910513"/>
            <a:chOff x="0" y="0"/>
            <a:chExt cx="1591420" cy="1591420"/>
          </a:xfrm>
          <a:solidFill>
            <a:srgbClr val="2E75B6"/>
          </a:solidFill>
        </p:grpSpPr>
        <p:sp>
          <p:nvSpPr>
            <p:cNvPr id="36" name="AutoShape 7"/>
            <p:cNvSpPr/>
            <p:nvPr>
              <p:custDataLst>
                <p:tags r:id="rId3"/>
              </p:custDataLst>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37" name="AutoShape 8"/>
            <p:cNvSpPr/>
            <p:nvPr>
              <p:custDataLst>
                <p:tags r:id="rId4"/>
              </p:custDataLst>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n-US" sz="2000" b="0" dirty="0">
                  <a:solidFill>
                    <a:schemeClr val="bg1"/>
                  </a:solidFill>
                  <a:latin typeface="+mn-lt"/>
                  <a:ea typeface="+mn-ea"/>
                  <a:cs typeface="+mn-ea"/>
                  <a:sym typeface="+mn-lt"/>
                </a:rPr>
                <a:t>1</a:t>
              </a:r>
              <a:endParaRPr lang="en-US" sz="2000" b="0" dirty="0">
                <a:solidFill>
                  <a:schemeClr val="bg1"/>
                </a:solidFill>
                <a:latin typeface="+mn-lt"/>
                <a:ea typeface="+mn-ea"/>
                <a:cs typeface="+mn-ea"/>
                <a:sym typeface="+mn-lt"/>
              </a:endParaRPr>
            </a:p>
          </p:txBody>
        </p:sp>
      </p:grpSp>
      <p:sp>
        <p:nvSpPr>
          <p:cNvPr id="38" name="AutoShape 9"/>
          <p:cNvSpPr/>
          <p:nvPr>
            <p:custDataLst>
              <p:tags r:id="rId5"/>
            </p:custDataLst>
          </p:nvPr>
        </p:nvSpPr>
        <p:spPr bwMode="auto">
          <a:xfrm>
            <a:off x="1666875" y="3721735"/>
            <a:ext cx="1483360"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系统性原则</a:t>
            </a:r>
            <a:endParaRPr lang="zh-CN" altLang="en-US" sz="2000" b="0" dirty="0">
              <a:latin typeface="+mn-lt"/>
              <a:ea typeface="+mn-ea"/>
              <a:cs typeface="+mn-ea"/>
              <a:sym typeface="+mn-lt"/>
            </a:endParaRPr>
          </a:p>
        </p:txBody>
      </p:sp>
      <p:sp>
        <p:nvSpPr>
          <p:cNvPr id="39" name="AutoShape 10"/>
          <p:cNvSpPr/>
          <p:nvPr>
            <p:custDataLst>
              <p:tags r:id="rId6"/>
            </p:custDataLst>
          </p:nvPr>
        </p:nvSpPr>
        <p:spPr bwMode="auto">
          <a:xfrm>
            <a:off x="3777413" y="3527130"/>
            <a:ext cx="2245777" cy="82604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2E75B6"/>
          </a:solidFill>
          <a:ln>
            <a:noFill/>
          </a:ln>
        </p:spPr>
        <p:txBody>
          <a:bodyPr lIns="0" tIns="0" rIns="0" bIns="0" anchor="ctr"/>
          <a:lstStyle/>
          <a:p>
            <a:endParaRPr lang="zh-CN" altLang="en-US" sz="2000" dirty="0">
              <a:cs typeface="+mn-ea"/>
              <a:sym typeface="+mn-lt"/>
            </a:endParaRPr>
          </a:p>
        </p:txBody>
      </p:sp>
      <p:grpSp>
        <p:nvGrpSpPr>
          <p:cNvPr id="40" name="Group 11"/>
          <p:cNvGrpSpPr/>
          <p:nvPr/>
        </p:nvGrpSpPr>
        <p:grpSpPr bwMode="auto">
          <a:xfrm>
            <a:off x="3799205" y="4624070"/>
            <a:ext cx="955675" cy="956945"/>
            <a:chOff x="0" y="0"/>
            <a:chExt cx="1591420" cy="1591420"/>
          </a:xfrm>
          <a:solidFill>
            <a:srgbClr val="2E75B6"/>
          </a:solidFill>
        </p:grpSpPr>
        <p:sp>
          <p:nvSpPr>
            <p:cNvPr id="41" name="AutoShape 12"/>
            <p:cNvSpPr/>
            <p:nvPr>
              <p:custDataLst>
                <p:tags r:id="rId7"/>
              </p:custDataLst>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42" name="AutoShape 13"/>
            <p:cNvSpPr/>
            <p:nvPr>
              <p:custDataLst>
                <p:tags r:id="rId8"/>
              </p:custDataLst>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s-ES" sz="2000" dirty="0">
                  <a:solidFill>
                    <a:schemeClr val="bg1"/>
                  </a:solidFill>
                  <a:cs typeface="+mn-ea"/>
                  <a:sym typeface="+mn-lt"/>
                </a:rPr>
                <a:t>2</a:t>
              </a:r>
              <a:endParaRPr lang="en-US" altLang="es-ES" sz="2000" dirty="0">
                <a:solidFill>
                  <a:schemeClr val="bg1"/>
                </a:solidFill>
                <a:cs typeface="+mn-ea"/>
                <a:sym typeface="+mn-lt"/>
              </a:endParaRPr>
            </a:p>
          </p:txBody>
        </p:sp>
      </p:grpSp>
      <p:sp>
        <p:nvSpPr>
          <p:cNvPr id="43" name="AutoShape 14"/>
          <p:cNvSpPr/>
          <p:nvPr>
            <p:custDataLst>
              <p:tags r:id="rId9"/>
            </p:custDataLst>
          </p:nvPr>
        </p:nvSpPr>
        <p:spPr bwMode="auto">
          <a:xfrm>
            <a:off x="4128770" y="3721735"/>
            <a:ext cx="1576070"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创新性原则</a:t>
            </a:r>
            <a:endParaRPr lang="zh-CN" altLang="en-US" sz="2000" b="0" dirty="0">
              <a:latin typeface="+mn-lt"/>
              <a:ea typeface="+mn-ea"/>
              <a:cs typeface="+mn-ea"/>
              <a:sym typeface="+mn-lt"/>
            </a:endParaRPr>
          </a:p>
        </p:txBody>
      </p:sp>
      <p:sp>
        <p:nvSpPr>
          <p:cNvPr id="44" name="AutoShape 15"/>
          <p:cNvSpPr/>
          <p:nvPr>
            <p:custDataLst>
              <p:tags r:id="rId10"/>
            </p:custDataLst>
          </p:nvPr>
        </p:nvSpPr>
        <p:spPr bwMode="auto">
          <a:xfrm>
            <a:off x="6344920" y="3366135"/>
            <a:ext cx="2250440" cy="805180"/>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2E75B6"/>
          </a:solidFill>
          <a:ln>
            <a:noFill/>
          </a:ln>
        </p:spPr>
        <p:txBody>
          <a:bodyPr lIns="0" tIns="0" rIns="0" bIns="0" anchor="ctr"/>
          <a:lstStyle/>
          <a:p>
            <a:pPr>
              <a:defRPr/>
            </a:pPr>
            <a:endParaRPr lang="es-ES" sz="2000" dirty="0">
              <a:cs typeface="+mn-ea"/>
              <a:sym typeface="+mn-lt"/>
            </a:endParaRPr>
          </a:p>
        </p:txBody>
      </p:sp>
      <p:grpSp>
        <p:nvGrpSpPr>
          <p:cNvPr id="45" name="Group 16"/>
          <p:cNvGrpSpPr/>
          <p:nvPr/>
        </p:nvGrpSpPr>
        <p:grpSpPr bwMode="auto">
          <a:xfrm>
            <a:off x="6249035" y="2240915"/>
            <a:ext cx="903605" cy="903605"/>
            <a:chOff x="0" y="0"/>
            <a:chExt cx="1591420" cy="1591420"/>
          </a:xfrm>
          <a:solidFill>
            <a:srgbClr val="2E75B6"/>
          </a:solidFill>
        </p:grpSpPr>
        <p:sp>
          <p:nvSpPr>
            <p:cNvPr id="46" name="AutoShape 17"/>
            <p:cNvSpPr/>
            <p:nvPr>
              <p:custDataLst>
                <p:tags r:id="rId11"/>
              </p:custDataLst>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78" name="AutoShape 18"/>
            <p:cNvSpPr/>
            <p:nvPr>
              <p:custDataLst>
                <p:tags r:id="rId12"/>
              </p:custDataLst>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sz="2000" dirty="0">
                  <a:solidFill>
                    <a:schemeClr val="bg1"/>
                  </a:solidFill>
                  <a:cs typeface="+mn-ea"/>
                  <a:sym typeface="+mn-lt"/>
                </a:rPr>
                <a:t>3</a:t>
              </a:r>
              <a:endParaRPr lang="en-US" sz="2000" dirty="0">
                <a:solidFill>
                  <a:schemeClr val="bg1"/>
                </a:solidFill>
                <a:cs typeface="+mn-ea"/>
                <a:sym typeface="+mn-lt"/>
              </a:endParaRPr>
            </a:p>
          </p:txBody>
        </p:sp>
      </p:grpSp>
      <p:sp>
        <p:nvSpPr>
          <p:cNvPr id="79" name="AutoShape 19"/>
          <p:cNvSpPr/>
          <p:nvPr>
            <p:custDataLst>
              <p:tags r:id="rId13"/>
            </p:custDataLst>
          </p:nvPr>
        </p:nvSpPr>
        <p:spPr bwMode="auto">
          <a:xfrm>
            <a:off x="6659245" y="3721735"/>
            <a:ext cx="1553845"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2000" b="0" dirty="0">
                <a:latin typeface="+mn-lt"/>
                <a:ea typeface="+mn-ea"/>
                <a:cs typeface="+mn-ea"/>
                <a:sym typeface="+mn-lt"/>
              </a:rPr>
              <a:t>操作性原则</a:t>
            </a:r>
            <a:endParaRPr lang="zh-CN" altLang="en-US" sz="2000" b="0" dirty="0">
              <a:latin typeface="+mn-lt"/>
              <a:ea typeface="+mn-ea"/>
              <a:cs typeface="+mn-ea"/>
              <a:sym typeface="+mn-lt"/>
            </a:endParaRPr>
          </a:p>
        </p:txBody>
      </p:sp>
      <p:sp>
        <p:nvSpPr>
          <p:cNvPr id="80" name="AutoShape 20"/>
          <p:cNvSpPr/>
          <p:nvPr>
            <p:custDataLst>
              <p:tags r:id="rId14"/>
            </p:custDataLst>
          </p:nvPr>
        </p:nvSpPr>
        <p:spPr bwMode="auto">
          <a:xfrm>
            <a:off x="8996055" y="3550846"/>
            <a:ext cx="2248016" cy="826867"/>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2E75B6"/>
          </a:solidFill>
          <a:ln>
            <a:noFill/>
          </a:ln>
        </p:spPr>
        <p:txBody>
          <a:bodyPr lIns="0" tIns="0" rIns="0" bIns="0" anchor="ctr"/>
          <a:lstStyle/>
          <a:p>
            <a:pPr>
              <a:defRPr/>
            </a:pPr>
            <a:endParaRPr lang="es-ES" sz="2000" dirty="0">
              <a:cs typeface="+mn-ea"/>
              <a:sym typeface="+mn-lt"/>
            </a:endParaRPr>
          </a:p>
        </p:txBody>
      </p:sp>
      <p:grpSp>
        <p:nvGrpSpPr>
          <p:cNvPr id="81" name="Group 21"/>
          <p:cNvGrpSpPr/>
          <p:nvPr/>
        </p:nvGrpSpPr>
        <p:grpSpPr bwMode="auto">
          <a:xfrm>
            <a:off x="8964930" y="4624070"/>
            <a:ext cx="955675" cy="957580"/>
            <a:chOff x="0" y="0"/>
            <a:chExt cx="1591420" cy="1591420"/>
          </a:xfrm>
          <a:solidFill>
            <a:srgbClr val="2E75B6"/>
          </a:solidFill>
        </p:grpSpPr>
        <p:sp>
          <p:nvSpPr>
            <p:cNvPr id="82" name="AutoShape 22"/>
            <p:cNvSpPr/>
            <p:nvPr>
              <p:custDataLst>
                <p:tags r:id="rId15"/>
              </p:custDataLst>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2000" dirty="0">
                <a:solidFill>
                  <a:schemeClr val="bg1"/>
                </a:solidFill>
                <a:cs typeface="+mn-ea"/>
                <a:sym typeface="+mn-lt"/>
              </a:endParaRPr>
            </a:p>
          </p:txBody>
        </p:sp>
        <p:sp>
          <p:nvSpPr>
            <p:cNvPr id="83" name="AutoShape 23"/>
            <p:cNvSpPr/>
            <p:nvPr>
              <p:custDataLst>
                <p:tags r:id="rId16"/>
              </p:custDataLst>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grp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n-US" sz="2000" dirty="0">
                  <a:solidFill>
                    <a:schemeClr val="bg1"/>
                  </a:solidFill>
                  <a:cs typeface="+mn-ea"/>
                  <a:sym typeface="+mn-lt"/>
                </a:rPr>
                <a:t>4</a:t>
              </a:r>
              <a:endParaRPr lang="en-US" altLang="es-ES" sz="2000" dirty="0">
                <a:solidFill>
                  <a:schemeClr val="bg1"/>
                </a:solidFill>
                <a:cs typeface="+mn-ea"/>
                <a:sym typeface="+mn-lt"/>
              </a:endParaRPr>
            </a:p>
          </p:txBody>
        </p:sp>
      </p:grpSp>
      <p:sp>
        <p:nvSpPr>
          <p:cNvPr id="84" name="AutoShape 24"/>
          <p:cNvSpPr/>
          <p:nvPr>
            <p:custDataLst>
              <p:tags r:id="rId17"/>
            </p:custDataLst>
          </p:nvPr>
        </p:nvSpPr>
        <p:spPr bwMode="auto">
          <a:xfrm>
            <a:off x="9333865" y="3721735"/>
            <a:ext cx="1671320"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335280" eaLnBrk="1"/>
            <a:r>
              <a:rPr lang="zh-CN" altLang="en-US" sz="2000" b="0" dirty="0">
                <a:latin typeface="+mn-lt"/>
                <a:ea typeface="+mn-ea"/>
                <a:cs typeface="+mn-ea"/>
                <a:sym typeface="+mn-lt"/>
              </a:rPr>
              <a:t>经济性原则</a:t>
            </a:r>
            <a:endParaRPr lang="zh-CN" altLang="en-US" sz="2000" b="0" dirty="0">
              <a:latin typeface="+mn-lt"/>
              <a:ea typeface="+mn-ea"/>
              <a:cs typeface="+mn-ea"/>
              <a:sym typeface="+mn-lt"/>
            </a:endParaRPr>
          </a:p>
        </p:txBody>
      </p:sp>
      <p:sp>
        <p:nvSpPr>
          <p:cNvPr id="7" name="AutoShape 26"/>
          <p:cNvSpPr/>
          <p:nvPr>
            <p:custDataLst>
              <p:tags r:id="rId18"/>
            </p:custDataLst>
          </p:nvPr>
        </p:nvSpPr>
        <p:spPr bwMode="auto">
          <a:xfrm>
            <a:off x="1230630" y="4295140"/>
            <a:ext cx="2285365" cy="1846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对企业互联网营销活动的各种要素进行整合和优化，使信息流、商流、制造流、物流、资金流和服务流“六流”皆备</a:t>
            </a:r>
            <a:endParaRPr lang="zh-CN" altLang="en-US" sz="1600" b="0" dirty="0">
              <a:solidFill>
                <a:srgbClr val="44546A"/>
              </a:solidFill>
              <a:latin typeface="+mn-lt"/>
              <a:ea typeface="+mn-ea"/>
              <a:cs typeface="+mn-ea"/>
              <a:sym typeface="+mn-lt"/>
            </a:endParaRPr>
          </a:p>
        </p:txBody>
      </p:sp>
      <p:sp>
        <p:nvSpPr>
          <p:cNvPr id="88" name="AutoShape 28"/>
          <p:cNvSpPr/>
          <p:nvPr>
            <p:custDataLst>
              <p:tags r:id="rId19"/>
            </p:custDataLst>
          </p:nvPr>
        </p:nvSpPr>
        <p:spPr bwMode="auto">
          <a:xfrm>
            <a:off x="3782060" y="1643380"/>
            <a:ext cx="2266950" cy="1846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在深入了解用户需求和竞争者动向的基础上，努力营造旨在增加产品价值和效用并受用户欢迎的产品特色和服务特色</a:t>
            </a:r>
            <a:endParaRPr lang="zh-CN" altLang="en-US" sz="1600" b="0" dirty="0">
              <a:solidFill>
                <a:srgbClr val="44546A"/>
              </a:solidFill>
              <a:latin typeface="+mn-lt"/>
              <a:ea typeface="+mn-ea"/>
              <a:cs typeface="+mn-ea"/>
              <a:sym typeface="+mn-lt"/>
            </a:endParaRPr>
          </a:p>
        </p:txBody>
      </p:sp>
      <p:sp>
        <p:nvSpPr>
          <p:cNvPr id="90" name="AutoShape 30"/>
          <p:cNvSpPr/>
          <p:nvPr>
            <p:custDataLst>
              <p:tags r:id="rId20"/>
            </p:custDataLst>
          </p:nvPr>
        </p:nvSpPr>
        <p:spPr bwMode="auto">
          <a:xfrm>
            <a:off x="6362065" y="4248150"/>
            <a:ext cx="2169795" cy="2215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就企业在未来的网络营销活动中做什么、何时做、何地做、何人做、如何做的问题进行周密的部署、详细的阐述和具体的安排</a:t>
            </a:r>
            <a:endParaRPr lang="zh-CN" altLang="en-US" sz="1600" b="0" dirty="0">
              <a:solidFill>
                <a:srgbClr val="44546A"/>
              </a:solidFill>
              <a:latin typeface="+mn-lt"/>
              <a:ea typeface="+mn-ea"/>
              <a:cs typeface="+mn-ea"/>
              <a:sym typeface="+mn-lt"/>
            </a:endParaRPr>
          </a:p>
        </p:txBody>
      </p:sp>
      <p:sp>
        <p:nvSpPr>
          <p:cNvPr id="92" name="AutoShape 32"/>
          <p:cNvSpPr/>
          <p:nvPr>
            <p:custDataLst>
              <p:tags r:id="rId21"/>
            </p:custDataLst>
          </p:nvPr>
        </p:nvSpPr>
        <p:spPr bwMode="auto">
          <a:xfrm>
            <a:off x="8996045" y="1633855"/>
            <a:ext cx="2346960" cy="1846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rgbClr val="44546A"/>
                </a:solidFill>
                <a:latin typeface="+mn-lt"/>
                <a:ea typeface="+mn-ea"/>
                <a:cs typeface="+mn-ea"/>
                <a:sym typeface="+mn-lt"/>
              </a:rPr>
              <a:t>在策划和方案实施成本既定的情况下取得最大的经济收益，或花费最小的策划和方案实施成本取得目标经济收益</a:t>
            </a:r>
            <a:endParaRPr lang="zh-CN" altLang="en-US" sz="1600" b="0" dirty="0">
              <a:solidFill>
                <a:srgbClr val="44546A"/>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680335"/>
            <a:chOff x="1336840" y="1980161"/>
            <a:chExt cx="3848617" cy="2145679"/>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832"/>
              <a:ext cx="3778815" cy="1616008"/>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254875" cy="2910205"/>
            <a:chOff x="4422555" y="1864251"/>
            <a:chExt cx="7254875" cy="2910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364510" y="2836436"/>
              <a:ext cx="4312920"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1.如何让一份互联网营销方案体现出它的价值？</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2.策划互联网营销方案要秉持哪些原则？</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2" name="矩形 1"/>
          <p:cNvSpPr/>
          <p:nvPr/>
        </p:nvSpPr>
        <p:spPr>
          <a:xfrm>
            <a:off x="577215" y="1799703"/>
            <a:ext cx="4760387" cy="4218191"/>
          </a:xfrm>
          <a:prstGeom prst="rect">
            <a:avLst/>
          </a:prstGeom>
          <a:blipFill rotWithShape="1">
            <a:blip r:embed="rId1"/>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文本框 10"/>
          <p:cNvSpPr txBox="1"/>
          <p:nvPr>
            <p:custDataLst>
              <p:tags r:id="rId1"/>
            </p:custDataLst>
          </p:nvPr>
        </p:nvSpPr>
        <p:spPr>
          <a:xfrm>
            <a:off x="4169106" y="1340857"/>
            <a:ext cx="3954780" cy="460375"/>
          </a:xfrm>
          <a:prstGeom prst="rect">
            <a:avLst/>
          </a:prstGeom>
          <a:noFill/>
        </p:spPr>
        <p:txBody>
          <a:bodyPr wrap="none" rtlCol="0">
            <a:spAutoFit/>
            <a:scene3d>
              <a:camera prst="orthographicFront"/>
              <a:lightRig rig="threePt" dir="t"/>
            </a:scene3d>
            <a:sp3d contourW="12700"/>
          </a:bodyPr>
          <a:lstStyle/>
          <a:p>
            <a:pPr algn="l"/>
            <a:r>
              <a:rPr sz="2400" spc="300" dirty="0">
                <a:solidFill>
                  <a:srgbClr val="2E75B6"/>
                </a:solidFill>
                <a:cs typeface="+mn-ea"/>
                <a:sym typeface="+mn-lt"/>
              </a:rPr>
              <a:t>互联网营销策划方案结构</a:t>
            </a:r>
            <a:endParaRPr sz="2400" spc="300" dirty="0">
              <a:solidFill>
                <a:srgbClr val="2E75B6"/>
              </a:solidFill>
              <a:cs typeface="+mn-ea"/>
              <a:sym typeface="+mn-lt"/>
            </a:endParaRPr>
          </a:p>
        </p:txBody>
      </p:sp>
      <p:sp>
        <p:nvSpPr>
          <p:cNvPr id="2" name="Shape 36260"/>
          <p:cNvSpPr/>
          <p:nvPr>
            <p:custDataLst>
              <p:tags r:id="rId2"/>
            </p:custDataLst>
          </p:nvPr>
        </p:nvSpPr>
        <p:spPr>
          <a:xfrm rot="16200000">
            <a:off x="2804761"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3" name="Shape 36263"/>
          <p:cNvSpPr/>
          <p:nvPr>
            <p:custDataLst>
              <p:tags r:id="rId3"/>
            </p:custDataLst>
          </p:nvPr>
        </p:nvSpPr>
        <p:spPr>
          <a:xfrm rot="16200000">
            <a:off x="4096419"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4" name="Shape 36266"/>
          <p:cNvSpPr/>
          <p:nvPr>
            <p:custDataLst>
              <p:tags r:id="rId4"/>
            </p:custDataLst>
          </p:nvPr>
        </p:nvSpPr>
        <p:spPr>
          <a:xfrm rot="16200000">
            <a:off x="9263049"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0D6FB8">
              <a:alpha val="80000"/>
            </a:srgbClr>
          </a:solidFill>
          <a:ln w="12700">
            <a:miter lim="400000"/>
          </a:ln>
        </p:spPr>
        <p:txBody>
          <a:bodyPr wrap="square" lIns="91440" tIns="45720" rIns="91440" bIns="45720" anchor="ctr">
            <a:normAutofit/>
          </a:bodyPr>
          <a:lstStyle/>
          <a:p>
            <a:pPr algn="ctr"/>
            <a:endParaRPr dirty="0">
              <a:cs typeface="+mn-ea"/>
              <a:sym typeface="+mn-lt"/>
            </a:endParaRPr>
          </a:p>
        </p:txBody>
      </p:sp>
      <p:sp>
        <p:nvSpPr>
          <p:cNvPr id="5" name="Shape 36269"/>
          <p:cNvSpPr/>
          <p:nvPr>
            <p:custDataLst>
              <p:tags r:id="rId5"/>
            </p:custDataLst>
          </p:nvPr>
        </p:nvSpPr>
        <p:spPr>
          <a:xfrm rot="16200000">
            <a:off x="6033905"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33" name="Shape 36272"/>
          <p:cNvSpPr/>
          <p:nvPr>
            <p:custDataLst>
              <p:tags r:id="rId6"/>
            </p:custDataLst>
          </p:nvPr>
        </p:nvSpPr>
        <p:spPr>
          <a:xfrm rot="16200000">
            <a:off x="1513104" y="3427938"/>
            <a:ext cx="1415848" cy="1226162"/>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31" name="Shape 36275"/>
          <p:cNvSpPr/>
          <p:nvPr>
            <p:custDataLst>
              <p:tags r:id="rId7"/>
            </p:custDataLst>
          </p:nvPr>
        </p:nvSpPr>
        <p:spPr>
          <a:xfrm rot="16200000">
            <a:off x="5388076"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29" name="Shape 36278"/>
          <p:cNvSpPr/>
          <p:nvPr>
            <p:custDataLst>
              <p:tags r:id="rId8"/>
            </p:custDataLst>
          </p:nvPr>
        </p:nvSpPr>
        <p:spPr>
          <a:xfrm rot="16200000">
            <a:off x="4742247"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27" name="Shape 36281"/>
          <p:cNvSpPr/>
          <p:nvPr>
            <p:custDataLst>
              <p:tags r:id="rId9"/>
            </p:custDataLst>
          </p:nvPr>
        </p:nvSpPr>
        <p:spPr>
          <a:xfrm rot="16200000">
            <a:off x="6679733"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25" name="Shape 36284"/>
          <p:cNvSpPr/>
          <p:nvPr>
            <p:custDataLst>
              <p:tags r:id="rId10"/>
            </p:custDataLst>
          </p:nvPr>
        </p:nvSpPr>
        <p:spPr>
          <a:xfrm rot="16200000">
            <a:off x="7325562"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23" name="Shape 36287"/>
          <p:cNvSpPr/>
          <p:nvPr>
            <p:custDataLst>
              <p:tags r:id="rId11"/>
            </p:custDataLst>
          </p:nvPr>
        </p:nvSpPr>
        <p:spPr>
          <a:xfrm rot="16200000">
            <a:off x="7971392" y="3427939"/>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21" name="Shape 36290"/>
          <p:cNvSpPr/>
          <p:nvPr>
            <p:custDataLst>
              <p:tags r:id="rId12"/>
            </p:custDataLst>
          </p:nvPr>
        </p:nvSpPr>
        <p:spPr>
          <a:xfrm rot="16200000">
            <a:off x="3450590"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19" name="Shape 36293"/>
          <p:cNvSpPr/>
          <p:nvPr>
            <p:custDataLst>
              <p:tags r:id="rId13"/>
            </p:custDataLst>
          </p:nvPr>
        </p:nvSpPr>
        <p:spPr>
          <a:xfrm rot="16200000">
            <a:off x="2158932"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17" name="Shape 36296"/>
          <p:cNvSpPr/>
          <p:nvPr>
            <p:custDataLst>
              <p:tags r:id="rId14"/>
            </p:custDataLst>
          </p:nvPr>
        </p:nvSpPr>
        <p:spPr>
          <a:xfrm rot="16200000">
            <a:off x="8617220" y="230615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9" name="Shape 36264"/>
          <p:cNvSpPr/>
          <p:nvPr>
            <p:custDataLst>
              <p:tags r:id="rId15"/>
            </p:custDataLst>
          </p:nvPr>
        </p:nvSpPr>
        <p:spPr>
          <a:xfrm>
            <a:off x="5916295" y="3861435"/>
            <a:ext cx="359410" cy="359410"/>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006BB6">
              <a:alpha val="80000"/>
            </a:srgbClr>
          </a:solidFill>
          <a:ln w="12700">
            <a:miter lim="400000"/>
          </a:ln>
        </p:spPr>
        <p:txBody>
          <a:bodyPr wrap="square" lIns="91440" tIns="45720" rIns="91440" bIns="45720" anchor="ctr">
            <a:normAutofit lnSpcReduction="10000"/>
          </a:bodyPr>
          <a:lstStyle/>
          <a:p>
            <a:pPr algn="ctr"/>
            <a:endParaRPr dirty="0">
              <a:cs typeface="+mn-ea"/>
              <a:sym typeface="+mn-lt"/>
            </a:endParaRPr>
          </a:p>
        </p:txBody>
      </p:sp>
      <p:sp>
        <p:nvSpPr>
          <p:cNvPr id="12" name="Shape 36270"/>
          <p:cNvSpPr/>
          <p:nvPr>
            <p:custDataLst>
              <p:tags r:id="rId16"/>
            </p:custDataLst>
          </p:nvPr>
        </p:nvSpPr>
        <p:spPr>
          <a:xfrm>
            <a:off x="6642735" y="2701290"/>
            <a:ext cx="197485" cy="436245"/>
          </a:xfrm>
          <a:custGeom>
            <a:avLst/>
            <a:gdLst/>
            <a:ahLst/>
            <a:cxnLst>
              <a:cxn ang="0">
                <a:pos x="wd2" y="hd2"/>
              </a:cxn>
              <a:cxn ang="5400000">
                <a:pos x="wd2" y="hd2"/>
              </a:cxn>
              <a:cxn ang="10800000">
                <a:pos x="wd2" y="hd2"/>
              </a:cxn>
              <a:cxn ang="16200000">
                <a:pos x="wd2" y="hd2"/>
              </a:cxn>
            </a:cxnLst>
            <a:rect l="0" t="0" r="r" b="b"/>
            <a:pathLst>
              <a:path w="21600" h="21600" extrusionOk="0">
                <a:moveTo>
                  <a:pt x="19100" y="18466"/>
                </a:moveTo>
                <a:lnTo>
                  <a:pt x="2500" y="18466"/>
                </a:lnTo>
                <a:lnTo>
                  <a:pt x="2500" y="3136"/>
                </a:lnTo>
                <a:lnTo>
                  <a:pt x="19100" y="3136"/>
                </a:lnTo>
                <a:cubicBezTo>
                  <a:pt x="19100" y="3136"/>
                  <a:pt x="19100" y="18466"/>
                  <a:pt x="19100" y="18466"/>
                </a:cubicBezTo>
                <a:close/>
                <a:moveTo>
                  <a:pt x="10853" y="20779"/>
                </a:moveTo>
                <a:cubicBezTo>
                  <a:pt x="10002" y="20779"/>
                  <a:pt x="9310" y="20457"/>
                  <a:pt x="9310" y="20058"/>
                </a:cubicBezTo>
                <a:cubicBezTo>
                  <a:pt x="9310" y="19659"/>
                  <a:pt x="10002" y="19337"/>
                  <a:pt x="10853" y="19337"/>
                </a:cubicBezTo>
                <a:cubicBezTo>
                  <a:pt x="11704" y="19337"/>
                  <a:pt x="12396" y="19659"/>
                  <a:pt x="12396" y="20058"/>
                </a:cubicBezTo>
                <a:cubicBezTo>
                  <a:pt x="12396" y="20457"/>
                  <a:pt x="11704" y="20779"/>
                  <a:pt x="10853" y="20779"/>
                </a:cubicBezTo>
                <a:close/>
                <a:moveTo>
                  <a:pt x="17876" y="0"/>
                </a:moveTo>
                <a:lnTo>
                  <a:pt x="3724" y="0"/>
                </a:lnTo>
                <a:cubicBezTo>
                  <a:pt x="1664" y="0"/>
                  <a:pt x="0" y="780"/>
                  <a:pt x="0" y="1741"/>
                </a:cubicBezTo>
                <a:lnTo>
                  <a:pt x="0" y="19859"/>
                </a:lnTo>
                <a:cubicBezTo>
                  <a:pt x="0" y="20820"/>
                  <a:pt x="1664" y="21600"/>
                  <a:pt x="3724" y="21600"/>
                </a:cubicBezTo>
                <a:lnTo>
                  <a:pt x="17876" y="21600"/>
                </a:lnTo>
                <a:cubicBezTo>
                  <a:pt x="19931" y="21600"/>
                  <a:pt x="21600" y="20820"/>
                  <a:pt x="21600" y="19859"/>
                </a:cubicBezTo>
                <a:lnTo>
                  <a:pt x="21600" y="1741"/>
                </a:lnTo>
                <a:cubicBezTo>
                  <a:pt x="21600" y="780"/>
                  <a:pt x="19931" y="0"/>
                  <a:pt x="17876" y="0"/>
                </a:cubicBezTo>
                <a:close/>
              </a:path>
            </a:pathLst>
          </a:custGeom>
          <a:solidFill>
            <a:srgbClr val="006BB6">
              <a:alpha val="80000"/>
            </a:srgbClr>
          </a:solidFill>
          <a:ln w="12700">
            <a:miter lim="400000"/>
          </a:ln>
        </p:spPr>
        <p:txBody>
          <a:bodyPr wrap="square" lIns="91440" tIns="45720" rIns="91440" bIns="45720" anchor="ctr">
            <a:normAutofit/>
          </a:bodyPr>
          <a:lstStyle/>
          <a:p>
            <a:pPr algn="ctr"/>
            <a:endParaRPr dirty="0">
              <a:cs typeface="+mn-ea"/>
              <a:sym typeface="+mn-lt"/>
            </a:endParaRPr>
          </a:p>
        </p:txBody>
      </p:sp>
      <p:sp>
        <p:nvSpPr>
          <p:cNvPr id="13" name="Shape 36273"/>
          <p:cNvSpPr/>
          <p:nvPr>
            <p:custDataLst>
              <p:tags r:id="rId17"/>
            </p:custDataLst>
          </p:nvPr>
        </p:nvSpPr>
        <p:spPr>
          <a:xfrm>
            <a:off x="3325495" y="3773805"/>
            <a:ext cx="325120" cy="429260"/>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006BB6">
              <a:alpha val="80000"/>
            </a:srgbClr>
          </a:solidFill>
          <a:ln w="12700">
            <a:miter lim="400000"/>
          </a:ln>
        </p:spPr>
        <p:txBody>
          <a:bodyPr wrap="square" lIns="91440" tIns="45720" rIns="91440" bIns="45720" anchor="ctr">
            <a:normAutofit/>
          </a:bodyPr>
          <a:lstStyle/>
          <a:p>
            <a:pPr algn="ctr"/>
            <a:endParaRPr dirty="0">
              <a:cs typeface="+mn-ea"/>
              <a:sym typeface="+mn-lt"/>
            </a:endParaRPr>
          </a:p>
        </p:txBody>
      </p:sp>
      <p:sp>
        <p:nvSpPr>
          <p:cNvPr id="24" name="Shape 36288"/>
          <p:cNvSpPr/>
          <p:nvPr>
            <p:custDataLst>
              <p:tags r:id="rId18"/>
            </p:custDataLst>
          </p:nvPr>
        </p:nvSpPr>
        <p:spPr>
          <a:xfrm>
            <a:off x="8541385" y="3871595"/>
            <a:ext cx="275590" cy="339090"/>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006BB6">
              <a:alpha val="80000"/>
            </a:srgbClr>
          </a:solidFill>
          <a:ln w="12700">
            <a:miter lim="400000"/>
          </a:ln>
        </p:spPr>
        <p:txBody>
          <a:bodyPr wrap="square" lIns="91440" tIns="45720" rIns="91440" bIns="45720" anchor="ctr">
            <a:normAutofit lnSpcReduction="10000"/>
          </a:bodyPr>
          <a:lstStyle/>
          <a:p>
            <a:pPr algn="ctr"/>
            <a:endParaRPr dirty="0">
              <a:cs typeface="+mn-ea"/>
              <a:sym typeface="+mn-lt"/>
            </a:endParaRPr>
          </a:p>
        </p:txBody>
      </p:sp>
      <p:sp>
        <p:nvSpPr>
          <p:cNvPr id="22" name="Shape 36291"/>
          <p:cNvSpPr/>
          <p:nvPr>
            <p:custDataLst>
              <p:tags r:id="rId19"/>
            </p:custDataLst>
          </p:nvPr>
        </p:nvSpPr>
        <p:spPr>
          <a:xfrm>
            <a:off x="3926840" y="2736215"/>
            <a:ext cx="433070" cy="358140"/>
          </a:xfrm>
          <a:custGeom>
            <a:avLst/>
            <a:gdLst/>
            <a:ahLst/>
            <a:cxnLst>
              <a:cxn ang="0">
                <a:pos x="wd2" y="hd2"/>
              </a:cxn>
              <a:cxn ang="5400000">
                <a:pos x="wd2" y="hd2"/>
              </a:cxn>
              <a:cxn ang="10800000">
                <a:pos x="wd2" y="hd2"/>
              </a:cxn>
              <a:cxn ang="16200000">
                <a:pos x="wd2" y="hd2"/>
              </a:cxn>
            </a:cxnLst>
            <a:rect l="0" t="0" r="r" b="b"/>
            <a:pathLst>
              <a:path w="21600" h="21600" extrusionOk="0">
                <a:moveTo>
                  <a:pt x="10527" y="0"/>
                </a:moveTo>
                <a:lnTo>
                  <a:pt x="7999" y="3056"/>
                </a:lnTo>
                <a:lnTo>
                  <a:pt x="9005" y="3056"/>
                </a:lnTo>
                <a:lnTo>
                  <a:pt x="9005" y="14359"/>
                </a:lnTo>
                <a:lnTo>
                  <a:pt x="12035" y="14359"/>
                </a:lnTo>
                <a:lnTo>
                  <a:pt x="12035" y="3056"/>
                </a:lnTo>
                <a:lnTo>
                  <a:pt x="13040" y="3056"/>
                </a:lnTo>
                <a:lnTo>
                  <a:pt x="10527" y="0"/>
                </a:lnTo>
                <a:close/>
                <a:moveTo>
                  <a:pt x="13213" y="4393"/>
                </a:moveTo>
                <a:lnTo>
                  <a:pt x="13213" y="15731"/>
                </a:lnTo>
                <a:lnTo>
                  <a:pt x="7827" y="15731"/>
                </a:lnTo>
                <a:lnTo>
                  <a:pt x="7827" y="6633"/>
                </a:lnTo>
                <a:cubicBezTo>
                  <a:pt x="7561" y="6556"/>
                  <a:pt x="7280" y="6511"/>
                  <a:pt x="6994" y="6511"/>
                </a:cubicBezTo>
                <a:cubicBezTo>
                  <a:pt x="5270" y="6511"/>
                  <a:pt x="3827" y="7998"/>
                  <a:pt x="3504" y="9967"/>
                </a:cubicBezTo>
                <a:cubicBezTo>
                  <a:pt x="1473" y="10697"/>
                  <a:pt x="0" y="12953"/>
                  <a:pt x="0" y="15644"/>
                </a:cubicBezTo>
                <a:cubicBezTo>
                  <a:pt x="0" y="18925"/>
                  <a:pt x="2195" y="21600"/>
                  <a:pt x="4912" y="21600"/>
                </a:cubicBezTo>
                <a:lnTo>
                  <a:pt x="16674" y="21600"/>
                </a:lnTo>
                <a:cubicBezTo>
                  <a:pt x="19390" y="21600"/>
                  <a:pt x="21600" y="18925"/>
                  <a:pt x="21600" y="15644"/>
                </a:cubicBezTo>
                <a:cubicBezTo>
                  <a:pt x="21600" y="12904"/>
                  <a:pt x="20056" y="10600"/>
                  <a:pt x="17966" y="9914"/>
                </a:cubicBezTo>
                <a:cubicBezTo>
                  <a:pt x="17531" y="7031"/>
                  <a:pt x="15610" y="4885"/>
                  <a:pt x="13213" y="4393"/>
                </a:cubicBezTo>
                <a:close/>
              </a:path>
            </a:pathLst>
          </a:custGeom>
          <a:solidFill>
            <a:srgbClr val="006BB6">
              <a:alpha val="80000"/>
            </a:srgbClr>
          </a:solidFill>
          <a:ln w="12700">
            <a:miter lim="400000"/>
          </a:ln>
        </p:spPr>
        <p:txBody>
          <a:bodyPr wrap="square" lIns="91440" tIns="45720" rIns="91440" bIns="45720" anchor="ctr">
            <a:normAutofit lnSpcReduction="10000"/>
          </a:bodyPr>
          <a:lstStyle/>
          <a:p>
            <a:pPr algn="ctr"/>
            <a:endParaRPr dirty="0">
              <a:cs typeface="+mn-ea"/>
              <a:sym typeface="+mn-lt"/>
            </a:endParaRPr>
          </a:p>
        </p:txBody>
      </p:sp>
      <p:sp>
        <p:nvSpPr>
          <p:cNvPr id="18" name="Shape 36297"/>
          <p:cNvSpPr/>
          <p:nvPr>
            <p:custDataLst>
              <p:tags r:id="rId20"/>
            </p:custDataLst>
          </p:nvPr>
        </p:nvSpPr>
        <p:spPr>
          <a:xfrm>
            <a:off x="9148445" y="2770505"/>
            <a:ext cx="353060" cy="297815"/>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985" y="0"/>
                  <a:pt x="646" y="178"/>
                  <a:pt x="399" y="467"/>
                </a:cubicBezTo>
                <a:cubicBezTo>
                  <a:pt x="153" y="756"/>
                  <a:pt x="0" y="1155"/>
                  <a:pt x="0" y="1597"/>
                </a:cubicBezTo>
                <a:lnTo>
                  <a:pt x="0" y="20003"/>
                </a:lnTo>
                <a:cubicBezTo>
                  <a:pt x="0" y="20445"/>
                  <a:pt x="153" y="20845"/>
                  <a:pt x="399" y="21133"/>
                </a:cubicBezTo>
                <a:cubicBezTo>
                  <a:pt x="646" y="21422"/>
                  <a:pt x="985" y="21600"/>
                  <a:pt x="1358" y="21600"/>
                </a:cubicBezTo>
                <a:lnTo>
                  <a:pt x="18896" y="21600"/>
                </a:lnTo>
                <a:cubicBezTo>
                  <a:pt x="19268" y="21600"/>
                  <a:pt x="19605" y="21422"/>
                  <a:pt x="19849" y="21133"/>
                </a:cubicBezTo>
                <a:cubicBezTo>
                  <a:pt x="20092" y="20845"/>
                  <a:pt x="20242" y="20445"/>
                  <a:pt x="20242" y="20003"/>
                </a:cubicBezTo>
                <a:lnTo>
                  <a:pt x="20242" y="15200"/>
                </a:lnTo>
                <a:lnTo>
                  <a:pt x="15524" y="15200"/>
                </a:lnTo>
                <a:cubicBezTo>
                  <a:pt x="15151" y="15200"/>
                  <a:pt x="14815" y="15022"/>
                  <a:pt x="14571" y="14733"/>
                </a:cubicBezTo>
                <a:cubicBezTo>
                  <a:pt x="14328" y="14445"/>
                  <a:pt x="14177" y="14046"/>
                  <a:pt x="14177" y="13604"/>
                </a:cubicBezTo>
                <a:lnTo>
                  <a:pt x="14177" y="10398"/>
                </a:lnTo>
                <a:cubicBezTo>
                  <a:pt x="14177" y="9956"/>
                  <a:pt x="14328" y="9557"/>
                  <a:pt x="14571" y="9268"/>
                </a:cubicBezTo>
                <a:cubicBezTo>
                  <a:pt x="14815" y="8979"/>
                  <a:pt x="15151" y="8801"/>
                  <a:pt x="15524" y="8801"/>
                </a:cubicBezTo>
                <a:lnTo>
                  <a:pt x="20242" y="8801"/>
                </a:lnTo>
                <a:lnTo>
                  <a:pt x="20242" y="4803"/>
                </a:lnTo>
                <a:cubicBezTo>
                  <a:pt x="20242" y="4361"/>
                  <a:pt x="20092" y="3959"/>
                  <a:pt x="19849" y="3667"/>
                </a:cubicBezTo>
                <a:cubicBezTo>
                  <a:pt x="19605" y="3375"/>
                  <a:pt x="19268" y="3193"/>
                  <a:pt x="18896" y="3193"/>
                </a:cubicBezTo>
                <a:lnTo>
                  <a:pt x="18896" y="1597"/>
                </a:lnTo>
                <a:cubicBezTo>
                  <a:pt x="18896" y="1155"/>
                  <a:pt x="18746" y="756"/>
                  <a:pt x="18502" y="467"/>
                </a:cubicBezTo>
                <a:cubicBezTo>
                  <a:pt x="18259" y="178"/>
                  <a:pt x="17922" y="0"/>
                  <a:pt x="17549" y="0"/>
                </a:cubicBezTo>
                <a:lnTo>
                  <a:pt x="1358" y="0"/>
                </a:lnTo>
                <a:close/>
                <a:moveTo>
                  <a:pt x="2025" y="1597"/>
                </a:moveTo>
                <a:lnTo>
                  <a:pt x="16192" y="1597"/>
                </a:lnTo>
                <a:cubicBezTo>
                  <a:pt x="16192" y="1597"/>
                  <a:pt x="16531" y="1596"/>
                  <a:pt x="16871" y="1795"/>
                </a:cubicBezTo>
                <a:cubicBezTo>
                  <a:pt x="17210" y="1994"/>
                  <a:pt x="17549" y="2393"/>
                  <a:pt x="17549" y="3193"/>
                </a:cubicBezTo>
                <a:lnTo>
                  <a:pt x="2025" y="3193"/>
                </a:lnTo>
                <a:cubicBezTo>
                  <a:pt x="1653" y="3193"/>
                  <a:pt x="1358" y="2844"/>
                  <a:pt x="1358" y="2401"/>
                </a:cubicBezTo>
                <a:cubicBezTo>
                  <a:pt x="1358" y="1960"/>
                  <a:pt x="1653" y="1597"/>
                  <a:pt x="2025" y="1597"/>
                </a:cubicBezTo>
                <a:close/>
                <a:moveTo>
                  <a:pt x="16192" y="9606"/>
                </a:moveTo>
                <a:cubicBezTo>
                  <a:pt x="15819" y="9606"/>
                  <a:pt x="15483" y="9784"/>
                  <a:pt x="15239" y="10073"/>
                </a:cubicBezTo>
                <a:cubicBezTo>
                  <a:pt x="14996" y="10361"/>
                  <a:pt x="14845" y="10760"/>
                  <a:pt x="14845" y="11202"/>
                </a:cubicBezTo>
                <a:lnTo>
                  <a:pt x="14845" y="12799"/>
                </a:lnTo>
                <a:cubicBezTo>
                  <a:pt x="14845" y="13241"/>
                  <a:pt x="14996" y="13640"/>
                  <a:pt x="15239" y="13929"/>
                </a:cubicBezTo>
                <a:cubicBezTo>
                  <a:pt x="15483" y="14217"/>
                  <a:pt x="15819" y="14396"/>
                  <a:pt x="16192" y="14396"/>
                </a:cubicBezTo>
                <a:lnTo>
                  <a:pt x="20242" y="14396"/>
                </a:lnTo>
                <a:cubicBezTo>
                  <a:pt x="20615" y="14396"/>
                  <a:pt x="20954" y="14217"/>
                  <a:pt x="21201" y="13929"/>
                </a:cubicBezTo>
                <a:cubicBezTo>
                  <a:pt x="21447" y="13640"/>
                  <a:pt x="21600" y="13241"/>
                  <a:pt x="21600" y="12799"/>
                </a:cubicBezTo>
                <a:lnTo>
                  <a:pt x="21600" y="11202"/>
                </a:lnTo>
                <a:cubicBezTo>
                  <a:pt x="21600" y="10760"/>
                  <a:pt x="21447" y="10361"/>
                  <a:pt x="21201" y="10073"/>
                </a:cubicBezTo>
                <a:cubicBezTo>
                  <a:pt x="20954" y="9784"/>
                  <a:pt x="20615"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006BB6">
              <a:alpha val="80000"/>
            </a:srgbClr>
          </a:solidFill>
          <a:ln w="12700">
            <a:miter lim="400000"/>
          </a:ln>
        </p:spPr>
        <p:txBody>
          <a:bodyPr wrap="square" lIns="91440" tIns="45720" rIns="91440" bIns="45720" anchor="ctr">
            <a:normAutofit fontScale="90000" lnSpcReduction="20000"/>
          </a:bodyPr>
          <a:lstStyle/>
          <a:p>
            <a:pPr algn="ctr"/>
            <a:endParaRPr dirty="0">
              <a:cs typeface="+mn-ea"/>
              <a:sym typeface="+mn-lt"/>
            </a:endParaRPr>
          </a:p>
        </p:txBody>
      </p:sp>
      <p:sp>
        <p:nvSpPr>
          <p:cNvPr id="66" name="Shape 36263"/>
          <p:cNvSpPr/>
          <p:nvPr>
            <p:custDataLst>
              <p:tags r:id="rId21"/>
            </p:custDataLst>
          </p:nvPr>
        </p:nvSpPr>
        <p:spPr>
          <a:xfrm rot="16200000">
            <a:off x="3496344" y="4549984"/>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67" name="Shape 36275"/>
          <p:cNvSpPr/>
          <p:nvPr>
            <p:custDataLst>
              <p:tags r:id="rId22"/>
            </p:custDataLst>
          </p:nvPr>
        </p:nvSpPr>
        <p:spPr>
          <a:xfrm rot="16200000">
            <a:off x="4788001" y="4549984"/>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68" name="Shape 36281"/>
          <p:cNvSpPr/>
          <p:nvPr>
            <p:custDataLst>
              <p:tags r:id="rId23"/>
            </p:custDataLst>
          </p:nvPr>
        </p:nvSpPr>
        <p:spPr>
          <a:xfrm rot="16200000">
            <a:off x="6079658" y="4549984"/>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69" name="Shape 36287"/>
          <p:cNvSpPr/>
          <p:nvPr>
            <p:custDataLst>
              <p:tags r:id="rId24"/>
            </p:custDataLst>
          </p:nvPr>
        </p:nvSpPr>
        <p:spPr>
          <a:xfrm rot="16200000">
            <a:off x="7363697" y="4549984"/>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70" name="文本框 69"/>
          <p:cNvSpPr txBox="1"/>
          <p:nvPr/>
        </p:nvSpPr>
        <p:spPr>
          <a:xfrm>
            <a:off x="1604645" y="3736340"/>
            <a:ext cx="1228725" cy="553085"/>
          </a:xfrm>
          <a:prstGeom prst="rect">
            <a:avLst/>
          </a:prstGeom>
          <a:noFill/>
          <a:ln w="9525">
            <a:noFill/>
          </a:ln>
        </p:spPr>
        <p:txBody>
          <a:bodyPr wrap="square">
            <a:spAutoFit/>
          </a:bodyPr>
          <a:lstStyle/>
          <a:p>
            <a:pPr indent="0" algn="l">
              <a:lnSpc>
                <a:spcPct val="150000"/>
              </a:lnSpc>
            </a:pPr>
            <a:r>
              <a:rPr lang="zh-CN" altLang="en-US" sz="2000" b="0" dirty="0">
                <a:solidFill>
                  <a:schemeClr val="bg1"/>
                </a:solidFill>
                <a:latin typeface="黑体" panose="02010609060101010101" charset="-122"/>
                <a:ea typeface="黑体" panose="02010609060101010101" charset="-122"/>
                <a:cs typeface="黑体" panose="02010609060101010101" charset="-122"/>
              </a:rPr>
              <a:t>营销目标</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71" name="文本框 70"/>
          <p:cNvSpPr txBox="1"/>
          <p:nvPr/>
        </p:nvSpPr>
        <p:spPr>
          <a:xfrm>
            <a:off x="4172585" y="3646170"/>
            <a:ext cx="1490980" cy="1045351"/>
          </a:xfrm>
          <a:prstGeom prst="rect">
            <a:avLst/>
          </a:prstGeom>
          <a:noFill/>
          <a:ln w="9525">
            <a:noFill/>
          </a:ln>
        </p:spPr>
        <p:txBody>
          <a:bodyPr wrap="square">
            <a:spAutoFit/>
          </a:bodyPr>
          <a:lstStyle/>
          <a:p>
            <a:pPr indent="0" algn="l">
              <a:lnSpc>
                <a:spcPct val="120000"/>
              </a:lnSpc>
              <a:spcBef>
                <a:spcPts val="0"/>
              </a:spcBef>
              <a:spcAft>
                <a:spcPts val="0"/>
              </a:spcAft>
            </a:pPr>
            <a:r>
              <a:rPr lang="zh-CN" altLang="en-US" dirty="0">
                <a:solidFill>
                  <a:schemeClr val="bg1"/>
                </a:solidFill>
                <a:latin typeface="黑体" panose="02010609060101010101" charset="-122"/>
                <a:ea typeface="黑体" panose="02010609060101010101" charset="-122"/>
                <a:cs typeface="黑体" panose="02010609060101010101" charset="-122"/>
              </a:rPr>
              <a:t>营</a:t>
            </a:r>
            <a:r>
              <a:rPr lang="zh-CN" altLang="en-US" b="0" dirty="0">
                <a:solidFill>
                  <a:schemeClr val="bg1"/>
                </a:solidFill>
                <a:latin typeface="黑体" panose="02010609060101010101" charset="-122"/>
                <a:ea typeface="黑体" panose="02010609060101010101" charset="-122"/>
                <a:cs typeface="黑体" panose="02010609060101010101" charset="-122"/>
              </a:rPr>
              <a:t>利模式</a:t>
            </a:r>
            <a:endParaRPr lang="zh-CN" altLang="en-US" b="0" dirty="0">
              <a:solidFill>
                <a:schemeClr val="bg1"/>
              </a:solidFill>
              <a:latin typeface="黑体" panose="02010609060101010101" charset="-122"/>
              <a:ea typeface="黑体" panose="02010609060101010101" charset="-122"/>
              <a:cs typeface="黑体" panose="02010609060101010101" charset="-122"/>
            </a:endParaRPr>
          </a:p>
          <a:p>
            <a:pPr indent="0" algn="l">
              <a:lnSpc>
                <a:spcPct val="120000"/>
              </a:lnSpc>
              <a:spcBef>
                <a:spcPts val="0"/>
              </a:spcBef>
              <a:spcAft>
                <a:spcPts val="0"/>
              </a:spcAft>
            </a:pPr>
            <a:r>
              <a:rPr lang="zh-CN" altLang="en-US" b="0" dirty="0">
                <a:solidFill>
                  <a:schemeClr val="bg1"/>
                </a:solidFill>
                <a:latin typeface="黑体" panose="02010609060101010101" charset="-122"/>
                <a:ea typeface="黑体" panose="02010609060101010101" charset="-122"/>
                <a:cs typeface="黑体" panose="02010609060101010101" charset="-122"/>
              </a:rPr>
              <a:t>与网站结构</a:t>
            </a:r>
            <a:endParaRPr lang="zh-CN" altLang="en-US" b="0" dirty="0">
              <a:solidFill>
                <a:schemeClr val="bg1"/>
              </a:solidFill>
              <a:latin typeface="黑体" panose="02010609060101010101" charset="-122"/>
              <a:ea typeface="黑体" panose="02010609060101010101" charset="-122"/>
              <a:cs typeface="黑体" panose="02010609060101010101" charset="-122"/>
            </a:endParaRPr>
          </a:p>
          <a:p>
            <a:pPr indent="0" algn="l">
              <a:lnSpc>
                <a:spcPct val="120000"/>
              </a:lnSpc>
              <a:spcBef>
                <a:spcPts val="0"/>
              </a:spcBef>
              <a:spcAft>
                <a:spcPts val="0"/>
              </a:spcAft>
            </a:pPr>
            <a:endParaRPr lang="zh-CN" altLang="en-US" b="0" dirty="0">
              <a:solidFill>
                <a:schemeClr val="bg1"/>
              </a:solidFill>
              <a:latin typeface="黑体" panose="02010609060101010101" charset="-122"/>
              <a:ea typeface="黑体" panose="02010609060101010101" charset="-122"/>
              <a:cs typeface="黑体" panose="02010609060101010101" charset="-122"/>
            </a:endParaRPr>
          </a:p>
        </p:txBody>
      </p:sp>
      <p:sp>
        <p:nvSpPr>
          <p:cNvPr id="72" name="文本框 71"/>
          <p:cNvSpPr txBox="1"/>
          <p:nvPr/>
        </p:nvSpPr>
        <p:spPr>
          <a:xfrm>
            <a:off x="7421245" y="2682240"/>
            <a:ext cx="1490980" cy="460375"/>
          </a:xfrm>
          <a:prstGeom prst="rect">
            <a:avLst/>
          </a:prstGeom>
          <a:noFill/>
          <a:ln w="9525">
            <a:noFill/>
          </a:ln>
        </p:spPr>
        <p:txBody>
          <a:bodyPr wrap="square">
            <a:spAutoFit/>
          </a:bodyPr>
          <a:lstStyle/>
          <a:p>
            <a:pPr indent="0" algn="l">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环境分析</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73" name="文本框 72"/>
          <p:cNvSpPr txBox="1"/>
          <p:nvPr>
            <p:custDataLst>
              <p:tags r:id="rId25"/>
            </p:custDataLst>
          </p:nvPr>
        </p:nvSpPr>
        <p:spPr>
          <a:xfrm>
            <a:off x="2485390" y="2634615"/>
            <a:ext cx="762000" cy="553085"/>
          </a:xfrm>
          <a:prstGeom prst="rect">
            <a:avLst/>
          </a:prstGeom>
          <a:noFill/>
          <a:ln w="9525">
            <a:noFill/>
          </a:ln>
        </p:spPr>
        <p:txBody>
          <a:bodyPr wrap="square">
            <a:spAutoFit/>
          </a:bodyPr>
          <a:lstStyle/>
          <a:p>
            <a:pPr indent="0" algn="l">
              <a:lnSpc>
                <a:spcPct val="150000"/>
              </a:lnSpc>
            </a:pPr>
            <a:r>
              <a:rPr lang="zh-CN" altLang="en-US" sz="2000" b="0" dirty="0">
                <a:solidFill>
                  <a:schemeClr val="bg1"/>
                </a:solidFill>
                <a:latin typeface="黑体" panose="02010609060101010101" charset="-122"/>
                <a:ea typeface="黑体" panose="02010609060101010101" charset="-122"/>
                <a:cs typeface="黑体" panose="02010609060101010101" charset="-122"/>
              </a:rPr>
              <a:t>封面</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74" name="文本框 73"/>
          <p:cNvSpPr txBox="1"/>
          <p:nvPr>
            <p:custDataLst>
              <p:tags r:id="rId26"/>
            </p:custDataLst>
          </p:nvPr>
        </p:nvSpPr>
        <p:spPr>
          <a:xfrm>
            <a:off x="4838700" y="2541905"/>
            <a:ext cx="1490980" cy="755650"/>
          </a:xfrm>
          <a:prstGeom prst="rect">
            <a:avLst/>
          </a:prstGeom>
          <a:noFill/>
          <a:ln w="9525">
            <a:noFill/>
          </a:ln>
        </p:spPr>
        <p:txBody>
          <a:bodyPr wrap="square">
            <a:spAutoFit/>
          </a:bodyPr>
          <a:lstStyle/>
          <a:p>
            <a:pPr indent="0" algn="l">
              <a:lnSpc>
                <a:spcPct val="120000"/>
              </a:lnSpc>
              <a:spcBef>
                <a:spcPts val="0"/>
              </a:spcBef>
              <a:spcAft>
                <a:spcPts val="0"/>
              </a:spcAft>
            </a:pPr>
            <a:r>
              <a:rPr lang="zh-CN" altLang="en-US" b="0" dirty="0">
                <a:solidFill>
                  <a:schemeClr val="bg1"/>
                </a:solidFill>
                <a:latin typeface="黑体" panose="02010609060101010101" charset="-122"/>
                <a:ea typeface="黑体" panose="02010609060101010101" charset="-122"/>
                <a:cs typeface="黑体" panose="02010609060101010101" charset="-122"/>
              </a:rPr>
              <a:t>项目概要</a:t>
            </a:r>
            <a:endParaRPr lang="zh-CN" altLang="en-US" b="0" dirty="0">
              <a:solidFill>
                <a:schemeClr val="bg1"/>
              </a:solidFill>
              <a:latin typeface="黑体" panose="02010609060101010101" charset="-122"/>
              <a:ea typeface="黑体" panose="02010609060101010101" charset="-122"/>
              <a:cs typeface="黑体" panose="02010609060101010101" charset="-122"/>
            </a:endParaRPr>
          </a:p>
          <a:p>
            <a:pPr indent="0" algn="l">
              <a:lnSpc>
                <a:spcPct val="120000"/>
              </a:lnSpc>
              <a:spcBef>
                <a:spcPts val="0"/>
              </a:spcBef>
              <a:spcAft>
                <a:spcPts val="0"/>
              </a:spcAft>
            </a:pPr>
            <a:r>
              <a:rPr lang="zh-CN" altLang="en-US" b="0" dirty="0">
                <a:solidFill>
                  <a:schemeClr val="bg1"/>
                </a:solidFill>
                <a:latin typeface="黑体" panose="02010609060101010101" charset="-122"/>
                <a:ea typeface="黑体" panose="02010609060101010101" charset="-122"/>
                <a:cs typeface="黑体" panose="02010609060101010101" charset="-122"/>
              </a:rPr>
              <a:t>与背景分析</a:t>
            </a:r>
            <a:endParaRPr lang="zh-CN" altLang="en-US" b="0" dirty="0">
              <a:solidFill>
                <a:schemeClr val="bg1"/>
              </a:solidFill>
              <a:latin typeface="黑体" panose="02010609060101010101" charset="-122"/>
              <a:ea typeface="黑体" panose="02010609060101010101" charset="-122"/>
              <a:cs typeface="黑体" panose="02010609060101010101" charset="-122"/>
            </a:endParaRPr>
          </a:p>
        </p:txBody>
      </p:sp>
      <p:sp>
        <p:nvSpPr>
          <p:cNvPr id="75" name="文本框 74"/>
          <p:cNvSpPr txBox="1"/>
          <p:nvPr>
            <p:custDataLst>
              <p:tags r:id="rId27"/>
            </p:custDataLst>
          </p:nvPr>
        </p:nvSpPr>
        <p:spPr>
          <a:xfrm>
            <a:off x="6633210" y="3644265"/>
            <a:ext cx="1490980" cy="829945"/>
          </a:xfrm>
          <a:prstGeom prst="rect">
            <a:avLst/>
          </a:prstGeom>
          <a:noFill/>
          <a:ln w="9525">
            <a:noFill/>
          </a:ln>
        </p:spPr>
        <p:txBody>
          <a:bodyPr wrap="square">
            <a:spAutoFit/>
          </a:bodyPr>
          <a:lstStyle/>
          <a:p>
            <a:pPr indent="0" algn="ctr">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营销策略</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a:p>
            <a:pPr indent="0" algn="ctr">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与推广</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76" name="文本框 75"/>
          <p:cNvSpPr txBox="1"/>
          <p:nvPr>
            <p:custDataLst>
              <p:tags r:id="rId28"/>
            </p:custDataLst>
          </p:nvPr>
        </p:nvSpPr>
        <p:spPr>
          <a:xfrm>
            <a:off x="9234170" y="3646170"/>
            <a:ext cx="1490980" cy="829945"/>
          </a:xfrm>
          <a:prstGeom prst="rect">
            <a:avLst/>
          </a:prstGeom>
          <a:noFill/>
          <a:ln w="9525">
            <a:noFill/>
          </a:ln>
        </p:spPr>
        <p:txBody>
          <a:bodyPr wrap="square">
            <a:spAutoFit/>
          </a:bodyPr>
          <a:lstStyle/>
          <a:p>
            <a:pPr indent="0" algn="ctr">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项目组织</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a:p>
            <a:pPr indent="0" algn="ctr">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结构</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77" name="文本框 76"/>
          <p:cNvSpPr txBox="1"/>
          <p:nvPr>
            <p:custDataLst>
              <p:tags r:id="rId29"/>
            </p:custDataLst>
          </p:nvPr>
        </p:nvSpPr>
        <p:spPr>
          <a:xfrm>
            <a:off x="3608070" y="4822825"/>
            <a:ext cx="1228725" cy="553085"/>
          </a:xfrm>
          <a:prstGeom prst="rect">
            <a:avLst/>
          </a:prstGeom>
          <a:noFill/>
          <a:ln w="9525">
            <a:noFill/>
          </a:ln>
        </p:spPr>
        <p:txBody>
          <a:bodyPr wrap="square">
            <a:spAutoFit/>
          </a:bodyPr>
          <a:lstStyle/>
          <a:p>
            <a:pPr indent="0" algn="l">
              <a:lnSpc>
                <a:spcPct val="150000"/>
              </a:lnSpc>
            </a:pPr>
            <a:r>
              <a:rPr lang="zh-CN" altLang="en-US" sz="2000" b="0" dirty="0">
                <a:solidFill>
                  <a:schemeClr val="bg1"/>
                </a:solidFill>
                <a:latin typeface="黑体" panose="02010609060101010101" charset="-122"/>
                <a:ea typeface="黑体" panose="02010609060101010101" charset="-122"/>
                <a:cs typeface="黑体" panose="02010609060101010101" charset="-122"/>
              </a:rPr>
              <a:t>财务预算</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85" name="文本框 84"/>
          <p:cNvSpPr txBox="1"/>
          <p:nvPr>
            <p:custDataLst>
              <p:tags r:id="rId30"/>
            </p:custDataLst>
          </p:nvPr>
        </p:nvSpPr>
        <p:spPr>
          <a:xfrm>
            <a:off x="6034405" y="4762500"/>
            <a:ext cx="1490980" cy="755650"/>
          </a:xfrm>
          <a:prstGeom prst="rect">
            <a:avLst/>
          </a:prstGeom>
          <a:noFill/>
          <a:ln w="9525">
            <a:noFill/>
          </a:ln>
        </p:spPr>
        <p:txBody>
          <a:bodyPr wrap="square">
            <a:spAutoFit/>
          </a:bodyPr>
          <a:lstStyle/>
          <a:p>
            <a:pPr indent="0" algn="ctr">
              <a:lnSpc>
                <a:spcPct val="120000"/>
              </a:lnSpc>
              <a:spcBef>
                <a:spcPts val="0"/>
              </a:spcBef>
              <a:spcAft>
                <a:spcPts val="0"/>
              </a:spcAft>
            </a:pPr>
            <a:r>
              <a:rPr lang="zh-CN" altLang="en-US" b="0" dirty="0">
                <a:solidFill>
                  <a:schemeClr val="bg1"/>
                </a:solidFill>
                <a:latin typeface="黑体" panose="02010609060101010101" charset="-122"/>
                <a:ea typeface="黑体" panose="02010609060101010101" charset="-122"/>
                <a:cs typeface="黑体" panose="02010609060101010101" charset="-122"/>
              </a:rPr>
              <a:t>风险控制与可行性分析</a:t>
            </a:r>
            <a:endParaRPr lang="zh-CN" altLang="en-US" b="0" dirty="0">
              <a:solidFill>
                <a:schemeClr val="bg1"/>
              </a:solidFill>
              <a:latin typeface="黑体" panose="02010609060101010101" charset="-122"/>
              <a:ea typeface="黑体" panose="02010609060101010101" charset="-122"/>
              <a:cs typeface="黑体" panose="02010609060101010101" charset="-122"/>
            </a:endParaRPr>
          </a:p>
        </p:txBody>
      </p:sp>
      <p:sp>
        <p:nvSpPr>
          <p:cNvPr id="87" name="Shape 36296"/>
          <p:cNvSpPr/>
          <p:nvPr>
            <p:custDataLst>
              <p:tags r:id="rId31"/>
            </p:custDataLst>
          </p:nvPr>
        </p:nvSpPr>
        <p:spPr>
          <a:xfrm rot="16200000">
            <a:off x="8647700" y="455024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solidFill>
            <a:srgbClr val="3C8AC5"/>
          </a:solidFill>
          <a:ln w="12700">
            <a:miter lim="400000"/>
          </a:ln>
        </p:spPr>
        <p:txBody>
          <a:bodyPr wrap="square" lIns="91440" tIns="45720" rIns="91440" bIns="45720" anchor="ctr">
            <a:normAutofit/>
          </a:bodyPr>
          <a:lstStyle/>
          <a:p>
            <a:pPr algn="ctr"/>
            <a:endParaRPr dirty="0">
              <a:cs typeface="+mn-ea"/>
              <a:sym typeface="+mn-lt"/>
            </a:endParaRPr>
          </a:p>
        </p:txBody>
      </p:sp>
      <p:sp>
        <p:nvSpPr>
          <p:cNvPr id="89" name="文本框 88"/>
          <p:cNvSpPr txBox="1"/>
          <p:nvPr/>
        </p:nvSpPr>
        <p:spPr>
          <a:xfrm>
            <a:off x="8981440" y="4915535"/>
            <a:ext cx="749300" cy="460375"/>
          </a:xfrm>
          <a:prstGeom prst="rect">
            <a:avLst/>
          </a:prstGeom>
          <a:noFill/>
          <a:ln w="9525">
            <a:noFill/>
          </a:ln>
        </p:spPr>
        <p:txBody>
          <a:bodyPr wrap="square">
            <a:spAutoFit/>
          </a:bodyPr>
          <a:lstStyle/>
          <a:p>
            <a:pPr indent="0" algn="l">
              <a:lnSpc>
                <a:spcPct val="120000"/>
              </a:lnSpc>
              <a:spcBef>
                <a:spcPts val="0"/>
              </a:spcBef>
              <a:spcAft>
                <a:spcPts val="0"/>
              </a:spcAft>
            </a:pPr>
            <a:r>
              <a:rPr lang="zh-CN" altLang="en-US" sz="2000" b="0" dirty="0">
                <a:solidFill>
                  <a:schemeClr val="bg1"/>
                </a:solidFill>
                <a:latin typeface="黑体" panose="02010609060101010101" charset="-122"/>
                <a:ea typeface="黑体" panose="02010609060101010101" charset="-122"/>
                <a:cs typeface="黑体" panose="02010609060101010101" charset="-122"/>
              </a:rPr>
              <a:t>附件</a:t>
            </a:r>
            <a:endParaRPr lang="zh-CN" altLang="en-US" sz="2000" b="0" dirty="0">
              <a:solidFill>
                <a:schemeClr val="bg1"/>
              </a:solidFill>
              <a:latin typeface="黑体" panose="02010609060101010101" charset="-122"/>
              <a:ea typeface="黑体" panose="02010609060101010101" charset="-122"/>
              <a:cs typeface="黑体" panose="02010609060101010101" charset="-122"/>
            </a:endParaRPr>
          </a:p>
        </p:txBody>
      </p:sp>
      <p:sp>
        <p:nvSpPr>
          <p:cNvPr id="93" name="Shape 36293"/>
          <p:cNvSpPr/>
          <p:nvPr>
            <p:custDataLst>
              <p:tags r:id="rId32"/>
            </p:custDataLst>
          </p:nvPr>
        </p:nvSpPr>
        <p:spPr>
          <a:xfrm rot="16200000">
            <a:off x="2204017" y="4547702"/>
            <a:ext cx="1415848" cy="1226161"/>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lnTo>
                  <a:pt x="21600" y="10800"/>
                </a:lnTo>
                <a:lnTo>
                  <a:pt x="16200" y="21600"/>
                </a:lnTo>
                <a:lnTo>
                  <a:pt x="5400" y="21600"/>
                </a:lnTo>
                <a:lnTo>
                  <a:pt x="0" y="10800"/>
                </a:lnTo>
                <a:lnTo>
                  <a:pt x="5400" y="0"/>
                </a:lnTo>
                <a:close/>
              </a:path>
            </a:pathLst>
          </a:custGeom>
          <a:noFill/>
          <a:ln w="12700">
            <a:solidFill>
              <a:schemeClr val="accent1"/>
            </a:solidFill>
            <a:miter lim="400000"/>
          </a:ln>
        </p:spPr>
        <p:txBody>
          <a:bodyPr wrap="square" lIns="91440" tIns="45720" rIns="91440" bIns="45720" anchor="ctr">
            <a:normAutofit/>
          </a:bodyPr>
          <a:lstStyle/>
          <a:p>
            <a:pPr algn="ctr"/>
            <a:endParaRPr dirty="0">
              <a:cs typeface="+mn-ea"/>
              <a:sym typeface="+mn-lt"/>
            </a:endParaRPr>
          </a:p>
        </p:txBody>
      </p:sp>
      <p:sp>
        <p:nvSpPr>
          <p:cNvPr id="94" name="Shape 36294"/>
          <p:cNvSpPr/>
          <p:nvPr>
            <p:custDataLst>
              <p:tags r:id="rId33"/>
            </p:custDataLst>
          </p:nvPr>
        </p:nvSpPr>
        <p:spPr>
          <a:xfrm>
            <a:off x="2696394" y="4907066"/>
            <a:ext cx="431093" cy="358842"/>
          </a:xfrm>
          <a:custGeom>
            <a:avLst/>
            <a:gdLst/>
            <a:ahLst/>
            <a:cxnLst>
              <a:cxn ang="0">
                <a:pos x="wd2" y="hd2"/>
              </a:cxn>
              <a:cxn ang="5400000">
                <a:pos x="wd2" y="hd2"/>
              </a:cxn>
              <a:cxn ang="10800000">
                <a:pos x="wd2" y="hd2"/>
              </a:cxn>
              <a:cxn ang="16200000">
                <a:pos x="wd2" y="hd2"/>
              </a:cxn>
            </a:cxnLst>
            <a:rect l="0" t="0" r="r" b="b"/>
            <a:pathLst>
              <a:path w="21600" h="21600" extrusionOk="0">
                <a:moveTo>
                  <a:pt x="8654" y="0"/>
                </a:moveTo>
                <a:lnTo>
                  <a:pt x="8654" y="10628"/>
                </a:lnTo>
                <a:lnTo>
                  <a:pt x="7897" y="10628"/>
                </a:lnTo>
                <a:lnTo>
                  <a:pt x="10402" y="13637"/>
                </a:lnTo>
                <a:lnTo>
                  <a:pt x="12892" y="10628"/>
                </a:lnTo>
                <a:lnTo>
                  <a:pt x="11896" y="10628"/>
                </a:lnTo>
                <a:lnTo>
                  <a:pt x="11896" y="0"/>
                </a:lnTo>
                <a:lnTo>
                  <a:pt x="8654" y="0"/>
                </a:lnTo>
                <a:close/>
                <a:moveTo>
                  <a:pt x="13077" y="4437"/>
                </a:moveTo>
                <a:lnTo>
                  <a:pt x="13077" y="9651"/>
                </a:lnTo>
                <a:cubicBezTo>
                  <a:pt x="13494" y="9651"/>
                  <a:pt x="13911" y="9651"/>
                  <a:pt x="14329" y="9651"/>
                </a:cubicBezTo>
                <a:cubicBezTo>
                  <a:pt x="14746" y="9651"/>
                  <a:pt x="15164" y="9651"/>
                  <a:pt x="15581" y="9651"/>
                </a:cubicBezTo>
                <a:cubicBezTo>
                  <a:pt x="14718" y="10688"/>
                  <a:pt x="13855" y="11725"/>
                  <a:pt x="12991" y="12762"/>
                </a:cubicBezTo>
                <a:cubicBezTo>
                  <a:pt x="12128" y="13799"/>
                  <a:pt x="11265" y="14836"/>
                  <a:pt x="10402" y="15873"/>
                </a:cubicBezTo>
                <a:lnTo>
                  <a:pt x="5222" y="9651"/>
                </a:lnTo>
                <a:lnTo>
                  <a:pt x="7726" y="9651"/>
                </a:lnTo>
                <a:lnTo>
                  <a:pt x="7726" y="6728"/>
                </a:lnTo>
                <a:cubicBezTo>
                  <a:pt x="7489" y="6661"/>
                  <a:pt x="7245" y="6628"/>
                  <a:pt x="7001" y="6625"/>
                </a:cubicBezTo>
                <a:cubicBezTo>
                  <a:pt x="5273" y="6610"/>
                  <a:pt x="3823" y="8075"/>
                  <a:pt x="3515" y="10044"/>
                </a:cubicBezTo>
                <a:cubicBezTo>
                  <a:pt x="1483" y="10770"/>
                  <a:pt x="0" y="13029"/>
                  <a:pt x="0" y="15702"/>
                </a:cubicBezTo>
                <a:cubicBezTo>
                  <a:pt x="0" y="18962"/>
                  <a:pt x="2208" y="21600"/>
                  <a:pt x="4923" y="21600"/>
                </a:cubicBezTo>
                <a:lnTo>
                  <a:pt x="16677" y="21600"/>
                </a:lnTo>
                <a:cubicBezTo>
                  <a:pt x="19392" y="21600"/>
                  <a:pt x="21600" y="18962"/>
                  <a:pt x="21600" y="15702"/>
                </a:cubicBezTo>
                <a:cubicBezTo>
                  <a:pt x="21600" y="12980"/>
                  <a:pt x="20060" y="10691"/>
                  <a:pt x="17972" y="10010"/>
                </a:cubicBezTo>
                <a:cubicBezTo>
                  <a:pt x="17758" y="8553"/>
                  <a:pt x="17153" y="7220"/>
                  <a:pt x="16250" y="6215"/>
                </a:cubicBezTo>
                <a:cubicBezTo>
                  <a:pt x="15819" y="5735"/>
                  <a:pt x="15327" y="5341"/>
                  <a:pt x="14795" y="5041"/>
                </a:cubicBezTo>
                <a:cubicBezTo>
                  <a:pt x="14260" y="4740"/>
                  <a:pt x="13680" y="4536"/>
                  <a:pt x="13077" y="4437"/>
                </a:cubicBezTo>
                <a:close/>
              </a:path>
            </a:pathLst>
          </a:custGeom>
          <a:solidFill>
            <a:srgbClr val="006BB6">
              <a:alpha val="80000"/>
            </a:srgbClr>
          </a:solidFill>
          <a:ln w="12700">
            <a:miter lim="400000"/>
          </a:ln>
        </p:spPr>
        <p:txBody>
          <a:bodyPr wrap="square" lIns="91440" tIns="45720" rIns="91440" bIns="45720" anchor="ctr">
            <a:normAutofit lnSpcReduction="10000"/>
          </a:bodyPr>
          <a:lstStyle/>
          <a:p>
            <a:pPr algn="ctr"/>
            <a:endParaRPr dirty="0">
              <a:cs typeface="+mn-ea"/>
              <a:sym typeface="+mn-lt"/>
            </a:endParaRPr>
          </a:p>
        </p:txBody>
      </p:sp>
      <p:sp>
        <p:nvSpPr>
          <p:cNvPr id="95" name="Shape 36276"/>
          <p:cNvSpPr/>
          <p:nvPr>
            <p:custDataLst>
              <p:tags r:id="rId34"/>
            </p:custDataLst>
          </p:nvPr>
        </p:nvSpPr>
        <p:spPr>
          <a:xfrm>
            <a:off x="5329359" y="4961004"/>
            <a:ext cx="343292" cy="343159"/>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006BB6">
              <a:alpha val="80000"/>
            </a:srgbClr>
          </a:solidFill>
          <a:ln w="12700">
            <a:miter lim="400000"/>
          </a:ln>
        </p:spPr>
        <p:txBody>
          <a:bodyPr wrap="square" lIns="91440" tIns="45720" rIns="91440" bIns="45720" anchor="ctr">
            <a:normAutofit lnSpcReduction="10000"/>
          </a:bodyPr>
          <a:lstStyle/>
          <a:p>
            <a:pPr algn="ctr"/>
            <a:endParaRPr dirty="0">
              <a:cs typeface="+mn-ea"/>
              <a:sym typeface="+mn-lt"/>
            </a:endParaRPr>
          </a:p>
        </p:txBody>
      </p:sp>
      <p:sp>
        <p:nvSpPr>
          <p:cNvPr id="97" name="Shape 36267"/>
          <p:cNvSpPr/>
          <p:nvPr>
            <p:custDataLst>
              <p:tags r:id="rId35"/>
            </p:custDataLst>
          </p:nvPr>
        </p:nvSpPr>
        <p:spPr>
          <a:xfrm>
            <a:off x="7893536" y="4979838"/>
            <a:ext cx="356302" cy="324541"/>
          </a:xfrm>
          <a:custGeom>
            <a:avLst/>
            <a:gdLst/>
            <a:ahLst/>
            <a:cxnLst>
              <a:cxn ang="0">
                <a:pos x="wd2" y="hd2"/>
              </a:cxn>
              <a:cxn ang="5400000">
                <a:pos x="wd2" y="hd2"/>
              </a:cxn>
              <a:cxn ang="10800000">
                <a:pos x="wd2" y="hd2"/>
              </a:cxn>
              <a:cxn ang="16200000">
                <a:pos x="wd2" y="hd2"/>
              </a:cxn>
            </a:cxnLst>
            <a:rect l="0" t="0" r="r" b="b"/>
            <a:pathLst>
              <a:path w="21595" h="21600" extrusionOk="0">
                <a:moveTo>
                  <a:pt x="21389" y="1637"/>
                </a:moveTo>
                <a:cubicBezTo>
                  <a:pt x="21255" y="1497"/>
                  <a:pt x="21072" y="1418"/>
                  <a:pt x="20880" y="1418"/>
                </a:cubicBezTo>
                <a:lnTo>
                  <a:pt x="18204" y="1418"/>
                </a:lnTo>
                <a:lnTo>
                  <a:pt x="18204" y="2888"/>
                </a:lnTo>
                <a:lnTo>
                  <a:pt x="20112" y="2888"/>
                </a:lnTo>
                <a:cubicBezTo>
                  <a:pt x="20024" y="3728"/>
                  <a:pt x="19794" y="5170"/>
                  <a:pt x="19194" y="6650"/>
                </a:cubicBezTo>
                <a:cubicBezTo>
                  <a:pt x="18271" y="8924"/>
                  <a:pt x="16837" y="10471"/>
                  <a:pt x="14918" y="11270"/>
                </a:cubicBezTo>
                <a:cubicBezTo>
                  <a:pt x="16470" y="8757"/>
                  <a:pt x="17020" y="5413"/>
                  <a:pt x="17108" y="1145"/>
                </a:cubicBezTo>
                <a:cubicBezTo>
                  <a:pt x="17110" y="1071"/>
                  <a:pt x="17114" y="997"/>
                  <a:pt x="17114" y="923"/>
                </a:cubicBezTo>
                <a:cubicBezTo>
                  <a:pt x="17112" y="668"/>
                  <a:pt x="17092" y="405"/>
                  <a:pt x="16913" y="219"/>
                </a:cubicBezTo>
                <a:cubicBezTo>
                  <a:pt x="16779" y="79"/>
                  <a:pt x="16595" y="0"/>
                  <a:pt x="16404" y="0"/>
                </a:cubicBezTo>
                <a:lnTo>
                  <a:pt x="5192" y="0"/>
                </a:lnTo>
                <a:cubicBezTo>
                  <a:pt x="5001" y="0"/>
                  <a:pt x="4817" y="79"/>
                  <a:pt x="4683" y="219"/>
                </a:cubicBezTo>
                <a:cubicBezTo>
                  <a:pt x="4504" y="405"/>
                  <a:pt x="4484" y="668"/>
                  <a:pt x="4482" y="923"/>
                </a:cubicBezTo>
                <a:cubicBezTo>
                  <a:pt x="4482" y="997"/>
                  <a:pt x="4486" y="1071"/>
                  <a:pt x="4488" y="1145"/>
                </a:cubicBezTo>
                <a:cubicBezTo>
                  <a:pt x="4576" y="5413"/>
                  <a:pt x="5126" y="8757"/>
                  <a:pt x="6678" y="11270"/>
                </a:cubicBezTo>
                <a:cubicBezTo>
                  <a:pt x="4759" y="10471"/>
                  <a:pt x="3325" y="8924"/>
                  <a:pt x="2402" y="6650"/>
                </a:cubicBezTo>
                <a:cubicBezTo>
                  <a:pt x="1802" y="5170"/>
                  <a:pt x="1572" y="3728"/>
                  <a:pt x="1484" y="2888"/>
                </a:cubicBezTo>
                <a:lnTo>
                  <a:pt x="3392" y="2888"/>
                </a:lnTo>
                <a:lnTo>
                  <a:pt x="3392" y="1418"/>
                </a:lnTo>
                <a:lnTo>
                  <a:pt x="716" y="1418"/>
                </a:lnTo>
                <a:cubicBezTo>
                  <a:pt x="524" y="1418"/>
                  <a:pt x="341" y="1497"/>
                  <a:pt x="207" y="1637"/>
                </a:cubicBezTo>
                <a:cubicBezTo>
                  <a:pt x="72" y="1777"/>
                  <a:pt x="-2" y="1966"/>
                  <a:pt x="0" y="2163"/>
                </a:cubicBezTo>
                <a:cubicBezTo>
                  <a:pt x="2" y="2262"/>
                  <a:pt x="43" y="4627"/>
                  <a:pt x="1064" y="7171"/>
                </a:cubicBezTo>
                <a:cubicBezTo>
                  <a:pt x="2423" y="10558"/>
                  <a:pt x="4876" y="12643"/>
                  <a:pt x="8162" y="13214"/>
                </a:cubicBezTo>
                <a:cubicBezTo>
                  <a:pt x="8476" y="13546"/>
                  <a:pt x="8804" y="13850"/>
                  <a:pt x="9144" y="14125"/>
                </a:cubicBezTo>
                <a:cubicBezTo>
                  <a:pt x="9540" y="14446"/>
                  <a:pt x="9759" y="14995"/>
                  <a:pt x="9759" y="15505"/>
                </a:cubicBezTo>
                <a:cubicBezTo>
                  <a:pt x="9759" y="15505"/>
                  <a:pt x="9759" y="15637"/>
                  <a:pt x="9759" y="15861"/>
                </a:cubicBezTo>
                <a:cubicBezTo>
                  <a:pt x="9644" y="18825"/>
                  <a:pt x="9136" y="18778"/>
                  <a:pt x="7798" y="19987"/>
                </a:cubicBezTo>
                <a:cubicBezTo>
                  <a:pt x="6862" y="20834"/>
                  <a:pt x="7157" y="21285"/>
                  <a:pt x="7419" y="21480"/>
                </a:cubicBezTo>
                <a:cubicBezTo>
                  <a:pt x="7572" y="21595"/>
                  <a:pt x="7720" y="21600"/>
                  <a:pt x="7902" y="21600"/>
                </a:cubicBezTo>
                <a:lnTo>
                  <a:pt x="9390" y="21600"/>
                </a:lnTo>
                <a:lnTo>
                  <a:pt x="9759" y="21600"/>
                </a:lnTo>
                <a:lnTo>
                  <a:pt x="10105" y="21600"/>
                </a:lnTo>
                <a:lnTo>
                  <a:pt x="10730" y="21600"/>
                </a:lnTo>
                <a:lnTo>
                  <a:pt x="10867" y="21600"/>
                </a:lnTo>
                <a:lnTo>
                  <a:pt x="11491" y="21600"/>
                </a:lnTo>
                <a:lnTo>
                  <a:pt x="11837" y="21600"/>
                </a:lnTo>
                <a:lnTo>
                  <a:pt x="12206" y="21600"/>
                </a:lnTo>
                <a:lnTo>
                  <a:pt x="13694" y="21600"/>
                </a:lnTo>
                <a:cubicBezTo>
                  <a:pt x="13876" y="21600"/>
                  <a:pt x="14024" y="21595"/>
                  <a:pt x="14178" y="21480"/>
                </a:cubicBezTo>
                <a:cubicBezTo>
                  <a:pt x="14439" y="21285"/>
                  <a:pt x="14734" y="20834"/>
                  <a:pt x="13798" y="19987"/>
                </a:cubicBezTo>
                <a:cubicBezTo>
                  <a:pt x="12460" y="18778"/>
                  <a:pt x="11952" y="18825"/>
                  <a:pt x="11837" y="15861"/>
                </a:cubicBezTo>
                <a:cubicBezTo>
                  <a:pt x="11837" y="15637"/>
                  <a:pt x="11837" y="15505"/>
                  <a:pt x="11837" y="15505"/>
                </a:cubicBezTo>
                <a:cubicBezTo>
                  <a:pt x="11837" y="14995"/>
                  <a:pt x="12056" y="14446"/>
                  <a:pt x="12452" y="14125"/>
                </a:cubicBezTo>
                <a:cubicBezTo>
                  <a:pt x="12792" y="13850"/>
                  <a:pt x="13120" y="13546"/>
                  <a:pt x="13434" y="13214"/>
                </a:cubicBezTo>
                <a:cubicBezTo>
                  <a:pt x="16720" y="12643"/>
                  <a:pt x="19173" y="10558"/>
                  <a:pt x="20532" y="7171"/>
                </a:cubicBezTo>
                <a:cubicBezTo>
                  <a:pt x="21553" y="4627"/>
                  <a:pt x="21594" y="2262"/>
                  <a:pt x="21596" y="2163"/>
                </a:cubicBezTo>
                <a:cubicBezTo>
                  <a:pt x="21598" y="1966"/>
                  <a:pt x="21524" y="1777"/>
                  <a:pt x="21389" y="1637"/>
                </a:cubicBezTo>
                <a:close/>
              </a:path>
            </a:pathLst>
          </a:custGeom>
          <a:solidFill>
            <a:srgbClr val="006BB6">
              <a:alpha val="80000"/>
            </a:srgbClr>
          </a:solidFill>
          <a:ln w="12700">
            <a:miter lim="400000"/>
          </a:ln>
        </p:spPr>
        <p:txBody>
          <a:bodyPr wrap="square" lIns="91440" tIns="45720" rIns="91440" bIns="45720" anchor="ctr">
            <a:normAutofit fontScale="92500" lnSpcReduction="20000"/>
          </a:bodyPr>
          <a:lstStyle/>
          <a:p>
            <a:pPr algn="ctr"/>
            <a:endParaRPr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cxnSp>
        <p:nvCxnSpPr>
          <p:cNvPr id="7" name="直接连接符 6"/>
          <p:cNvCxnSpPr/>
          <p:nvPr>
            <p:custDataLst>
              <p:tags r:id="rId1"/>
            </p:custDataLst>
          </p:nvPr>
        </p:nvCxnSpPr>
        <p:spPr>
          <a:xfrm>
            <a:off x="6120016" y="1941990"/>
            <a:ext cx="0" cy="4175377"/>
          </a:xfrm>
          <a:prstGeom prst="line">
            <a:avLst/>
          </a:prstGeom>
          <a:ln>
            <a:solidFill>
              <a:srgbClr val="9DC3E6"/>
            </a:solidFill>
          </a:ln>
          <a:effectLst/>
        </p:spPr>
        <p:style>
          <a:lnRef idx="1">
            <a:schemeClr val="accent1"/>
          </a:lnRef>
          <a:fillRef idx="0">
            <a:schemeClr val="accent1"/>
          </a:fillRef>
          <a:effectRef idx="0">
            <a:schemeClr val="accent1"/>
          </a:effectRef>
          <a:fontRef idx="minor">
            <a:schemeClr val="tx1"/>
          </a:fontRef>
        </p:style>
      </p:cxnSp>
      <p:grpSp>
        <p:nvGrpSpPr>
          <p:cNvPr id="189" name="组合 188"/>
          <p:cNvGrpSpPr/>
          <p:nvPr/>
        </p:nvGrpSpPr>
        <p:grpSpPr>
          <a:xfrm>
            <a:off x="7215505" y="1866900"/>
            <a:ext cx="3695700" cy="462280"/>
            <a:chOff x="7336030" y="1642640"/>
            <a:chExt cx="3551009" cy="466846"/>
          </a:xfrm>
          <a:effectLst>
            <a:outerShdw blurRad="190500" dist="63500" dir="2700000" algn="tl" rotWithShape="0">
              <a:prstClr val="black">
                <a:alpha val="20000"/>
              </a:prstClr>
            </a:outerShdw>
          </a:effectLst>
        </p:grpSpPr>
        <p:sp>
          <p:nvSpPr>
            <p:cNvPr id="8" name="TextBox 7"/>
            <p:cNvSpPr>
              <a:spLocks noChangeArrowheads="1"/>
            </p:cNvSpPr>
            <p:nvPr>
              <p:custDataLst>
                <p:tags r:id="rId2"/>
              </p:custDataLst>
            </p:nvPr>
          </p:nvSpPr>
          <p:spPr bwMode="auto">
            <a:xfrm>
              <a:off x="7610593" y="1695224"/>
              <a:ext cx="3100727" cy="3725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2400" b="1" dirty="0">
                  <a:solidFill>
                    <a:schemeClr val="tx1">
                      <a:lumMod val="75000"/>
                      <a:lumOff val="25000"/>
                    </a:schemeClr>
                  </a:solidFill>
                  <a:cs typeface="+mn-ea"/>
                  <a:sym typeface="+mn-lt"/>
                </a:rPr>
                <a:t>02 </a:t>
              </a:r>
              <a:r>
                <a:rPr lang="zh-CN" altLang="en-US" sz="2400" b="1" dirty="0">
                  <a:solidFill>
                    <a:schemeClr val="tx1">
                      <a:lumMod val="75000"/>
                      <a:lumOff val="25000"/>
                    </a:schemeClr>
                  </a:solidFill>
                  <a:cs typeface="+mn-ea"/>
                  <a:sym typeface="+mn-lt"/>
                </a:rPr>
                <a:t>项目概要和背景分析</a:t>
              </a:r>
              <a:endParaRPr lang="zh-CN" altLang="en-US" sz="2400" b="1" dirty="0">
                <a:solidFill>
                  <a:schemeClr val="tx1">
                    <a:lumMod val="75000"/>
                    <a:lumOff val="25000"/>
                  </a:schemeClr>
                </a:solidFill>
                <a:cs typeface="+mn-ea"/>
                <a:sym typeface="+mn-lt"/>
              </a:endParaRPr>
            </a:p>
          </p:txBody>
        </p:sp>
        <p:sp>
          <p:nvSpPr>
            <p:cNvPr id="98" name="圆角矩形 97"/>
            <p:cNvSpPr/>
            <p:nvPr>
              <p:custDataLst>
                <p:tags r:id="rId3"/>
              </p:custDataLst>
            </p:nvPr>
          </p:nvSpPr>
          <p:spPr>
            <a:xfrm>
              <a:off x="7336030" y="1642640"/>
              <a:ext cx="3551009" cy="466846"/>
            </a:xfrm>
            <a:prstGeom prst="roundRect">
              <a:avLst>
                <a:gd name="adj" fmla="val 50000"/>
              </a:avLst>
            </a:prstGeom>
            <a:noFill/>
            <a:ln>
              <a:solidFill>
                <a:srgbClr val="006B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cs typeface="+mn-ea"/>
                <a:sym typeface="+mn-lt"/>
              </a:endParaRPr>
            </a:p>
          </p:txBody>
        </p:sp>
      </p:grpSp>
      <p:sp>
        <p:nvSpPr>
          <p:cNvPr id="106" name="TextBox 7"/>
          <p:cNvSpPr>
            <a:spLocks noChangeArrowheads="1"/>
          </p:cNvSpPr>
          <p:nvPr>
            <p:custDataLst>
              <p:tags r:id="rId4"/>
            </p:custDataLst>
          </p:nvPr>
        </p:nvSpPr>
        <p:spPr bwMode="auto">
          <a:xfrm>
            <a:off x="6786880" y="2669540"/>
            <a:ext cx="4408805"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nSpc>
                <a:spcPct val="150000"/>
              </a:lnSpc>
              <a:buFont typeface="Wingdings" panose="05000000000000000000" charset="0"/>
              <a:buNone/>
              <a:defRPr/>
            </a:pPr>
            <a:r>
              <a:rPr lang="zh-CN" altLang="en-US" sz="1600" dirty="0">
                <a:solidFill>
                  <a:schemeClr val="tx1">
                    <a:lumMod val="65000"/>
                    <a:lumOff val="35000"/>
                  </a:schemeClr>
                </a:solidFill>
                <a:cs typeface="+mn-ea"/>
                <a:sym typeface="+mn-lt"/>
              </a:rPr>
              <a:t>项目概要在报告中起到总体策划工作的概览作用</a:t>
            </a:r>
            <a:endParaRPr lang="zh-CN" altLang="en-US" sz="1600" dirty="0">
              <a:solidFill>
                <a:schemeClr val="tx1">
                  <a:lumMod val="65000"/>
                  <a:lumOff val="35000"/>
                </a:schemeClr>
              </a:solidFill>
              <a:cs typeface="+mn-ea"/>
              <a:sym typeface="+mn-lt"/>
            </a:endParaRPr>
          </a:p>
        </p:txBody>
      </p:sp>
      <p:grpSp>
        <p:nvGrpSpPr>
          <p:cNvPr id="188" name="组合 187"/>
          <p:cNvGrpSpPr/>
          <p:nvPr/>
        </p:nvGrpSpPr>
        <p:grpSpPr>
          <a:xfrm>
            <a:off x="2049557" y="1858425"/>
            <a:ext cx="2697109" cy="466924"/>
            <a:chOff x="1095520" y="1652019"/>
            <a:chExt cx="2697811" cy="467045"/>
          </a:xfrm>
          <a:effectLst>
            <a:outerShdw blurRad="190500" dist="63500" dir="2700000" algn="tl" rotWithShape="0">
              <a:prstClr val="black">
                <a:alpha val="20000"/>
              </a:prstClr>
            </a:outerShdw>
          </a:effectLst>
        </p:grpSpPr>
        <p:sp>
          <p:nvSpPr>
            <p:cNvPr id="123" name="TextBox 7"/>
            <p:cNvSpPr>
              <a:spLocks noChangeArrowheads="1"/>
            </p:cNvSpPr>
            <p:nvPr>
              <p:custDataLst>
                <p:tags r:id="rId5"/>
              </p:custDataLst>
            </p:nvPr>
          </p:nvSpPr>
          <p:spPr bwMode="auto">
            <a:xfrm>
              <a:off x="1954264" y="1721252"/>
              <a:ext cx="1186489" cy="369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2400" b="1" dirty="0">
                  <a:solidFill>
                    <a:schemeClr val="tx1">
                      <a:lumMod val="75000"/>
                      <a:lumOff val="25000"/>
                    </a:schemeClr>
                  </a:solidFill>
                  <a:cs typeface="+mn-ea"/>
                  <a:sym typeface="+mn-lt"/>
                </a:rPr>
                <a:t>01 </a:t>
              </a:r>
              <a:r>
                <a:rPr lang="zh-CN" altLang="en-US" sz="2400" b="1" dirty="0">
                  <a:solidFill>
                    <a:schemeClr val="tx1">
                      <a:lumMod val="75000"/>
                      <a:lumOff val="25000"/>
                    </a:schemeClr>
                  </a:solidFill>
                  <a:cs typeface="+mn-ea"/>
                  <a:sym typeface="+mn-lt"/>
                </a:rPr>
                <a:t>封面</a:t>
              </a:r>
              <a:endParaRPr lang="zh-CN" altLang="en-US" sz="2400" b="1" dirty="0">
                <a:solidFill>
                  <a:schemeClr val="tx1">
                    <a:lumMod val="75000"/>
                    <a:lumOff val="25000"/>
                  </a:schemeClr>
                </a:solidFill>
                <a:cs typeface="+mn-ea"/>
                <a:sym typeface="+mn-lt"/>
              </a:endParaRPr>
            </a:p>
          </p:txBody>
        </p:sp>
        <p:sp>
          <p:nvSpPr>
            <p:cNvPr id="124" name="圆角矩形 123"/>
            <p:cNvSpPr/>
            <p:nvPr>
              <p:custDataLst>
                <p:tags r:id="rId6"/>
              </p:custDataLst>
            </p:nvPr>
          </p:nvSpPr>
          <p:spPr>
            <a:xfrm>
              <a:off x="1215185" y="1652019"/>
              <a:ext cx="2578146" cy="467045"/>
            </a:xfrm>
            <a:prstGeom prst="roundRect">
              <a:avLst>
                <a:gd name="adj" fmla="val 50000"/>
              </a:avLst>
            </a:prstGeom>
            <a:noFill/>
            <a:ln>
              <a:solidFill>
                <a:srgbClr val="006B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cs typeface="+mn-ea"/>
                <a:sym typeface="+mn-lt"/>
              </a:endParaRPr>
            </a:p>
          </p:txBody>
        </p:sp>
        <p:grpSp>
          <p:nvGrpSpPr>
            <p:cNvPr id="127" name="组合 126"/>
            <p:cNvGrpSpPr/>
            <p:nvPr/>
          </p:nvGrpSpPr>
          <p:grpSpPr>
            <a:xfrm>
              <a:off x="1095520" y="1755038"/>
              <a:ext cx="357058" cy="261006"/>
              <a:chOff x="7599343" y="3871727"/>
              <a:chExt cx="790674" cy="577975"/>
            </a:xfrm>
            <a:solidFill>
              <a:schemeClr val="bg1"/>
            </a:solidFill>
            <a:effectLst/>
          </p:grpSpPr>
          <p:sp>
            <p:nvSpPr>
              <p:cNvPr id="128" name="任意多边形 85"/>
              <p:cNvSpPr>
                <a:spLocks noChangeArrowheads="1"/>
              </p:cNvSpPr>
              <p:nvPr>
                <p:custDataLst>
                  <p:tags r:id="rId7"/>
                </p:custDataLst>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chemeClr val="tx1">
                      <a:lumMod val="75000"/>
                      <a:lumOff val="25000"/>
                    </a:schemeClr>
                  </a:solidFill>
                  <a:latin typeface="+mn-lt"/>
                  <a:ea typeface="+mn-ea"/>
                  <a:cs typeface="+mn-ea"/>
                  <a:sym typeface="+mn-lt"/>
                </a:endParaRPr>
              </a:p>
            </p:txBody>
          </p:sp>
          <p:sp>
            <p:nvSpPr>
              <p:cNvPr id="129" name="任意多边形 86"/>
              <p:cNvSpPr>
                <a:spLocks noChangeArrowheads="1"/>
              </p:cNvSpPr>
              <p:nvPr>
                <p:custDataLst>
                  <p:tags r:id="rId8"/>
                </p:custDataLst>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chemeClr val="tx1">
                      <a:lumMod val="75000"/>
                      <a:lumOff val="25000"/>
                    </a:schemeClr>
                  </a:solidFill>
                  <a:latin typeface="+mn-lt"/>
                  <a:ea typeface="+mn-ea"/>
                  <a:cs typeface="+mn-ea"/>
                  <a:sym typeface="+mn-lt"/>
                </a:endParaRPr>
              </a:p>
            </p:txBody>
          </p:sp>
        </p:grpSp>
      </p:grpSp>
      <p:sp>
        <p:nvSpPr>
          <p:cNvPr id="15" name="菱形 14"/>
          <p:cNvSpPr/>
          <p:nvPr>
            <p:custDataLst>
              <p:tags r:id="rId9"/>
            </p:custDataLst>
          </p:nvPr>
        </p:nvSpPr>
        <p:spPr>
          <a:xfrm>
            <a:off x="1871980" y="1753870"/>
            <a:ext cx="656590" cy="656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0" name="Freeform 34"/>
          <p:cNvSpPr>
            <a:spLocks noEditPoints="1"/>
          </p:cNvSpPr>
          <p:nvPr>
            <p:custDataLst>
              <p:tags r:id="rId10"/>
            </p:custDataLst>
          </p:nvPr>
        </p:nvSpPr>
        <p:spPr bwMode="auto">
          <a:xfrm>
            <a:off x="2044217" y="1913977"/>
            <a:ext cx="307173" cy="308880"/>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600" dirty="0">
              <a:cs typeface="+mn-ea"/>
              <a:sym typeface="+mn-lt"/>
            </a:endParaRPr>
          </a:p>
        </p:txBody>
      </p:sp>
      <p:sp>
        <p:nvSpPr>
          <p:cNvPr id="26" name="菱形 25"/>
          <p:cNvSpPr/>
          <p:nvPr>
            <p:custDataLst>
              <p:tags r:id="rId11"/>
            </p:custDataLst>
          </p:nvPr>
        </p:nvSpPr>
        <p:spPr>
          <a:xfrm>
            <a:off x="6751320" y="1760220"/>
            <a:ext cx="656590" cy="656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8" name="Freeform 34"/>
          <p:cNvSpPr>
            <a:spLocks noEditPoints="1"/>
          </p:cNvSpPr>
          <p:nvPr>
            <p:custDataLst>
              <p:tags r:id="rId12"/>
            </p:custDataLst>
          </p:nvPr>
        </p:nvSpPr>
        <p:spPr bwMode="auto">
          <a:xfrm>
            <a:off x="6923557" y="1920327"/>
            <a:ext cx="307173" cy="308880"/>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600" dirty="0">
              <a:cs typeface="+mn-ea"/>
              <a:sym typeface="+mn-lt"/>
            </a:endParaRPr>
          </a:p>
        </p:txBody>
      </p:sp>
      <p:sp>
        <p:nvSpPr>
          <p:cNvPr id="30" name="TextBox 7"/>
          <p:cNvSpPr>
            <a:spLocks noChangeArrowheads="1"/>
          </p:cNvSpPr>
          <p:nvPr>
            <p:custDataLst>
              <p:tags r:id="rId13"/>
            </p:custDataLst>
          </p:nvPr>
        </p:nvSpPr>
        <p:spPr bwMode="auto">
          <a:xfrm>
            <a:off x="6848475" y="5237480"/>
            <a:ext cx="4347845" cy="738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nSpc>
                <a:spcPct val="150000"/>
              </a:lnSpc>
              <a:buFont typeface="Wingdings" panose="05000000000000000000" charset="0"/>
              <a:buNone/>
              <a:defRPr/>
            </a:pPr>
            <a:r>
              <a:rPr lang="zh-CN" altLang="en-US" sz="1600" dirty="0">
                <a:solidFill>
                  <a:schemeClr val="tx1">
                    <a:lumMod val="65000"/>
                    <a:lumOff val="35000"/>
                  </a:schemeClr>
                </a:solidFill>
                <a:cs typeface="+mn-ea"/>
                <a:sym typeface="+mn-lt"/>
              </a:rPr>
              <a:t>项目背景分析是在项目立项时对背景环境、市场现状、存在问题以及解决方法的综述</a:t>
            </a:r>
            <a:endParaRPr lang="zh-CN" altLang="en-US" sz="1600" dirty="0">
              <a:solidFill>
                <a:schemeClr val="tx1">
                  <a:lumMod val="65000"/>
                  <a:lumOff val="35000"/>
                </a:schemeClr>
              </a:solidFill>
              <a:cs typeface="+mn-ea"/>
              <a:sym typeface="+mn-lt"/>
            </a:endParaRPr>
          </a:p>
        </p:txBody>
      </p:sp>
      <p:grpSp>
        <p:nvGrpSpPr>
          <p:cNvPr id="47" name="组合 46"/>
          <p:cNvGrpSpPr/>
          <p:nvPr/>
        </p:nvGrpSpPr>
        <p:grpSpPr>
          <a:xfrm>
            <a:off x="1280160" y="2835910"/>
            <a:ext cx="4580890" cy="2904490"/>
            <a:chOff x="2016" y="4061"/>
            <a:chExt cx="7214" cy="4574"/>
          </a:xfrm>
        </p:grpSpPr>
        <p:sp>
          <p:nvSpPr>
            <p:cNvPr id="130" name="TextBox 7"/>
            <p:cNvSpPr>
              <a:spLocks noChangeArrowheads="1"/>
            </p:cNvSpPr>
            <p:nvPr>
              <p:custDataLst>
                <p:tags r:id="rId14"/>
              </p:custDataLst>
            </p:nvPr>
          </p:nvSpPr>
          <p:spPr bwMode="auto">
            <a:xfrm>
              <a:off x="2016" y="4061"/>
              <a:ext cx="7214" cy="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defRPr/>
              </a:pPr>
              <a:r>
                <a:rPr lang="zh-CN" altLang="en-US" sz="1600" dirty="0">
                  <a:solidFill>
                    <a:schemeClr val="tx1">
                      <a:lumMod val="75000"/>
                      <a:lumOff val="25000"/>
                    </a:schemeClr>
                  </a:solidFill>
                  <a:cs typeface="+mn-ea"/>
                  <a:sym typeface="+mn-lt"/>
                </a:rPr>
                <a:t>一个漂亮的互联网营销策划方案封面能让报告策划者的思维方式与能力表现清晰展现</a:t>
              </a:r>
              <a:endParaRPr lang="zh-CN" altLang="en-US" sz="1600" dirty="0">
                <a:solidFill>
                  <a:schemeClr val="tx1">
                    <a:lumMod val="75000"/>
                    <a:lumOff val="25000"/>
                  </a:schemeClr>
                </a:solidFill>
                <a:cs typeface="+mn-ea"/>
                <a:sym typeface="+mn-lt"/>
              </a:endParaRPr>
            </a:p>
          </p:txBody>
        </p:sp>
        <p:sp>
          <p:nvSpPr>
            <p:cNvPr id="36" name="Rectangle 22"/>
            <p:cNvSpPr/>
            <p:nvPr>
              <p:custDataLst>
                <p:tags r:id="rId15"/>
              </p:custDataLst>
            </p:nvPr>
          </p:nvSpPr>
          <p:spPr>
            <a:xfrm>
              <a:off x="3083" y="5389"/>
              <a:ext cx="5252" cy="3246"/>
            </a:xfrm>
            <a:prstGeom prst="rect">
              <a:avLst/>
            </a:prstGeom>
          </p:spPr>
          <p:txBody>
            <a:bodyPr wrap="square">
              <a:spAutoFit/>
            </a:bodyPr>
            <a:lstStyle/>
            <a:p>
              <a:pPr algn="l">
                <a:lnSpc>
                  <a:spcPct val="20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报告名称</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20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报告服务对象</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20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策划者名称或策划机构名称</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20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报告适用阶段及策划完成日期</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p:txBody>
        </p:sp>
        <p:sp>
          <p:nvSpPr>
            <p:cNvPr id="38" name="任意多边形 37"/>
            <p:cNvSpPr/>
            <p:nvPr>
              <p:custDataLst>
                <p:tags r:id="rId16"/>
              </p:custDataLst>
            </p:nvPr>
          </p:nvSpPr>
          <p:spPr>
            <a:xfrm>
              <a:off x="2517" y="5818"/>
              <a:ext cx="450" cy="2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7" name="任意多边形 36"/>
            <p:cNvSpPr/>
            <p:nvPr>
              <p:custDataLst>
                <p:tags r:id="rId17"/>
              </p:custDataLst>
            </p:nvPr>
          </p:nvSpPr>
          <p:spPr>
            <a:xfrm>
              <a:off x="2517" y="6531"/>
              <a:ext cx="450" cy="2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39" name="任意多边形 38"/>
            <p:cNvSpPr/>
            <p:nvPr>
              <p:custDataLst>
                <p:tags r:id="rId18"/>
              </p:custDataLst>
            </p:nvPr>
          </p:nvSpPr>
          <p:spPr>
            <a:xfrm>
              <a:off x="2517" y="7244"/>
              <a:ext cx="450" cy="2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0" name="任意多边形 39"/>
            <p:cNvSpPr/>
            <p:nvPr>
              <p:custDataLst>
                <p:tags r:id="rId19"/>
              </p:custDataLst>
            </p:nvPr>
          </p:nvSpPr>
          <p:spPr>
            <a:xfrm>
              <a:off x="2547" y="7977"/>
              <a:ext cx="450" cy="290"/>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grpSp>
      <p:sp>
        <p:nvSpPr>
          <p:cNvPr id="41" name="Rectangle 22"/>
          <p:cNvSpPr/>
          <p:nvPr>
            <p:custDataLst>
              <p:tags r:id="rId20"/>
            </p:custDataLst>
          </p:nvPr>
        </p:nvSpPr>
        <p:spPr>
          <a:xfrm>
            <a:off x="7382510" y="3166110"/>
            <a:ext cx="3716020" cy="1938020"/>
          </a:xfrm>
          <a:prstGeom prst="rect">
            <a:avLst/>
          </a:prstGeom>
        </p:spPr>
        <p:txBody>
          <a:bodyPr wrap="square">
            <a:spAutoFit/>
          </a:bodyPr>
          <a:lstStyle/>
          <a:p>
            <a:pPr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策划机构背景信息</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使命与宗旨</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策划目的及意义</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项目要解决的问题及解决方法</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a:p>
            <a:pPr algn="l">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mn-ea"/>
              </a:rPr>
              <a:t>项目服务对象的能力、经验和成果展示</a:t>
            </a:r>
            <a:endParaRPr lang="zh-CN" altLang="en-US" sz="1600" dirty="0">
              <a:solidFill>
                <a:schemeClr val="tx1">
                  <a:lumMod val="65000"/>
                  <a:lumOff val="35000"/>
                </a:schemeClr>
              </a:solidFill>
              <a:latin typeface="黑体" panose="02010609060101010101" charset="-122"/>
              <a:ea typeface="黑体" panose="02010609060101010101" charset="-122"/>
              <a:cs typeface="+mn-ea"/>
            </a:endParaRPr>
          </a:p>
        </p:txBody>
      </p:sp>
      <p:sp>
        <p:nvSpPr>
          <p:cNvPr id="42" name="任意多边形 41"/>
          <p:cNvSpPr/>
          <p:nvPr>
            <p:custDataLst>
              <p:tags r:id="rId21"/>
            </p:custDataLst>
          </p:nvPr>
        </p:nvSpPr>
        <p:spPr>
          <a:xfrm>
            <a:off x="7023087" y="3333533"/>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3" name="任意多边形 42"/>
          <p:cNvSpPr/>
          <p:nvPr>
            <p:custDataLst>
              <p:tags r:id="rId22"/>
            </p:custDataLst>
          </p:nvPr>
        </p:nvSpPr>
        <p:spPr>
          <a:xfrm>
            <a:off x="7042137" y="3652938"/>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4" name="任意多边形 43"/>
          <p:cNvSpPr/>
          <p:nvPr>
            <p:custDataLst>
              <p:tags r:id="rId23"/>
            </p:custDataLst>
          </p:nvPr>
        </p:nvSpPr>
        <p:spPr>
          <a:xfrm>
            <a:off x="7042137" y="3990758"/>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5" name="任意多边形 44"/>
          <p:cNvSpPr/>
          <p:nvPr>
            <p:custDataLst>
              <p:tags r:id="rId24"/>
            </p:custDataLst>
          </p:nvPr>
        </p:nvSpPr>
        <p:spPr>
          <a:xfrm>
            <a:off x="7042137" y="4380648"/>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46" name="任意多边形 45"/>
          <p:cNvSpPr/>
          <p:nvPr>
            <p:custDataLst>
              <p:tags r:id="rId25"/>
            </p:custDataLst>
          </p:nvPr>
        </p:nvSpPr>
        <p:spPr>
          <a:xfrm>
            <a:off x="7042137" y="4776888"/>
            <a:ext cx="285712"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3384BD"/>
            </a:solid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dirty="0">
              <a:cs typeface="+mn-ea"/>
              <a:sym typeface="+mn-lt"/>
            </a:endParaRPr>
          </a:p>
        </p:txBody>
      </p:sp>
      <p:sp>
        <p:nvSpPr>
          <p:cNvPr id="50" name="椭圆 49"/>
          <p:cNvSpPr/>
          <p:nvPr>
            <p:custDataLst>
              <p:tags r:id="rId26"/>
            </p:custDataLst>
          </p:nvPr>
        </p:nvSpPr>
        <p:spPr>
          <a:xfrm>
            <a:off x="6434455" y="2757170"/>
            <a:ext cx="205105" cy="205105"/>
          </a:xfrm>
          <a:prstGeom prst="ellipse">
            <a:avLst/>
          </a:prstGeom>
          <a:solidFill>
            <a:srgbClr val="3685C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sp>
        <p:nvSpPr>
          <p:cNvPr id="51" name="椭圆 50"/>
          <p:cNvSpPr/>
          <p:nvPr>
            <p:custDataLst>
              <p:tags r:id="rId27"/>
            </p:custDataLst>
          </p:nvPr>
        </p:nvSpPr>
        <p:spPr>
          <a:xfrm>
            <a:off x="6434455" y="5283200"/>
            <a:ext cx="205105" cy="205105"/>
          </a:xfrm>
          <a:prstGeom prst="ellipse">
            <a:avLst/>
          </a:prstGeom>
          <a:solidFill>
            <a:srgbClr val="3685C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sp>
        <p:nvSpPr>
          <p:cNvPr id="52" name="椭圆 51"/>
          <p:cNvSpPr/>
          <p:nvPr>
            <p:custDataLst>
              <p:tags r:id="rId28"/>
            </p:custDataLst>
          </p:nvPr>
        </p:nvSpPr>
        <p:spPr>
          <a:xfrm>
            <a:off x="932815" y="2962275"/>
            <a:ext cx="205105" cy="205105"/>
          </a:xfrm>
          <a:prstGeom prst="ellipse">
            <a:avLst/>
          </a:prstGeom>
          <a:solidFill>
            <a:srgbClr val="3685C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空心弧 4"/>
          <p:cNvSpPr/>
          <p:nvPr>
            <p:custDataLst>
              <p:tags r:id="rId1"/>
            </p:custDataLst>
          </p:nvPr>
        </p:nvSpPr>
        <p:spPr>
          <a:xfrm>
            <a:off x="1641230" y="1547446"/>
            <a:ext cx="1533379" cy="1533379"/>
          </a:xfrm>
          <a:prstGeom prst="blockArc">
            <a:avLst>
              <a:gd name="adj1" fmla="val 10800000"/>
              <a:gd name="adj2" fmla="val 5218808"/>
              <a:gd name="adj3" fmla="val 9144"/>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6" name="空心弧 5"/>
          <p:cNvSpPr/>
          <p:nvPr>
            <p:custDataLst>
              <p:tags r:id="rId2"/>
            </p:custDataLst>
          </p:nvPr>
        </p:nvSpPr>
        <p:spPr>
          <a:xfrm rot="10800000">
            <a:off x="1641229" y="2954216"/>
            <a:ext cx="1533379" cy="1533379"/>
          </a:xfrm>
          <a:prstGeom prst="blockArc">
            <a:avLst>
              <a:gd name="adj1" fmla="val 16128225"/>
              <a:gd name="adj2" fmla="val 5295970"/>
              <a:gd name="adj3" fmla="val 9182"/>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2" name="空心弧 1"/>
          <p:cNvSpPr/>
          <p:nvPr>
            <p:custDataLst>
              <p:tags r:id="rId3"/>
            </p:custDataLst>
          </p:nvPr>
        </p:nvSpPr>
        <p:spPr>
          <a:xfrm>
            <a:off x="1641227" y="4339882"/>
            <a:ext cx="1533379" cy="1533379"/>
          </a:xfrm>
          <a:prstGeom prst="blockArc">
            <a:avLst>
              <a:gd name="adj1" fmla="val 16476386"/>
              <a:gd name="adj2" fmla="val 10839814"/>
              <a:gd name="adj3" fmla="val 8113"/>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3" name="椭圆 2"/>
          <p:cNvSpPr/>
          <p:nvPr>
            <p:custDataLst>
              <p:tags r:id="rId4"/>
            </p:custDataLst>
          </p:nvPr>
        </p:nvSpPr>
        <p:spPr>
          <a:xfrm>
            <a:off x="1873345" y="1779562"/>
            <a:ext cx="1069146" cy="1069146"/>
          </a:xfrm>
          <a:prstGeom prst="ellipse">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9" name="椭圆 8"/>
          <p:cNvSpPr/>
          <p:nvPr>
            <p:custDataLst>
              <p:tags r:id="rId5"/>
            </p:custDataLst>
          </p:nvPr>
        </p:nvSpPr>
        <p:spPr>
          <a:xfrm rot="10800000">
            <a:off x="1873345" y="3193366"/>
            <a:ext cx="1069146" cy="1069146"/>
          </a:xfrm>
          <a:prstGeom prst="ellipse">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10" name="椭圆 9"/>
          <p:cNvSpPr/>
          <p:nvPr>
            <p:custDataLst>
              <p:tags r:id="rId6"/>
            </p:custDataLst>
          </p:nvPr>
        </p:nvSpPr>
        <p:spPr>
          <a:xfrm>
            <a:off x="1873344" y="4564969"/>
            <a:ext cx="1069146" cy="1069146"/>
          </a:xfrm>
          <a:prstGeom prst="ellipse">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pic>
        <p:nvPicPr>
          <p:cNvPr id="11" name="图形 10" descr="网络"/>
          <p:cNvPicPr>
            <a:picLocks noChangeAspect="1"/>
          </p:cNvPicPr>
          <p:nvPr>
            <p:custDataLst>
              <p:tags r:id="rId7"/>
            </p:custDataLst>
          </p:nvPr>
        </p:nvPicPr>
        <p:blipFill>
          <a:blip r:embed="rId8" cstate="screen">
            <a:extLst>
              <a:ext uri="{96DAC541-7B7A-43D3-8B79-37D633B846F1}">
                <asvg:svgBlip xmlns:asvg="http://schemas.microsoft.com/office/drawing/2016/SVG/main" r:embed="rId9"/>
              </a:ext>
            </a:extLst>
          </a:blip>
          <a:stretch>
            <a:fillRect/>
          </a:stretch>
        </p:blipFill>
        <p:spPr>
          <a:xfrm>
            <a:off x="1950716" y="3253153"/>
            <a:ext cx="914400" cy="914400"/>
          </a:xfrm>
          <a:prstGeom prst="rect">
            <a:avLst/>
          </a:prstGeom>
        </p:spPr>
      </p:pic>
      <p:pic>
        <p:nvPicPr>
          <p:cNvPr id="12" name="图形 11" descr="握手"/>
          <p:cNvPicPr>
            <a:picLocks noChangeAspect="1"/>
          </p:cNvPicPr>
          <p:nvPr>
            <p:custDataLst>
              <p:tags r:id="rId10"/>
            </p:custDataLst>
          </p:nvPr>
        </p:nvPicPr>
        <p:blipFill>
          <a:blip r:embed="rId11" cstate="screen">
            <a:extLst>
              <a:ext uri="{96DAC541-7B7A-43D3-8B79-37D633B846F1}">
                <asvg:svgBlip xmlns:asvg="http://schemas.microsoft.com/office/drawing/2016/SVG/main" r:embed="rId12"/>
              </a:ext>
            </a:extLst>
          </a:blip>
          <a:stretch>
            <a:fillRect/>
          </a:stretch>
        </p:blipFill>
        <p:spPr>
          <a:xfrm>
            <a:off x="1950716" y="1867489"/>
            <a:ext cx="914400" cy="914400"/>
          </a:xfrm>
          <a:prstGeom prst="rect">
            <a:avLst/>
          </a:prstGeom>
        </p:spPr>
      </p:pic>
      <p:pic>
        <p:nvPicPr>
          <p:cNvPr id="13" name="图形 12" descr="齿轮"/>
          <p:cNvPicPr>
            <a:picLocks noChangeAspect="1"/>
          </p:cNvPicPr>
          <p:nvPr>
            <p:custDataLst>
              <p:tags r:id="rId13"/>
            </p:custDataLst>
          </p:nvPr>
        </p:nvPicPr>
        <p:blipFill>
          <a:blip r:embed="rId14" cstate="screen">
            <a:extLst>
              <a:ext uri="{96DAC541-7B7A-43D3-8B79-37D633B846F1}">
                <asvg:svgBlip xmlns:asvg="http://schemas.microsoft.com/office/drawing/2016/SVG/main" r:embed="rId15"/>
              </a:ext>
            </a:extLst>
          </a:blip>
          <a:stretch>
            <a:fillRect/>
          </a:stretch>
        </p:blipFill>
        <p:spPr>
          <a:xfrm>
            <a:off x="1950716" y="4633013"/>
            <a:ext cx="914400" cy="914400"/>
          </a:xfrm>
          <a:prstGeom prst="rect">
            <a:avLst/>
          </a:prstGeom>
        </p:spPr>
      </p:pic>
      <p:sp>
        <p:nvSpPr>
          <p:cNvPr id="14" name="文本框 13"/>
          <p:cNvSpPr txBox="1"/>
          <p:nvPr>
            <p:custDataLst>
              <p:tags r:id="rId16"/>
            </p:custDataLst>
          </p:nvPr>
        </p:nvSpPr>
        <p:spPr>
          <a:xfrm>
            <a:off x="3411870" y="2176517"/>
            <a:ext cx="6623999" cy="82994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sz="1600" dirty="0">
                <a:solidFill>
                  <a:schemeClr val="tx1">
                    <a:lumMod val="75000"/>
                    <a:lumOff val="25000"/>
                  </a:schemeClr>
                </a:solidFill>
                <a:cs typeface="+mn-ea"/>
                <a:sym typeface="+mn-lt"/>
              </a:rPr>
              <a:t>对当前互联网营销环境的分析</a:t>
            </a:r>
            <a:endParaRPr sz="1600" dirty="0">
              <a:solidFill>
                <a:schemeClr val="tx1">
                  <a:lumMod val="75000"/>
                  <a:lumOff val="25000"/>
                </a:schemeClr>
              </a:solidFill>
              <a:cs typeface="+mn-ea"/>
              <a:sym typeface="+mn-lt"/>
            </a:endParaRPr>
          </a:p>
          <a:p>
            <a:pPr marL="285750" indent="-285750">
              <a:lnSpc>
                <a:spcPct val="150000"/>
              </a:lnSpc>
              <a:buFont typeface="Arial" panose="020B0604020202020204" pitchFamily="34" charset="0"/>
              <a:buChar char="•"/>
            </a:pPr>
            <a:r>
              <a:rPr sz="1600" dirty="0">
                <a:solidFill>
                  <a:schemeClr val="tx1">
                    <a:lumMod val="75000"/>
                    <a:lumOff val="25000"/>
                  </a:schemeClr>
                </a:solidFill>
                <a:cs typeface="+mn-ea"/>
                <a:sym typeface="+mn-lt"/>
              </a:rPr>
              <a:t>通常包含市场状况及前景分析、企业SWOT分析、竞品分析等</a:t>
            </a:r>
            <a:endParaRPr sz="1600" dirty="0">
              <a:solidFill>
                <a:schemeClr val="tx1">
                  <a:lumMod val="75000"/>
                  <a:lumOff val="25000"/>
                </a:schemeClr>
              </a:solidFill>
              <a:cs typeface="+mn-ea"/>
              <a:sym typeface="+mn-lt"/>
            </a:endParaRPr>
          </a:p>
        </p:txBody>
      </p:sp>
      <p:sp>
        <p:nvSpPr>
          <p:cNvPr id="4" name="矩形: 圆角 14"/>
          <p:cNvSpPr/>
          <p:nvPr>
            <p:custDataLst>
              <p:tags r:id="rId17"/>
            </p:custDataLst>
          </p:nvPr>
        </p:nvSpPr>
        <p:spPr>
          <a:xfrm>
            <a:off x="3329808" y="1678424"/>
            <a:ext cx="1986369" cy="457200"/>
          </a:xfrm>
          <a:prstGeom prst="roundRect">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b="1" dirty="0">
                <a:solidFill>
                  <a:schemeClr val="bg1"/>
                </a:solidFill>
                <a:cs typeface="+mn-ea"/>
                <a:sym typeface="+mn-lt"/>
              </a:rPr>
              <a:t>03 </a:t>
            </a:r>
            <a:r>
              <a:rPr lang="zh-CN" altLang="en-US" sz="2000" b="1" dirty="0">
                <a:solidFill>
                  <a:schemeClr val="bg1"/>
                </a:solidFill>
                <a:cs typeface="+mn-ea"/>
                <a:sym typeface="+mn-lt"/>
              </a:rPr>
              <a:t>环境分析</a:t>
            </a:r>
            <a:endParaRPr lang="zh-CN" altLang="en-US" sz="2000" b="1" dirty="0">
              <a:solidFill>
                <a:schemeClr val="bg1"/>
              </a:solidFill>
              <a:cs typeface="+mn-ea"/>
              <a:sym typeface="+mn-lt"/>
            </a:endParaRPr>
          </a:p>
        </p:txBody>
      </p:sp>
      <p:sp>
        <p:nvSpPr>
          <p:cNvPr id="16" name="矩形: 圆角 15"/>
          <p:cNvSpPr/>
          <p:nvPr>
            <p:custDataLst>
              <p:tags r:id="rId18"/>
            </p:custDataLst>
          </p:nvPr>
        </p:nvSpPr>
        <p:spPr>
          <a:xfrm>
            <a:off x="3406721" y="3122239"/>
            <a:ext cx="1909455" cy="457200"/>
          </a:xfrm>
          <a:prstGeom prst="roundRect">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b="1" dirty="0">
                <a:solidFill>
                  <a:schemeClr val="bg1"/>
                </a:solidFill>
                <a:cs typeface="+mn-ea"/>
                <a:sym typeface="+mn-lt"/>
              </a:rPr>
              <a:t>04 </a:t>
            </a:r>
            <a:r>
              <a:rPr lang="zh-CN" altLang="en-US" sz="2000" b="1" dirty="0">
                <a:solidFill>
                  <a:schemeClr val="bg1"/>
                </a:solidFill>
                <a:cs typeface="+mn-ea"/>
                <a:sym typeface="+mn-lt"/>
              </a:rPr>
              <a:t>营销目标</a:t>
            </a:r>
            <a:endParaRPr lang="zh-CN" altLang="en-US" sz="2000" b="1" dirty="0">
              <a:solidFill>
                <a:schemeClr val="bg1"/>
              </a:solidFill>
              <a:cs typeface="+mn-ea"/>
              <a:sym typeface="+mn-lt"/>
            </a:endParaRPr>
          </a:p>
        </p:txBody>
      </p:sp>
      <p:sp>
        <p:nvSpPr>
          <p:cNvPr id="17" name="文本框 16"/>
          <p:cNvSpPr txBox="1"/>
          <p:nvPr>
            <p:custDataLst>
              <p:tags r:id="rId19"/>
            </p:custDataLst>
          </p:nvPr>
        </p:nvSpPr>
        <p:spPr>
          <a:xfrm>
            <a:off x="3411855" y="3634105"/>
            <a:ext cx="7252335" cy="829945"/>
          </a:xfrm>
          <a:prstGeom prst="rect">
            <a:avLst/>
          </a:prstGeom>
          <a:noFill/>
        </p:spPr>
        <p:txBody>
          <a:bodyPr wrap="square" rtlCol="0">
            <a:spAutoFit/>
          </a:bodyPr>
          <a:lstStyle/>
          <a:p>
            <a:pPr>
              <a:lnSpc>
                <a:spcPct val="150000"/>
              </a:lnSpc>
            </a:pPr>
            <a:r>
              <a:rPr sz="1600" dirty="0">
                <a:solidFill>
                  <a:schemeClr val="tx1">
                    <a:lumMod val="75000"/>
                    <a:lumOff val="25000"/>
                  </a:schemeClr>
                </a:solidFill>
                <a:cs typeface="+mn-ea"/>
                <a:sym typeface="+mn-lt"/>
              </a:rPr>
              <a:t>对企业互联网营销的总体目标、阶段性目标、工作任务以及各阶段目标评估标准进行说明</a:t>
            </a:r>
            <a:r>
              <a:rPr lang="zh-CN" sz="1600" dirty="0">
                <a:solidFill>
                  <a:schemeClr val="tx1">
                    <a:lumMod val="75000"/>
                    <a:lumOff val="25000"/>
                  </a:schemeClr>
                </a:solidFill>
                <a:cs typeface="+mn-ea"/>
                <a:sym typeface="+mn-lt"/>
              </a:rPr>
              <a:t>，要带有明确的阶段性标记，切合实际</a:t>
            </a:r>
            <a:endParaRPr lang="zh-CN" sz="1600" dirty="0">
              <a:solidFill>
                <a:schemeClr val="tx1">
                  <a:lumMod val="75000"/>
                  <a:lumOff val="25000"/>
                </a:schemeClr>
              </a:solidFill>
              <a:cs typeface="+mn-ea"/>
              <a:sym typeface="+mn-lt"/>
            </a:endParaRPr>
          </a:p>
        </p:txBody>
      </p:sp>
      <p:sp>
        <p:nvSpPr>
          <p:cNvPr id="18" name="文本框 17"/>
          <p:cNvSpPr txBox="1"/>
          <p:nvPr>
            <p:custDataLst>
              <p:tags r:id="rId20"/>
            </p:custDataLst>
          </p:nvPr>
        </p:nvSpPr>
        <p:spPr>
          <a:xfrm>
            <a:off x="3411855" y="5153660"/>
            <a:ext cx="7870190" cy="119888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sz="1600" dirty="0">
                <a:solidFill>
                  <a:schemeClr val="tx1">
                    <a:lumMod val="75000"/>
                    <a:lumOff val="25000"/>
                  </a:schemeClr>
                </a:solidFill>
                <a:cs typeface="+mn-ea"/>
                <a:sym typeface="+mn-lt"/>
              </a:rPr>
              <a:t>盈利模式，探求企业利润来源、生成过程以及产出方式的系统方法</a:t>
            </a:r>
            <a:endParaRPr lang="zh-CN" sz="1600" dirty="0">
              <a:solidFill>
                <a:schemeClr val="tx1">
                  <a:lumMod val="75000"/>
                  <a:lumOff val="25000"/>
                </a:schemeClr>
              </a:solidFill>
              <a:cs typeface="+mn-ea"/>
              <a:sym typeface="+mn-lt"/>
            </a:endParaRPr>
          </a:p>
          <a:p>
            <a:pPr marL="285750" indent="-285750">
              <a:lnSpc>
                <a:spcPct val="150000"/>
              </a:lnSpc>
              <a:buFont typeface="Arial" panose="020B0604020202020204" pitchFamily="34" charset="0"/>
              <a:buChar char="•"/>
            </a:pPr>
            <a:r>
              <a:rPr lang="zh-CN" sz="1600" dirty="0">
                <a:solidFill>
                  <a:schemeClr val="tx1">
                    <a:lumMod val="75000"/>
                    <a:lumOff val="25000"/>
                  </a:schemeClr>
                </a:solidFill>
                <a:cs typeface="+mn-ea"/>
                <a:sym typeface="+mn-lt"/>
              </a:rPr>
              <a:t>网站结构，通过网站结构的优化，可以为得到更多用户与流量创造条件，实现产品影响力的扩大与企业品牌价值提升</a:t>
            </a:r>
            <a:endParaRPr lang="zh-CN" sz="1600" dirty="0">
              <a:solidFill>
                <a:schemeClr val="tx1">
                  <a:lumMod val="75000"/>
                  <a:lumOff val="25000"/>
                </a:schemeClr>
              </a:solidFill>
              <a:cs typeface="+mn-ea"/>
              <a:sym typeface="+mn-lt"/>
            </a:endParaRPr>
          </a:p>
        </p:txBody>
      </p:sp>
      <p:sp>
        <p:nvSpPr>
          <p:cNvPr id="19" name="矩形: 圆角 18"/>
          <p:cNvSpPr/>
          <p:nvPr>
            <p:custDataLst>
              <p:tags r:id="rId21"/>
            </p:custDataLst>
          </p:nvPr>
        </p:nvSpPr>
        <p:spPr>
          <a:xfrm>
            <a:off x="3411855" y="4550410"/>
            <a:ext cx="2997835" cy="457200"/>
          </a:xfrm>
          <a:prstGeom prst="roundRect">
            <a:avLst/>
          </a:prstGeom>
          <a:solidFill>
            <a:srgbClr val="3288CA"/>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b="1" dirty="0">
                <a:solidFill>
                  <a:schemeClr val="bg1"/>
                </a:solidFill>
                <a:cs typeface="+mn-ea"/>
                <a:sym typeface="+mn-lt"/>
              </a:rPr>
              <a:t>05 </a:t>
            </a:r>
            <a:r>
              <a:rPr lang="zh-CN" altLang="en-US" sz="2000" b="1" dirty="0">
                <a:solidFill>
                  <a:schemeClr val="bg1"/>
                </a:solidFill>
                <a:cs typeface="+mn-ea"/>
                <a:sym typeface="+mn-lt"/>
              </a:rPr>
              <a:t>盈利模式与网站结构</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2"/>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7495791" y="3233338"/>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资料结论</a:t>
            </a:r>
            <a:endPar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endParaRPr>
          </a:p>
        </p:txBody>
      </p:sp>
      <p:sp>
        <p:nvSpPr>
          <p:cNvPr id="76" name="文本框 75"/>
          <p:cNvSpPr txBox="1"/>
          <p:nvPr>
            <p:custDataLst>
              <p:tags r:id="rId4"/>
            </p:custDataLst>
          </p:nvPr>
        </p:nvSpPr>
        <p:spPr>
          <a:xfrm>
            <a:off x="7496175" y="3620135"/>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endPar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endParaRPr>
          </a:p>
        </p:txBody>
      </p:sp>
      <p:sp>
        <p:nvSpPr>
          <p:cNvPr id="105" name="六边形 104"/>
          <p:cNvSpPr/>
          <p:nvPr>
            <p:custDataLst>
              <p:tags r:id="rId5"/>
            </p:custDataLst>
          </p:nvPr>
        </p:nvSpPr>
        <p:spPr>
          <a:xfrm>
            <a:off x="5255281" y="4751681"/>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6684672" y="4711656"/>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自我总结</a:t>
            </a:r>
            <a:endPar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endParaRPr>
          </a:p>
        </p:txBody>
      </p:sp>
      <p:sp>
        <p:nvSpPr>
          <p:cNvPr id="65" name="文本框 64"/>
          <p:cNvSpPr txBox="1"/>
          <p:nvPr>
            <p:custDataLst>
              <p:tags r:id="rId7"/>
            </p:custDataLst>
          </p:nvPr>
        </p:nvSpPr>
        <p:spPr>
          <a:xfrm>
            <a:off x="6684010" y="5099050"/>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endParaRPr lang="zh-CN" altLang="en-US" sz="1600" spc="150">
              <a:solidFill>
                <a:schemeClr val="tx2">
                  <a:lumMod val="65000"/>
                  <a:lumOff val="35000"/>
                </a:schemeClr>
              </a:solidFill>
              <a:latin typeface="黑体" panose="02010609060101010101" charset="-122"/>
              <a:ea typeface="黑体" panose="02010609060101010101" charset="-122"/>
              <a:sym typeface="+mn-ea"/>
            </a:endParaRPr>
          </a:p>
        </p:txBody>
      </p:sp>
      <p:sp>
        <p:nvSpPr>
          <p:cNvPr id="67" name="六边形 66"/>
          <p:cNvSpPr/>
          <p:nvPr>
            <p:custDataLst>
              <p:tags r:id="rId8"/>
            </p:custDataLst>
          </p:nvPr>
        </p:nvSpPr>
        <p:spPr>
          <a:xfrm>
            <a:off x="5157441" y="4711656"/>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408391" y="4942276"/>
            <a:ext cx="590207" cy="583218"/>
          </a:xfrm>
          <a:prstGeom prst="rect">
            <a:avLst/>
          </a:prstGeom>
        </p:spPr>
      </p:pic>
      <p:sp>
        <p:nvSpPr>
          <p:cNvPr id="100" name="六边形 99"/>
          <p:cNvSpPr/>
          <p:nvPr>
            <p:custDataLst>
              <p:tags r:id="rId12"/>
            </p:custDataLst>
          </p:nvPr>
        </p:nvSpPr>
        <p:spPr>
          <a:xfrm>
            <a:off x="5828360" y="3232198"/>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3"/>
            </p:custDataLst>
          </p:nvPr>
        </p:nvSpPr>
        <p:spPr>
          <a:xfrm>
            <a:off x="5926199" y="3177561"/>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180324" y="3372603"/>
            <a:ext cx="573689" cy="573689"/>
          </a:xfrm>
          <a:prstGeom prst="rect">
            <a:avLst/>
          </a:prstGeom>
        </p:spPr>
      </p:pic>
      <p:sp>
        <p:nvSpPr>
          <p:cNvPr id="32" name="六边形 9"/>
          <p:cNvSpPr/>
          <p:nvPr>
            <p:custDataLst>
              <p:tags r:id="rId17"/>
            </p:custDataLst>
          </p:nvPr>
        </p:nvSpPr>
        <p:spPr>
          <a:xfrm>
            <a:off x="2055975" y="2364169"/>
            <a:ext cx="3167044" cy="2676581"/>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8"/>
            </p:custDataLst>
          </p:nvPr>
        </p:nvSpPr>
        <p:spPr>
          <a:xfrm>
            <a:off x="2127129" y="2362262"/>
            <a:ext cx="3024733" cy="2678487"/>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9"/>
            </p:custDataLst>
          </p:nvPr>
        </p:nvSpPr>
        <p:spPr>
          <a:xfrm>
            <a:off x="2402907" y="2678966"/>
            <a:ext cx="2474551" cy="530488"/>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pitchFamily="34" charset="-122"/>
                <a:ea typeface="思源黑体 CN Bold" panose="020B0800000000000000" pitchFamily="34" charset="-122"/>
                <a:sym typeface="+mn-ea"/>
              </a:rPr>
              <a:t>知识内容</a:t>
            </a:r>
            <a:endParaRPr lang="zh-CN" altLang="en-US" sz="2800" spc="300">
              <a:solidFill>
                <a:srgbClr val="283149">
                  <a:lumMod val="75000"/>
                </a:srgbClr>
              </a:solidFill>
              <a:latin typeface="思源黑体 CN Bold" panose="020B0800000000000000" pitchFamily="34" charset="-122"/>
              <a:ea typeface="思源黑体 CN Bold" panose="020B0800000000000000" pitchFamily="34" charset="-122"/>
              <a:sym typeface="+mn-ea"/>
            </a:endParaRPr>
          </a:p>
        </p:txBody>
      </p:sp>
      <p:sp>
        <p:nvSpPr>
          <p:cNvPr id="34" name="文本框 2"/>
          <p:cNvSpPr txBox="1"/>
          <p:nvPr>
            <p:custDataLst>
              <p:tags r:id="rId20"/>
            </p:custDataLst>
          </p:nvPr>
        </p:nvSpPr>
        <p:spPr>
          <a:xfrm>
            <a:off x="2414905" y="3415665"/>
            <a:ext cx="2449830" cy="1489710"/>
          </a:xfrm>
          <a:prstGeom prst="rect">
            <a:avLst/>
          </a:prstGeom>
          <a:noFill/>
        </p:spPr>
        <p:txBody>
          <a:bodyPr wrap="square" rtlCol="0" anchor="ctr" anchorCtr="0"/>
          <a:lstStyle/>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互联网营销方案结构</a:t>
            </a:r>
            <a:endParaRPr lang="zh-CN" altLang="en-US"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互联网营销计划</a:t>
            </a:r>
            <a:endParaRPr lang="zh-CN" altLang="en-US"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策划与撰写互联网</a:t>
            </a:r>
            <a:br>
              <a:rPr lang="zh-CN" altLang="en-US" spc="150">
                <a:solidFill>
                  <a:srgbClr val="005B8A"/>
                </a:solidFill>
                <a:latin typeface="思源黑体 CN Regular" panose="020B0500000000000000" charset="-122"/>
                <a:ea typeface="思源黑体 CN Regular" panose="020B0500000000000000" charset="-122"/>
              </a:rPr>
            </a:br>
            <a:r>
              <a:rPr lang="zh-CN" altLang="en-US" spc="150">
                <a:solidFill>
                  <a:srgbClr val="005B8A"/>
                </a:solidFill>
                <a:latin typeface="思源黑体 CN Regular" panose="020B0500000000000000" charset="-122"/>
                <a:ea typeface="思源黑体 CN Regular" panose="020B0500000000000000" charset="-122"/>
              </a:rPr>
              <a:t>营销方案</a:t>
            </a:r>
            <a:endParaRPr lang="zh-CN" altLang="en-US" spc="150">
              <a:solidFill>
                <a:srgbClr val="005B8A"/>
              </a:solidFill>
              <a:latin typeface="思源黑体 CN Regular" panose="020B0500000000000000" charset="-122"/>
              <a:ea typeface="思源黑体 CN Regular" panose="020B0500000000000000" charset="-122"/>
            </a:endParaRPr>
          </a:p>
        </p:txBody>
      </p:sp>
      <p:cxnSp>
        <p:nvCxnSpPr>
          <p:cNvPr id="35" name="直接连接符 3"/>
          <p:cNvCxnSpPr/>
          <p:nvPr>
            <p:custDataLst>
              <p:tags r:id="rId21"/>
            </p:custDataLst>
          </p:nvPr>
        </p:nvCxnSpPr>
        <p:spPr>
          <a:xfrm>
            <a:off x="2848212" y="3219302"/>
            <a:ext cx="1581933" cy="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22"/>
            </p:custDataLst>
          </p:nvPr>
        </p:nvSpPr>
        <p:spPr>
          <a:xfrm>
            <a:off x="6684318" y="1718906"/>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经验认知</a:t>
            </a:r>
            <a:endPar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endParaRPr>
          </a:p>
        </p:txBody>
      </p:sp>
      <p:sp>
        <p:nvSpPr>
          <p:cNvPr id="37" name="文本框 43"/>
          <p:cNvSpPr txBox="1"/>
          <p:nvPr>
            <p:custDataLst>
              <p:tags r:id="rId23"/>
            </p:custDataLst>
          </p:nvPr>
        </p:nvSpPr>
        <p:spPr>
          <a:xfrm>
            <a:off x="6684010" y="2057400"/>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endPar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endParaRPr>
          </a:p>
        </p:txBody>
      </p:sp>
      <p:sp>
        <p:nvSpPr>
          <p:cNvPr id="38" name="六边形 37"/>
          <p:cNvSpPr/>
          <p:nvPr>
            <p:custDataLst>
              <p:tags r:id="rId24"/>
            </p:custDataLst>
          </p:nvPr>
        </p:nvSpPr>
        <p:spPr>
          <a:xfrm>
            <a:off x="5096425" y="1714480"/>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5"/>
            </p:custDataLst>
          </p:nvPr>
        </p:nvSpPr>
        <p:spPr>
          <a:xfrm>
            <a:off x="5194263" y="1669373"/>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450295" y="1865051"/>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 name="矩形 3"/>
          <p:cNvSpPr/>
          <p:nvPr>
            <p:custDataLst>
              <p:tags r:id="rId1"/>
            </p:custDataLst>
          </p:nvPr>
        </p:nvSpPr>
        <p:spPr>
          <a:xfrm>
            <a:off x="2310130" y="1854200"/>
            <a:ext cx="8874760" cy="1784985"/>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noFill/>
          <a:ln w="25400" cap="flat" cmpd="sng" algn="ctr">
            <a:solidFill>
              <a:srgbClr val="006BB6"/>
            </a:solidFill>
            <a:prstDash val="solid"/>
          </a:ln>
          <a:effectLst/>
        </p:spPr>
        <p:txBody>
          <a:bodyPr lIns="1785668" tIns="51586" rIns="79363" bIns="51586" anchor="ctr"/>
          <a:lstStyle/>
          <a:p>
            <a:pPr lvl="0">
              <a:lnSpc>
                <a:spcPct val="150000"/>
              </a:lnSpc>
              <a:spcBef>
                <a:spcPts val="660"/>
              </a:spcBef>
              <a:spcAft>
                <a:spcPts val="660"/>
              </a:spcAft>
              <a:defRPr/>
            </a:pPr>
            <a:endParaRPr lang="zh-CN" altLang="en-US" sz="1000" dirty="0">
              <a:solidFill>
                <a:schemeClr val="bg1"/>
              </a:solidFill>
              <a:cs typeface="+mn-ea"/>
              <a:sym typeface="+mn-lt"/>
            </a:endParaRPr>
          </a:p>
        </p:txBody>
      </p:sp>
      <p:sp>
        <p:nvSpPr>
          <p:cNvPr id="8" name="直角三角形 2"/>
          <p:cNvSpPr/>
          <p:nvPr>
            <p:custDataLst>
              <p:tags r:id="rId2"/>
            </p:custDataLst>
          </p:nvPr>
        </p:nvSpPr>
        <p:spPr>
          <a:xfrm rot="17117050" flipH="1">
            <a:off x="2562389" y="2506794"/>
            <a:ext cx="1050490" cy="1507166"/>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cs typeface="+mn-ea"/>
              <a:sym typeface="+mn-lt"/>
            </a:endParaRPr>
          </a:p>
        </p:txBody>
      </p:sp>
      <p:sp>
        <p:nvSpPr>
          <p:cNvPr id="15" name="任意多边形 14"/>
          <p:cNvSpPr/>
          <p:nvPr>
            <p:custDataLst>
              <p:tags r:id="rId3"/>
            </p:custDataLst>
          </p:nvPr>
        </p:nvSpPr>
        <p:spPr>
          <a:xfrm>
            <a:off x="1465399" y="1598882"/>
            <a:ext cx="2522901" cy="1343071"/>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3288CA"/>
          </a:solidFill>
          <a:ln w="25400" cap="flat" cmpd="sng" algn="ctr">
            <a:noFill/>
            <a:prstDash val="solid"/>
          </a:ln>
          <a:effectLst/>
        </p:spPr>
        <p:txBody>
          <a:bodyPr lIns="0" tIns="0" rIns="0" bIns="0" anchor="ctr"/>
          <a:lstStyle/>
          <a:p>
            <a:pPr algn="ctr">
              <a:defRPr/>
            </a:pPr>
            <a:endParaRPr lang="zh-CN" altLang="en-US" sz="1400" kern="0" dirty="0">
              <a:solidFill>
                <a:schemeClr val="bg1"/>
              </a:solidFill>
              <a:cs typeface="+mn-ea"/>
              <a:sym typeface="+mn-lt"/>
            </a:endParaRPr>
          </a:p>
        </p:txBody>
      </p:sp>
      <p:sp>
        <p:nvSpPr>
          <p:cNvPr id="20" name="矩形 3"/>
          <p:cNvSpPr/>
          <p:nvPr>
            <p:custDataLst>
              <p:tags r:id="rId4"/>
            </p:custDataLst>
          </p:nvPr>
        </p:nvSpPr>
        <p:spPr>
          <a:xfrm>
            <a:off x="2310130" y="4162425"/>
            <a:ext cx="8874760" cy="1654175"/>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noFill/>
          <a:ln w="25400" cap="flat" cmpd="sng" algn="ctr">
            <a:solidFill>
              <a:srgbClr val="006BB6"/>
            </a:solidFill>
            <a:prstDash val="solid"/>
          </a:ln>
          <a:effectLst/>
        </p:spPr>
        <p:txBody>
          <a:bodyPr lIns="1785668" tIns="51586" rIns="79363" bIns="51586" anchor="ctr"/>
          <a:lstStyle/>
          <a:p>
            <a:pPr lvl="0">
              <a:lnSpc>
                <a:spcPct val="150000"/>
              </a:lnSpc>
              <a:spcBef>
                <a:spcPts val="660"/>
              </a:spcBef>
              <a:spcAft>
                <a:spcPts val="660"/>
              </a:spcAft>
              <a:defRPr/>
            </a:pPr>
            <a:endParaRPr lang="zh-CN" altLang="en-US" sz="1000" dirty="0">
              <a:solidFill>
                <a:schemeClr val="bg1"/>
              </a:solidFill>
              <a:cs typeface="+mn-ea"/>
              <a:sym typeface="+mn-lt"/>
            </a:endParaRPr>
          </a:p>
        </p:txBody>
      </p:sp>
      <p:sp>
        <p:nvSpPr>
          <p:cNvPr id="21" name="直角三角形 2"/>
          <p:cNvSpPr/>
          <p:nvPr>
            <p:custDataLst>
              <p:tags r:id="rId5"/>
            </p:custDataLst>
          </p:nvPr>
        </p:nvSpPr>
        <p:spPr>
          <a:xfrm rot="17117050" flipH="1">
            <a:off x="2562389" y="4683949"/>
            <a:ext cx="1050490" cy="1507166"/>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cs typeface="+mn-ea"/>
              <a:sym typeface="+mn-lt"/>
            </a:endParaRPr>
          </a:p>
        </p:txBody>
      </p:sp>
      <p:sp>
        <p:nvSpPr>
          <p:cNvPr id="22" name="任意多边形 21"/>
          <p:cNvSpPr/>
          <p:nvPr>
            <p:custDataLst>
              <p:tags r:id="rId6"/>
            </p:custDataLst>
          </p:nvPr>
        </p:nvSpPr>
        <p:spPr>
          <a:xfrm>
            <a:off x="1465399" y="3776037"/>
            <a:ext cx="2522901" cy="1343071"/>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3288CA"/>
          </a:solidFill>
          <a:ln w="25400" cap="flat" cmpd="sng" algn="ctr">
            <a:noFill/>
            <a:prstDash val="solid"/>
          </a:ln>
          <a:effectLst/>
        </p:spPr>
        <p:txBody>
          <a:bodyPr lIns="0" tIns="0" rIns="0" bIns="0" anchor="ctr"/>
          <a:lstStyle/>
          <a:p>
            <a:pPr algn="ctr">
              <a:defRPr/>
            </a:pPr>
            <a:endParaRPr lang="zh-CN" altLang="en-US" sz="1400" kern="0" dirty="0">
              <a:solidFill>
                <a:schemeClr val="bg1"/>
              </a:solidFill>
              <a:cs typeface="+mn-ea"/>
              <a:sym typeface="+mn-lt"/>
            </a:endParaRPr>
          </a:p>
        </p:txBody>
      </p:sp>
      <p:sp>
        <p:nvSpPr>
          <p:cNvPr id="23" name="文本框 22"/>
          <p:cNvSpPr txBox="1"/>
          <p:nvPr>
            <p:custDataLst>
              <p:tags r:id="rId7"/>
            </p:custDataLst>
          </p:nvPr>
        </p:nvSpPr>
        <p:spPr>
          <a:xfrm>
            <a:off x="4048125" y="2104390"/>
            <a:ext cx="7122795" cy="133794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spc="130" dirty="0">
                <a:solidFill>
                  <a:schemeClr val="tx1">
                    <a:lumMod val="65000"/>
                    <a:lumOff val="35000"/>
                  </a:schemeClr>
                </a:solidFill>
                <a:cs typeface="+mn-ea"/>
                <a:sym typeface="+mn-lt"/>
              </a:rPr>
              <a:t>结合营销方向与市场环境，为实现互联网营销战略目标而制定的营销策略，是整个报告的具体实施工作指导</a:t>
            </a:r>
            <a:endParaRPr spc="130" dirty="0">
              <a:solidFill>
                <a:schemeClr val="tx1">
                  <a:lumMod val="65000"/>
                  <a:lumOff val="35000"/>
                </a:schemeClr>
              </a:solidFill>
              <a:cs typeface="+mn-ea"/>
              <a:sym typeface="+mn-lt"/>
            </a:endParaRPr>
          </a:p>
          <a:p>
            <a:pPr marL="285750" indent="-285750">
              <a:lnSpc>
                <a:spcPct val="150000"/>
              </a:lnSpc>
              <a:buFont typeface="Arial" panose="020B0604020202020204" pitchFamily="34" charset="0"/>
              <a:buChar char="•"/>
            </a:pPr>
            <a:r>
              <a:rPr spc="130" dirty="0">
                <a:solidFill>
                  <a:schemeClr val="tx1">
                    <a:lumMod val="65000"/>
                    <a:lumOff val="35000"/>
                  </a:schemeClr>
                </a:solidFill>
                <a:cs typeface="+mn-ea"/>
                <a:sym typeface="+mn-lt"/>
              </a:rPr>
              <a:t>注意每种营销推广方式的特点和该类推广方式与项目的契合度</a:t>
            </a:r>
            <a:endParaRPr spc="130" dirty="0">
              <a:solidFill>
                <a:schemeClr val="tx1">
                  <a:lumMod val="65000"/>
                  <a:lumOff val="35000"/>
                </a:schemeClr>
              </a:solidFill>
              <a:cs typeface="+mn-ea"/>
              <a:sym typeface="+mn-lt"/>
            </a:endParaRPr>
          </a:p>
        </p:txBody>
      </p:sp>
      <p:sp>
        <p:nvSpPr>
          <p:cNvPr id="24" name="文本框 23"/>
          <p:cNvSpPr txBox="1"/>
          <p:nvPr>
            <p:custDataLst>
              <p:tags r:id="rId8"/>
            </p:custDataLst>
          </p:nvPr>
        </p:nvSpPr>
        <p:spPr>
          <a:xfrm>
            <a:off x="1769745" y="2000250"/>
            <a:ext cx="1845945" cy="706755"/>
          </a:xfrm>
          <a:prstGeom prst="rect">
            <a:avLst/>
          </a:prstGeom>
          <a:noFill/>
        </p:spPr>
        <p:txBody>
          <a:bodyPr wrap="square" rtlCol="0">
            <a:spAutoFit/>
          </a:bodyPr>
          <a:lstStyle/>
          <a:p>
            <a:pPr algn="ctr"/>
            <a:r>
              <a:rPr lang="en-US" altLang="zh-CN" sz="2000" b="1" spc="150" dirty="0">
                <a:solidFill>
                  <a:schemeClr val="bg1"/>
                </a:solidFill>
                <a:cs typeface="+mn-ea"/>
                <a:sym typeface="+mn-lt"/>
              </a:rPr>
              <a:t>06 </a:t>
            </a:r>
            <a:r>
              <a:rPr lang="zh-CN" altLang="en-US" sz="2000" b="1" spc="150" dirty="0">
                <a:solidFill>
                  <a:schemeClr val="bg1"/>
                </a:solidFill>
                <a:cs typeface="+mn-ea"/>
                <a:sym typeface="+mn-lt"/>
              </a:rPr>
              <a:t>营销策略与推广</a:t>
            </a:r>
            <a:endParaRPr lang="zh-CN" altLang="en-US" sz="2000" b="1" spc="150" dirty="0">
              <a:solidFill>
                <a:schemeClr val="bg1"/>
              </a:solidFill>
              <a:cs typeface="+mn-ea"/>
              <a:sym typeface="+mn-lt"/>
            </a:endParaRPr>
          </a:p>
        </p:txBody>
      </p:sp>
      <p:sp>
        <p:nvSpPr>
          <p:cNvPr id="25" name="文本框 24"/>
          <p:cNvSpPr txBox="1"/>
          <p:nvPr>
            <p:custDataLst>
              <p:tags r:id="rId9"/>
            </p:custDataLst>
          </p:nvPr>
        </p:nvSpPr>
        <p:spPr>
          <a:xfrm>
            <a:off x="4048125" y="4313555"/>
            <a:ext cx="6969125" cy="133794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spc="130" dirty="0">
                <a:solidFill>
                  <a:schemeClr val="tx1">
                    <a:lumMod val="65000"/>
                    <a:lumOff val="35000"/>
                  </a:schemeClr>
                </a:solidFill>
                <a:cs typeface="+mn-ea"/>
                <a:sym typeface="+mn-lt"/>
              </a:rPr>
              <a:t>项目负责人</a:t>
            </a:r>
            <a:r>
              <a:rPr lang="zh-CN" spc="130" dirty="0">
                <a:solidFill>
                  <a:schemeClr val="tx1">
                    <a:lumMod val="65000"/>
                    <a:lumOff val="35000"/>
                  </a:schemeClr>
                </a:solidFill>
                <a:cs typeface="+mn-ea"/>
                <a:sym typeface="+mn-lt"/>
              </a:rPr>
              <a:t>，负责项目的整体运营方向的把控</a:t>
            </a:r>
            <a:endParaRPr lang="zh-CN" spc="130" dirty="0">
              <a:solidFill>
                <a:schemeClr val="tx1">
                  <a:lumMod val="65000"/>
                  <a:lumOff val="35000"/>
                </a:schemeClr>
              </a:solidFill>
              <a:cs typeface="+mn-ea"/>
              <a:sym typeface="+mn-lt"/>
            </a:endParaRPr>
          </a:p>
          <a:p>
            <a:pPr marL="285750" indent="-285750">
              <a:lnSpc>
                <a:spcPct val="150000"/>
              </a:lnSpc>
              <a:buFont typeface="Arial" panose="020B0604020202020204" pitchFamily="34" charset="0"/>
              <a:buChar char="•"/>
            </a:pPr>
            <a:r>
              <a:rPr spc="130" dirty="0">
                <a:solidFill>
                  <a:schemeClr val="tx1">
                    <a:lumMod val="65000"/>
                    <a:lumOff val="35000"/>
                  </a:schemeClr>
                </a:solidFill>
                <a:cs typeface="+mn-ea"/>
                <a:sym typeface="+mn-lt"/>
              </a:rPr>
              <a:t>财务负责人</a:t>
            </a:r>
            <a:r>
              <a:rPr lang="zh-CN" spc="130" dirty="0">
                <a:solidFill>
                  <a:schemeClr val="tx1">
                    <a:lumMod val="65000"/>
                    <a:lumOff val="35000"/>
                  </a:schemeClr>
                </a:solidFill>
                <a:cs typeface="+mn-ea"/>
                <a:sym typeface="+mn-lt"/>
              </a:rPr>
              <a:t>，负责组织营销过程中的预算、决算、财务监管</a:t>
            </a:r>
            <a:endParaRPr lang="zh-CN" spc="130" dirty="0">
              <a:solidFill>
                <a:schemeClr val="tx1">
                  <a:lumMod val="65000"/>
                  <a:lumOff val="35000"/>
                </a:schemeClr>
              </a:solidFill>
              <a:cs typeface="+mn-ea"/>
              <a:sym typeface="+mn-lt"/>
            </a:endParaRPr>
          </a:p>
          <a:p>
            <a:pPr marL="285750" indent="-285750">
              <a:lnSpc>
                <a:spcPct val="150000"/>
              </a:lnSpc>
              <a:buFont typeface="Arial" panose="020B0604020202020204" pitchFamily="34" charset="0"/>
              <a:buChar char="•"/>
            </a:pPr>
            <a:r>
              <a:rPr spc="130" dirty="0">
                <a:solidFill>
                  <a:schemeClr val="tx1">
                    <a:lumMod val="65000"/>
                    <a:lumOff val="35000"/>
                  </a:schemeClr>
                </a:solidFill>
                <a:cs typeface="+mn-ea"/>
                <a:sym typeface="+mn-lt"/>
              </a:rPr>
              <a:t>各项工作执行负责人</a:t>
            </a:r>
            <a:r>
              <a:rPr lang="zh-CN" spc="130" dirty="0">
                <a:solidFill>
                  <a:schemeClr val="tx1">
                    <a:lumMod val="65000"/>
                    <a:lumOff val="35000"/>
                  </a:schemeClr>
                </a:solidFill>
                <a:cs typeface="+mn-ea"/>
                <a:sym typeface="+mn-lt"/>
              </a:rPr>
              <a:t>，如运营经理、网络编辑、SEO专员</a:t>
            </a:r>
            <a:endParaRPr lang="zh-CN" spc="130" dirty="0">
              <a:solidFill>
                <a:schemeClr val="tx1">
                  <a:lumMod val="65000"/>
                  <a:lumOff val="35000"/>
                </a:schemeClr>
              </a:solidFill>
              <a:cs typeface="+mn-ea"/>
              <a:sym typeface="+mn-lt"/>
            </a:endParaRPr>
          </a:p>
        </p:txBody>
      </p:sp>
      <p:sp>
        <p:nvSpPr>
          <p:cNvPr id="26" name="文本框 25"/>
          <p:cNvSpPr txBox="1"/>
          <p:nvPr>
            <p:custDataLst>
              <p:tags r:id="rId10"/>
            </p:custDataLst>
          </p:nvPr>
        </p:nvSpPr>
        <p:spPr>
          <a:xfrm>
            <a:off x="1711960" y="4162425"/>
            <a:ext cx="1805305" cy="706755"/>
          </a:xfrm>
          <a:prstGeom prst="rect">
            <a:avLst/>
          </a:prstGeom>
          <a:noFill/>
        </p:spPr>
        <p:txBody>
          <a:bodyPr wrap="square" rtlCol="0">
            <a:spAutoFit/>
          </a:bodyPr>
          <a:lstStyle/>
          <a:p>
            <a:pPr algn="ctr"/>
            <a:r>
              <a:rPr lang="en-US" altLang="zh-CN" sz="2000" b="1" spc="150" dirty="0">
                <a:solidFill>
                  <a:schemeClr val="bg1"/>
                </a:solidFill>
                <a:latin typeface="黑体" panose="02010609060101010101" charset="-122"/>
                <a:ea typeface="黑体" panose="02010609060101010101" charset="-122"/>
                <a:cs typeface="黑体" panose="02010609060101010101" charset="-122"/>
                <a:sym typeface="+mn-lt"/>
              </a:rPr>
              <a:t>07 </a:t>
            </a:r>
            <a:r>
              <a:rPr lang="zh-CN" altLang="en-US" sz="2000" b="1" spc="150" dirty="0">
                <a:solidFill>
                  <a:schemeClr val="bg1"/>
                </a:solidFill>
                <a:latin typeface="黑体" panose="02010609060101010101" charset="-122"/>
                <a:ea typeface="黑体" panose="02010609060101010101" charset="-122"/>
                <a:cs typeface="黑体" panose="02010609060101010101" charset="-122"/>
                <a:sym typeface="+mn-lt"/>
              </a:rPr>
              <a:t>项目组织结构</a:t>
            </a:r>
            <a:endParaRPr lang="zh-CN" altLang="en-US" sz="2000" b="1" spc="150" dirty="0">
              <a:solidFill>
                <a:schemeClr val="bg1"/>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 name="Group 3"/>
          <p:cNvGrpSpPr/>
          <p:nvPr/>
        </p:nvGrpSpPr>
        <p:grpSpPr bwMode="auto">
          <a:xfrm>
            <a:off x="1255395" y="1706245"/>
            <a:ext cx="4723765" cy="3765550"/>
            <a:chOff x="0" y="0"/>
            <a:chExt cx="4280668" cy="3409678"/>
          </a:xfrm>
        </p:grpSpPr>
        <p:sp>
          <p:nvSpPr>
            <p:cNvPr id="8" name="椭圆 2"/>
            <p:cNvSpPr/>
            <p:nvPr>
              <p:custDataLst>
                <p:tags r:id="rId1"/>
              </p:custDataLst>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2261BB">
                  <a:alpha val="26000"/>
                </a:srgbClr>
              </a:solidFill>
              <a:prstDash val="dash"/>
              <a:round/>
              <a:tailEnd type="none" w="lg" len="lg"/>
            </a:ln>
            <a:extLst>
              <a:ext uri="{909E8E84-426E-40DD-AFC4-6F175D3DCCD1}">
                <a14:hiddenFill xmlns:a14="http://schemas.microsoft.com/office/drawing/2010/main">
                  <a:solidFill>
                    <a:srgbClr val="FFFFFF"/>
                  </a:solidFill>
                </a14:hiddenFill>
              </a:ext>
            </a:extLst>
          </p:spPr>
          <p:txBody>
            <a:bodyPr lIns="68535" tIns="34267" rIns="68535" bIns="34267" anchor="ctr"/>
            <a:lstStyle/>
            <a:p>
              <a:pPr defTabSz="913765" fontAlgn="auto">
                <a:spcBef>
                  <a:spcPts val="0"/>
                </a:spcBef>
                <a:spcAft>
                  <a:spcPts val="0"/>
                </a:spcAft>
                <a:defRPr/>
              </a:pPr>
              <a:endParaRPr lang="zh-CN" altLang="en-US" kern="0">
                <a:solidFill>
                  <a:sysClr val="windowText" lastClr="000000"/>
                </a:solidFill>
                <a:cs typeface="+mn-ea"/>
                <a:sym typeface="+mn-lt"/>
              </a:endParaRPr>
            </a:p>
          </p:txBody>
        </p:sp>
        <p:sp>
          <p:nvSpPr>
            <p:cNvPr id="15" name="椭圆 4"/>
            <p:cNvSpPr/>
            <p:nvPr>
              <p:custDataLst>
                <p:tags r:id="rId2"/>
              </p:custDataLst>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2261BB">
                  <a:alpha val="26000"/>
                </a:srgbClr>
              </a:solidFill>
              <a:prstDash val="dash"/>
              <a:round/>
            </a:ln>
            <a:extLst>
              <a:ext uri="{909E8E84-426E-40DD-AFC4-6F175D3DCCD1}">
                <a14:hiddenFill xmlns:a14="http://schemas.microsoft.com/office/drawing/2010/main">
                  <a:solidFill>
                    <a:srgbClr val="FFFFFF"/>
                  </a:solidFill>
                </a14:hiddenFill>
              </a:ext>
            </a:extLst>
          </p:spPr>
          <p:txBody>
            <a:bodyPr lIns="68535" tIns="34267" rIns="68535" bIns="34267" anchor="ctr"/>
            <a:lstStyle/>
            <a:p>
              <a:pPr defTabSz="913765" fontAlgn="auto">
                <a:spcBef>
                  <a:spcPts val="0"/>
                </a:spcBef>
                <a:spcAft>
                  <a:spcPts val="0"/>
                </a:spcAft>
                <a:defRPr/>
              </a:pPr>
              <a:endParaRPr lang="zh-CN" altLang="en-US" kern="0">
                <a:solidFill>
                  <a:sysClr val="windowText" lastClr="000000"/>
                </a:solidFill>
                <a:cs typeface="+mn-ea"/>
                <a:sym typeface="+mn-lt"/>
              </a:endParaRPr>
            </a:p>
          </p:txBody>
        </p:sp>
        <p:sp>
          <p:nvSpPr>
            <p:cNvPr id="20" name="椭圆 4"/>
            <p:cNvSpPr/>
            <p:nvPr>
              <p:custDataLst>
                <p:tags r:id="rId3"/>
              </p:custDataLst>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2261BB">
                  <a:alpha val="26000"/>
                </a:srgbClr>
              </a:solidFill>
              <a:prstDash val="dash"/>
              <a:round/>
              <a:headEnd type="stealth"/>
            </a:ln>
            <a:extLst>
              <a:ext uri="{909E8E84-426E-40DD-AFC4-6F175D3DCCD1}">
                <a14:hiddenFill xmlns:a14="http://schemas.microsoft.com/office/drawing/2010/main">
                  <a:solidFill>
                    <a:srgbClr val="FFFFFF"/>
                  </a:solidFill>
                </a14:hiddenFill>
              </a:ext>
            </a:extLst>
          </p:spPr>
          <p:txBody>
            <a:bodyPr lIns="68535" tIns="34267" rIns="68535" bIns="34267" anchor="ctr"/>
            <a:lstStyle/>
            <a:p>
              <a:pPr defTabSz="913765" fontAlgn="auto">
                <a:spcBef>
                  <a:spcPts val="0"/>
                </a:spcBef>
                <a:spcAft>
                  <a:spcPts val="0"/>
                </a:spcAft>
                <a:defRPr/>
              </a:pPr>
              <a:endParaRPr lang="zh-CN" altLang="en-US" kern="0">
                <a:solidFill>
                  <a:sysClr val="windowText" lastClr="000000"/>
                </a:solidFill>
                <a:cs typeface="+mn-ea"/>
                <a:sym typeface="+mn-lt"/>
              </a:endParaRPr>
            </a:p>
          </p:txBody>
        </p:sp>
      </p:grpSp>
      <p:sp>
        <p:nvSpPr>
          <p:cNvPr id="54" name="KSO_GN4"/>
          <p:cNvSpPr>
            <a:spLocks noChangeArrowheads="1"/>
          </p:cNvSpPr>
          <p:nvPr>
            <p:custDataLst>
              <p:tags r:id="rId4"/>
            </p:custDataLst>
          </p:nvPr>
        </p:nvSpPr>
        <p:spPr bwMode="auto">
          <a:xfrm>
            <a:off x="1367155" y="1823085"/>
            <a:ext cx="2167255" cy="2169160"/>
          </a:xfrm>
          <a:prstGeom prst="ellipse">
            <a:avLst/>
          </a:prstGeom>
          <a:solidFill>
            <a:srgbClr val="3288CA"/>
          </a:solidFill>
          <a:ln>
            <a:noFill/>
          </a:ln>
          <a:effectLst>
            <a:outerShdw blurRad="127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3600">
                <a:solidFill>
                  <a:schemeClr val="bg1">
                    <a:lumMod val="95000"/>
                  </a:schemeClr>
                </a:solidFill>
                <a:cs typeface="+mn-ea"/>
                <a:sym typeface="+mn-lt"/>
              </a:rPr>
              <a:t>0</a:t>
            </a:r>
            <a:r>
              <a:rPr lang="en-US" altLang="zh-CN" sz="3600">
                <a:solidFill>
                  <a:schemeClr val="bg1">
                    <a:lumMod val="95000"/>
                  </a:schemeClr>
                </a:solidFill>
                <a:cs typeface="+mn-ea"/>
                <a:sym typeface="+mn-lt"/>
              </a:rPr>
              <a:t>8</a:t>
            </a:r>
            <a:endParaRPr lang="en-US" altLang="zh-CN" sz="3600">
              <a:solidFill>
                <a:schemeClr val="bg1">
                  <a:lumMod val="95000"/>
                </a:schemeClr>
              </a:solidFill>
              <a:cs typeface="+mn-ea"/>
              <a:sym typeface="+mn-lt"/>
            </a:endParaRPr>
          </a:p>
        </p:txBody>
      </p:sp>
      <p:sp>
        <p:nvSpPr>
          <p:cNvPr id="55" name="KSO_GN3"/>
          <p:cNvSpPr>
            <a:spLocks noChangeArrowheads="1"/>
          </p:cNvSpPr>
          <p:nvPr>
            <p:custDataLst>
              <p:tags r:id="rId5"/>
            </p:custDataLst>
          </p:nvPr>
        </p:nvSpPr>
        <p:spPr bwMode="auto">
          <a:xfrm>
            <a:off x="3340735" y="3439160"/>
            <a:ext cx="1532890" cy="1534160"/>
          </a:xfrm>
          <a:prstGeom prst="ellipse">
            <a:avLst/>
          </a:prstGeom>
          <a:solidFill>
            <a:srgbClr val="3384BD"/>
          </a:solidFill>
          <a:ln>
            <a:noFill/>
          </a:ln>
          <a:effectLst>
            <a:outerShdw blurRad="127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sz="3600">
                <a:solidFill>
                  <a:schemeClr val="bg1">
                    <a:lumMod val="95000"/>
                  </a:schemeClr>
                </a:solidFill>
                <a:cs typeface="+mn-ea"/>
                <a:sym typeface="+mn-lt"/>
              </a:rPr>
              <a:t>09</a:t>
            </a:r>
            <a:endParaRPr lang="en-US" altLang="zh-CN" sz="3600">
              <a:solidFill>
                <a:schemeClr val="bg1">
                  <a:lumMod val="95000"/>
                </a:schemeClr>
              </a:solidFill>
              <a:cs typeface="+mn-ea"/>
              <a:sym typeface="+mn-lt"/>
            </a:endParaRPr>
          </a:p>
        </p:txBody>
      </p:sp>
      <p:sp>
        <p:nvSpPr>
          <p:cNvPr id="56" name="KSO_GN2"/>
          <p:cNvSpPr>
            <a:spLocks noChangeArrowheads="1"/>
          </p:cNvSpPr>
          <p:nvPr>
            <p:custDataLst>
              <p:tags r:id="rId6"/>
            </p:custDataLst>
          </p:nvPr>
        </p:nvSpPr>
        <p:spPr bwMode="auto">
          <a:xfrm rot="10800000" flipV="1">
            <a:off x="5005070" y="4290695"/>
            <a:ext cx="1092835" cy="1094105"/>
          </a:xfrm>
          <a:prstGeom prst="ellipse">
            <a:avLst/>
          </a:prstGeom>
          <a:solidFill>
            <a:srgbClr val="2E75B6"/>
          </a:solidFill>
          <a:ln>
            <a:noFill/>
          </a:ln>
          <a:effectLst>
            <a:outerShdw blurRad="127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3600">
                <a:solidFill>
                  <a:schemeClr val="bg1">
                    <a:lumMod val="95000"/>
                  </a:schemeClr>
                </a:solidFill>
                <a:cs typeface="+mn-ea"/>
                <a:sym typeface="+mn-lt"/>
              </a:rPr>
              <a:t>1</a:t>
            </a:r>
            <a:r>
              <a:rPr lang="en-US" altLang="zh-CN" sz="3600">
                <a:solidFill>
                  <a:schemeClr val="bg1">
                    <a:lumMod val="95000"/>
                  </a:schemeClr>
                </a:solidFill>
                <a:cs typeface="+mn-ea"/>
                <a:sym typeface="+mn-lt"/>
              </a:rPr>
              <a:t>0</a:t>
            </a:r>
            <a:endParaRPr lang="en-US" altLang="zh-CN" sz="3600">
              <a:solidFill>
                <a:schemeClr val="bg1">
                  <a:lumMod val="95000"/>
                </a:schemeClr>
              </a:solidFill>
              <a:cs typeface="+mn-ea"/>
              <a:sym typeface="+mn-lt"/>
            </a:endParaRPr>
          </a:p>
        </p:txBody>
      </p:sp>
      <p:grpSp>
        <p:nvGrpSpPr>
          <p:cNvPr id="21" name="组合 20"/>
          <p:cNvGrpSpPr/>
          <p:nvPr/>
        </p:nvGrpSpPr>
        <p:grpSpPr>
          <a:xfrm>
            <a:off x="3941445" y="1687195"/>
            <a:ext cx="5699760" cy="1134110"/>
            <a:chOff x="12333" y="6518"/>
            <a:chExt cx="8976" cy="1786"/>
          </a:xfrm>
        </p:grpSpPr>
        <p:sp>
          <p:nvSpPr>
            <p:cNvPr id="22" name="矩形 21"/>
            <p:cNvSpPr/>
            <p:nvPr>
              <p:custDataLst>
                <p:tags r:id="rId7"/>
              </p:custDataLst>
            </p:nvPr>
          </p:nvSpPr>
          <p:spPr>
            <a:xfrm>
              <a:off x="12333" y="6997"/>
              <a:ext cx="8976" cy="1307"/>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lang="zh-CN" altLang="en-US" sz="1600" kern="0">
                  <a:solidFill>
                    <a:schemeClr val="tx1">
                      <a:lumMod val="65000"/>
                      <a:lumOff val="35000"/>
                    </a:schemeClr>
                  </a:solidFill>
                  <a:cs typeface="+mn-ea"/>
                  <a:sym typeface="+mn-lt"/>
                </a:rPr>
                <a:t>不仅是一个费用预算表，更是一个要将分析预算中各项数据，以及成本分析与成本控制各方面支出汇总全览的模块</a:t>
              </a:r>
              <a:endParaRPr lang="zh-CN" altLang="en-US" sz="1600" kern="0">
                <a:solidFill>
                  <a:schemeClr val="tx1">
                    <a:lumMod val="65000"/>
                    <a:lumOff val="35000"/>
                  </a:schemeClr>
                </a:solidFill>
                <a:cs typeface="+mn-ea"/>
                <a:sym typeface="+mn-lt"/>
              </a:endParaRPr>
            </a:p>
          </p:txBody>
        </p:sp>
        <p:sp>
          <p:nvSpPr>
            <p:cNvPr id="23" name="矩形 22"/>
            <p:cNvSpPr/>
            <p:nvPr>
              <p:custDataLst>
                <p:tags r:id="rId8"/>
              </p:custDataLst>
            </p:nvPr>
          </p:nvSpPr>
          <p:spPr>
            <a:xfrm>
              <a:off x="12333" y="6518"/>
              <a:ext cx="2499" cy="6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kern="0" noProof="0" dirty="0">
                  <a:ln w="0">
                    <a:noFill/>
                  </a:ln>
                  <a:solidFill>
                    <a:srgbClr val="006BB6"/>
                  </a:solidFill>
                  <a:effectLst/>
                  <a:uLnTx/>
                  <a:uFillTx/>
                  <a:cs typeface="+mn-ea"/>
                  <a:sym typeface="+mn-lt"/>
                </a:rPr>
                <a:t>财务预算</a:t>
              </a:r>
              <a:endParaRPr lang="zh-CN" altLang="en-US" sz="2000" kern="0" noProof="0" dirty="0">
                <a:ln w="0">
                  <a:noFill/>
                </a:ln>
                <a:solidFill>
                  <a:srgbClr val="006BB6"/>
                </a:solidFill>
                <a:effectLst/>
                <a:uLnTx/>
                <a:uFillTx/>
                <a:cs typeface="+mn-ea"/>
                <a:sym typeface="+mn-lt"/>
              </a:endParaRPr>
            </a:p>
          </p:txBody>
        </p:sp>
      </p:grpSp>
      <p:grpSp>
        <p:nvGrpSpPr>
          <p:cNvPr id="24" name="组合 23"/>
          <p:cNvGrpSpPr/>
          <p:nvPr/>
        </p:nvGrpSpPr>
        <p:grpSpPr>
          <a:xfrm>
            <a:off x="5370195" y="3025140"/>
            <a:ext cx="5937885" cy="1134110"/>
            <a:chOff x="12333" y="6518"/>
            <a:chExt cx="9351" cy="1786"/>
          </a:xfrm>
        </p:grpSpPr>
        <p:sp>
          <p:nvSpPr>
            <p:cNvPr id="25" name="矩形 24"/>
            <p:cNvSpPr/>
            <p:nvPr>
              <p:custDataLst>
                <p:tags r:id="rId9"/>
              </p:custDataLst>
            </p:nvPr>
          </p:nvSpPr>
          <p:spPr>
            <a:xfrm>
              <a:off x="12333" y="6997"/>
              <a:ext cx="9351" cy="1307"/>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lang="zh-CN" altLang="en-US" sz="1600" kern="0">
                  <a:solidFill>
                    <a:schemeClr val="tx1">
                      <a:lumMod val="65000"/>
                      <a:lumOff val="35000"/>
                    </a:schemeClr>
                  </a:solidFill>
                  <a:cs typeface="+mn-ea"/>
                  <a:sym typeface="+mn-lt"/>
                </a:rPr>
                <a:t>风险控制与可行性分析模块能让企业在互联网营销策划中有效预见风险，并尽可能规避可控风险，抓住机遇，获得最大收益</a:t>
              </a:r>
              <a:endParaRPr lang="zh-CN" altLang="en-US" sz="1600" kern="0">
                <a:solidFill>
                  <a:schemeClr val="tx1">
                    <a:lumMod val="65000"/>
                    <a:lumOff val="35000"/>
                  </a:schemeClr>
                </a:solidFill>
                <a:cs typeface="+mn-ea"/>
                <a:sym typeface="+mn-lt"/>
              </a:endParaRPr>
            </a:p>
          </p:txBody>
        </p:sp>
        <p:sp>
          <p:nvSpPr>
            <p:cNvPr id="26" name="矩形 25"/>
            <p:cNvSpPr/>
            <p:nvPr>
              <p:custDataLst>
                <p:tags r:id="rId10"/>
              </p:custDataLst>
            </p:nvPr>
          </p:nvSpPr>
          <p:spPr>
            <a:xfrm>
              <a:off x="12333" y="6518"/>
              <a:ext cx="4523" cy="6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kern="0" noProof="0" dirty="0">
                  <a:ln w="0">
                    <a:noFill/>
                  </a:ln>
                  <a:solidFill>
                    <a:srgbClr val="006BB6"/>
                  </a:solidFill>
                  <a:effectLst/>
                  <a:uLnTx/>
                  <a:uFillTx/>
                  <a:cs typeface="+mn-ea"/>
                  <a:sym typeface="+mn-lt"/>
                </a:rPr>
                <a:t>风险控制与可行性分析</a:t>
              </a:r>
              <a:endParaRPr lang="zh-CN" altLang="en-US" sz="2000" kern="0" noProof="0" dirty="0">
                <a:ln w="0">
                  <a:noFill/>
                </a:ln>
                <a:solidFill>
                  <a:srgbClr val="006BB6"/>
                </a:solidFill>
                <a:effectLst/>
                <a:uLnTx/>
                <a:uFillTx/>
                <a:cs typeface="+mn-ea"/>
                <a:sym typeface="+mn-lt"/>
              </a:endParaRPr>
            </a:p>
          </p:txBody>
        </p:sp>
      </p:grpSp>
      <p:grpSp>
        <p:nvGrpSpPr>
          <p:cNvPr id="27" name="组合 26"/>
          <p:cNvGrpSpPr/>
          <p:nvPr/>
        </p:nvGrpSpPr>
        <p:grpSpPr>
          <a:xfrm>
            <a:off x="6798945" y="4363085"/>
            <a:ext cx="4785995" cy="1134110"/>
            <a:chOff x="12333" y="6518"/>
            <a:chExt cx="7537" cy="1786"/>
          </a:xfrm>
        </p:grpSpPr>
        <p:sp>
          <p:nvSpPr>
            <p:cNvPr id="28" name="矩形 27"/>
            <p:cNvSpPr/>
            <p:nvPr>
              <p:custDataLst>
                <p:tags r:id="rId11"/>
              </p:custDataLst>
            </p:nvPr>
          </p:nvSpPr>
          <p:spPr>
            <a:xfrm>
              <a:off x="12333" y="6997"/>
              <a:ext cx="7537" cy="1307"/>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lang="zh-CN" altLang="en-US" sz="1600" kern="0">
                  <a:solidFill>
                    <a:schemeClr val="tx1">
                      <a:lumMod val="65000"/>
                      <a:lumOff val="35000"/>
                    </a:schemeClr>
                  </a:solidFill>
                  <a:cs typeface="+mn-ea"/>
                  <a:sym typeface="+mn-lt"/>
                </a:rPr>
                <a:t>附件部分起到一个补充与支撑的作用，通常会将篇幅较长，不适合放入正文中的资料文件归入附件中</a:t>
              </a:r>
              <a:endParaRPr lang="zh-CN" altLang="en-US" sz="1600" kern="0">
                <a:solidFill>
                  <a:schemeClr val="tx1">
                    <a:lumMod val="65000"/>
                    <a:lumOff val="35000"/>
                  </a:schemeClr>
                </a:solidFill>
                <a:cs typeface="+mn-ea"/>
                <a:sym typeface="+mn-lt"/>
              </a:endParaRPr>
            </a:p>
          </p:txBody>
        </p:sp>
        <p:sp>
          <p:nvSpPr>
            <p:cNvPr id="29" name="矩形 28"/>
            <p:cNvSpPr/>
            <p:nvPr>
              <p:custDataLst>
                <p:tags r:id="rId12"/>
              </p:custDataLst>
            </p:nvPr>
          </p:nvSpPr>
          <p:spPr>
            <a:xfrm>
              <a:off x="12333" y="6518"/>
              <a:ext cx="2499" cy="6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w="0">
                    <a:noFill/>
                  </a:ln>
                  <a:solidFill>
                    <a:srgbClr val="006BB6"/>
                  </a:solidFill>
                  <a:effectLst/>
                  <a:uLnTx/>
                  <a:uFillTx/>
                  <a:cs typeface="+mn-ea"/>
                  <a:sym typeface="+mn-lt"/>
                </a:rPr>
                <a:t>附件</a:t>
              </a:r>
              <a:endParaRPr kumimoji="0" lang="zh-CN" altLang="en-US" sz="2000" i="0" u="none" strike="noStrike" kern="0" cap="none" spc="0" normalizeH="0" baseline="0" noProof="0" dirty="0">
                <a:ln w="0">
                  <a:noFill/>
                </a:ln>
                <a:solidFill>
                  <a:srgbClr val="006BB6"/>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148965"/>
            <a:ext cx="2562225" cy="29959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3148965"/>
            <a:ext cx="2562225" cy="300672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148965"/>
            <a:ext cx="2562225" cy="29622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6"/>
          <p:cNvSpPr txBox="1"/>
          <p:nvPr/>
        </p:nvSpPr>
        <p:spPr>
          <a:xfrm>
            <a:off x="1807226" y="32384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3" name="文本框 26"/>
          <p:cNvSpPr txBox="1"/>
          <p:nvPr/>
        </p:nvSpPr>
        <p:spPr>
          <a:xfrm>
            <a:off x="8657880" y="32384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sp>
        <p:nvSpPr>
          <p:cNvPr id="26" name="文本框 27"/>
          <p:cNvSpPr txBox="1"/>
          <p:nvPr/>
        </p:nvSpPr>
        <p:spPr>
          <a:xfrm>
            <a:off x="4844415" y="3670209"/>
            <a:ext cx="2475230"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sz="1600">
                <a:solidFill>
                  <a:schemeClr val="tx1">
                    <a:lumMod val="75000"/>
                    <a:lumOff val="25000"/>
                  </a:schemeClr>
                </a:solidFill>
                <a:latin typeface="黑体" panose="02010609060101010101" charset="-122"/>
                <a:ea typeface="黑体" panose="02010609060101010101" charset="-122"/>
              </a:rPr>
              <a:t>分小组讨论该企业的需求、</a:t>
            </a:r>
            <a:r>
              <a:rPr lang="zh-CN" altLang="en-US" sz="1600" dirty="0">
                <a:solidFill>
                  <a:schemeClr val="tx1">
                    <a:lumMod val="75000"/>
                    <a:lumOff val="25000"/>
                  </a:schemeClr>
                </a:solidFill>
                <a:latin typeface="黑体" panose="02010609060101010101" charset="-122"/>
                <a:ea typeface="黑体" panose="02010609060101010101" charset="-122"/>
              </a:rPr>
              <a:t>互联网营销方案策划前需要做的调研与分析工作、</a:t>
            </a:r>
            <a:r>
              <a:rPr sz="1600" dirty="0">
                <a:solidFill>
                  <a:schemeClr val="tx1">
                    <a:lumMod val="75000"/>
                    <a:lumOff val="25000"/>
                  </a:schemeClr>
                </a:solidFill>
                <a:latin typeface="黑体" panose="02010609060101010101" charset="-122"/>
                <a:ea typeface="黑体" panose="02010609060101010101" charset="-122"/>
              </a:rPr>
              <a:t>适用于</a:t>
            </a:r>
            <a:r>
              <a:rPr lang="zh-CN" sz="1600" dirty="0">
                <a:solidFill>
                  <a:schemeClr val="tx1">
                    <a:lumMod val="75000"/>
                    <a:lumOff val="25000"/>
                  </a:schemeClr>
                </a:solidFill>
                <a:latin typeface="黑体" panose="02010609060101010101" charset="-122"/>
                <a:ea typeface="黑体" panose="02010609060101010101" charset="-122"/>
              </a:rPr>
              <a:t>该公司</a:t>
            </a:r>
            <a:r>
              <a:rPr sz="1600" dirty="0">
                <a:solidFill>
                  <a:schemeClr val="tx1">
                    <a:lumMod val="75000"/>
                    <a:lumOff val="25000"/>
                  </a:schemeClr>
                </a:solidFill>
                <a:latin typeface="黑体" panose="02010609060101010101" charset="-122"/>
                <a:ea typeface="黑体" panose="02010609060101010101" charset="-122"/>
              </a:rPr>
              <a:t>的互联网营销推广方式</a:t>
            </a:r>
            <a:r>
              <a:rPr lang="zh-CN" sz="1600" dirty="0">
                <a:solidFill>
                  <a:schemeClr val="tx1">
                    <a:lumMod val="75000"/>
                    <a:lumOff val="25000"/>
                  </a:schemeClr>
                </a:solidFill>
                <a:latin typeface="黑体" panose="02010609060101010101" charset="-122"/>
                <a:ea typeface="黑体" panose="02010609060101010101" charset="-122"/>
              </a:rPr>
              <a:t>，并记录</a:t>
            </a:r>
            <a:endParaRPr sz="1600" dirty="0">
              <a:solidFill>
                <a:schemeClr val="tx1">
                  <a:lumMod val="75000"/>
                  <a:lumOff val="25000"/>
                </a:schemeClr>
              </a:solidFill>
              <a:latin typeface="黑体" panose="02010609060101010101" charset="-122"/>
              <a:ea typeface="黑体" panose="02010609060101010101" charset="-122"/>
            </a:endParaRPr>
          </a:p>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2.进行数据整理分析，梳理出营销方案结构</a:t>
            </a:r>
            <a:r>
              <a:rPr lang="zh-CN" altLang="en-US" sz="1600" dirty="0">
                <a:solidFill>
                  <a:schemeClr val="tx1">
                    <a:lumMod val="75000"/>
                    <a:lumOff val="25000"/>
                  </a:schemeClr>
                </a:solidFill>
                <a:latin typeface="黑体" panose="02010609060101010101" charset="-122"/>
                <a:ea typeface="黑体" panose="02010609060101010101" charset="-122"/>
              </a:rPr>
              <a:t>，完成营销方案设计</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27" name="文本框 26"/>
          <p:cNvSpPr txBox="1"/>
          <p:nvPr/>
        </p:nvSpPr>
        <p:spPr>
          <a:xfrm>
            <a:off x="5223479" y="32384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endParaRPr lang="zh-CN" altLang="en-US" sz="2400" dirty="0">
              <a:solidFill>
                <a:schemeClr val="tx1">
                  <a:lumMod val="75000"/>
                  <a:lumOff val="25000"/>
                </a:schemeClr>
              </a:solidFill>
              <a:latin typeface="黑体" panose="02010609060101010101" charset="-122"/>
              <a:ea typeface="黑体" panose="02010609060101010101" charset="-122"/>
            </a:endParaRP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27"/>
          <p:cNvSpPr txBox="1"/>
          <p:nvPr/>
        </p:nvSpPr>
        <p:spPr>
          <a:xfrm>
            <a:off x="1394460" y="3670209"/>
            <a:ext cx="2458720" cy="22669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sym typeface="+mn-ea"/>
              </a:rPr>
              <a:t>某化妆品公司是一家老字号化妆品生产企业</a:t>
            </a:r>
            <a:r>
              <a:rPr lang="zh-CN" sz="1600" dirty="0">
                <a:solidFill>
                  <a:schemeClr val="tx1">
                    <a:lumMod val="75000"/>
                    <a:lumOff val="25000"/>
                  </a:schemeClr>
                </a:solidFill>
                <a:latin typeface="黑体" panose="02010609060101010101" charset="-122"/>
                <a:ea typeface="黑体" panose="02010609060101010101" charset="-122"/>
                <a:sym typeface="+mn-ea"/>
              </a:rPr>
              <a:t>，现</a:t>
            </a:r>
            <a:r>
              <a:rPr sz="1600" dirty="0">
                <a:solidFill>
                  <a:schemeClr val="tx1">
                    <a:lumMod val="75000"/>
                    <a:lumOff val="25000"/>
                  </a:schemeClr>
                </a:solidFill>
                <a:latin typeface="黑体" panose="02010609060101010101" charset="-122"/>
                <a:ea typeface="黑体" panose="02010609060101010101" charset="-122"/>
                <a:sym typeface="+mn-ea"/>
              </a:rPr>
              <a:t>需要调研男士护肤品市场需求，并投入男士护肤品与化妆品生产线，同时决定对男士护肤品与化妆品产品进行大规模推广营销。</a:t>
            </a:r>
            <a:endParaRPr sz="1600" dirty="0">
              <a:solidFill>
                <a:schemeClr val="tx1">
                  <a:lumMod val="75000"/>
                  <a:lumOff val="25000"/>
                </a:schemeClr>
              </a:solidFill>
              <a:latin typeface="黑体" panose="02010609060101010101" charset="-122"/>
              <a:ea typeface="黑体" panose="02010609060101010101" charset="-122"/>
              <a:sym typeface="+mn-ea"/>
            </a:endParaRPr>
          </a:p>
        </p:txBody>
      </p:sp>
      <p:sp>
        <p:nvSpPr>
          <p:cNvPr id="3" name="文本框 2"/>
          <p:cNvSpPr txBox="1"/>
          <p:nvPr/>
        </p:nvSpPr>
        <p:spPr>
          <a:xfrm>
            <a:off x="8477885" y="3938905"/>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868680" y="1678940"/>
            <a:ext cx="10354945" cy="81407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文本框 10"/>
          <p:cNvSpPr txBox="1"/>
          <p:nvPr>
            <p:custDataLst>
              <p:tags r:id="rId2"/>
            </p:custDataLst>
          </p:nvPr>
        </p:nvSpPr>
        <p:spPr>
          <a:xfrm>
            <a:off x="4169106" y="1102732"/>
            <a:ext cx="3968750" cy="460375"/>
          </a:xfrm>
          <a:prstGeom prst="rect">
            <a:avLst/>
          </a:prstGeom>
          <a:noFill/>
        </p:spPr>
        <p:txBody>
          <a:bodyPr wrap="none" rtlCol="0">
            <a:spAutoFit/>
            <a:scene3d>
              <a:camera prst="orthographicFront"/>
              <a:lightRig rig="threePt" dir="t"/>
            </a:scene3d>
            <a:sp3d contourW="12700"/>
          </a:bodyPr>
          <a:lstStyle/>
          <a:p>
            <a:pPr algn="l"/>
            <a:r>
              <a:rPr sz="2400" b="1" spc="300" dirty="0">
                <a:solidFill>
                  <a:srgbClr val="2E75B6"/>
                </a:solidFill>
                <a:cs typeface="+mn-ea"/>
                <a:sym typeface="+mn-lt"/>
              </a:rPr>
              <a:t>互联网营销策划方案</a:t>
            </a:r>
            <a:r>
              <a:rPr lang="zh-CN" sz="2400" b="1" spc="300" dirty="0">
                <a:solidFill>
                  <a:srgbClr val="2E75B6"/>
                </a:solidFill>
                <a:cs typeface="+mn-ea"/>
                <a:sym typeface="+mn-lt"/>
              </a:rPr>
              <a:t>展示</a:t>
            </a:r>
            <a:endParaRPr lang="zh-CN" sz="2400" b="1" spc="300" dirty="0">
              <a:solidFill>
                <a:srgbClr val="2E75B6"/>
              </a:solidFill>
              <a:cs typeface="+mn-ea"/>
              <a:sym typeface="+mn-lt"/>
            </a:endParaRPr>
          </a:p>
        </p:txBody>
      </p:sp>
      <p:grpSp>
        <p:nvGrpSpPr>
          <p:cNvPr id="73" name="组合 72"/>
          <p:cNvGrpSpPr/>
          <p:nvPr/>
        </p:nvGrpSpPr>
        <p:grpSpPr>
          <a:xfrm>
            <a:off x="868680" y="2619375"/>
            <a:ext cx="10354945" cy="3352165"/>
            <a:chOff x="1710" y="3690"/>
            <a:chExt cx="16307" cy="5279"/>
          </a:xfrm>
        </p:grpSpPr>
        <p:sp>
          <p:nvSpPr>
            <p:cNvPr id="74" name="矩形 73"/>
            <p:cNvSpPr/>
            <p:nvPr>
              <p:custDataLst>
                <p:tags r:id="rId3"/>
              </p:custDataLst>
            </p:nvPr>
          </p:nvSpPr>
          <p:spPr>
            <a:xfrm>
              <a:off x="1710" y="3690"/>
              <a:ext cx="16307" cy="5279"/>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等腰三角形 74"/>
            <p:cNvSpPr/>
            <p:nvPr>
              <p:custDataLst>
                <p:tags r:id="rId4"/>
              </p:custDataLst>
            </p:nvPr>
          </p:nvSpPr>
          <p:spPr>
            <a:xfrm rot="5400000">
              <a:off x="1710" y="4440"/>
              <a:ext cx="690" cy="69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77" name="文本框 76"/>
            <p:cNvSpPr txBox="1"/>
            <p:nvPr>
              <p:custDataLst>
                <p:tags r:id="rId5"/>
              </p:custDataLst>
            </p:nvPr>
          </p:nvSpPr>
          <p:spPr>
            <a:xfrm>
              <a:off x="2550" y="4495"/>
              <a:ext cx="4583" cy="628"/>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项目概要和背景分析</a:t>
              </a:r>
              <a:endParaRPr lang="zh-CN" altLang="en-US" sz="2000" b="1">
                <a:solidFill>
                  <a:schemeClr val="tx1">
                    <a:lumMod val="75000"/>
                    <a:lumOff val="25000"/>
                  </a:schemeClr>
                </a:solidFill>
                <a:cs typeface="+mn-ea"/>
                <a:sym typeface="+mn-lt"/>
              </a:endParaRPr>
            </a:p>
          </p:txBody>
        </p:sp>
        <p:sp>
          <p:nvSpPr>
            <p:cNvPr id="78" name="文本框 77"/>
            <p:cNvSpPr txBox="1"/>
            <p:nvPr>
              <p:custDataLst>
                <p:tags r:id="rId6"/>
              </p:custDataLst>
            </p:nvPr>
          </p:nvSpPr>
          <p:spPr>
            <a:xfrm>
              <a:off x="1710" y="5520"/>
              <a:ext cx="16172" cy="3052"/>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某环保科技公司是一家以“与绿色同行，以自然为本”为企业宗旨，号召广大消费者热爱大自然，保护环境，坚持可持续发展的战略，倡导低污染的生活方式的环保产品生产企业。企业以生产有色产品为主(包括有机绿色食品，绿色环保日用品等)，拥有多项具有自主知识产权的产品，能满足不同客户的需求。企业拥有自主生产基地和原料供应地，并与多家科研机构建立了良好的合作关系，前景乐观。公司计划于2023年在香港股票交易市场成功上市，使自身业绩能再上一层楼，现需要借助互联网营销为公司业绩发展提供更有力的保障。</a:t>
              </a:r>
              <a:endParaRPr lang="zh-CN" altLang="en-US" sz="1600">
                <a:solidFill>
                  <a:schemeClr val="tx1">
                    <a:lumMod val="75000"/>
                    <a:lumOff val="25000"/>
                  </a:schemeClr>
                </a:solidFill>
                <a:cs typeface="+mn-ea"/>
                <a:sym typeface="+mn-lt"/>
              </a:endParaRPr>
            </a:p>
          </p:txBody>
        </p:sp>
      </p:grpSp>
      <p:sp>
        <p:nvSpPr>
          <p:cNvPr id="2" name="等腰三角形 1"/>
          <p:cNvSpPr/>
          <p:nvPr>
            <p:custDataLst>
              <p:tags r:id="rId7"/>
            </p:custDataLst>
          </p:nvPr>
        </p:nvSpPr>
        <p:spPr>
          <a:xfrm rot="5400000">
            <a:off x="900430" y="1842135"/>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3" name="文本框 2"/>
          <p:cNvSpPr txBox="1"/>
          <p:nvPr>
            <p:custDataLst>
              <p:tags r:id="rId8"/>
            </p:custDataLst>
          </p:nvPr>
        </p:nvSpPr>
        <p:spPr>
          <a:xfrm>
            <a:off x="1433830" y="1877060"/>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封面（略）</a:t>
            </a:r>
            <a:endParaRPr lang="zh-CN" altLang="en-US" sz="2000" b="1">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887730" y="4809490"/>
            <a:ext cx="10354945" cy="1463675"/>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3" name="组合 72"/>
          <p:cNvGrpSpPr/>
          <p:nvPr/>
        </p:nvGrpSpPr>
        <p:grpSpPr>
          <a:xfrm>
            <a:off x="887730" y="1304925"/>
            <a:ext cx="10354945" cy="3352165"/>
            <a:chOff x="1710" y="3690"/>
            <a:chExt cx="16307" cy="5279"/>
          </a:xfrm>
        </p:grpSpPr>
        <p:sp>
          <p:nvSpPr>
            <p:cNvPr id="74" name="矩形 73"/>
            <p:cNvSpPr/>
            <p:nvPr>
              <p:custDataLst>
                <p:tags r:id="rId2"/>
              </p:custDataLst>
            </p:nvPr>
          </p:nvSpPr>
          <p:spPr>
            <a:xfrm>
              <a:off x="1710" y="3690"/>
              <a:ext cx="16307" cy="5279"/>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等腰三角形 74"/>
            <p:cNvSpPr/>
            <p:nvPr>
              <p:custDataLst>
                <p:tags r:id="rId3"/>
              </p:custDataLst>
            </p:nvPr>
          </p:nvSpPr>
          <p:spPr>
            <a:xfrm rot="5400000">
              <a:off x="1710" y="4020"/>
              <a:ext cx="690" cy="69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77" name="文本框 76"/>
            <p:cNvSpPr txBox="1"/>
            <p:nvPr>
              <p:custDataLst>
                <p:tags r:id="rId4"/>
              </p:custDataLst>
            </p:nvPr>
          </p:nvSpPr>
          <p:spPr>
            <a:xfrm>
              <a:off x="2550" y="4075"/>
              <a:ext cx="4583" cy="628"/>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环境分析</a:t>
              </a:r>
              <a:endParaRPr lang="zh-CN" altLang="en-US" sz="2000" b="1">
                <a:solidFill>
                  <a:schemeClr val="tx1">
                    <a:lumMod val="75000"/>
                    <a:lumOff val="25000"/>
                  </a:schemeClr>
                </a:solidFill>
                <a:cs typeface="+mn-ea"/>
                <a:sym typeface="+mn-lt"/>
              </a:endParaRPr>
            </a:p>
          </p:txBody>
        </p:sp>
        <p:sp>
          <p:nvSpPr>
            <p:cNvPr id="78" name="文本框 77"/>
            <p:cNvSpPr txBox="1"/>
            <p:nvPr>
              <p:custDataLst>
                <p:tags r:id="rId5"/>
              </p:custDataLst>
            </p:nvPr>
          </p:nvSpPr>
          <p:spPr>
            <a:xfrm>
              <a:off x="1710" y="4710"/>
              <a:ext cx="16172" cy="4215"/>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绿色消费是消费领域的一场深刻变革，关系到整个生产生活方式的绿色低碳转型。2022年2月国家发改委、工业和信息化部、商务部等部门共同发布《促进绿色消费实施方案》（以下简称《方案》）在促进消费各领域全周期全链条全体系深度融入绿色理念方面作出详细部署，旨在推动中国绿色消费再上一个新台阶。绿色消费是促进消费高质量发展的重要方向和新的增长点。大力发展绿色消费，有利于以高质量供给引领和创造新需求，促进形成强大国内市场；有利于弘扬简约适度的传统美德，倡导绿色低碳文明健康的生活方式；有助于扩大相关产品进口，服务构建以国内大循环为主体、国内国际双循环相互促进的新发展格局。由此可见，企业的特色产品在政治环境与社会环境方面均有一定优势。</a:t>
              </a:r>
              <a:endParaRPr lang="zh-CN" altLang="en-US" sz="1600">
                <a:solidFill>
                  <a:schemeClr val="tx1">
                    <a:lumMod val="75000"/>
                    <a:lumOff val="25000"/>
                  </a:schemeClr>
                </a:solidFill>
                <a:cs typeface="+mn-ea"/>
                <a:sym typeface="+mn-lt"/>
              </a:endParaRPr>
            </a:p>
          </p:txBody>
        </p:sp>
      </p:grpSp>
      <p:sp>
        <p:nvSpPr>
          <p:cNvPr id="2" name="等腰三角形 1"/>
          <p:cNvSpPr/>
          <p:nvPr>
            <p:custDataLst>
              <p:tags r:id="rId6"/>
            </p:custDataLst>
          </p:nvPr>
        </p:nvSpPr>
        <p:spPr>
          <a:xfrm rot="5400000">
            <a:off x="919480" y="4972685"/>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3" name="文本框 2"/>
          <p:cNvSpPr txBox="1"/>
          <p:nvPr>
            <p:custDataLst>
              <p:tags r:id="rId7"/>
            </p:custDataLst>
          </p:nvPr>
        </p:nvSpPr>
        <p:spPr>
          <a:xfrm>
            <a:off x="1452880" y="5007610"/>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营销目标</a:t>
            </a:r>
            <a:endParaRPr lang="zh-CN" altLang="en-US" sz="2000" b="1">
              <a:solidFill>
                <a:schemeClr val="tx1">
                  <a:lumMod val="75000"/>
                  <a:lumOff val="25000"/>
                </a:schemeClr>
              </a:solidFill>
              <a:cs typeface="+mn-ea"/>
              <a:sym typeface="+mn-lt"/>
            </a:endParaRPr>
          </a:p>
        </p:txBody>
      </p:sp>
      <p:sp>
        <p:nvSpPr>
          <p:cNvPr id="5" name="文本框 4"/>
          <p:cNvSpPr txBox="1"/>
          <p:nvPr>
            <p:custDataLst>
              <p:tags r:id="rId8"/>
            </p:custDataLst>
          </p:nvPr>
        </p:nvSpPr>
        <p:spPr>
          <a:xfrm>
            <a:off x="973455" y="5442585"/>
            <a:ext cx="10269220" cy="829945"/>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1、财务目标今年(2022年)，力争销售收入达到1亿元，利润比上年番一番(达到3000万元)。</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2、市场营销目标市场覆盖面扩展到国际，力图打造国际品牌。</a:t>
            </a:r>
            <a:endParaRPr lang="zh-CN" altLang="en-US" sz="16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3" name="组合 72"/>
          <p:cNvGrpSpPr/>
          <p:nvPr/>
        </p:nvGrpSpPr>
        <p:grpSpPr>
          <a:xfrm>
            <a:off x="887730" y="1304925"/>
            <a:ext cx="10354945" cy="4504690"/>
            <a:chOff x="1710" y="3690"/>
            <a:chExt cx="16307" cy="7094"/>
          </a:xfrm>
        </p:grpSpPr>
        <p:sp>
          <p:nvSpPr>
            <p:cNvPr id="74" name="矩形 73"/>
            <p:cNvSpPr/>
            <p:nvPr>
              <p:custDataLst>
                <p:tags r:id="rId1"/>
              </p:custDataLst>
            </p:nvPr>
          </p:nvSpPr>
          <p:spPr>
            <a:xfrm>
              <a:off x="1710" y="3690"/>
              <a:ext cx="16307" cy="7094"/>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等腰三角形 74"/>
            <p:cNvSpPr/>
            <p:nvPr>
              <p:custDataLst>
                <p:tags r:id="rId2"/>
              </p:custDataLst>
            </p:nvPr>
          </p:nvSpPr>
          <p:spPr>
            <a:xfrm rot="5400000">
              <a:off x="1710" y="4020"/>
              <a:ext cx="690" cy="69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77" name="文本框 76"/>
            <p:cNvSpPr txBox="1"/>
            <p:nvPr>
              <p:custDataLst>
                <p:tags r:id="rId3"/>
              </p:custDataLst>
            </p:nvPr>
          </p:nvSpPr>
          <p:spPr>
            <a:xfrm>
              <a:off x="2550" y="4075"/>
              <a:ext cx="4583" cy="628"/>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网站结构</a:t>
              </a:r>
              <a:endParaRPr lang="zh-CN" altLang="en-US" sz="2000" b="1">
                <a:solidFill>
                  <a:schemeClr val="tx1">
                    <a:lumMod val="75000"/>
                    <a:lumOff val="25000"/>
                  </a:schemeClr>
                </a:solidFill>
                <a:cs typeface="+mn-ea"/>
                <a:sym typeface="+mn-lt"/>
              </a:endParaRPr>
            </a:p>
          </p:txBody>
        </p:sp>
        <p:sp>
          <p:nvSpPr>
            <p:cNvPr id="78" name="文本框 77"/>
            <p:cNvSpPr txBox="1"/>
            <p:nvPr>
              <p:custDataLst>
                <p:tags r:id="rId4"/>
              </p:custDataLst>
            </p:nvPr>
          </p:nvSpPr>
          <p:spPr>
            <a:xfrm>
              <a:off x="1710" y="4710"/>
              <a:ext cx="16172" cy="5960"/>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经过精心策划，企业首次注册了二个国际顶级域名，建立了中国“与绿色同行网”网站，在网站中全面介绍企业的销售产品业务和服务内容，详细介绍各种产品。企业网站作为网络营销的主要载体，其自身的好坏直接影响网络营销的水平，同时网站也并非仅为营销功能，还包括企业形象展示、客户服务、企业管理及文化建设、合作企业交流等等功能，只有在广泛集合企业各方面意见的前提下才能逐步建立起满足要求的网站平台。</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利用网站进行互联网营销时应注意实现如下功能：</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(1)信息丰富：信息量太低是目前企业网站的通病;</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(2)美观与实用适度统一：以实用为主，兼顾视觉效果;</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(3)功能强大：只有具备相应的功能，才能满足企业各部门要求。</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(4)网站人性化：以客户角度出发而非以本企业为中心</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(5)交互功能：力求增加访问者参与机会，实现在线交互。</a:t>
              </a:r>
              <a:endParaRPr lang="zh-CN" altLang="en-US" sz="160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3" name="组合 72"/>
          <p:cNvGrpSpPr/>
          <p:nvPr/>
        </p:nvGrpSpPr>
        <p:grpSpPr>
          <a:xfrm>
            <a:off x="887730" y="1619250"/>
            <a:ext cx="10354945" cy="4237990"/>
            <a:chOff x="1710" y="3690"/>
            <a:chExt cx="16307" cy="6674"/>
          </a:xfrm>
        </p:grpSpPr>
        <p:sp>
          <p:nvSpPr>
            <p:cNvPr id="74" name="矩形 73"/>
            <p:cNvSpPr/>
            <p:nvPr>
              <p:custDataLst>
                <p:tags r:id="rId1"/>
              </p:custDataLst>
            </p:nvPr>
          </p:nvSpPr>
          <p:spPr>
            <a:xfrm>
              <a:off x="1710" y="3690"/>
              <a:ext cx="16307" cy="6674"/>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等腰三角形 74"/>
            <p:cNvSpPr/>
            <p:nvPr>
              <p:custDataLst>
                <p:tags r:id="rId2"/>
              </p:custDataLst>
            </p:nvPr>
          </p:nvSpPr>
          <p:spPr>
            <a:xfrm rot="5400000">
              <a:off x="1710" y="4020"/>
              <a:ext cx="690" cy="69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77" name="文本框 76"/>
            <p:cNvSpPr txBox="1"/>
            <p:nvPr>
              <p:custDataLst>
                <p:tags r:id="rId3"/>
              </p:custDataLst>
            </p:nvPr>
          </p:nvSpPr>
          <p:spPr>
            <a:xfrm>
              <a:off x="2550" y="4075"/>
              <a:ext cx="4583" cy="628"/>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营销策略与推广</a:t>
              </a:r>
              <a:endParaRPr lang="zh-CN" altLang="en-US" sz="2000" b="1">
                <a:solidFill>
                  <a:schemeClr val="tx1">
                    <a:lumMod val="75000"/>
                    <a:lumOff val="25000"/>
                  </a:schemeClr>
                </a:solidFill>
                <a:cs typeface="+mn-ea"/>
                <a:sym typeface="+mn-lt"/>
              </a:endParaRPr>
            </a:p>
          </p:txBody>
        </p:sp>
        <p:sp>
          <p:nvSpPr>
            <p:cNvPr id="78" name="文本框 77"/>
            <p:cNvSpPr txBox="1"/>
            <p:nvPr>
              <p:custDataLst>
                <p:tags r:id="rId4"/>
              </p:custDataLst>
            </p:nvPr>
          </p:nvSpPr>
          <p:spPr>
            <a:xfrm>
              <a:off x="1710" y="4710"/>
              <a:ext cx="16172" cy="5378"/>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具备了一个好的网站平台，接着应实行网站推广。网站推广的过程同时也是品牌及产品推广的过程。</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1.制定网站推广计划应考虑的因素：</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(1)本企业产品的潜在用户范围;</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(2)分清楚本企业产品的最终使用者、购买决策者及购买影响者各有何特点，他们的上网习惯如何;</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(3)我们应该主要向谁做推广;</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(4)我们以怎样的方式向其推广效果更佳;</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(5)是否需借助传统媒体，如何借助;</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(6)我们竞争对手的推广手段如何;</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(7)如何保持较低的宣传成本。</a:t>
              </a:r>
              <a:endParaRPr lang="zh-CN" altLang="en-US" sz="160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3" name="组合 72"/>
          <p:cNvGrpSpPr/>
          <p:nvPr/>
        </p:nvGrpSpPr>
        <p:grpSpPr>
          <a:xfrm>
            <a:off x="887730" y="1200150"/>
            <a:ext cx="10354945" cy="3695065"/>
            <a:chOff x="1710" y="3690"/>
            <a:chExt cx="16307" cy="5819"/>
          </a:xfrm>
        </p:grpSpPr>
        <p:sp>
          <p:nvSpPr>
            <p:cNvPr id="74" name="矩形 73"/>
            <p:cNvSpPr/>
            <p:nvPr>
              <p:custDataLst>
                <p:tags r:id="rId1"/>
              </p:custDataLst>
            </p:nvPr>
          </p:nvSpPr>
          <p:spPr>
            <a:xfrm>
              <a:off x="1710" y="3690"/>
              <a:ext cx="16307" cy="5819"/>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文本框 77"/>
            <p:cNvSpPr txBox="1"/>
            <p:nvPr>
              <p:custDataLst>
                <p:tags r:id="rId2"/>
              </p:custDataLst>
            </p:nvPr>
          </p:nvSpPr>
          <p:spPr>
            <a:xfrm>
              <a:off x="1710" y="3855"/>
              <a:ext cx="16172" cy="5378"/>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2.营销推广方式：</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(1)搜索引擎登录;</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(2)网站间交换连接;</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(3)建立邮件列表，运用邮件推广;</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(4)通过网上论坛、bbs进行宣传;</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(5)通过新闻组进行宣传;</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(6)在企业名片等对外资料中标明网址;</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(7)在企业所有对外广告中添加网址宣传;</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(8)借助传统媒体进行适当宣传。</a:t>
              </a:r>
              <a:endParaRPr lang="zh-CN" altLang="en-US" sz="1600">
                <a:solidFill>
                  <a:schemeClr val="tx1">
                    <a:lumMod val="75000"/>
                    <a:lumOff val="25000"/>
                  </a:schemeClr>
                </a:solidFill>
                <a:cs typeface="+mn-ea"/>
                <a:sym typeface="+mn-lt"/>
              </a:endParaRPr>
            </a:p>
          </p:txBody>
        </p:sp>
      </p:grpSp>
      <p:sp>
        <p:nvSpPr>
          <p:cNvPr id="4" name="矩形 3"/>
          <p:cNvSpPr/>
          <p:nvPr>
            <p:custDataLst>
              <p:tags r:id="rId3"/>
            </p:custDataLst>
          </p:nvPr>
        </p:nvSpPr>
        <p:spPr>
          <a:xfrm>
            <a:off x="887730" y="4990465"/>
            <a:ext cx="10354945" cy="129794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等腰三角形 1"/>
          <p:cNvSpPr/>
          <p:nvPr>
            <p:custDataLst>
              <p:tags r:id="rId4"/>
            </p:custDataLst>
          </p:nvPr>
        </p:nvSpPr>
        <p:spPr>
          <a:xfrm rot="5400000">
            <a:off x="919480" y="5153660"/>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3" name="文本框 2"/>
          <p:cNvSpPr txBox="1"/>
          <p:nvPr>
            <p:custDataLst>
              <p:tags r:id="rId5"/>
            </p:custDataLst>
          </p:nvPr>
        </p:nvSpPr>
        <p:spPr>
          <a:xfrm>
            <a:off x="1452880" y="5188585"/>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项目组织结构</a:t>
            </a:r>
            <a:endParaRPr lang="zh-CN" altLang="en-US" sz="2000" b="1">
              <a:solidFill>
                <a:schemeClr val="tx1">
                  <a:lumMod val="75000"/>
                  <a:lumOff val="25000"/>
                </a:schemeClr>
              </a:solidFill>
              <a:cs typeface="+mn-ea"/>
              <a:sym typeface="+mn-lt"/>
            </a:endParaRPr>
          </a:p>
        </p:txBody>
      </p:sp>
      <p:sp>
        <p:nvSpPr>
          <p:cNvPr id="5" name="文本框 4"/>
          <p:cNvSpPr txBox="1"/>
          <p:nvPr>
            <p:custDataLst>
              <p:tags r:id="rId6"/>
            </p:custDataLst>
          </p:nvPr>
        </p:nvSpPr>
        <p:spPr>
          <a:xfrm>
            <a:off x="973455" y="5623560"/>
            <a:ext cx="10269220" cy="460375"/>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制定了良好的发展战略，接下来就需要有可行的推进计划保证其实施，企业可按下列步骤操作执行：</a:t>
            </a:r>
            <a:endParaRPr lang="zh-CN" altLang="en-US" sz="16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73" name="组合 72"/>
          <p:cNvGrpSpPr/>
          <p:nvPr/>
        </p:nvGrpSpPr>
        <p:grpSpPr>
          <a:xfrm>
            <a:off x="887730" y="1333500"/>
            <a:ext cx="10354945" cy="4819015"/>
            <a:chOff x="1710" y="3690"/>
            <a:chExt cx="16307" cy="7589"/>
          </a:xfrm>
        </p:grpSpPr>
        <p:sp>
          <p:nvSpPr>
            <p:cNvPr id="74" name="矩形 73"/>
            <p:cNvSpPr/>
            <p:nvPr>
              <p:custDataLst>
                <p:tags r:id="rId1"/>
              </p:custDataLst>
            </p:nvPr>
          </p:nvSpPr>
          <p:spPr>
            <a:xfrm>
              <a:off x="1710" y="3690"/>
              <a:ext cx="16307" cy="7589"/>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文本框 77"/>
            <p:cNvSpPr txBox="1"/>
            <p:nvPr>
              <p:custDataLst>
                <p:tags r:id="rId2"/>
              </p:custDataLst>
            </p:nvPr>
          </p:nvSpPr>
          <p:spPr>
            <a:xfrm>
              <a:off x="1710" y="3930"/>
              <a:ext cx="16172" cy="7123"/>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1.确定负责部门、人员、职能及营销预算：</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网络营销属营销工作，一般由营销部门负责，在营销副总经理领导下工作。一般应设立专门部门或工作小组，成员由网络营销人员和网络技术人员组成，即使是工作初期考虑精简，也应保证有专人负责，工作初期调查、规划、协调、组织，任务繁重，兼职很难保证工作的完成。</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2.专职网络营销人员岗位及职责：</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(1)综合企业各部门意见，制定网站构建计划，并领导实施网站建设。</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(2)网站日常维护、监督及管理。</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(3)网站推广计划的制定与实施。</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(4)网上反馈信息管理。</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(5)独立开展网上营销活动。</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(6)对企业其他部门实施网上营销支持。</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(7)网上信息资源收集及管理，对企业网络资源应用提供指导。</a:t>
              </a:r>
              <a:endParaRPr lang="zh-CN" altLang="en-US" sz="160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矩形 3"/>
          <p:cNvSpPr/>
          <p:nvPr>
            <p:custDataLst>
              <p:tags r:id="rId1"/>
            </p:custDataLst>
          </p:nvPr>
        </p:nvSpPr>
        <p:spPr>
          <a:xfrm>
            <a:off x="887730" y="1447165"/>
            <a:ext cx="10354945" cy="274574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等腰三角形 1"/>
          <p:cNvSpPr/>
          <p:nvPr>
            <p:custDataLst>
              <p:tags r:id="rId2"/>
            </p:custDataLst>
          </p:nvPr>
        </p:nvSpPr>
        <p:spPr>
          <a:xfrm rot="5400000">
            <a:off x="919480" y="1610360"/>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3" name="文本框 2"/>
          <p:cNvSpPr txBox="1"/>
          <p:nvPr>
            <p:custDataLst>
              <p:tags r:id="rId3"/>
            </p:custDataLst>
          </p:nvPr>
        </p:nvSpPr>
        <p:spPr>
          <a:xfrm>
            <a:off x="1452880" y="1645285"/>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财务预算</a:t>
            </a:r>
            <a:endParaRPr lang="zh-CN" altLang="en-US" sz="2000" b="1">
              <a:solidFill>
                <a:schemeClr val="tx1">
                  <a:lumMod val="75000"/>
                  <a:lumOff val="25000"/>
                </a:schemeClr>
              </a:solidFill>
              <a:cs typeface="+mn-ea"/>
              <a:sym typeface="+mn-lt"/>
            </a:endParaRPr>
          </a:p>
        </p:txBody>
      </p:sp>
      <p:sp>
        <p:nvSpPr>
          <p:cNvPr id="5" name="文本框 4"/>
          <p:cNvSpPr txBox="1"/>
          <p:nvPr>
            <p:custDataLst>
              <p:tags r:id="rId4"/>
            </p:custDataLst>
          </p:nvPr>
        </p:nvSpPr>
        <p:spPr>
          <a:xfrm>
            <a:off x="973455" y="2080260"/>
            <a:ext cx="10269220" cy="1938020"/>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营销预算主要来自于：</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(1)人员工资</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(2)硬件费用：如计算机添置</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(3)软件费用：如空间租用、网页制作、web程序开发、数据库开发</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(4)其他：如上网费、网络广告费等</a:t>
            </a:r>
            <a:endParaRPr lang="zh-CN" altLang="en-US" sz="1600">
              <a:solidFill>
                <a:schemeClr val="tx1">
                  <a:lumMod val="75000"/>
                  <a:lumOff val="25000"/>
                </a:schemeClr>
              </a:solidFill>
              <a:cs typeface="+mn-ea"/>
              <a:sym typeface="+mn-lt"/>
            </a:endParaRPr>
          </a:p>
        </p:txBody>
      </p:sp>
      <p:sp>
        <p:nvSpPr>
          <p:cNvPr id="6" name="矩形 5"/>
          <p:cNvSpPr/>
          <p:nvPr>
            <p:custDataLst>
              <p:tags r:id="rId5"/>
            </p:custDataLst>
          </p:nvPr>
        </p:nvSpPr>
        <p:spPr>
          <a:xfrm>
            <a:off x="887730" y="4336415"/>
            <a:ext cx="10354945" cy="1613535"/>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custDataLst>
              <p:tags r:id="rId6"/>
            </p:custDataLst>
          </p:nvPr>
        </p:nvSpPr>
        <p:spPr>
          <a:xfrm rot="5400000">
            <a:off x="919480" y="4499610"/>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8" name="文本框 7"/>
          <p:cNvSpPr txBox="1"/>
          <p:nvPr>
            <p:custDataLst>
              <p:tags r:id="rId7"/>
            </p:custDataLst>
          </p:nvPr>
        </p:nvSpPr>
        <p:spPr>
          <a:xfrm>
            <a:off x="1452880" y="4534535"/>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营销评估</a:t>
            </a:r>
            <a:endParaRPr lang="zh-CN" altLang="en-US" sz="2000" b="1">
              <a:solidFill>
                <a:schemeClr val="tx1">
                  <a:lumMod val="75000"/>
                  <a:lumOff val="25000"/>
                </a:schemeClr>
              </a:solidFill>
              <a:cs typeface="+mn-ea"/>
              <a:sym typeface="+mn-lt"/>
            </a:endParaRPr>
          </a:p>
        </p:txBody>
      </p:sp>
      <p:sp>
        <p:nvSpPr>
          <p:cNvPr id="9" name="文本框 8"/>
          <p:cNvSpPr txBox="1"/>
          <p:nvPr>
            <p:custDataLst>
              <p:tags r:id="rId8"/>
            </p:custDataLst>
          </p:nvPr>
        </p:nvSpPr>
        <p:spPr>
          <a:xfrm>
            <a:off x="973455" y="4969510"/>
            <a:ext cx="10269220" cy="829945"/>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网站推广之后工作完成了一个阶段，企业将获得较多的网上反馈，借此团队应进行网络营销效果的初步评估，以使工作迈上一个新的台阶。</a:t>
            </a:r>
            <a:endParaRPr lang="zh-CN" altLang="en-US" sz="160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sym typeface="黑体" panose="02010609060101010101" charset="-122"/>
              </a:rPr>
              <a:t>目 录</a:t>
            </a:r>
            <a:endParaRPr lang="zh-CN" altLang="en-US" sz="4400" b="1" dirty="0">
              <a:solidFill>
                <a:schemeClr val="bg1"/>
              </a:solidFill>
              <a:latin typeface="黑体" panose="02010609060101010101" charset="-122"/>
              <a:ea typeface="黑体" panose="02010609060101010101" charset="-122"/>
              <a:sym typeface="黑体" panose="02010609060101010101" charset="-122"/>
            </a:endParaRPr>
          </a:p>
        </p:txBody>
      </p:sp>
      <p:sp>
        <p:nvSpPr>
          <p:cNvPr id="78" name="菱形 77"/>
          <p:cNvSpPr/>
          <p:nvPr/>
        </p:nvSpPr>
        <p:spPr>
          <a:xfrm>
            <a:off x="2635236" y="313583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1</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79" name="菱形 78"/>
          <p:cNvSpPr/>
          <p:nvPr/>
        </p:nvSpPr>
        <p:spPr>
          <a:xfrm>
            <a:off x="5442694" y="317965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2</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0" name="菱形 79"/>
          <p:cNvSpPr/>
          <p:nvPr/>
        </p:nvSpPr>
        <p:spPr>
          <a:xfrm>
            <a:off x="8250787" y="313647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3</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2" name="文本框 81"/>
          <p:cNvSpPr txBox="1"/>
          <p:nvPr/>
        </p:nvSpPr>
        <p:spPr>
          <a:xfrm>
            <a:off x="1941195" y="4709795"/>
            <a:ext cx="2625090" cy="1198880"/>
          </a:xfrm>
          <a:prstGeom prst="rect">
            <a:avLst/>
          </a:prstGeom>
          <a:noFill/>
        </p:spPr>
        <p:txBody>
          <a:bodyPr wrap="square" rtlCol="0">
            <a:spAutoFit/>
          </a:bodyPr>
          <a:lstStyle/>
          <a:p>
            <a:pPr algn="ctr">
              <a:lnSpc>
                <a:spcPct val="150000"/>
              </a:lnSpc>
            </a:pPr>
            <a:r>
              <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理解互联网营销方案</a:t>
            </a:r>
            <a:endPar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sp>
        <p:nvSpPr>
          <p:cNvPr id="84" name="文本框 83"/>
          <p:cNvSpPr txBox="1"/>
          <p:nvPr/>
        </p:nvSpPr>
        <p:spPr>
          <a:xfrm>
            <a:off x="4856480" y="4719320"/>
            <a:ext cx="2495550" cy="1198880"/>
          </a:xfrm>
          <a:prstGeom prst="rect">
            <a:avLst/>
          </a:prstGeom>
          <a:noFill/>
        </p:spPr>
        <p:txBody>
          <a:bodyPr wrap="square" rtlCol="0">
            <a:spAutoFit/>
          </a:bodyPr>
          <a:lstStyle/>
          <a:p>
            <a:pPr algn="ctr">
              <a:lnSpc>
                <a:spcPct val="150000"/>
              </a:lnSpc>
            </a:pPr>
            <a:r>
              <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制定互联网营销计划</a:t>
            </a:r>
            <a:endPar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sp>
        <p:nvSpPr>
          <p:cNvPr id="85" name="文本框 84"/>
          <p:cNvSpPr txBox="1"/>
          <p:nvPr/>
        </p:nvSpPr>
        <p:spPr>
          <a:xfrm>
            <a:off x="7806055" y="4709795"/>
            <a:ext cx="2211705" cy="1198880"/>
          </a:xfrm>
          <a:prstGeom prst="rect">
            <a:avLst/>
          </a:prstGeom>
          <a:noFill/>
        </p:spPr>
        <p:txBody>
          <a:bodyPr wrap="square" rtlCol="0">
            <a:spAutoFit/>
          </a:bodyPr>
          <a:lstStyle/>
          <a:p>
            <a:pPr algn="ctr">
              <a:lnSpc>
                <a:spcPct val="150000"/>
              </a:lnSpc>
            </a:pPr>
            <a:r>
              <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策划互联网营销方案</a:t>
            </a:r>
            <a:endParaRPr lang="zh-CN" altLang="en-US" sz="2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矩形 3"/>
          <p:cNvSpPr/>
          <p:nvPr>
            <p:custDataLst>
              <p:tags r:id="rId1"/>
            </p:custDataLst>
          </p:nvPr>
        </p:nvSpPr>
        <p:spPr>
          <a:xfrm>
            <a:off x="887730" y="1247140"/>
            <a:ext cx="10354945" cy="352171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custDataLst>
              <p:tags r:id="rId2"/>
            </p:custDataLst>
          </p:nvPr>
        </p:nvSpPr>
        <p:spPr>
          <a:xfrm>
            <a:off x="973455" y="1354455"/>
            <a:ext cx="10269220" cy="3415030"/>
          </a:xfrm>
          <a:prstGeom prst="rect">
            <a:avLst/>
          </a:prstGeom>
          <a:noFill/>
        </p:spPr>
        <p:txBody>
          <a:bodyPr wrap="square" rtlCol="0">
            <a:spAutoFit/>
          </a:bodyPr>
          <a:lstStyle/>
          <a:p>
            <a:pPr algn="l">
              <a:lnSpc>
                <a:spcPct val="150000"/>
              </a:lnSpc>
            </a:pPr>
            <a:r>
              <a:rPr lang="zh-CN" altLang="en-US" sz="1600">
                <a:solidFill>
                  <a:schemeClr val="tx1">
                    <a:lumMod val="75000"/>
                    <a:lumOff val="25000"/>
                  </a:schemeClr>
                </a:solidFill>
                <a:cs typeface="+mn-ea"/>
                <a:sym typeface="+mn-lt"/>
              </a:rPr>
              <a:t>1.评估内容包括：</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(1)企业网站建设是否成功，有哪些不足;</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(2)网站推广是否有效;</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(3)网上客户参与度如何?分析原因;</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(4)潜在客户及现有客户对我网上营销的接受程度如何;</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(5)企业对网上反馈信息的处理是否积极有效;</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(6)企业各部门对网络营销的配合是否高效。</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2.评估指标主要有：</a:t>
            </a:r>
            <a:endParaRPr lang="zh-CN" altLang="en-US" sz="1600">
              <a:solidFill>
                <a:schemeClr val="tx1">
                  <a:lumMod val="75000"/>
                  <a:lumOff val="25000"/>
                </a:schemeClr>
              </a:solidFill>
              <a:cs typeface="+mn-ea"/>
              <a:sym typeface="+mn-lt"/>
            </a:endParaRPr>
          </a:p>
          <a:p>
            <a:pPr algn="l">
              <a:lnSpc>
                <a:spcPct val="150000"/>
              </a:lnSpc>
            </a:pPr>
            <a:r>
              <a:rPr lang="zh-CN" altLang="en-US" sz="1600">
                <a:solidFill>
                  <a:schemeClr val="tx1">
                    <a:lumMod val="75000"/>
                    <a:lumOff val="25000"/>
                  </a:schemeClr>
                </a:solidFill>
                <a:cs typeface="+mn-ea"/>
                <a:sym typeface="+mn-lt"/>
              </a:rPr>
              <a:t>网站访问人数、访问者来源地、访问频率、逗留时间、反馈信件数、反馈内容、所提意见等等。</a:t>
            </a:r>
            <a:endParaRPr lang="zh-CN" altLang="en-US" sz="1600">
              <a:solidFill>
                <a:schemeClr val="tx1">
                  <a:lumMod val="75000"/>
                  <a:lumOff val="25000"/>
                </a:schemeClr>
              </a:solidFill>
              <a:cs typeface="+mn-ea"/>
              <a:sym typeface="+mn-lt"/>
            </a:endParaRPr>
          </a:p>
        </p:txBody>
      </p:sp>
      <p:sp>
        <p:nvSpPr>
          <p:cNvPr id="6" name="矩形 5"/>
          <p:cNvSpPr/>
          <p:nvPr>
            <p:custDataLst>
              <p:tags r:id="rId3"/>
            </p:custDataLst>
          </p:nvPr>
        </p:nvSpPr>
        <p:spPr>
          <a:xfrm>
            <a:off x="887730" y="4993640"/>
            <a:ext cx="10354945" cy="90297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custDataLst>
              <p:tags r:id="rId4"/>
            </p:custDataLst>
          </p:nvPr>
        </p:nvSpPr>
        <p:spPr>
          <a:xfrm rot="5400000">
            <a:off x="919480" y="5156835"/>
            <a:ext cx="438150" cy="438150"/>
          </a:xfrm>
          <a:prstGeom prst="triangle">
            <a:avLst/>
          </a:prstGeom>
          <a:solidFill>
            <a:srgbClr val="006BB6"/>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cs typeface="+mn-ea"/>
              <a:sym typeface="+mn-lt"/>
            </a:endParaRPr>
          </a:p>
        </p:txBody>
      </p:sp>
      <p:sp>
        <p:nvSpPr>
          <p:cNvPr id="8" name="文本框 7"/>
          <p:cNvSpPr txBox="1"/>
          <p:nvPr>
            <p:custDataLst>
              <p:tags r:id="rId5"/>
            </p:custDataLst>
          </p:nvPr>
        </p:nvSpPr>
        <p:spPr>
          <a:xfrm>
            <a:off x="1452880" y="5191760"/>
            <a:ext cx="2910205" cy="398780"/>
          </a:xfrm>
          <a:prstGeom prst="rect">
            <a:avLst/>
          </a:prstGeom>
          <a:noFill/>
        </p:spPr>
        <p:txBody>
          <a:bodyPr wrap="square" rtlCol="0">
            <a:spAutoFit/>
          </a:bodyPr>
          <a:lstStyle/>
          <a:p>
            <a:pPr algn="l"/>
            <a:r>
              <a:rPr lang="zh-CN" altLang="en-US" sz="2000" b="1">
                <a:solidFill>
                  <a:schemeClr val="tx1">
                    <a:lumMod val="75000"/>
                    <a:lumOff val="25000"/>
                  </a:schemeClr>
                </a:solidFill>
                <a:cs typeface="+mn-ea"/>
                <a:sym typeface="+mn-lt"/>
              </a:rPr>
              <a:t>附件</a:t>
            </a:r>
            <a:endParaRPr lang="zh-CN" altLang="en-US" sz="2000" b="1">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05994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1721485"/>
            <a:chOff x="4422555" y="1864251"/>
            <a:chExt cx="7141603" cy="172148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49960" y="2663716"/>
              <a:ext cx="4114198" cy="922020"/>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试着为宣传你的学校做一份互联网营销策划方案</a:t>
              </a:r>
              <a:endParaRPr dirty="0">
                <a:solidFill>
                  <a:schemeClr val="tx1">
                    <a:lumMod val="65000"/>
                    <a:lumOff val="35000"/>
                  </a:schemeClr>
                </a:solidFill>
                <a:latin typeface="黑体" panose="02010609060101010101" charset="-122"/>
                <a:ea typeface="黑体" panose="02010609060101010101" charset="-122"/>
                <a:sym typeface="黑体" panose="02010609060101010101" charset="-122"/>
              </a:endParaRPr>
            </a:p>
          </p:txBody>
        </p:sp>
      </p:grpSp>
      <p:sp>
        <p:nvSpPr>
          <p:cNvPr id="17" name="矩形 16"/>
          <p:cNvSpPr/>
          <p:nvPr/>
        </p:nvSpPr>
        <p:spPr>
          <a:xfrm>
            <a:off x="588645" y="1799703"/>
            <a:ext cx="4760387" cy="4218191"/>
          </a:xfrm>
          <a:prstGeom prst="rect">
            <a:avLst/>
          </a:prstGeom>
          <a:blipFill>
            <a:blip r:embed="rId1"/>
            <a:stretch>
              <a:fillRect l="-16608" r="-16515"/>
            </a:stretch>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3" name="iś1íďê"/>
          <p:cNvSpPr/>
          <p:nvPr>
            <p:custDataLst>
              <p:tags r:id="rId1"/>
            </p:custDataLst>
          </p:nvPr>
        </p:nvSpPr>
        <p:spPr>
          <a:xfrm>
            <a:off x="730682" y="1886016"/>
            <a:ext cx="3763344" cy="3763344"/>
          </a:xfrm>
          <a:prstGeom prst="ellipse">
            <a:avLst/>
          </a:prstGeom>
          <a:blipFill dpi="0" rotWithShape="1">
            <a:blip r:embed="rId2"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grpSp>
        <p:nvGrpSpPr>
          <p:cNvPr id="2" name="组合 1"/>
          <p:cNvGrpSpPr/>
          <p:nvPr/>
        </p:nvGrpSpPr>
        <p:grpSpPr>
          <a:xfrm>
            <a:off x="4904105" y="2564753"/>
            <a:ext cx="6357630" cy="2406939"/>
            <a:chOff x="6351" y="2670"/>
            <a:chExt cx="6366" cy="2410"/>
          </a:xfrm>
        </p:grpSpPr>
        <p:grpSp>
          <p:nvGrpSpPr>
            <p:cNvPr id="3" name="组合 2"/>
            <p:cNvGrpSpPr/>
            <p:nvPr/>
          </p:nvGrpSpPr>
          <p:grpSpPr>
            <a:xfrm>
              <a:off x="6351" y="2670"/>
              <a:ext cx="6366" cy="1059"/>
              <a:chOff x="6351" y="2670"/>
              <a:chExt cx="6366" cy="1059"/>
            </a:xfrm>
          </p:grpSpPr>
          <p:sp>
            <p:nvSpPr>
              <p:cNvPr id="4" name="矩形 3"/>
              <p:cNvSpPr/>
              <p:nvPr>
                <p:custDataLst>
                  <p:tags r:id="rId3"/>
                </p:custDataLst>
              </p:nvPr>
            </p:nvSpPr>
            <p:spPr>
              <a:xfrm>
                <a:off x="6351" y="2670"/>
                <a:ext cx="6366" cy="1059"/>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5" name="组合 4"/>
              <p:cNvGrpSpPr/>
              <p:nvPr/>
            </p:nvGrpSpPr>
            <p:grpSpPr>
              <a:xfrm>
                <a:off x="6765" y="2776"/>
                <a:ext cx="5567" cy="914"/>
                <a:chOff x="6765" y="2776"/>
                <a:chExt cx="5567" cy="914"/>
              </a:xfrm>
            </p:grpSpPr>
            <p:sp>
              <p:nvSpPr>
                <p:cNvPr id="6" name="TextBox 52"/>
                <p:cNvSpPr txBox="1"/>
                <p:nvPr>
                  <p:custDataLst>
                    <p:tags r:id="rId4"/>
                  </p:custDataLst>
                </p:nvPr>
              </p:nvSpPr>
              <p:spPr>
                <a:xfrm>
                  <a:off x="7428" y="2776"/>
                  <a:ext cx="4904" cy="914"/>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结合在自学探究中的结论，总结完成互联网营销策划方案中需要注意的问题</a:t>
                  </a:r>
                  <a:endParaRPr lang="zh-CN" altLang="en-US" kern="0" dirty="0">
                    <a:solidFill>
                      <a:schemeClr val="bg1"/>
                    </a:solidFill>
                    <a:latin typeface="黑体" panose="02010609060101010101" charset="-122"/>
                    <a:ea typeface="黑体" panose="02010609060101010101" charset="-122"/>
                    <a:sym typeface="+mn-ea"/>
                  </a:endParaRPr>
                </a:p>
              </p:txBody>
            </p:sp>
            <p:sp>
              <p:nvSpPr>
                <p:cNvPr id="7" name="TextBox 54"/>
                <p:cNvSpPr txBox="1"/>
                <p:nvPr>
                  <p:custDataLst>
                    <p:tags r:id="rId5"/>
                  </p:custDataLst>
                </p:nvPr>
              </p:nvSpPr>
              <p:spPr>
                <a:xfrm>
                  <a:off x="6765" y="3056"/>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endParaRPr lang="en-US" altLang="zh-CN" sz="2000" b="1" dirty="0">
                    <a:solidFill>
                      <a:schemeClr val="bg1"/>
                    </a:solidFill>
                    <a:ea typeface="黑体" panose="02010609060101010101" charset="-122"/>
                    <a:cs typeface="黑体" panose="02010609060101010101" charset="-122"/>
                  </a:endParaRPr>
                </a:p>
              </p:txBody>
            </p:sp>
          </p:grpSp>
        </p:grpSp>
        <p:grpSp>
          <p:nvGrpSpPr>
            <p:cNvPr id="8" name="组合 7"/>
            <p:cNvGrpSpPr/>
            <p:nvPr/>
          </p:nvGrpSpPr>
          <p:grpSpPr>
            <a:xfrm>
              <a:off x="6351" y="4135"/>
              <a:ext cx="6366" cy="945"/>
              <a:chOff x="6351" y="4135"/>
              <a:chExt cx="6366" cy="945"/>
            </a:xfrm>
          </p:grpSpPr>
          <p:sp>
            <p:nvSpPr>
              <p:cNvPr id="9" name="矩形 8"/>
              <p:cNvSpPr/>
              <p:nvPr>
                <p:custDataLst>
                  <p:tags r:id="rId6"/>
                </p:custDataLst>
              </p:nvPr>
            </p:nvSpPr>
            <p:spPr>
              <a:xfrm>
                <a:off x="6351" y="4135"/>
                <a:ext cx="6366"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10" name="组合 9"/>
              <p:cNvGrpSpPr/>
              <p:nvPr/>
            </p:nvGrpSpPr>
            <p:grpSpPr>
              <a:xfrm>
                <a:off x="6766" y="4375"/>
                <a:ext cx="5293" cy="515"/>
                <a:chOff x="6766" y="4375"/>
                <a:chExt cx="5293" cy="515"/>
              </a:xfrm>
            </p:grpSpPr>
            <p:sp>
              <p:nvSpPr>
                <p:cNvPr id="11" name="TextBox 52"/>
                <p:cNvSpPr txBox="1"/>
                <p:nvPr>
                  <p:custDataLst>
                    <p:tags r:id="rId7"/>
                  </p:custDataLst>
                </p:nvPr>
              </p:nvSpPr>
              <p:spPr>
                <a:xfrm>
                  <a:off x="7427" y="4375"/>
                  <a:ext cx="4632" cy="515"/>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梳理互联网营销策划方案的结构与展现方式</a:t>
                  </a:r>
                  <a:endParaRPr lang="zh-CN" altLang="en-US" kern="0" dirty="0">
                    <a:solidFill>
                      <a:schemeClr val="bg1"/>
                    </a:solidFill>
                    <a:latin typeface="黑体" panose="02010609060101010101" charset="-122"/>
                    <a:ea typeface="黑体" panose="02010609060101010101" charset="-122"/>
                    <a:sym typeface="+mn-ea"/>
                  </a:endParaRPr>
                </a:p>
              </p:txBody>
            </p:sp>
            <p:sp>
              <p:nvSpPr>
                <p:cNvPr id="12" name="TextBox 54"/>
                <p:cNvSpPr txBox="1"/>
                <p:nvPr>
                  <p:custDataLst>
                    <p:tags r:id="rId8"/>
                  </p:custDataLst>
                </p:nvPr>
              </p:nvSpPr>
              <p:spPr>
                <a:xfrm>
                  <a:off x="6766"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endParaRPr lang="en-US" altLang="zh-CN" sz="2000" b="1" dirty="0">
                    <a:solidFill>
                      <a:schemeClr val="bg1"/>
                    </a:solidFill>
                    <a:ea typeface="黑体" panose="02010609060101010101" charset="-122"/>
                    <a:cs typeface="黑体" panose="02010609060101010101"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谢   谢   聆   听</a:t>
            </a:r>
            <a:endParaRPr lang="zh-CN" altLang="en-US" sz="4000" b="1" dirty="0">
              <a:solidFill>
                <a:schemeClr val="bg1"/>
              </a:solidFill>
              <a:latin typeface="黑体" panose="02010609060101010101" charset="-122"/>
              <a:ea typeface="黑体" panose="02010609060101010101" charset="-122"/>
              <a:sym typeface="黑体" panose="02010609060101010101" charset="-122"/>
            </a:endParaRP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endParaRPr lang="en-US" altLang="zh-CN" sz="3600" dirty="0">
              <a:solidFill>
                <a:schemeClr val="bg1"/>
              </a:solidFill>
              <a:latin typeface="黑体" panose="02010609060101010101" charset="-122"/>
              <a:ea typeface="黑体" panose="02010609060101010101" charset="-122"/>
              <a:sym typeface="黑体" panose="02010609060101010101" charset="-122"/>
            </a:endParaRP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37645" y="2353846"/>
            <a:ext cx="7028815" cy="1106805"/>
          </a:xfrm>
          <a:prstGeom prst="rect">
            <a:avLst/>
          </a:prstGeom>
          <a:noFill/>
        </p:spPr>
        <p:txBody>
          <a:bodyPr wrap="square" rtlCol="0">
            <a:spAutoFit/>
          </a:bodyPr>
          <a:lstStyle/>
          <a:p>
            <a:pPr algn="ctr">
              <a:lnSpc>
                <a:spcPct val="150000"/>
              </a:lnSpc>
            </a:pPr>
            <a:r>
              <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理解互联网营销方案</a:t>
            </a:r>
            <a:endPar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endPar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2924" y="3644225"/>
            <a:ext cx="1872615" cy="219456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854427" y="1560548"/>
            <a:ext cx="4592405" cy="47241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973883" y="2066008"/>
            <a:ext cx="4391867" cy="4154170"/>
          </a:xfrm>
          <a:prstGeom prst="rect">
            <a:avLst/>
          </a:prstGeom>
          <a:noFill/>
        </p:spPr>
        <p:txBody>
          <a:bodyPr wrap="square" rtlCol="0">
            <a:spAutoFit/>
          </a:bodyPr>
          <a:lstStyle/>
          <a:p>
            <a:pPr indent="406400" fontAlgn="auto">
              <a:lnSpc>
                <a:spcPct val="150000"/>
              </a:lnSpc>
              <a:extLst>
                <a:ext uri="{35155182-B16C-46BC-9424-99874614C6A1}">
                  <wpsdc:indentchars xmlns:wpsdc="http://www.wps.cn/officeDocument/2017/drawingmlCustomData" val="200" checksum="1740828767"/>
                </a:ext>
              </a:extLst>
            </a:pPr>
            <a:r>
              <a:rPr sz="1600" dirty="0">
                <a:sym typeface="+mn-ea"/>
              </a:rPr>
              <a:t>“</a:t>
            </a:r>
            <a:r>
              <a:rPr sz="1600" dirty="0"/>
              <a:t>地球停电一小时</a:t>
            </a:r>
            <a:r>
              <a:rPr sz="1600" dirty="0">
                <a:sym typeface="+mn-ea"/>
              </a:rPr>
              <a:t>”</a:t>
            </a:r>
            <a:r>
              <a:rPr sz="1600" dirty="0"/>
              <a:t>当天，</a:t>
            </a:r>
            <a:r>
              <a:rPr lang="zh-CN" sz="1600" dirty="0"/>
              <a:t>某某</a:t>
            </a:r>
            <a:r>
              <a:rPr sz="1600" dirty="0"/>
              <a:t>团单车发起了#一人骑行减碳一吨#行动，呼吁大众短途骑单车出行，以数据可视化的形式让大众实时看到自己的低碳行为带来的成果</a:t>
            </a:r>
            <a:r>
              <a:rPr lang="zh-CN" sz="1600" dirty="0"/>
              <a:t>，在规定期间内减碳达到1吨的用户</a:t>
            </a:r>
            <a:r>
              <a:rPr lang="zh-CN" sz="1600" dirty="0">
                <a:sym typeface="+mn-ea"/>
              </a:rPr>
              <a:t>某某</a:t>
            </a:r>
            <a:r>
              <a:rPr lang="zh-CN" sz="1600" dirty="0"/>
              <a:t>团还将以其名义给山区捐赠用废旧轮胎制成的篮球场。活动延续到地球日当天，</a:t>
            </a:r>
            <a:r>
              <a:rPr lang="zh-CN" sz="1600" dirty="0">
                <a:sym typeface="+mn-ea"/>
              </a:rPr>
              <a:t>某某</a:t>
            </a:r>
            <a:r>
              <a:rPr lang="zh-CN" sz="1600" dirty="0"/>
              <a:t>团单车还发起了#比心地球低碳骑行#挑战赛，骑车可得</a:t>
            </a:r>
            <a:r>
              <a:rPr lang="zh-CN" sz="1600" dirty="0">
                <a:sym typeface="+mn-ea"/>
              </a:rPr>
              <a:t>“</a:t>
            </a:r>
            <a:r>
              <a:rPr lang="zh-CN" sz="1600" dirty="0"/>
              <a:t>低碳成就证书</a:t>
            </a:r>
            <a:r>
              <a:rPr lang="zh-CN" sz="1600" dirty="0">
                <a:sym typeface="+mn-ea"/>
              </a:rPr>
              <a:t>”</a:t>
            </a:r>
            <a:r>
              <a:rPr lang="zh-CN" sz="1600" dirty="0"/>
              <a:t>。</a:t>
            </a:r>
            <a:endParaRPr lang="zh-CN" sz="1600" dirty="0"/>
          </a:p>
          <a:p>
            <a:pPr indent="406400" fontAlgn="auto">
              <a:lnSpc>
                <a:spcPct val="150000"/>
              </a:lnSpc>
              <a:extLst>
                <a:ext uri="{35155182-B16C-46BC-9424-99874614C6A1}">
                  <wpsdc:indentchars xmlns:wpsdc="http://www.wps.cn/officeDocument/2017/drawingmlCustomData" val="200" checksum="1740828767"/>
                </a:ext>
              </a:extLst>
            </a:pPr>
            <a:r>
              <a:rPr lang="zh-CN" sz="1600" dirty="0"/>
              <a:t>自3月初以来，仅</a:t>
            </a:r>
            <a:r>
              <a:rPr lang="zh-CN" sz="1600" dirty="0">
                <a:sym typeface="+mn-ea"/>
              </a:rPr>
              <a:t>某某</a:t>
            </a:r>
            <a:r>
              <a:rPr lang="zh-CN" sz="1600" dirty="0"/>
              <a:t>团单车的日均骑行量相较于上月增长了75%，各个城市市民低碳出行需求大增，减碳势头迅猛。</a:t>
            </a:r>
            <a:endParaRPr lang="zh-CN" sz="1600" dirty="0"/>
          </a:p>
        </p:txBody>
      </p:sp>
      <p:sp>
        <p:nvSpPr>
          <p:cNvPr id="67" name="文本框 66"/>
          <p:cNvSpPr txBox="1"/>
          <p:nvPr/>
        </p:nvSpPr>
        <p:spPr>
          <a:xfrm>
            <a:off x="1040130" y="1615158"/>
            <a:ext cx="4268470" cy="553085"/>
          </a:xfrm>
          <a:prstGeom prst="rect">
            <a:avLst/>
          </a:prstGeom>
          <a:noFill/>
        </p:spPr>
        <p:txBody>
          <a:bodyPr wrap="square" rtlCol="0">
            <a:spAutoFit/>
          </a:bodyPr>
          <a:lstStyle/>
          <a:p>
            <a:pPr>
              <a:lnSpc>
                <a:spcPct val="150000"/>
              </a:lnSpc>
            </a:pPr>
            <a:r>
              <a:rPr lang="zh-CN" altLang="en-US" sz="2000" dirty="0">
                <a:solidFill>
                  <a:schemeClr val="tx1"/>
                </a:solidFill>
              </a:rPr>
              <a:t>“一人骑行减碳一吨”邀您“打卡”</a:t>
            </a:r>
            <a:endParaRPr lang="zh-CN" altLang="en-US" sz="2000" dirty="0">
              <a:solidFill>
                <a:schemeClr val="tx1"/>
              </a:solidFill>
            </a:endParaRPr>
          </a:p>
        </p:txBody>
      </p:sp>
      <p:grpSp>
        <p:nvGrpSpPr>
          <p:cNvPr id="113" name="组合 112"/>
          <p:cNvGrpSpPr/>
          <p:nvPr/>
        </p:nvGrpSpPr>
        <p:grpSpPr>
          <a:xfrm>
            <a:off x="5801618" y="2952071"/>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304915" y="4147185"/>
            <a:ext cx="160274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你周围还能发现哪些互联网营销活动？</a:t>
            </a:r>
            <a:endParaRPr lang="zh-CN" altLang="en-US" sz="1600" dirty="0">
              <a:solidFill>
                <a:srgbClr val="594A42"/>
              </a:solidFill>
              <a:cs typeface="+mn-ea"/>
              <a:sym typeface="+mn-lt"/>
            </a:endParaRPr>
          </a:p>
        </p:txBody>
      </p:sp>
      <p:sp>
        <p:nvSpPr>
          <p:cNvPr id="119" name="KSO_Shape"/>
          <p:cNvSpPr/>
          <p:nvPr/>
        </p:nvSpPr>
        <p:spPr bwMode="auto">
          <a:xfrm>
            <a:off x="6724015" y="34550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29343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324340" y="4125595"/>
            <a:ext cx="145034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互联网营销活动是如何策划出来的？</a:t>
            </a:r>
            <a:endParaRPr lang="zh-CN" altLang="en-US" sz="1600" dirty="0">
              <a:solidFill>
                <a:srgbClr val="594A42"/>
              </a:solidFill>
              <a:cs typeface="+mn-ea"/>
              <a:sym typeface="+mn-lt"/>
            </a:endParaRPr>
          </a:p>
        </p:txBody>
      </p:sp>
      <p:sp>
        <p:nvSpPr>
          <p:cNvPr id="126" name="KSO_Shape"/>
          <p:cNvSpPr/>
          <p:nvPr/>
        </p:nvSpPr>
        <p:spPr bwMode="auto">
          <a:xfrm>
            <a:off x="9719299" y="342056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endParaRPr lang="en-US" altLang="zh-CN" sz="2000" dirty="0">
                <a:solidFill>
                  <a:schemeClr val="tx1">
                    <a:lumMod val="65000"/>
                    <a:lumOff val="35000"/>
                  </a:schemeClr>
                </a:solidFill>
                <a:cs typeface="+mn-ea"/>
                <a:sym typeface="+mn-lt"/>
              </a:endParaRPr>
            </a:p>
          </p:txBody>
        </p:sp>
      </p:grpSp>
      <p:grpSp>
        <p:nvGrpSpPr>
          <p:cNvPr id="133" name="组合 132"/>
          <p:cNvGrpSpPr/>
          <p:nvPr/>
        </p:nvGrpSpPr>
        <p:grpSpPr>
          <a:xfrm>
            <a:off x="8962244" y="25138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endParaRPr lang="zh-CN" altLang="en-US" sz="2400" b="1" spc="600" dirty="0">
              <a:solidFill>
                <a:schemeClr val="tx1"/>
              </a:solidFill>
              <a:cs typeface="+mn-ea"/>
              <a:sym typeface="+mn-lt"/>
            </a:endParaRP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矩形 4"/>
          <p:cNvSpPr/>
          <p:nvPr>
            <p:custDataLst>
              <p:tags r:id="rId1"/>
            </p:custDataLst>
          </p:nvPr>
        </p:nvSpPr>
        <p:spPr>
          <a:xfrm>
            <a:off x="-17601" y="1165970"/>
            <a:ext cx="12209601" cy="1195580"/>
          </a:xfrm>
          <a:prstGeom prst="rect">
            <a:avLst/>
          </a:prstGeom>
          <a:solidFill>
            <a:srgbClr val="3486C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6" name="组合 5"/>
          <p:cNvGrpSpPr/>
          <p:nvPr/>
        </p:nvGrpSpPr>
        <p:grpSpPr>
          <a:xfrm>
            <a:off x="1275220" y="1284094"/>
            <a:ext cx="9653309" cy="1002168"/>
            <a:chOff x="1275220" y="2023107"/>
            <a:chExt cx="9653309" cy="1002168"/>
          </a:xfrm>
        </p:grpSpPr>
        <p:sp>
          <p:nvSpPr>
            <p:cNvPr id="36" name="文本框 35"/>
            <p:cNvSpPr txBox="1"/>
            <p:nvPr>
              <p:custDataLst>
                <p:tags r:id="rId2"/>
              </p:custDataLst>
            </p:nvPr>
          </p:nvSpPr>
          <p:spPr>
            <a:xfrm>
              <a:off x="1275221" y="2518545"/>
              <a:ext cx="9653308" cy="506730"/>
            </a:xfrm>
            <a:prstGeom prst="rect">
              <a:avLst/>
            </a:prstGeom>
            <a:noFill/>
          </p:spPr>
          <p:txBody>
            <a:bodyPr wrap="square" rtlCol="0">
              <a:spAutoFit/>
            </a:bodyPr>
            <a:lstStyle/>
            <a:p>
              <a:pPr lvl="0" algn="l">
                <a:lnSpc>
                  <a:spcPct val="150000"/>
                </a:lnSpc>
                <a:spcAft>
                  <a:spcPts val="1000"/>
                </a:spcAft>
                <a:buClrTx/>
                <a:buSzTx/>
                <a:buFontTx/>
                <a:defRPr/>
              </a:pPr>
              <a:r>
                <a:rPr lang="en-US" dirty="0">
                  <a:solidFill>
                    <a:schemeClr val="bg1"/>
                  </a:solidFill>
                  <a:cs typeface="+mn-ea"/>
                  <a:sym typeface="+mn-lt"/>
                </a:rPr>
                <a:t>一份优秀的互联网营销方案，可以为互联网营销服务对象提供全面的互联网营销战略方向指导</a:t>
              </a:r>
              <a:endParaRPr lang="en-US" altLang="en-US" spc="130" dirty="0">
                <a:solidFill>
                  <a:schemeClr val="bg1"/>
                </a:solidFill>
                <a:cs typeface="+mn-ea"/>
                <a:sym typeface="+mn-lt"/>
              </a:endParaRPr>
            </a:p>
          </p:txBody>
        </p:sp>
        <p:sp>
          <p:nvSpPr>
            <p:cNvPr id="8" name="文本框 7"/>
            <p:cNvSpPr txBox="1"/>
            <p:nvPr>
              <p:custDataLst>
                <p:tags r:id="rId3"/>
              </p:custDataLst>
            </p:nvPr>
          </p:nvSpPr>
          <p:spPr>
            <a:xfrm>
              <a:off x="1275220" y="2023107"/>
              <a:ext cx="3489325" cy="460375"/>
            </a:xfrm>
            <a:prstGeom prst="rect">
              <a:avLst/>
            </a:prstGeom>
            <a:noFill/>
          </p:spPr>
          <p:txBody>
            <a:bodyPr wrap="square" rtlCol="0">
              <a:spAutoFit/>
            </a:bodyPr>
            <a:lstStyle/>
            <a:p>
              <a:r>
                <a:rPr lang="zh-CN" altLang="en-US" sz="2400" b="1" spc="150" dirty="0">
                  <a:solidFill>
                    <a:schemeClr val="bg1"/>
                  </a:solidFill>
                  <a:cs typeface="+mn-ea"/>
                  <a:sym typeface="+mn-lt"/>
                </a:rPr>
                <a:t>互联网营销方案的作用</a:t>
              </a:r>
              <a:endParaRPr lang="zh-CN" altLang="en-US" sz="2400" b="1" spc="150" dirty="0">
                <a:solidFill>
                  <a:schemeClr val="bg1"/>
                </a:solidFill>
                <a:cs typeface="+mn-ea"/>
                <a:sym typeface="+mn-lt"/>
              </a:endParaRPr>
            </a:p>
          </p:txBody>
        </p:sp>
      </p:grpSp>
      <p:sp>
        <p:nvSpPr>
          <p:cNvPr id="38" name="android-with-two-arms-up_79421"/>
          <p:cNvSpPr>
            <a:spLocks noChangeAspect="1"/>
          </p:cNvSpPr>
          <p:nvPr>
            <p:custDataLst>
              <p:tags r:id="rId4"/>
            </p:custDataLst>
          </p:nvPr>
        </p:nvSpPr>
        <p:spPr bwMode="auto">
          <a:xfrm>
            <a:off x="876300" y="3703064"/>
            <a:ext cx="665480" cy="589280"/>
          </a:xfrm>
          <a:custGeom>
            <a:avLst/>
            <a:gdLst>
              <a:gd name="connsiteX0" fmla="*/ 101600 w 338746"/>
              <a:gd name="connsiteY0" fmla="*/ 115887 h 300038"/>
              <a:gd name="connsiteX1" fmla="*/ 101600 w 338746"/>
              <a:gd name="connsiteY1" fmla="*/ 214204 h 300038"/>
              <a:gd name="connsiteX2" fmla="*/ 123961 w 338746"/>
              <a:gd name="connsiteY2" fmla="*/ 241733 h 300038"/>
              <a:gd name="connsiteX3" fmla="*/ 123961 w 338746"/>
              <a:gd name="connsiteY3" fmla="*/ 278438 h 300038"/>
              <a:gd name="connsiteX4" fmla="*/ 141061 w 338746"/>
              <a:gd name="connsiteY4" fmla="*/ 288925 h 300038"/>
              <a:gd name="connsiteX5" fmla="*/ 158161 w 338746"/>
              <a:gd name="connsiteY5" fmla="*/ 278438 h 300038"/>
              <a:gd name="connsiteX6" fmla="*/ 158161 w 338746"/>
              <a:gd name="connsiteY6" fmla="*/ 243044 h 300038"/>
              <a:gd name="connsiteX7" fmla="*/ 181837 w 338746"/>
              <a:gd name="connsiteY7" fmla="*/ 243044 h 300038"/>
              <a:gd name="connsiteX8" fmla="*/ 181837 w 338746"/>
              <a:gd name="connsiteY8" fmla="*/ 278438 h 300038"/>
              <a:gd name="connsiteX9" fmla="*/ 198937 w 338746"/>
              <a:gd name="connsiteY9" fmla="*/ 288925 h 300038"/>
              <a:gd name="connsiteX10" fmla="*/ 216036 w 338746"/>
              <a:gd name="connsiteY10" fmla="*/ 278438 h 300038"/>
              <a:gd name="connsiteX11" fmla="*/ 216036 w 338746"/>
              <a:gd name="connsiteY11" fmla="*/ 241733 h 300038"/>
              <a:gd name="connsiteX12" fmla="*/ 239713 w 338746"/>
              <a:gd name="connsiteY12" fmla="*/ 214204 h 300038"/>
              <a:gd name="connsiteX13" fmla="*/ 239713 w 338746"/>
              <a:gd name="connsiteY13" fmla="*/ 115887 h 300038"/>
              <a:gd name="connsiteX14" fmla="*/ 101600 w 338746"/>
              <a:gd name="connsiteY14" fmla="*/ 115887 h 300038"/>
              <a:gd name="connsiteX15" fmla="*/ 307565 w 338746"/>
              <a:gd name="connsiteY15" fmla="*/ 76200 h 300038"/>
              <a:gd name="connsiteX16" fmla="*/ 300908 w 338746"/>
              <a:gd name="connsiteY16" fmla="*/ 78846 h 300038"/>
              <a:gd name="connsiteX17" fmla="*/ 251644 w 338746"/>
              <a:gd name="connsiteY17" fmla="*/ 127794 h 300038"/>
              <a:gd name="connsiteX18" fmla="*/ 255639 w 338746"/>
              <a:gd name="connsiteY18" fmla="*/ 148961 h 300038"/>
              <a:gd name="connsiteX19" fmla="*/ 268953 w 338746"/>
              <a:gd name="connsiteY19" fmla="*/ 155575 h 300038"/>
              <a:gd name="connsiteX20" fmla="*/ 275611 w 338746"/>
              <a:gd name="connsiteY20" fmla="*/ 152929 h 300038"/>
              <a:gd name="connsiteX21" fmla="*/ 324874 w 338746"/>
              <a:gd name="connsiteY21" fmla="*/ 103981 h 300038"/>
              <a:gd name="connsiteX22" fmla="*/ 320880 w 338746"/>
              <a:gd name="connsiteY22" fmla="*/ 82815 h 300038"/>
              <a:gd name="connsiteX23" fmla="*/ 307565 w 338746"/>
              <a:gd name="connsiteY23" fmla="*/ 76200 h 300038"/>
              <a:gd name="connsiteX24" fmla="*/ 30213 w 338746"/>
              <a:gd name="connsiteY24" fmla="*/ 76200 h 300038"/>
              <a:gd name="connsiteX25" fmla="*/ 17110 w 338746"/>
              <a:gd name="connsiteY25" fmla="*/ 82815 h 300038"/>
              <a:gd name="connsiteX26" fmla="*/ 13179 w 338746"/>
              <a:gd name="connsiteY26" fmla="*/ 102658 h 300038"/>
              <a:gd name="connsiteX27" fmla="*/ 61661 w 338746"/>
              <a:gd name="connsiteY27" fmla="*/ 152929 h 300038"/>
              <a:gd name="connsiteX28" fmla="*/ 68213 w 338746"/>
              <a:gd name="connsiteY28" fmla="*/ 155575 h 300038"/>
              <a:gd name="connsiteX29" fmla="*/ 82626 w 338746"/>
              <a:gd name="connsiteY29" fmla="*/ 148961 h 300038"/>
              <a:gd name="connsiteX30" fmla="*/ 86557 w 338746"/>
              <a:gd name="connsiteY30" fmla="*/ 129117 h 300038"/>
              <a:gd name="connsiteX31" fmla="*/ 36765 w 338746"/>
              <a:gd name="connsiteY31" fmla="*/ 78846 h 300038"/>
              <a:gd name="connsiteX32" fmla="*/ 30213 w 338746"/>
              <a:gd name="connsiteY32" fmla="*/ 76200 h 300038"/>
              <a:gd name="connsiteX33" fmla="*/ 199232 w 338746"/>
              <a:gd name="connsiteY33" fmla="*/ 65087 h 300038"/>
              <a:gd name="connsiteX34" fmla="*/ 207964 w 338746"/>
              <a:gd name="connsiteY34" fmla="*/ 74612 h 300038"/>
              <a:gd name="connsiteX35" fmla="*/ 199232 w 338746"/>
              <a:gd name="connsiteY35" fmla="*/ 84137 h 300038"/>
              <a:gd name="connsiteX36" fmla="*/ 190500 w 338746"/>
              <a:gd name="connsiteY36" fmla="*/ 74612 h 300038"/>
              <a:gd name="connsiteX37" fmla="*/ 199232 w 338746"/>
              <a:gd name="connsiteY37" fmla="*/ 65087 h 300038"/>
              <a:gd name="connsiteX38" fmla="*/ 142875 w 338746"/>
              <a:gd name="connsiteY38" fmla="*/ 65087 h 300038"/>
              <a:gd name="connsiteX39" fmla="*/ 152400 w 338746"/>
              <a:gd name="connsiteY39" fmla="*/ 74612 h 300038"/>
              <a:gd name="connsiteX40" fmla="*/ 142875 w 338746"/>
              <a:gd name="connsiteY40" fmla="*/ 84137 h 300038"/>
              <a:gd name="connsiteX41" fmla="*/ 133350 w 338746"/>
              <a:gd name="connsiteY41" fmla="*/ 74612 h 300038"/>
              <a:gd name="connsiteX42" fmla="*/ 142875 w 338746"/>
              <a:gd name="connsiteY42" fmla="*/ 65087 h 300038"/>
              <a:gd name="connsiteX43" fmla="*/ 114538 w 338746"/>
              <a:gd name="connsiteY43" fmla="*/ 9525 h 300038"/>
              <a:gd name="connsiteX44" fmla="*/ 113217 w 338746"/>
              <a:gd name="connsiteY44" fmla="*/ 17440 h 300038"/>
              <a:gd name="connsiteX45" fmla="*/ 134345 w 338746"/>
              <a:gd name="connsiteY45" fmla="*/ 53058 h 300038"/>
              <a:gd name="connsiteX46" fmla="*/ 135665 w 338746"/>
              <a:gd name="connsiteY46" fmla="*/ 53058 h 300038"/>
              <a:gd name="connsiteX47" fmla="*/ 100013 w 338746"/>
              <a:gd name="connsiteY47" fmla="*/ 103188 h 300038"/>
              <a:gd name="connsiteX48" fmla="*/ 241301 w 338746"/>
              <a:gd name="connsiteY48" fmla="*/ 103188 h 300038"/>
              <a:gd name="connsiteX49" fmla="*/ 205649 w 338746"/>
              <a:gd name="connsiteY49" fmla="*/ 53058 h 300038"/>
              <a:gd name="connsiteX50" fmla="*/ 228097 w 338746"/>
              <a:gd name="connsiteY50" fmla="*/ 17440 h 300038"/>
              <a:gd name="connsiteX51" fmla="*/ 225456 w 338746"/>
              <a:gd name="connsiteY51" fmla="*/ 9525 h 300038"/>
              <a:gd name="connsiteX52" fmla="*/ 222815 w 338746"/>
              <a:gd name="connsiteY52" fmla="*/ 9525 h 300038"/>
              <a:gd name="connsiteX53" fmla="*/ 217533 w 338746"/>
              <a:gd name="connsiteY53" fmla="*/ 12163 h 300038"/>
              <a:gd name="connsiteX54" fmla="*/ 195085 w 338746"/>
              <a:gd name="connsiteY54" fmla="*/ 46462 h 300038"/>
              <a:gd name="connsiteX55" fmla="*/ 193765 w 338746"/>
              <a:gd name="connsiteY55" fmla="*/ 49101 h 300038"/>
              <a:gd name="connsiteX56" fmla="*/ 169997 w 338746"/>
              <a:gd name="connsiteY56" fmla="*/ 45143 h 300038"/>
              <a:gd name="connsiteX57" fmla="*/ 146229 w 338746"/>
              <a:gd name="connsiteY57" fmla="*/ 49101 h 300038"/>
              <a:gd name="connsiteX58" fmla="*/ 146229 w 338746"/>
              <a:gd name="connsiteY58" fmla="*/ 46462 h 300038"/>
              <a:gd name="connsiteX59" fmla="*/ 123781 w 338746"/>
              <a:gd name="connsiteY59" fmla="*/ 12163 h 300038"/>
              <a:gd name="connsiteX60" fmla="*/ 118499 w 338746"/>
              <a:gd name="connsiteY60" fmla="*/ 9525 h 300038"/>
              <a:gd name="connsiteX61" fmla="*/ 114538 w 338746"/>
              <a:gd name="connsiteY61" fmla="*/ 9525 h 300038"/>
              <a:gd name="connsiteX62" fmla="*/ 118970 w 338746"/>
              <a:gd name="connsiteY62" fmla="*/ 0 h 300038"/>
              <a:gd name="connsiteX63" fmla="*/ 133511 w 338746"/>
              <a:gd name="connsiteY63" fmla="*/ 7896 h 300038"/>
              <a:gd name="connsiteX64" fmla="*/ 152017 w 338746"/>
              <a:gd name="connsiteY64" fmla="*/ 36847 h 300038"/>
              <a:gd name="connsiteX65" fmla="*/ 170523 w 338746"/>
              <a:gd name="connsiteY65" fmla="*/ 35531 h 300038"/>
              <a:gd name="connsiteX66" fmla="*/ 190352 w 338746"/>
              <a:gd name="connsiteY66" fmla="*/ 36847 h 300038"/>
              <a:gd name="connsiteX67" fmla="*/ 208858 w 338746"/>
              <a:gd name="connsiteY67" fmla="*/ 7896 h 300038"/>
              <a:gd name="connsiteX68" fmla="*/ 223399 w 338746"/>
              <a:gd name="connsiteY68" fmla="*/ 0 h 300038"/>
              <a:gd name="connsiteX69" fmla="*/ 231330 w 338746"/>
              <a:gd name="connsiteY69" fmla="*/ 1316 h 300038"/>
              <a:gd name="connsiteX70" fmla="*/ 239262 w 338746"/>
              <a:gd name="connsiteY70" fmla="*/ 11843 h 300038"/>
              <a:gd name="connsiteX71" fmla="*/ 237940 w 338746"/>
              <a:gd name="connsiteY71" fmla="*/ 25003 h 300038"/>
              <a:gd name="connsiteX72" fmla="*/ 220755 w 338746"/>
              <a:gd name="connsiteY72" fmla="*/ 51322 h 300038"/>
              <a:gd name="connsiteX73" fmla="*/ 251159 w 338746"/>
              <a:gd name="connsiteY73" fmla="*/ 101329 h 300038"/>
              <a:gd name="connsiteX74" fmla="*/ 249837 w 338746"/>
              <a:gd name="connsiteY74" fmla="*/ 110540 h 300038"/>
              <a:gd name="connsiteX75" fmla="*/ 251159 w 338746"/>
              <a:gd name="connsiteY75" fmla="*/ 114488 h 300038"/>
              <a:gd name="connsiteX76" fmla="*/ 294781 w 338746"/>
              <a:gd name="connsiteY76" fmla="*/ 72378 h 300038"/>
              <a:gd name="connsiteX77" fmla="*/ 308000 w 338746"/>
              <a:gd name="connsiteY77" fmla="*/ 67114 h 300038"/>
              <a:gd name="connsiteX78" fmla="*/ 329150 w 338746"/>
              <a:gd name="connsiteY78" fmla="*/ 76326 h 300038"/>
              <a:gd name="connsiteX79" fmla="*/ 338403 w 338746"/>
              <a:gd name="connsiteY79" fmla="*/ 92117 h 300038"/>
              <a:gd name="connsiteX80" fmla="*/ 333116 w 338746"/>
              <a:gd name="connsiteY80" fmla="*/ 110540 h 300038"/>
              <a:gd name="connsiteX81" fmla="*/ 284206 w 338746"/>
              <a:gd name="connsiteY81" fmla="*/ 159231 h 300038"/>
              <a:gd name="connsiteX82" fmla="*/ 269665 w 338746"/>
              <a:gd name="connsiteY82" fmla="*/ 164495 h 300038"/>
              <a:gd name="connsiteX83" fmla="*/ 251159 w 338746"/>
              <a:gd name="connsiteY83" fmla="*/ 157915 h 300038"/>
              <a:gd name="connsiteX84" fmla="*/ 251159 w 338746"/>
              <a:gd name="connsiteY84" fmla="*/ 214501 h 300038"/>
              <a:gd name="connsiteX85" fmla="*/ 227365 w 338746"/>
              <a:gd name="connsiteY85" fmla="*/ 251348 h 300038"/>
              <a:gd name="connsiteX86" fmla="*/ 227365 w 338746"/>
              <a:gd name="connsiteY86" fmla="*/ 278983 h 300038"/>
              <a:gd name="connsiteX87" fmla="*/ 199605 w 338746"/>
              <a:gd name="connsiteY87" fmla="*/ 300038 h 300038"/>
              <a:gd name="connsiteX88" fmla="*/ 173167 w 338746"/>
              <a:gd name="connsiteY88" fmla="*/ 278983 h 300038"/>
              <a:gd name="connsiteX89" fmla="*/ 173167 w 338746"/>
              <a:gd name="connsiteY89" fmla="*/ 253980 h 300038"/>
              <a:gd name="connsiteX90" fmla="*/ 169202 w 338746"/>
              <a:gd name="connsiteY90" fmla="*/ 253980 h 300038"/>
              <a:gd name="connsiteX91" fmla="*/ 169202 w 338746"/>
              <a:gd name="connsiteY91" fmla="*/ 278983 h 300038"/>
              <a:gd name="connsiteX92" fmla="*/ 141442 w 338746"/>
              <a:gd name="connsiteY92" fmla="*/ 300038 h 300038"/>
              <a:gd name="connsiteX93" fmla="*/ 113682 w 338746"/>
              <a:gd name="connsiteY93" fmla="*/ 278983 h 300038"/>
              <a:gd name="connsiteX94" fmla="*/ 113682 w 338746"/>
              <a:gd name="connsiteY94" fmla="*/ 251348 h 300038"/>
              <a:gd name="connsiteX95" fmla="*/ 91210 w 338746"/>
              <a:gd name="connsiteY95" fmla="*/ 214501 h 300038"/>
              <a:gd name="connsiteX96" fmla="*/ 91210 w 338746"/>
              <a:gd name="connsiteY96" fmla="*/ 155283 h 300038"/>
              <a:gd name="connsiteX97" fmla="*/ 89888 w 338746"/>
              <a:gd name="connsiteY97" fmla="*/ 156599 h 300038"/>
              <a:gd name="connsiteX98" fmla="*/ 68738 w 338746"/>
              <a:gd name="connsiteY98" fmla="*/ 165811 h 300038"/>
              <a:gd name="connsiteX99" fmla="*/ 55519 w 338746"/>
              <a:gd name="connsiteY99" fmla="*/ 160547 h 300038"/>
              <a:gd name="connsiteX100" fmla="*/ 5288 w 338746"/>
              <a:gd name="connsiteY100" fmla="*/ 110540 h 300038"/>
              <a:gd name="connsiteX101" fmla="*/ 0 w 338746"/>
              <a:gd name="connsiteY101" fmla="*/ 96065 h 300038"/>
              <a:gd name="connsiteX102" fmla="*/ 9253 w 338746"/>
              <a:gd name="connsiteY102" fmla="*/ 75010 h 300038"/>
              <a:gd name="connsiteX103" fmla="*/ 30403 w 338746"/>
              <a:gd name="connsiteY103" fmla="*/ 65798 h 300038"/>
              <a:gd name="connsiteX104" fmla="*/ 44944 w 338746"/>
              <a:gd name="connsiteY104" fmla="*/ 71062 h 300038"/>
              <a:gd name="connsiteX105" fmla="*/ 91210 w 338746"/>
              <a:gd name="connsiteY105" fmla="*/ 118436 h 300038"/>
              <a:gd name="connsiteX106" fmla="*/ 91210 w 338746"/>
              <a:gd name="connsiteY106" fmla="*/ 115804 h 300038"/>
              <a:gd name="connsiteX107" fmla="*/ 92532 w 338746"/>
              <a:gd name="connsiteY107" fmla="*/ 110540 h 300038"/>
              <a:gd name="connsiteX108" fmla="*/ 89888 w 338746"/>
              <a:gd name="connsiteY108" fmla="*/ 101329 h 300038"/>
              <a:gd name="connsiteX109" fmla="*/ 121614 w 338746"/>
              <a:gd name="connsiteY109" fmla="*/ 51322 h 300038"/>
              <a:gd name="connsiteX110" fmla="*/ 104429 w 338746"/>
              <a:gd name="connsiteY110" fmla="*/ 25003 h 300038"/>
              <a:gd name="connsiteX111" fmla="*/ 103107 w 338746"/>
              <a:gd name="connsiteY111" fmla="*/ 11843 h 300038"/>
              <a:gd name="connsiteX112" fmla="*/ 111039 w 338746"/>
              <a:gd name="connsiteY112" fmla="*/ 1316 h 300038"/>
              <a:gd name="connsiteX113" fmla="*/ 118970 w 338746"/>
              <a:gd name="connsiteY113"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38746" h="300038">
                <a:moveTo>
                  <a:pt x="101600" y="115887"/>
                </a:moveTo>
                <a:cubicBezTo>
                  <a:pt x="101600" y="115887"/>
                  <a:pt x="101600" y="193230"/>
                  <a:pt x="101600" y="214204"/>
                </a:cubicBezTo>
                <a:cubicBezTo>
                  <a:pt x="101600" y="231246"/>
                  <a:pt x="108177" y="240422"/>
                  <a:pt x="123961" y="241733"/>
                </a:cubicBezTo>
                <a:cubicBezTo>
                  <a:pt x="123961" y="241733"/>
                  <a:pt x="123961" y="241733"/>
                  <a:pt x="123961" y="278438"/>
                </a:cubicBezTo>
                <a:cubicBezTo>
                  <a:pt x="123961" y="283682"/>
                  <a:pt x="131853" y="288925"/>
                  <a:pt x="141061" y="288925"/>
                </a:cubicBezTo>
                <a:cubicBezTo>
                  <a:pt x="150268" y="288925"/>
                  <a:pt x="158161" y="283682"/>
                  <a:pt x="158161" y="278438"/>
                </a:cubicBezTo>
                <a:cubicBezTo>
                  <a:pt x="158161" y="278438"/>
                  <a:pt x="158161" y="278438"/>
                  <a:pt x="158161" y="243044"/>
                </a:cubicBezTo>
                <a:cubicBezTo>
                  <a:pt x="166053" y="243044"/>
                  <a:pt x="173945" y="243044"/>
                  <a:pt x="181837" y="243044"/>
                </a:cubicBezTo>
                <a:cubicBezTo>
                  <a:pt x="181837" y="243044"/>
                  <a:pt x="181837" y="243044"/>
                  <a:pt x="181837" y="278438"/>
                </a:cubicBezTo>
                <a:cubicBezTo>
                  <a:pt x="181837" y="283682"/>
                  <a:pt x="189729" y="288925"/>
                  <a:pt x="198937" y="288925"/>
                </a:cubicBezTo>
                <a:cubicBezTo>
                  <a:pt x="209460" y="288925"/>
                  <a:pt x="216036" y="283682"/>
                  <a:pt x="216036" y="278438"/>
                </a:cubicBezTo>
                <a:cubicBezTo>
                  <a:pt x="216036" y="278438"/>
                  <a:pt x="216036" y="278438"/>
                  <a:pt x="216036" y="241733"/>
                </a:cubicBezTo>
                <a:cubicBezTo>
                  <a:pt x="233136" y="240422"/>
                  <a:pt x="239713" y="231246"/>
                  <a:pt x="239713" y="214204"/>
                </a:cubicBezTo>
                <a:lnTo>
                  <a:pt x="239713" y="115887"/>
                </a:lnTo>
                <a:cubicBezTo>
                  <a:pt x="239713" y="115887"/>
                  <a:pt x="239713" y="115887"/>
                  <a:pt x="101600" y="115887"/>
                </a:cubicBezTo>
                <a:close/>
                <a:moveTo>
                  <a:pt x="307565" y="76200"/>
                </a:moveTo>
                <a:cubicBezTo>
                  <a:pt x="304902" y="76200"/>
                  <a:pt x="302240" y="77523"/>
                  <a:pt x="300908" y="78846"/>
                </a:cubicBezTo>
                <a:cubicBezTo>
                  <a:pt x="300908" y="78846"/>
                  <a:pt x="300908" y="78846"/>
                  <a:pt x="251644" y="127794"/>
                </a:cubicBezTo>
                <a:cubicBezTo>
                  <a:pt x="247650" y="133086"/>
                  <a:pt x="248981" y="142346"/>
                  <a:pt x="255639" y="148961"/>
                </a:cubicBezTo>
                <a:cubicBezTo>
                  <a:pt x="259633" y="152929"/>
                  <a:pt x="264959" y="155575"/>
                  <a:pt x="268953" y="155575"/>
                </a:cubicBezTo>
                <a:cubicBezTo>
                  <a:pt x="271616" y="155575"/>
                  <a:pt x="274279" y="154252"/>
                  <a:pt x="275611" y="152929"/>
                </a:cubicBezTo>
                <a:cubicBezTo>
                  <a:pt x="275611" y="152929"/>
                  <a:pt x="275611" y="152929"/>
                  <a:pt x="324874" y="103981"/>
                </a:cubicBezTo>
                <a:cubicBezTo>
                  <a:pt x="330200" y="98690"/>
                  <a:pt x="327537" y="89429"/>
                  <a:pt x="320880" y="82815"/>
                </a:cubicBezTo>
                <a:cubicBezTo>
                  <a:pt x="316886" y="78846"/>
                  <a:pt x="311560" y="76200"/>
                  <a:pt x="307565" y="76200"/>
                </a:cubicBezTo>
                <a:close/>
                <a:moveTo>
                  <a:pt x="30213" y="76200"/>
                </a:moveTo>
                <a:cubicBezTo>
                  <a:pt x="26282" y="76200"/>
                  <a:pt x="21041" y="78846"/>
                  <a:pt x="17110" y="82815"/>
                </a:cubicBezTo>
                <a:cubicBezTo>
                  <a:pt x="10559" y="89429"/>
                  <a:pt x="7938" y="98690"/>
                  <a:pt x="13179" y="102658"/>
                </a:cubicBezTo>
                <a:cubicBezTo>
                  <a:pt x="13179" y="102658"/>
                  <a:pt x="13179" y="102658"/>
                  <a:pt x="61661" y="152929"/>
                </a:cubicBezTo>
                <a:cubicBezTo>
                  <a:pt x="64282" y="154252"/>
                  <a:pt x="65592" y="155575"/>
                  <a:pt x="68213" y="155575"/>
                </a:cubicBezTo>
                <a:cubicBezTo>
                  <a:pt x="73454" y="155575"/>
                  <a:pt x="78695" y="152929"/>
                  <a:pt x="82626" y="148961"/>
                </a:cubicBezTo>
                <a:cubicBezTo>
                  <a:pt x="89178" y="142346"/>
                  <a:pt x="90488" y="133086"/>
                  <a:pt x="86557" y="129117"/>
                </a:cubicBezTo>
                <a:cubicBezTo>
                  <a:pt x="86557" y="129117"/>
                  <a:pt x="86557" y="129117"/>
                  <a:pt x="36765" y="78846"/>
                </a:cubicBezTo>
                <a:cubicBezTo>
                  <a:pt x="35455" y="77523"/>
                  <a:pt x="32834" y="76200"/>
                  <a:pt x="30213" y="76200"/>
                </a:cubicBezTo>
                <a:close/>
                <a:moveTo>
                  <a:pt x="199232" y="65087"/>
                </a:moveTo>
                <a:cubicBezTo>
                  <a:pt x="204055" y="65087"/>
                  <a:pt x="207964" y="69351"/>
                  <a:pt x="207964" y="74612"/>
                </a:cubicBezTo>
                <a:cubicBezTo>
                  <a:pt x="207964" y="79873"/>
                  <a:pt x="204055" y="84137"/>
                  <a:pt x="199232" y="84137"/>
                </a:cubicBezTo>
                <a:cubicBezTo>
                  <a:pt x="194409" y="84137"/>
                  <a:pt x="190500" y="79873"/>
                  <a:pt x="190500" y="74612"/>
                </a:cubicBezTo>
                <a:cubicBezTo>
                  <a:pt x="190500" y="69351"/>
                  <a:pt x="194409" y="65087"/>
                  <a:pt x="199232" y="65087"/>
                </a:cubicBezTo>
                <a:close/>
                <a:moveTo>
                  <a:pt x="142875" y="65087"/>
                </a:moveTo>
                <a:cubicBezTo>
                  <a:pt x="148136" y="65087"/>
                  <a:pt x="152400" y="69351"/>
                  <a:pt x="152400" y="74612"/>
                </a:cubicBezTo>
                <a:cubicBezTo>
                  <a:pt x="152400" y="79873"/>
                  <a:pt x="148136" y="84137"/>
                  <a:pt x="142875" y="84137"/>
                </a:cubicBezTo>
                <a:cubicBezTo>
                  <a:pt x="137614" y="84137"/>
                  <a:pt x="133350" y="79873"/>
                  <a:pt x="133350" y="74612"/>
                </a:cubicBezTo>
                <a:cubicBezTo>
                  <a:pt x="133350" y="69351"/>
                  <a:pt x="137614" y="65087"/>
                  <a:pt x="142875" y="65087"/>
                </a:cubicBezTo>
                <a:close/>
                <a:moveTo>
                  <a:pt x="114538" y="9525"/>
                </a:moveTo>
                <a:cubicBezTo>
                  <a:pt x="111897" y="12163"/>
                  <a:pt x="110577" y="14802"/>
                  <a:pt x="113217" y="17440"/>
                </a:cubicBezTo>
                <a:cubicBezTo>
                  <a:pt x="113217" y="17440"/>
                  <a:pt x="113217" y="17440"/>
                  <a:pt x="134345" y="53058"/>
                </a:cubicBezTo>
                <a:cubicBezTo>
                  <a:pt x="134345" y="53058"/>
                  <a:pt x="135665" y="53058"/>
                  <a:pt x="135665" y="53058"/>
                </a:cubicBezTo>
                <a:cubicBezTo>
                  <a:pt x="117179" y="63612"/>
                  <a:pt x="103974" y="82081"/>
                  <a:pt x="100013" y="103188"/>
                </a:cubicBezTo>
                <a:lnTo>
                  <a:pt x="241301" y="103188"/>
                </a:lnTo>
                <a:cubicBezTo>
                  <a:pt x="237340" y="82081"/>
                  <a:pt x="224135" y="63612"/>
                  <a:pt x="205649" y="53058"/>
                </a:cubicBezTo>
                <a:cubicBezTo>
                  <a:pt x="205649" y="53058"/>
                  <a:pt x="205649" y="53058"/>
                  <a:pt x="228097" y="17440"/>
                </a:cubicBezTo>
                <a:cubicBezTo>
                  <a:pt x="229417" y="14802"/>
                  <a:pt x="228097" y="12163"/>
                  <a:pt x="225456" y="9525"/>
                </a:cubicBezTo>
                <a:cubicBezTo>
                  <a:pt x="224135" y="9525"/>
                  <a:pt x="224135" y="9525"/>
                  <a:pt x="222815" y="9525"/>
                </a:cubicBezTo>
                <a:cubicBezTo>
                  <a:pt x="220174" y="9525"/>
                  <a:pt x="217533" y="10844"/>
                  <a:pt x="217533" y="12163"/>
                </a:cubicBezTo>
                <a:cubicBezTo>
                  <a:pt x="217533" y="12163"/>
                  <a:pt x="217533" y="12163"/>
                  <a:pt x="195085" y="46462"/>
                </a:cubicBezTo>
                <a:cubicBezTo>
                  <a:pt x="195085" y="47782"/>
                  <a:pt x="195085" y="47782"/>
                  <a:pt x="193765" y="49101"/>
                </a:cubicBezTo>
                <a:cubicBezTo>
                  <a:pt x="187163" y="46462"/>
                  <a:pt x="179240" y="45143"/>
                  <a:pt x="169997" y="45143"/>
                </a:cubicBezTo>
                <a:cubicBezTo>
                  <a:pt x="162074" y="45143"/>
                  <a:pt x="154151" y="46462"/>
                  <a:pt x="146229" y="49101"/>
                </a:cubicBezTo>
                <a:cubicBezTo>
                  <a:pt x="146229" y="47782"/>
                  <a:pt x="146229" y="47782"/>
                  <a:pt x="146229" y="46462"/>
                </a:cubicBezTo>
                <a:cubicBezTo>
                  <a:pt x="146229" y="46462"/>
                  <a:pt x="146229" y="46462"/>
                  <a:pt x="123781" y="12163"/>
                </a:cubicBezTo>
                <a:cubicBezTo>
                  <a:pt x="122461" y="10844"/>
                  <a:pt x="121140" y="9525"/>
                  <a:pt x="118499" y="9525"/>
                </a:cubicBezTo>
                <a:cubicBezTo>
                  <a:pt x="117179" y="9525"/>
                  <a:pt x="115858" y="9525"/>
                  <a:pt x="114538" y="9525"/>
                </a:cubicBezTo>
                <a:close/>
                <a:moveTo>
                  <a:pt x="118970" y="0"/>
                </a:moveTo>
                <a:cubicBezTo>
                  <a:pt x="124257" y="0"/>
                  <a:pt x="129545" y="2632"/>
                  <a:pt x="133511" y="7896"/>
                </a:cubicBezTo>
                <a:cubicBezTo>
                  <a:pt x="133511" y="7896"/>
                  <a:pt x="133511" y="7896"/>
                  <a:pt x="152017" y="36847"/>
                </a:cubicBezTo>
                <a:cubicBezTo>
                  <a:pt x="158626" y="35531"/>
                  <a:pt x="165236" y="35531"/>
                  <a:pt x="170523" y="35531"/>
                </a:cubicBezTo>
                <a:cubicBezTo>
                  <a:pt x="177133" y="35531"/>
                  <a:pt x="183742" y="35531"/>
                  <a:pt x="190352" y="36847"/>
                </a:cubicBezTo>
                <a:cubicBezTo>
                  <a:pt x="190352" y="36847"/>
                  <a:pt x="190352" y="36847"/>
                  <a:pt x="208858" y="7896"/>
                </a:cubicBezTo>
                <a:cubicBezTo>
                  <a:pt x="211502" y="2632"/>
                  <a:pt x="216790" y="0"/>
                  <a:pt x="223399" y="0"/>
                </a:cubicBezTo>
                <a:cubicBezTo>
                  <a:pt x="226043" y="0"/>
                  <a:pt x="228686" y="1316"/>
                  <a:pt x="231330" y="1316"/>
                </a:cubicBezTo>
                <a:cubicBezTo>
                  <a:pt x="235296" y="3948"/>
                  <a:pt x="237940" y="7896"/>
                  <a:pt x="239262" y="11843"/>
                </a:cubicBezTo>
                <a:cubicBezTo>
                  <a:pt x="240583" y="15791"/>
                  <a:pt x="239262" y="21055"/>
                  <a:pt x="237940" y="25003"/>
                </a:cubicBezTo>
                <a:cubicBezTo>
                  <a:pt x="237940" y="25003"/>
                  <a:pt x="237940" y="25003"/>
                  <a:pt x="220755" y="51322"/>
                </a:cubicBezTo>
                <a:cubicBezTo>
                  <a:pt x="236618" y="63166"/>
                  <a:pt x="248515" y="81589"/>
                  <a:pt x="251159" y="101329"/>
                </a:cubicBezTo>
                <a:cubicBezTo>
                  <a:pt x="252480" y="105277"/>
                  <a:pt x="251159" y="107909"/>
                  <a:pt x="249837" y="110540"/>
                </a:cubicBezTo>
                <a:cubicBezTo>
                  <a:pt x="249837" y="111856"/>
                  <a:pt x="251159" y="113172"/>
                  <a:pt x="251159" y="114488"/>
                </a:cubicBezTo>
                <a:cubicBezTo>
                  <a:pt x="251159" y="114488"/>
                  <a:pt x="251159" y="114488"/>
                  <a:pt x="294781" y="72378"/>
                </a:cubicBezTo>
                <a:cubicBezTo>
                  <a:pt x="297425" y="68430"/>
                  <a:pt x="302712" y="67114"/>
                  <a:pt x="308000" y="67114"/>
                </a:cubicBezTo>
                <a:cubicBezTo>
                  <a:pt x="314609" y="67114"/>
                  <a:pt x="322540" y="69746"/>
                  <a:pt x="329150" y="76326"/>
                </a:cubicBezTo>
                <a:cubicBezTo>
                  <a:pt x="333116" y="80273"/>
                  <a:pt x="337081" y="86853"/>
                  <a:pt x="338403" y="92117"/>
                </a:cubicBezTo>
                <a:cubicBezTo>
                  <a:pt x="339725" y="100013"/>
                  <a:pt x="337081" y="106593"/>
                  <a:pt x="333116" y="110540"/>
                </a:cubicBezTo>
                <a:cubicBezTo>
                  <a:pt x="333116" y="110540"/>
                  <a:pt x="333116" y="110540"/>
                  <a:pt x="284206" y="159231"/>
                </a:cubicBezTo>
                <a:cubicBezTo>
                  <a:pt x="280240" y="163179"/>
                  <a:pt x="274953" y="164495"/>
                  <a:pt x="269665" y="164495"/>
                </a:cubicBezTo>
                <a:cubicBezTo>
                  <a:pt x="263056" y="164495"/>
                  <a:pt x="256446" y="161863"/>
                  <a:pt x="251159" y="157915"/>
                </a:cubicBezTo>
                <a:cubicBezTo>
                  <a:pt x="251159" y="157915"/>
                  <a:pt x="251159" y="157915"/>
                  <a:pt x="251159" y="214501"/>
                </a:cubicBezTo>
                <a:cubicBezTo>
                  <a:pt x="251159" y="232924"/>
                  <a:pt x="243227" y="246084"/>
                  <a:pt x="227365" y="251348"/>
                </a:cubicBezTo>
                <a:cubicBezTo>
                  <a:pt x="227365" y="251348"/>
                  <a:pt x="227365" y="251348"/>
                  <a:pt x="227365" y="278983"/>
                </a:cubicBezTo>
                <a:cubicBezTo>
                  <a:pt x="227365" y="290826"/>
                  <a:pt x="215468" y="300038"/>
                  <a:pt x="199605" y="300038"/>
                </a:cubicBezTo>
                <a:cubicBezTo>
                  <a:pt x="185064" y="300038"/>
                  <a:pt x="173167" y="290826"/>
                  <a:pt x="173167" y="278983"/>
                </a:cubicBezTo>
                <a:cubicBezTo>
                  <a:pt x="173167" y="278983"/>
                  <a:pt x="173167" y="278983"/>
                  <a:pt x="173167" y="253980"/>
                </a:cubicBezTo>
                <a:cubicBezTo>
                  <a:pt x="173167" y="253980"/>
                  <a:pt x="173167" y="253980"/>
                  <a:pt x="169202" y="253980"/>
                </a:cubicBezTo>
                <a:cubicBezTo>
                  <a:pt x="169202" y="253980"/>
                  <a:pt x="169202" y="253980"/>
                  <a:pt x="169202" y="278983"/>
                </a:cubicBezTo>
                <a:cubicBezTo>
                  <a:pt x="169202" y="290826"/>
                  <a:pt x="157305" y="300038"/>
                  <a:pt x="141442" y="300038"/>
                </a:cubicBezTo>
                <a:cubicBezTo>
                  <a:pt x="125579" y="300038"/>
                  <a:pt x="113682" y="290826"/>
                  <a:pt x="113682" y="278983"/>
                </a:cubicBezTo>
                <a:cubicBezTo>
                  <a:pt x="113682" y="278983"/>
                  <a:pt x="113682" y="278983"/>
                  <a:pt x="113682" y="251348"/>
                </a:cubicBezTo>
                <a:cubicBezTo>
                  <a:pt x="101785" y="247400"/>
                  <a:pt x="91210" y="236872"/>
                  <a:pt x="91210" y="214501"/>
                </a:cubicBezTo>
                <a:cubicBezTo>
                  <a:pt x="91210" y="203973"/>
                  <a:pt x="91210" y="177654"/>
                  <a:pt x="91210" y="155283"/>
                </a:cubicBezTo>
                <a:cubicBezTo>
                  <a:pt x="91210" y="155283"/>
                  <a:pt x="91210" y="156599"/>
                  <a:pt x="89888" y="156599"/>
                </a:cubicBezTo>
                <a:cubicBezTo>
                  <a:pt x="84601" y="161863"/>
                  <a:pt x="76669" y="165811"/>
                  <a:pt x="68738" y="165811"/>
                </a:cubicBezTo>
                <a:cubicBezTo>
                  <a:pt x="63451" y="165811"/>
                  <a:pt x="59485" y="163179"/>
                  <a:pt x="55519" y="160547"/>
                </a:cubicBezTo>
                <a:cubicBezTo>
                  <a:pt x="55519" y="160547"/>
                  <a:pt x="55519" y="160547"/>
                  <a:pt x="5288" y="110540"/>
                </a:cubicBezTo>
                <a:cubicBezTo>
                  <a:pt x="1322" y="106593"/>
                  <a:pt x="0" y="101329"/>
                  <a:pt x="0" y="96065"/>
                </a:cubicBezTo>
                <a:cubicBezTo>
                  <a:pt x="0" y="89485"/>
                  <a:pt x="3966" y="81589"/>
                  <a:pt x="9253" y="75010"/>
                </a:cubicBezTo>
                <a:cubicBezTo>
                  <a:pt x="15863" y="69746"/>
                  <a:pt x="23794" y="65798"/>
                  <a:pt x="30403" y="65798"/>
                </a:cubicBezTo>
                <a:cubicBezTo>
                  <a:pt x="35691" y="65798"/>
                  <a:pt x="40979" y="68430"/>
                  <a:pt x="44944" y="71062"/>
                </a:cubicBezTo>
                <a:cubicBezTo>
                  <a:pt x="44944" y="71062"/>
                  <a:pt x="44944" y="71062"/>
                  <a:pt x="91210" y="118436"/>
                </a:cubicBezTo>
                <a:cubicBezTo>
                  <a:pt x="91210" y="118436"/>
                  <a:pt x="91210" y="118436"/>
                  <a:pt x="91210" y="115804"/>
                </a:cubicBezTo>
                <a:cubicBezTo>
                  <a:pt x="91210" y="113172"/>
                  <a:pt x="91210" y="111856"/>
                  <a:pt x="92532" y="110540"/>
                </a:cubicBezTo>
                <a:cubicBezTo>
                  <a:pt x="91210" y="107909"/>
                  <a:pt x="89888" y="105277"/>
                  <a:pt x="89888" y="101329"/>
                </a:cubicBezTo>
                <a:cubicBezTo>
                  <a:pt x="93854" y="81589"/>
                  <a:pt x="104429" y="63166"/>
                  <a:pt x="121614" y="51322"/>
                </a:cubicBezTo>
                <a:cubicBezTo>
                  <a:pt x="121614" y="51322"/>
                  <a:pt x="121614" y="51322"/>
                  <a:pt x="104429" y="25003"/>
                </a:cubicBezTo>
                <a:cubicBezTo>
                  <a:pt x="101785" y="21055"/>
                  <a:pt x="101785" y="15791"/>
                  <a:pt x="103107" y="11843"/>
                </a:cubicBezTo>
                <a:cubicBezTo>
                  <a:pt x="103107" y="7896"/>
                  <a:pt x="107073" y="3948"/>
                  <a:pt x="111039" y="1316"/>
                </a:cubicBezTo>
                <a:cubicBezTo>
                  <a:pt x="113682" y="1316"/>
                  <a:pt x="116326" y="0"/>
                  <a:pt x="118970" y="0"/>
                </a:cubicBezTo>
                <a:close/>
              </a:path>
            </a:pathLst>
          </a:custGeom>
          <a:solidFill>
            <a:srgbClr val="2E75B6"/>
          </a:solidFill>
          <a:ln>
            <a:noFill/>
          </a:ln>
        </p:spPr>
        <p:txBody>
          <a:bodyPr/>
          <a:lstStyle/>
          <a:p>
            <a:endParaRPr lang="zh-CN" altLang="en-US">
              <a:cs typeface="+mn-ea"/>
              <a:sym typeface="+mn-lt"/>
            </a:endParaRPr>
          </a:p>
        </p:txBody>
      </p:sp>
      <p:grpSp>
        <p:nvGrpSpPr>
          <p:cNvPr id="39" name="组合 38"/>
          <p:cNvGrpSpPr/>
          <p:nvPr/>
        </p:nvGrpSpPr>
        <p:grpSpPr>
          <a:xfrm>
            <a:off x="1751301" y="3814120"/>
            <a:ext cx="8125489" cy="593230"/>
            <a:chOff x="2825086" y="3132386"/>
            <a:chExt cx="8125489" cy="593230"/>
          </a:xfrm>
        </p:grpSpPr>
        <p:sp>
          <p:nvSpPr>
            <p:cNvPr id="42" name="android-with-two-arms-up_79421"/>
            <p:cNvSpPr>
              <a:spLocks noChangeAspect="1"/>
            </p:cNvSpPr>
            <p:nvPr>
              <p:custDataLst>
                <p:tags r:id="rId5"/>
              </p:custDataLst>
            </p:nvPr>
          </p:nvSpPr>
          <p:spPr bwMode="auto">
            <a:xfrm>
              <a:off x="4381887" y="3132386"/>
              <a:ext cx="383361" cy="593230"/>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rgbClr val="2E75B6"/>
            </a:solidFill>
            <a:ln>
              <a:noFill/>
            </a:ln>
          </p:spPr>
          <p:txBody>
            <a:bodyPr/>
            <a:lstStyle/>
            <a:p>
              <a:endParaRPr lang="zh-CN" altLang="en-US">
                <a:cs typeface="+mn-ea"/>
                <a:sym typeface="+mn-lt"/>
              </a:endParaRPr>
            </a:p>
          </p:txBody>
        </p:sp>
        <p:sp>
          <p:nvSpPr>
            <p:cNvPr id="43" name="android-with-two-arms-up_79421"/>
            <p:cNvSpPr>
              <a:spLocks noChangeAspect="1"/>
            </p:cNvSpPr>
            <p:nvPr>
              <p:custDataLst>
                <p:tags r:id="rId6"/>
              </p:custDataLst>
            </p:nvPr>
          </p:nvSpPr>
          <p:spPr bwMode="auto">
            <a:xfrm>
              <a:off x="6477867" y="3133778"/>
              <a:ext cx="593230" cy="59044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accent1"/>
            </a:solidFill>
            <a:ln>
              <a:noFill/>
            </a:ln>
          </p:spPr>
          <p:txBody>
            <a:bodyPr/>
            <a:lstStyle/>
            <a:p>
              <a:endParaRPr lang="zh-CN" altLang="en-US">
                <a:cs typeface="+mn-ea"/>
                <a:sym typeface="+mn-lt"/>
              </a:endParaRPr>
            </a:p>
          </p:txBody>
        </p:sp>
        <p:sp>
          <p:nvSpPr>
            <p:cNvPr id="44" name="android-with-two-arms-up_79421"/>
            <p:cNvSpPr>
              <a:spLocks noChangeAspect="1"/>
            </p:cNvSpPr>
            <p:nvPr>
              <p:custDataLst>
                <p:tags r:id="rId7"/>
              </p:custDataLst>
            </p:nvPr>
          </p:nvSpPr>
          <p:spPr bwMode="auto">
            <a:xfrm>
              <a:off x="8797526" y="3133779"/>
              <a:ext cx="593230" cy="590444"/>
            </a:xfrm>
            <a:custGeom>
              <a:avLst/>
              <a:gdLst>
                <a:gd name="connsiteX0" fmla="*/ 165100 w 338138"/>
                <a:gd name="connsiteY0" fmla="*/ 220663 h 336550"/>
                <a:gd name="connsiteX1" fmla="*/ 192087 w 338138"/>
                <a:gd name="connsiteY1" fmla="*/ 246857 h 336550"/>
                <a:gd name="connsiteX2" fmla="*/ 165100 w 338138"/>
                <a:gd name="connsiteY2" fmla="*/ 273051 h 336550"/>
                <a:gd name="connsiteX3" fmla="*/ 138112 w 338138"/>
                <a:gd name="connsiteY3" fmla="*/ 246857 h 336550"/>
                <a:gd name="connsiteX4" fmla="*/ 165100 w 338138"/>
                <a:gd name="connsiteY4" fmla="*/ 220663 h 336550"/>
                <a:gd name="connsiteX5" fmla="*/ 169109 w 338138"/>
                <a:gd name="connsiteY5" fmla="*/ 69850 h 336550"/>
                <a:gd name="connsiteX6" fmla="*/ 225425 w 338138"/>
                <a:gd name="connsiteY6" fmla="*/ 115796 h 336550"/>
                <a:gd name="connsiteX7" fmla="*/ 200541 w 338138"/>
                <a:gd name="connsiteY7" fmla="*/ 164368 h 336550"/>
                <a:gd name="connsiteX8" fmla="*/ 184825 w 338138"/>
                <a:gd name="connsiteY8" fmla="*/ 201124 h 336550"/>
                <a:gd name="connsiteX9" fmla="*/ 184825 w 338138"/>
                <a:gd name="connsiteY9" fmla="*/ 206375 h 336550"/>
                <a:gd name="connsiteX10" fmla="*/ 146844 w 338138"/>
                <a:gd name="connsiteY10" fmla="*/ 206375 h 336550"/>
                <a:gd name="connsiteX11" fmla="*/ 145534 w 338138"/>
                <a:gd name="connsiteY11" fmla="*/ 198499 h 336550"/>
                <a:gd name="connsiteX12" fmla="*/ 163870 w 338138"/>
                <a:gd name="connsiteY12" fmla="*/ 152553 h 336550"/>
                <a:gd name="connsiteX13" fmla="*/ 179586 w 338138"/>
                <a:gd name="connsiteY13" fmla="*/ 122360 h 336550"/>
                <a:gd name="connsiteX14" fmla="*/ 158631 w 338138"/>
                <a:gd name="connsiteY14" fmla="*/ 105294 h 336550"/>
                <a:gd name="connsiteX15" fmla="*/ 129818 w 338138"/>
                <a:gd name="connsiteY15" fmla="*/ 113171 h 336550"/>
                <a:gd name="connsiteX16" fmla="*/ 120650 w 338138"/>
                <a:gd name="connsiteY16" fmla="*/ 81665 h 336550"/>
                <a:gd name="connsiteX17" fmla="*/ 169109 w 338138"/>
                <a:gd name="connsiteY17" fmla="*/ 69850 h 336550"/>
                <a:gd name="connsiteX18" fmla="*/ 169069 w 338138"/>
                <a:gd name="connsiteY18" fmla="*/ 26988 h 336550"/>
                <a:gd name="connsiteX19" fmla="*/ 28575 w 338138"/>
                <a:gd name="connsiteY19" fmla="*/ 168276 h 336550"/>
                <a:gd name="connsiteX20" fmla="*/ 169069 w 338138"/>
                <a:gd name="connsiteY20" fmla="*/ 309564 h 336550"/>
                <a:gd name="connsiteX21" fmla="*/ 309563 w 338138"/>
                <a:gd name="connsiteY21" fmla="*/ 168276 h 336550"/>
                <a:gd name="connsiteX22" fmla="*/ 169069 w 338138"/>
                <a:gd name="connsiteY22" fmla="*/ 26988 h 336550"/>
                <a:gd name="connsiteX23" fmla="*/ 169069 w 338138"/>
                <a:gd name="connsiteY23" fmla="*/ 0 h 336550"/>
                <a:gd name="connsiteX24" fmla="*/ 338138 w 338138"/>
                <a:gd name="connsiteY24" fmla="*/ 168275 h 336550"/>
                <a:gd name="connsiteX25" fmla="*/ 169069 w 338138"/>
                <a:gd name="connsiteY25" fmla="*/ 336550 h 336550"/>
                <a:gd name="connsiteX26" fmla="*/ 0 w 338138"/>
                <a:gd name="connsiteY26" fmla="*/ 168275 h 336550"/>
                <a:gd name="connsiteX27" fmla="*/ 169069 w 338138"/>
                <a:gd name="connsiteY2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8138" h="336550">
                  <a:moveTo>
                    <a:pt x="165100" y="220663"/>
                  </a:moveTo>
                  <a:cubicBezTo>
                    <a:pt x="181292" y="220663"/>
                    <a:pt x="190738" y="231141"/>
                    <a:pt x="192087" y="246857"/>
                  </a:cubicBezTo>
                  <a:cubicBezTo>
                    <a:pt x="192087" y="261264"/>
                    <a:pt x="181292" y="273051"/>
                    <a:pt x="165100" y="273051"/>
                  </a:cubicBezTo>
                  <a:cubicBezTo>
                    <a:pt x="148907" y="273051"/>
                    <a:pt x="138112" y="261264"/>
                    <a:pt x="138112" y="246857"/>
                  </a:cubicBezTo>
                  <a:cubicBezTo>
                    <a:pt x="138112" y="231141"/>
                    <a:pt x="148907" y="220663"/>
                    <a:pt x="165100" y="220663"/>
                  </a:cubicBezTo>
                  <a:close/>
                  <a:moveTo>
                    <a:pt x="169109" y="69850"/>
                  </a:moveTo>
                  <a:cubicBezTo>
                    <a:pt x="207090" y="69850"/>
                    <a:pt x="225425" y="90854"/>
                    <a:pt x="225425" y="115796"/>
                  </a:cubicBezTo>
                  <a:cubicBezTo>
                    <a:pt x="225425" y="136800"/>
                    <a:pt x="211019" y="152553"/>
                    <a:pt x="200541" y="164368"/>
                  </a:cubicBezTo>
                  <a:cubicBezTo>
                    <a:pt x="190064" y="176182"/>
                    <a:pt x="184825" y="187997"/>
                    <a:pt x="184825" y="201124"/>
                  </a:cubicBezTo>
                  <a:cubicBezTo>
                    <a:pt x="184825" y="201124"/>
                    <a:pt x="184825" y="201124"/>
                    <a:pt x="184825" y="206375"/>
                  </a:cubicBezTo>
                  <a:cubicBezTo>
                    <a:pt x="184825" y="206375"/>
                    <a:pt x="184825" y="206375"/>
                    <a:pt x="146844" y="206375"/>
                  </a:cubicBezTo>
                  <a:cubicBezTo>
                    <a:pt x="146844" y="206375"/>
                    <a:pt x="146844" y="206375"/>
                    <a:pt x="145534" y="198499"/>
                  </a:cubicBezTo>
                  <a:cubicBezTo>
                    <a:pt x="145534" y="184059"/>
                    <a:pt x="150773" y="168306"/>
                    <a:pt x="163870" y="152553"/>
                  </a:cubicBezTo>
                  <a:cubicBezTo>
                    <a:pt x="173038" y="142051"/>
                    <a:pt x="179586" y="131549"/>
                    <a:pt x="179586" y="122360"/>
                  </a:cubicBezTo>
                  <a:cubicBezTo>
                    <a:pt x="179586" y="111858"/>
                    <a:pt x="173038" y="105294"/>
                    <a:pt x="158631" y="105294"/>
                  </a:cubicBezTo>
                  <a:cubicBezTo>
                    <a:pt x="149463" y="105294"/>
                    <a:pt x="137676" y="107920"/>
                    <a:pt x="129818" y="113171"/>
                  </a:cubicBezTo>
                  <a:cubicBezTo>
                    <a:pt x="129818" y="113171"/>
                    <a:pt x="129818" y="113171"/>
                    <a:pt x="120650" y="81665"/>
                  </a:cubicBezTo>
                  <a:cubicBezTo>
                    <a:pt x="131128" y="75101"/>
                    <a:pt x="148154" y="69850"/>
                    <a:pt x="169109" y="69850"/>
                  </a:cubicBezTo>
                  <a:close/>
                  <a:moveTo>
                    <a:pt x="169069" y="26988"/>
                  </a:moveTo>
                  <a:cubicBezTo>
                    <a:pt x="91476" y="26988"/>
                    <a:pt x="28575" y="90245"/>
                    <a:pt x="28575" y="168276"/>
                  </a:cubicBezTo>
                  <a:cubicBezTo>
                    <a:pt x="28575" y="246307"/>
                    <a:pt x="91476" y="309564"/>
                    <a:pt x="169069" y="309564"/>
                  </a:cubicBezTo>
                  <a:cubicBezTo>
                    <a:pt x="246662" y="309564"/>
                    <a:pt x="309563" y="246307"/>
                    <a:pt x="309563" y="168276"/>
                  </a:cubicBezTo>
                  <a:cubicBezTo>
                    <a:pt x="309563" y="90245"/>
                    <a:pt x="246662" y="26988"/>
                    <a:pt x="169069" y="26988"/>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rgbClr val="3288CA"/>
            </a:solidFill>
            <a:ln>
              <a:noFill/>
            </a:ln>
          </p:spPr>
          <p:txBody>
            <a:bodyPr/>
            <a:lstStyle/>
            <a:p>
              <a:endParaRPr lang="zh-CN" altLang="en-US">
                <a:cs typeface="+mn-ea"/>
                <a:sym typeface="+mn-lt"/>
              </a:endParaRPr>
            </a:p>
          </p:txBody>
        </p:sp>
        <p:cxnSp>
          <p:nvCxnSpPr>
            <p:cNvPr id="45" name="直接连接符 44"/>
            <p:cNvCxnSpPr/>
            <p:nvPr>
              <p:custDataLst>
                <p:tags r:id="rId8"/>
              </p:custDataLst>
            </p:nvPr>
          </p:nvCxnSpPr>
          <p:spPr>
            <a:xfrm>
              <a:off x="2825086"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custDataLst>
                <p:tags r:id="rId9"/>
              </p:custDataLst>
            </p:nvPr>
          </p:nvCxnSpPr>
          <p:spPr>
            <a:xfrm>
              <a:off x="4950435"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custDataLst>
                <p:tags r:id="rId10"/>
              </p:custDataLst>
            </p:nvPr>
          </p:nvCxnSpPr>
          <p:spPr>
            <a:xfrm>
              <a:off x="7248504" y="3429000"/>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custDataLst>
                <p:tags r:id="rId11"/>
              </p:custDataLst>
            </p:nvPr>
          </p:nvCxnSpPr>
          <p:spPr>
            <a:xfrm>
              <a:off x="9546575" y="3429001"/>
              <a:ext cx="140400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9" name="文本框 48"/>
          <p:cNvSpPr txBox="1"/>
          <p:nvPr>
            <p:custDataLst>
              <p:tags r:id="rId12"/>
            </p:custDataLst>
          </p:nvPr>
        </p:nvSpPr>
        <p:spPr>
          <a:xfrm>
            <a:off x="2499995" y="2596156"/>
            <a:ext cx="2061210" cy="781945"/>
          </a:xfrm>
          <a:prstGeom prst="rect">
            <a:avLst/>
          </a:prstGeom>
          <a:noFill/>
        </p:spPr>
        <p:txBody>
          <a:bodyPr wrap="square" rtlCol="0">
            <a:spAutoFit/>
          </a:bodyPr>
          <a:lstStyle/>
          <a:p>
            <a:pPr algn="ctr">
              <a:lnSpc>
                <a:spcPct val="120000"/>
              </a:lnSpc>
              <a:spcBef>
                <a:spcPts val="0"/>
              </a:spcBef>
              <a:spcAft>
                <a:spcPts val="0"/>
              </a:spcAft>
            </a:pPr>
            <a:r>
              <a:rPr lang="en-US" altLang="zh-CN" sz="2000" dirty="0">
                <a:solidFill>
                  <a:srgbClr val="3384BD"/>
                </a:solidFill>
                <a:cs typeface="+mn-ea"/>
                <a:sym typeface="+mn-lt"/>
              </a:rPr>
              <a:t>02</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提示</a:t>
            </a:r>
            <a:endParaRPr lang="zh-CN" altLang="en-US" sz="2000" dirty="0">
              <a:solidFill>
                <a:srgbClr val="3384BD"/>
              </a:solidFill>
              <a:cs typeface="+mn-ea"/>
              <a:sym typeface="+mn-lt"/>
            </a:endParaRPr>
          </a:p>
        </p:txBody>
      </p:sp>
      <p:sp>
        <p:nvSpPr>
          <p:cNvPr id="52" name="文本框 51"/>
          <p:cNvSpPr txBox="1"/>
          <p:nvPr>
            <p:custDataLst>
              <p:tags r:id="rId13"/>
            </p:custDataLst>
          </p:nvPr>
        </p:nvSpPr>
        <p:spPr>
          <a:xfrm>
            <a:off x="5123981" y="2596156"/>
            <a:ext cx="1210588" cy="781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03</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梳理思路</a:t>
            </a:r>
            <a:endParaRPr lang="zh-CN" altLang="en-US" sz="2000" dirty="0">
              <a:solidFill>
                <a:srgbClr val="3384BD"/>
              </a:solidFill>
              <a:cs typeface="+mn-ea"/>
              <a:sym typeface="+mn-lt"/>
            </a:endParaRPr>
          </a:p>
        </p:txBody>
      </p:sp>
      <p:sp>
        <p:nvSpPr>
          <p:cNvPr id="58" name="文本框 57"/>
          <p:cNvSpPr txBox="1"/>
          <p:nvPr>
            <p:custDataLst>
              <p:tags r:id="rId14"/>
            </p:custDataLst>
          </p:nvPr>
        </p:nvSpPr>
        <p:spPr>
          <a:xfrm>
            <a:off x="7671543" y="2596156"/>
            <a:ext cx="697627" cy="781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04</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备案</a:t>
            </a:r>
            <a:endParaRPr lang="zh-CN" altLang="en-US" sz="2000" dirty="0">
              <a:solidFill>
                <a:srgbClr val="3384BD"/>
              </a:solidFill>
              <a:cs typeface="+mn-ea"/>
              <a:sym typeface="+mn-lt"/>
            </a:endParaRPr>
          </a:p>
        </p:txBody>
      </p:sp>
      <p:sp>
        <p:nvSpPr>
          <p:cNvPr id="59" name="矩形 58"/>
          <p:cNvSpPr/>
          <p:nvPr>
            <p:custDataLst>
              <p:tags r:id="rId15"/>
            </p:custDataLst>
          </p:nvPr>
        </p:nvSpPr>
        <p:spPr>
          <a:xfrm>
            <a:off x="2473325" y="4537454"/>
            <a:ext cx="1926590" cy="2250616"/>
          </a:xfrm>
          <a:prstGeom prst="rect">
            <a:avLst/>
          </a:prstGeom>
        </p:spPr>
        <p:txBody>
          <a:bodyPr wrap="square">
            <a:spAutoFit/>
          </a:bodyPr>
          <a:lstStyle/>
          <a:p>
            <a:pPr algn="ctr">
              <a:lnSpc>
                <a:spcPct val="150000"/>
              </a:lnSpc>
            </a:pPr>
            <a:r>
              <a:rPr lang="zh-CN" altLang="en-US" sz="1600" dirty="0"/>
              <a:t>一份营销方案中的要求、目的、计划等内容，为企业参与互联网营销活动的主体 提示各个阶段应该开展的工作。</a:t>
            </a:r>
            <a:endParaRPr lang="zh-CN" altLang="en-US" sz="1600" dirty="0">
              <a:solidFill>
                <a:schemeClr val="tx1">
                  <a:lumMod val="65000"/>
                  <a:lumOff val="35000"/>
                </a:schemeClr>
              </a:solidFill>
              <a:cs typeface="+mn-ea"/>
              <a:sym typeface="+mn-lt"/>
            </a:endParaRPr>
          </a:p>
        </p:txBody>
      </p:sp>
      <p:sp>
        <p:nvSpPr>
          <p:cNvPr id="60" name="矩形 59"/>
          <p:cNvSpPr/>
          <p:nvPr>
            <p:custDataLst>
              <p:tags r:id="rId16"/>
            </p:custDataLst>
          </p:nvPr>
        </p:nvSpPr>
        <p:spPr>
          <a:xfrm>
            <a:off x="4790440" y="4537454"/>
            <a:ext cx="1871345" cy="1881284"/>
          </a:xfrm>
          <a:prstGeom prst="rect">
            <a:avLst/>
          </a:prstGeom>
        </p:spPr>
        <p:txBody>
          <a:bodyPr wrap="square">
            <a:spAutoFit/>
          </a:bodyPr>
          <a:lstStyle/>
          <a:p>
            <a:pPr algn="ctr">
              <a:lnSpc>
                <a:spcPct val="150000"/>
              </a:lnSpc>
            </a:pPr>
            <a:r>
              <a:rPr lang="zh-CN" altLang="en-US" sz="1600" dirty="0"/>
              <a:t>企业设计互联网营销方案时，实际上是企业对营销思路的梳理、资源的 整合过程。 </a:t>
            </a:r>
            <a:endParaRPr lang="zh-CN" altLang="en-US" sz="1600" dirty="0">
              <a:solidFill>
                <a:schemeClr val="tx1">
                  <a:lumMod val="65000"/>
                  <a:lumOff val="35000"/>
                </a:schemeClr>
              </a:solidFill>
              <a:cs typeface="+mn-ea"/>
              <a:sym typeface="+mn-lt"/>
            </a:endParaRPr>
          </a:p>
        </p:txBody>
      </p:sp>
      <p:sp>
        <p:nvSpPr>
          <p:cNvPr id="61" name="矩形 60"/>
          <p:cNvSpPr/>
          <p:nvPr>
            <p:custDataLst>
              <p:tags r:id="rId17"/>
            </p:custDataLst>
          </p:nvPr>
        </p:nvSpPr>
        <p:spPr>
          <a:xfrm>
            <a:off x="7004050" y="4537454"/>
            <a:ext cx="2100580" cy="1881284"/>
          </a:xfrm>
          <a:prstGeom prst="rect">
            <a:avLst/>
          </a:prstGeom>
        </p:spPr>
        <p:txBody>
          <a:bodyPr wrap="square">
            <a:spAutoFit/>
          </a:bodyPr>
          <a:lstStyle/>
          <a:p>
            <a:pPr algn="ctr">
              <a:lnSpc>
                <a:spcPct val="150000"/>
              </a:lnSpc>
            </a:pPr>
            <a:r>
              <a:rPr lang="zh-CN" altLang="en-US" sz="1600" dirty="0"/>
              <a:t>互联网营销方案作为 一份重要资料，可以为企业备份留存一场互联网营销活动的内容。</a:t>
            </a:r>
            <a:endParaRPr lang="zh-CN" altLang="en-US" sz="1600" dirty="0">
              <a:solidFill>
                <a:schemeClr val="tx1">
                  <a:lumMod val="65000"/>
                  <a:lumOff val="35000"/>
                </a:schemeClr>
              </a:solidFill>
              <a:cs typeface="+mn-ea"/>
              <a:sym typeface="+mn-lt"/>
            </a:endParaRPr>
          </a:p>
        </p:txBody>
      </p:sp>
      <p:sp>
        <p:nvSpPr>
          <p:cNvPr id="62" name="文本框 61"/>
          <p:cNvSpPr txBox="1"/>
          <p:nvPr>
            <p:custDataLst>
              <p:tags r:id="rId18"/>
            </p:custDataLst>
          </p:nvPr>
        </p:nvSpPr>
        <p:spPr>
          <a:xfrm>
            <a:off x="624840" y="2596156"/>
            <a:ext cx="1198880" cy="782320"/>
          </a:xfrm>
          <a:prstGeom prst="rect">
            <a:avLst/>
          </a:prstGeom>
          <a:noFill/>
        </p:spPr>
        <p:txBody>
          <a:bodyPr wrap="none" rtlCol="0">
            <a:noAutofit/>
          </a:bodyPr>
          <a:lstStyle/>
          <a:p>
            <a:pPr algn="ctr">
              <a:lnSpc>
                <a:spcPct val="120000"/>
              </a:lnSpc>
              <a:spcBef>
                <a:spcPts val="0"/>
              </a:spcBef>
              <a:spcAft>
                <a:spcPts val="0"/>
              </a:spcAft>
            </a:pPr>
            <a:r>
              <a:rPr lang="en-US" altLang="zh-CN" sz="2000" dirty="0">
                <a:solidFill>
                  <a:srgbClr val="3384BD"/>
                </a:solidFill>
                <a:cs typeface="+mn-ea"/>
                <a:sym typeface="+mn-lt"/>
              </a:rPr>
              <a:t>01</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督促</a:t>
            </a:r>
            <a:endParaRPr lang="zh-CN" altLang="en-US" sz="2000" dirty="0">
              <a:solidFill>
                <a:srgbClr val="3384BD"/>
              </a:solidFill>
              <a:cs typeface="+mn-ea"/>
              <a:sym typeface="+mn-lt"/>
            </a:endParaRPr>
          </a:p>
        </p:txBody>
      </p:sp>
      <p:sp>
        <p:nvSpPr>
          <p:cNvPr id="63" name="矩形 62"/>
          <p:cNvSpPr/>
          <p:nvPr>
            <p:custDataLst>
              <p:tags r:id="rId19"/>
            </p:custDataLst>
          </p:nvPr>
        </p:nvSpPr>
        <p:spPr>
          <a:xfrm>
            <a:off x="195360" y="4537454"/>
            <a:ext cx="2130235" cy="1511952"/>
          </a:xfrm>
          <a:prstGeom prst="rect">
            <a:avLst/>
          </a:prstGeom>
        </p:spPr>
        <p:txBody>
          <a:bodyPr wrap="square">
            <a:spAutoFit/>
          </a:bodyPr>
          <a:lstStyle/>
          <a:p>
            <a:pPr algn="ctr">
              <a:lnSpc>
                <a:spcPct val="150000"/>
              </a:lnSpc>
            </a:pPr>
            <a:r>
              <a:rPr lang="zh-CN" altLang="en-US" sz="1600" dirty="0"/>
              <a:t>互联网营销方案中的营销计划会明确各部门各参与主体的职责与分工。</a:t>
            </a:r>
            <a:endParaRPr lang="zh-CN" altLang="en-US" sz="1600" dirty="0">
              <a:solidFill>
                <a:schemeClr val="tx1">
                  <a:lumMod val="65000"/>
                  <a:lumOff val="35000"/>
                </a:schemeClr>
              </a:solidFill>
              <a:cs typeface="+mn-ea"/>
              <a:sym typeface="+mn-lt"/>
            </a:endParaRPr>
          </a:p>
        </p:txBody>
      </p:sp>
      <p:sp>
        <p:nvSpPr>
          <p:cNvPr id="64" name="Freeform: Shape 6"/>
          <p:cNvSpPr/>
          <p:nvPr>
            <p:custDataLst>
              <p:tags r:id="rId20"/>
            </p:custDataLst>
          </p:nvPr>
        </p:nvSpPr>
        <p:spPr>
          <a:xfrm>
            <a:off x="9965064" y="3941922"/>
            <a:ext cx="351066" cy="350413"/>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rgbClr val="2A82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200">
              <a:solidFill>
                <a:srgbClr val="26211B"/>
              </a:solidFill>
              <a:latin typeface="黑体" panose="02010609060101010101" charset="-122"/>
              <a:ea typeface="黑体" panose="02010609060101010101" charset="-122"/>
              <a:cs typeface="+mn-ea"/>
              <a:sym typeface="+mn-lt"/>
            </a:endParaRPr>
          </a:p>
        </p:txBody>
      </p:sp>
      <p:cxnSp>
        <p:nvCxnSpPr>
          <p:cNvPr id="65" name="直接连接符 64"/>
          <p:cNvCxnSpPr/>
          <p:nvPr>
            <p:custDataLst>
              <p:tags r:id="rId21"/>
            </p:custDataLst>
          </p:nvPr>
        </p:nvCxnSpPr>
        <p:spPr>
          <a:xfrm>
            <a:off x="10404460" y="4110735"/>
            <a:ext cx="168656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66" name="文本框 65"/>
          <p:cNvSpPr txBox="1"/>
          <p:nvPr>
            <p:custDataLst>
              <p:tags r:id="rId22"/>
            </p:custDataLst>
          </p:nvPr>
        </p:nvSpPr>
        <p:spPr>
          <a:xfrm>
            <a:off x="9407725" y="2596156"/>
            <a:ext cx="1467068" cy="781945"/>
          </a:xfrm>
          <a:prstGeom prst="rect">
            <a:avLst/>
          </a:prstGeom>
          <a:noFill/>
        </p:spPr>
        <p:txBody>
          <a:bodyPr wrap="none" rtlCol="0">
            <a:spAutoFit/>
          </a:bodyPr>
          <a:lstStyle/>
          <a:p>
            <a:pPr algn="ctr">
              <a:lnSpc>
                <a:spcPct val="120000"/>
              </a:lnSpc>
              <a:spcBef>
                <a:spcPts val="0"/>
              </a:spcBef>
              <a:spcAft>
                <a:spcPts val="0"/>
              </a:spcAft>
            </a:pPr>
            <a:r>
              <a:rPr lang="en-US" altLang="zh-CN" sz="2000" dirty="0">
                <a:solidFill>
                  <a:srgbClr val="3384BD"/>
                </a:solidFill>
                <a:cs typeface="+mn-ea"/>
                <a:sym typeface="+mn-lt"/>
              </a:rPr>
              <a:t>05</a:t>
            </a:r>
            <a:endParaRPr lang="zh-CN" altLang="en-US" sz="2000" dirty="0">
              <a:solidFill>
                <a:srgbClr val="3384BD"/>
              </a:solidFill>
              <a:cs typeface="+mn-ea"/>
              <a:sym typeface="+mn-lt"/>
            </a:endParaRPr>
          </a:p>
          <a:p>
            <a:pPr algn="ctr">
              <a:lnSpc>
                <a:spcPct val="120000"/>
              </a:lnSpc>
              <a:spcBef>
                <a:spcPts val="0"/>
              </a:spcBef>
              <a:spcAft>
                <a:spcPts val="0"/>
              </a:spcAft>
            </a:pPr>
            <a:r>
              <a:rPr lang="zh-CN" altLang="en-US" sz="2000" dirty="0">
                <a:solidFill>
                  <a:srgbClr val="3384BD"/>
                </a:solidFill>
                <a:cs typeface="+mn-ea"/>
                <a:sym typeface="+mn-lt"/>
              </a:rPr>
              <a:t>预测与复盘</a:t>
            </a:r>
            <a:endParaRPr lang="zh-CN" altLang="en-US" sz="2000" dirty="0">
              <a:solidFill>
                <a:srgbClr val="3384BD"/>
              </a:solidFill>
              <a:cs typeface="+mn-ea"/>
              <a:sym typeface="+mn-lt"/>
            </a:endParaRPr>
          </a:p>
        </p:txBody>
      </p:sp>
      <p:sp>
        <p:nvSpPr>
          <p:cNvPr id="67" name="矩形 66"/>
          <p:cNvSpPr/>
          <p:nvPr>
            <p:custDataLst>
              <p:tags r:id="rId23"/>
            </p:custDataLst>
          </p:nvPr>
        </p:nvSpPr>
        <p:spPr>
          <a:xfrm>
            <a:off x="9260205" y="4537454"/>
            <a:ext cx="1889760" cy="1881284"/>
          </a:xfrm>
          <a:prstGeom prst="rect">
            <a:avLst/>
          </a:prstGeom>
        </p:spPr>
        <p:txBody>
          <a:bodyPr wrap="square">
            <a:spAutoFit/>
          </a:bodyPr>
          <a:lstStyle/>
          <a:p>
            <a:pPr algn="ctr">
              <a:lnSpc>
                <a:spcPct val="150000"/>
              </a:lnSpc>
            </a:pPr>
            <a:r>
              <a:rPr lang="zh-CN" altLang="en-US" sz="1600" dirty="0"/>
              <a:t>策划互联网营销方案的过程是企业复盘以往活动经验、预测本场活动效果的过程。</a:t>
            </a:r>
            <a:endParaRPr lang="zh-CN" altLang="en-US" sz="16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703194"/>
            <a:chOff x="1336840" y="1980161"/>
            <a:chExt cx="3848617" cy="2553579"/>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832"/>
              <a:ext cx="3778815" cy="2023908"/>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endPar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910205"/>
            <a:chOff x="4422555" y="1864251"/>
            <a:chExt cx="7141603" cy="2910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49960" y="283643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1.在你平时的使用中，都见到过哪些互联网营销方式？</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2.你的理解的互联网营销方案在企业运营活动中有什么作用？</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2" name="矩形 1"/>
          <p:cNvSpPr/>
          <p:nvPr/>
        </p:nvSpPr>
        <p:spPr>
          <a:xfrm>
            <a:off x="577215" y="1799703"/>
            <a:ext cx="4760387" cy="4218191"/>
          </a:xfrm>
          <a:prstGeom prst="rect">
            <a:avLst/>
          </a:prstGeom>
          <a:blipFill rotWithShape="1">
            <a:blip r:embed="rId1"/>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PLACING_PICTURE_USER_VIEWPORT" val="{&quot;height&quot;:10800,&quot;width&quot;:1920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UNIT_PLACING_PICTURE_USER_VIEWPORT" val="{&quot;height&quot;:5926.525984251968,&quot;width&quot;:5926.525984251968}"/>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9909.192125984251,&quot;width&quot;:19200}"/>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SLIDE_ITEM_CNT" val="4"/>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9909.192125984251,&quot;width&quot;:19200}"/>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UNIT_PLACING_PICTURE_USER_VIEWPORT" val="{&quot;height&quot;:5926.525984251968,&quot;width&quot;:5926.525984251968}"/>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ISPRING_PRESENTATION_TITLE" val="蓝色会议室背景简约商业计划书PPT模板"/>
  <p:tag name="KSO_WPP_MARK_KEY" val="ae0f7bd2-0d1e-4d66-bb92-3b8383cb6650"/>
  <p:tag name="COMMONDATA" val="eyJjb3VudCI6MTAxLCJoZGlkIjoiYzFlMDE2MmZlYWFhOGRlODMwNTMzMDJjMTFjYzAzOTAiLCJ1c2VyQ291bnQiOjF9"/>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indent="0" algn="l">
          <a:lnSpc>
            <a:spcPct val="150000"/>
          </a:lnSpc>
          <a:defRPr sz="1600" b="0" dirty="0">
            <a:latin typeface="黑体" panose="02010609060101010101" charset="-122"/>
            <a:ea typeface="黑体" panose="02010609060101010101" charset="-122"/>
            <a:cs typeface="黑体" panose="0201060906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7950</Words>
  <Application>WPS 演示</Application>
  <PresentationFormat>宽屏</PresentationFormat>
  <Paragraphs>830</Paragraphs>
  <Slides>53</Slides>
  <Notes>49</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73" baseType="lpstr">
      <vt:lpstr>Arial</vt:lpstr>
      <vt:lpstr>宋体</vt:lpstr>
      <vt:lpstr>Wingdings</vt:lpstr>
      <vt:lpstr>黑体</vt:lpstr>
      <vt:lpstr>思源黑体 CN Bold</vt:lpstr>
      <vt:lpstr>思源黑体 CN Regular</vt:lpstr>
      <vt:lpstr>Impact</vt:lpstr>
      <vt:lpstr>微软雅黑</vt:lpstr>
      <vt:lpstr>Arial Unicode MS</vt:lpstr>
      <vt:lpstr>思源黑体 CN Normal</vt:lpstr>
      <vt:lpstr>Calibri</vt:lpstr>
      <vt:lpstr>FZKTK--GBK1-0</vt:lpstr>
      <vt:lpstr>Segoe Print</vt:lpstr>
      <vt:lpstr>微软雅黑 Light</vt:lpstr>
      <vt:lpstr>Lato</vt:lpstr>
      <vt:lpstr>MS PGothic</vt:lpstr>
      <vt:lpstr>Wingdings</vt:lpstr>
      <vt:lpstr>Malgun Gothic</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31521</cp:lastModifiedBy>
  <cp:revision>109</cp:revision>
  <dcterms:created xsi:type="dcterms:W3CDTF">2016-11-25T05:04:00Z</dcterms:created>
  <dcterms:modified xsi:type="dcterms:W3CDTF">2023-07-25T07:46:52Z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KSOTemplateUUID">
    <vt:lpwstr>v1.0_mb_r71JMimSCLxhtbeU4Z5Sdg==</vt:lpwstr>
  </property>
  <property fmtid="{D5CDD505-2E9C-101B-9397-08002B2CF9AE}" pid="4" name="ICV">
    <vt:lpwstr>BD815E47F299456590B94FD5012AAEAB</vt:lpwstr>
  </property>
</Properties>
</file>