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12192000"/>
  <p:custDataLst>
    <p:tags r:id="rId3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2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2a735e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B423D49-5263-466A-9ED1-02196635BA7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建设永续发展的美丽中国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2a735e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EFC647C-E2BC-48E1-B124-2B8C498621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839c47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e20d705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01db8c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c5069b5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39c47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e20d705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01db8c8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c5069b5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建设永续发展的美丽中国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c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5E505D5-448D-80A7-F2F7-69F10729657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6128DDC-3FF3-4174-85E3-B372EB1175D0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A03BF36-AE74-4F45-A972-E0C58B13B0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D01D56C-DCFE-4465-AC84-0362321F51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839c47c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e20d705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01db8c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c5069b5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39c47c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e20d705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01db8c8c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c5069b5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553107-64B1-4812-3CB6-CA317F8A003E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1198f95f?vcp=1&amp;pid=ce20d705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走可持续发展的道路</a:t>
            </a:r>
            <a:endParaRPr lang="en-US" altLang="zh-CN" sz="3000" dirty="0"/>
          </a:p>
        </p:txBody>
      </p:sp>
      <p:graphicFrame>
        <p:nvGraphicFramePr>
          <p:cNvPr id="11" name="QB_7_BD.11_1#71e75abb2?colgroup=4,25&amp;vaa=1&amp;vcp=1&amp;vis=1&amp;pid=11198f95f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91672" cy="2242440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3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存在问题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生态环境遭到不同程度的破坏：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提出了调整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转变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的可持续发展战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着力推进绿色发展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循环发展和低碳发展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12_1#71e75abb2.blank?vaa=1&amp;vcp=1&amp;vis=1&amp;pid=11198f95f&amp;color=0,0,0&amp;vpa=7&amp;vtp=1&amp;vaab=1&amp;bbb=1"/>
          <p:cNvSpPr/>
          <p:nvPr/>
        </p:nvSpPr>
        <p:spPr>
          <a:xfrm>
            <a:off x="7328429" y="127664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</a:t>
            </a:r>
            <a:endParaRPr lang="en-US" altLang="zh-CN" sz="2800" dirty="0"/>
          </a:p>
        </p:txBody>
      </p:sp>
      <p:sp>
        <p:nvSpPr>
          <p:cNvPr id="5" name="QB_7_AN.13_1#71e75abb2.blank?vaa=1&amp;vcp=1&amp;vis=1&amp;pid=11198f95f&amp;color=0,0,0&amp;vpa=8&amp;vtp=1&amp;vaab=1&amp;bbb=1"/>
          <p:cNvSpPr/>
          <p:nvPr/>
        </p:nvSpPr>
        <p:spPr>
          <a:xfrm>
            <a:off x="2350031" y="18153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生态破坏</a:t>
            </a:r>
            <a:endParaRPr lang="en-US" altLang="zh-CN" sz="2800" dirty="0"/>
          </a:p>
        </p:txBody>
      </p:sp>
      <p:sp>
        <p:nvSpPr>
          <p:cNvPr id="6" name="QB_7_AN.14_1#71e75abb2.blank?vaa=1&amp;vcp=1&amp;vis=1&amp;pid=11198f95f&amp;color=0,0,0&amp;vpa=9&amp;vtp=1&amp;vaab=1&amp;bbb=1"/>
          <p:cNvSpPr/>
          <p:nvPr/>
        </p:nvSpPr>
        <p:spPr>
          <a:xfrm>
            <a:off x="4470930" y="18153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环境污染</a:t>
            </a:r>
            <a:endParaRPr lang="en-US" altLang="zh-CN" sz="2800" dirty="0"/>
          </a:p>
        </p:txBody>
      </p:sp>
      <p:sp>
        <p:nvSpPr>
          <p:cNvPr id="7" name="QB_7_AN.15_1#71e75abb2.blank?vaa=1&amp;vcp=1&amp;vis=1&amp;pid=11198f95f&amp;color=0,0,0&amp;vpa=10&amp;vtp=1&amp;vaab=1&amp;bbb=1"/>
          <p:cNvSpPr/>
          <p:nvPr/>
        </p:nvSpPr>
        <p:spPr>
          <a:xfrm>
            <a:off x="6591831" y="18153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自然灾害</a:t>
            </a:r>
            <a:endParaRPr lang="en-US" altLang="zh-CN" sz="2800" dirty="0"/>
          </a:p>
        </p:txBody>
      </p:sp>
      <p:sp>
        <p:nvSpPr>
          <p:cNvPr id="8" name="QB_7_AN.16_1#71e75abb2.blank?vaa=1&amp;vcp=1&amp;vis=1&amp;pid=11198f95f&amp;color=0,0,0&amp;vpa=11&amp;vtp=1&amp;vaab=1&amp;bbb=1"/>
          <p:cNvSpPr/>
          <p:nvPr/>
        </p:nvSpPr>
        <p:spPr>
          <a:xfrm>
            <a:off x="4128030" y="239786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产业结构</a:t>
            </a:r>
            <a:endParaRPr lang="en-US" altLang="zh-CN" sz="2800" dirty="0"/>
          </a:p>
        </p:txBody>
      </p:sp>
      <p:sp>
        <p:nvSpPr>
          <p:cNvPr id="9" name="QB_7_AN.17_1#71e75abb2.blank?vaa=1&amp;vcp=1&amp;vis=1&amp;pid=11198f95f&amp;color=0,0,0&amp;vpa=12&amp;vtp=1&amp;vaab=1&amp;bbb=1"/>
          <p:cNvSpPr/>
          <p:nvPr/>
        </p:nvSpPr>
        <p:spPr>
          <a:xfrm>
            <a:off x="6960131" y="239786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发展方式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01db8c8c.fixed?vcp=1&amp;pid=32a735e9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建设永续发展的美丽中国</a:t>
            </a:r>
            <a:endParaRPr lang="en-US" altLang="zh-CN" sz="4000" dirty="0"/>
          </a:p>
        </p:txBody>
      </p:sp>
      <p:sp>
        <p:nvSpPr>
          <p:cNvPr id="3" name="C_5_BD#f01db8c8c.fixed?vcp=1&amp;pid=32a735e9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9c33869?vcp=1&amp;pid=f01db8c8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基本国情</a:t>
            </a:r>
            <a:endParaRPr lang="en-US" altLang="zh-CN" sz="3000" dirty="0"/>
          </a:p>
        </p:txBody>
      </p:sp>
      <p:sp>
        <p:nvSpPr>
          <p:cNvPr id="3" name="QC_7_BD.18_1#073527919?vaa=1&amp;vcp=1&amp;vis=1&amp;pid=b59c33869&amp;color=0,0,0&amp;vtp=1&amp;vaab=1&amp;bbb=1&amp;hb=1"/>
          <p:cNvSpPr/>
          <p:nvPr/>
        </p:nvSpPr>
        <p:spPr>
          <a:xfrm>
            <a:off x="539496" y="11899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改革开放以来，我国经济迅猛发展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，国内生产总值已经超过日本成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为世界上第二大经济体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。下列关于我国经济发展的叙述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0_1#073527919.bracket?vaa=1&amp;vcp=1&amp;vis=1&amp;pid=b59c33869&amp;color=0,0,0&amp;vpa=13&amp;vtp=1&amp;vaab=1"/>
          <p:cNvSpPr/>
          <p:nvPr/>
        </p:nvSpPr>
        <p:spPr>
          <a:xfrm>
            <a:off x="11217814" y="18242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8_2#073527919.choices?vaa=1&amp;vcp=1&amp;vis=1&amp;pid=b59c33869&amp;color=0,0,0&amp;vtp=1&amp;vaab=1&amp;bbb=1"/>
          <p:cNvSpPr/>
          <p:nvPr/>
        </p:nvSpPr>
        <p:spPr>
          <a:xfrm>
            <a:off x="539496" y="247063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.已成为经济发达的国家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.是世界上最大的发展中国家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C.经济发展缓慢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.以上说法都不正确</a:t>
            </a:r>
            <a:endParaRPr lang="en-US" altLang="zh-CN" sz="2800" dirty="0"/>
          </a:p>
        </p:txBody>
      </p:sp>
      <p:sp>
        <p:nvSpPr>
          <p:cNvPr id="6" name="QC_7_AS.1_1#073527919?vaa=1&amp;vcp=1&amp;vis=1&amp;pid=b59c33869&amp;color=0,0,0&amp;vtp=1&amp;vaab=1&amp;bbb=1&amp;hb=1"/>
          <p:cNvSpPr/>
          <p:nvPr/>
        </p:nvSpPr>
        <p:spPr>
          <a:xfrm>
            <a:off x="539496" y="37476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半个多世纪以来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虽然我国社会经济建设取得了举世瞩目的成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综合国力不断增强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但目前我国还是世界上最大的发展中国家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405798e0?vcp=1&amp;pid=b59c3386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22_1#8c74071f3?vaa=1&amp;vcp=1&amp;vis=1&amp;pid=6405798e0&amp;color=0,0,0&amp;vtp=1&amp;vaab=1&amp;bbb=1"/>
          <p:cNvSpPr/>
          <p:nvPr/>
        </p:nvSpPr>
        <p:spPr>
          <a:xfrm>
            <a:off x="539496" y="12156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有关中国在世界上的地位，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3_1#8c74071f3.bracket?vaa=1&amp;vcp=1&amp;vis=1&amp;pid=6405798e0&amp;color=0,0,0&amp;vpa=14&amp;vtp=1&amp;vaab=1"/>
          <p:cNvSpPr/>
          <p:nvPr/>
        </p:nvSpPr>
        <p:spPr>
          <a:xfrm>
            <a:off x="7484014" y="120234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2_2#8c74071f3.choices?vaa=1&amp;vcp=1&amp;vis=1&amp;pid=6405798e0&amp;color=0,0,0&amp;vtp=1&amp;vaab=1&amp;bbb=1"/>
          <p:cNvSpPr/>
          <p:nvPr/>
        </p:nvSpPr>
        <p:spPr>
          <a:xfrm>
            <a:off x="539496" y="1850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A.中国的自然资源总量位居世界前列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.中国部分自然资源总量位居世界前列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.中国是世界第一大货物出口国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.中国已成为世界上最发达的工业国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ce11b6c2?vcp=1&amp;pid=f01db8c8c&amp;color=0,0,0&amp;vtp=1&amp;vaab=1&amp;bt=1&amp;bbb=1"/>
          <p:cNvSpPr/>
          <p:nvPr/>
        </p:nvSpPr>
        <p:spPr>
          <a:xfrm>
            <a:off x="539496" y="324204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区域特色</a:t>
            </a:r>
            <a:endParaRPr lang="en-US" altLang="zh-CN" sz="3000" dirty="0"/>
          </a:p>
        </p:txBody>
      </p:sp>
      <p:pic>
        <p:nvPicPr>
          <p:cNvPr id="3" name="QO_7_BD.24_1#81eaca308?htil=1&amp;vaa=1&amp;vcp=1&amp;vis=1&amp;pid=dce11b6c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9208" y="535565"/>
            <a:ext cx="427024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4_2#81eaca308?htil=1&amp;sp=1&amp;vaa=1&amp;vcp=1&amp;vis=1&amp;pid=dce11b6c2&amp;color=0,0,0&amp;vtp=1&amp;vaab=1&amp;bbb=1&amp;hb=1"/>
          <p:cNvSpPr/>
          <p:nvPr/>
        </p:nvSpPr>
        <p:spPr>
          <a:xfrm>
            <a:off x="539496" y="895769"/>
            <a:ext cx="67116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珠江口及其两翼区域是全国新一轮改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革开放的先行地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图示意深圳改革开放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初期主要工业构成，据此完成下列各题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8_BD.25_1#1744ced25?htil=1&amp;vaa=1&amp;vcp=1&amp;vis=1&amp;pid=81eaca308&amp;color=0,0,0&amp;vtp=1&amp;vaab=1&amp;bbb=1&amp;hb=1"/>
          <p:cNvSpPr/>
          <p:nvPr/>
        </p:nvSpPr>
        <p:spPr>
          <a:xfrm>
            <a:off x="539995" y="2805902"/>
            <a:ext cx="11112011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（1）改革开放初期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，深圳所占比重最大的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工业部门是(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25_2#1744ced25.choices?htil=1&amp;vaa=1&amp;vcp=1&amp;vis=1&amp;pid=81eaca308&amp;color=0,0,0&amp;vtp=1&amp;vaab=1&amp;bbb=1&amp;hb=1"/>
          <p:cNvSpPr/>
          <p:nvPr/>
        </p:nvSpPr>
        <p:spPr>
          <a:xfrm>
            <a:off x="539995" y="405502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.农产品加工业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B.纺织工业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C.电子电器工业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.机械制造工业</a:t>
            </a:r>
            <a:endParaRPr lang="en-US" altLang="zh-CN" sz="2800" dirty="0"/>
          </a:p>
        </p:txBody>
      </p:sp>
      <p:sp>
        <p:nvSpPr>
          <p:cNvPr id="7" name="QC_8_AS.1_1#1744ced25?vaa=1&amp;vcp=1&amp;vis=1&amp;pid=81eaca308&amp;color=0,0,0&amp;vtp=1&amp;vaab=1&amp;bbb=1&amp;hb=1&amp;htil=1"/>
          <p:cNvSpPr/>
          <p:nvPr/>
        </p:nvSpPr>
        <p:spPr>
          <a:xfrm>
            <a:off x="539995" y="469314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改革开放初期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深圳充分发挥劳动力优势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发展劳动密集型的电子电器工业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使之成为所占比重最大的工业部门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C_8_AN.27_1#1744ced25.bracket?vaa=1&amp;vcp=1&amp;vis=1&amp;pid=81eaca308&amp;color=0,0,0&amp;vpa=15&amp;vtp=1&amp;vaab=1"/>
          <p:cNvSpPr/>
          <p:nvPr/>
        </p:nvSpPr>
        <p:spPr>
          <a:xfrm>
            <a:off x="2595013" y="34402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9_1#e94cdbe0c?htil=2&amp;vaa=1&amp;vcp=1&amp;vis=1&amp;pid=81eaca30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7551" y="1568196"/>
            <a:ext cx="427024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9_2#e94cdbe0c?htil=2&amp;vaa=1&amp;vcp=1&amp;vis=1&amp;pid=81eaca308&amp;color=0,0,0&amp;vtp=1&amp;vaab=1&amp;bt=1&amp;bbb=1&amp;hb=1"/>
          <p:cNvSpPr/>
          <p:nvPr/>
        </p:nvSpPr>
        <p:spPr>
          <a:xfrm>
            <a:off x="539496" y="1549908"/>
            <a:ext cx="6711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（2）面对全国新一轮改革开放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，促进本区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创新发展的关键因素是(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1_1#e94cdbe0c.bracket?vaa=1&amp;vcp=1&amp;vis=1&amp;pid=81eaca308&amp;color=0,0,0&amp;vpa=16&amp;vtp=1&amp;vaab=1"/>
          <p:cNvSpPr/>
          <p:nvPr/>
        </p:nvSpPr>
        <p:spPr>
          <a:xfrm>
            <a:off x="4372515" y="21842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9_3#e94cdbe0c.choices?htil=2&amp;vaa=1&amp;vcp=1&amp;vis=1&amp;pid=81eaca308&amp;color=0,0,0&amp;vtp=1&amp;vaab=1&amp;bbb=1"/>
          <p:cNvSpPr/>
          <p:nvPr/>
        </p:nvSpPr>
        <p:spPr>
          <a:xfrm>
            <a:off x="539496" y="2803779"/>
            <a:ext cx="67116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50695" algn="l"/>
                <a:tab pos="3463290" algn="l"/>
                <a:tab pos="51765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.能源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B.交通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.市场</a:t>
            </a:r>
            <a:endParaRPr lang="en-US" altLang="zh-CN" sz="2800" dirty="0"/>
          </a:p>
        </p:txBody>
      </p:sp>
      <p:sp>
        <p:nvSpPr>
          <p:cNvPr id="6" name="QC_8_AS.1_1#e94cdbe0c?htil=2&amp;vaa=1&amp;vcp=1&amp;vis=1&amp;pid=81eaca308&amp;color=0,0,0&amp;vtp=1&amp;vaab=1&amp;bbb=1&amp;hb=1"/>
          <p:cNvSpPr/>
          <p:nvPr/>
        </p:nvSpPr>
        <p:spPr>
          <a:xfrm>
            <a:off x="539496" y="3441890"/>
            <a:ext cx="67116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进入新时代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争的重心转向科技领域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竞争的关键因素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是人才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c873a896?vcp=1&amp;pid=dce11b6c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33_1#c1599ad17?vaa=1&amp;vcp=1&amp;vis=1&amp;pid=4c873a896&amp;color=0,0,0&amp;vtp=1&amp;vaab=1&amp;bbb=1&amp;hb=1"/>
          <p:cNvSpPr/>
          <p:nvPr/>
        </p:nvSpPr>
        <p:spPr>
          <a:xfrm>
            <a:off x="539496" y="121213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我国幅员辽阔，区域差异显著。下列关于我国区域景观的描述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4_1#c1599ad17.bracket?vaa=1&amp;vcp=1&amp;vis=1&amp;pid=4c873a896&amp;color=0,0,0&amp;vpa=17&amp;vtp=1&amp;vaab=1"/>
          <p:cNvSpPr/>
          <p:nvPr/>
        </p:nvSpPr>
        <p:spPr>
          <a:xfrm>
            <a:off x="1527714" y="1846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33_2#c1599ad17.choices?vaa=1&amp;vcp=1&amp;vis=1&amp;pid=4c873a896&amp;color=0,0,0&amp;vtp=1&amp;vaab=1&amp;bbb=1"/>
          <p:cNvSpPr/>
          <p:nvPr/>
        </p:nvSpPr>
        <p:spPr>
          <a:xfrm>
            <a:off x="539496" y="24928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A.东北三省山环水绕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.三江源地区土壤肥沃，河网稠密，被誉为“鱼米之乡”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.黄土高原地面坦荡，一望无际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.塔里木盆地绿树成荫，瓜果飘香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20ee8a8?vcp=1&amp;pid=f01db8c8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中国与世界</a:t>
            </a:r>
            <a:endParaRPr lang="en-US" altLang="zh-CN" sz="3000" dirty="0"/>
          </a:p>
        </p:txBody>
      </p:sp>
      <p:sp>
        <p:nvSpPr>
          <p:cNvPr id="3" name="QC_7_BD.35_1#4f334ac0d?vaa=1&amp;vcp=1&amp;vis=1&amp;pid=ff20ee8a8&amp;color=0,0,0&amp;vtp=1&amp;vaab=1&amp;bbb=1&amp;hb=1"/>
          <p:cNvSpPr/>
          <p:nvPr/>
        </p:nvSpPr>
        <p:spPr>
          <a:xfrm>
            <a:off x="539496" y="11899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中国政府在第七十五届联合国大会上提出：“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中国将提高国家自主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贡献力度，采取更加有力的政策和措施，努力争取2060年前实现碳中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和。”中国努力争取2060年前实现碳中和，体现了中国是(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35_2#4f334ac0d.choices?vaa=1&amp;vcp=1&amp;vis=1&amp;pid=ff20ee8a8&amp;color=0,0,0&amp;vtp=1&amp;vaab=1&amp;bbb=1"/>
          <p:cNvSpPr/>
          <p:nvPr/>
        </p:nvSpPr>
        <p:spPr>
          <a:xfrm>
            <a:off x="539496" y="311135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A.技术水平最高的国家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.负责任的大国，努力应对全球气候变化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.工业水平最发达的国家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.负责任的大国，努力解决全球水资源短缺问题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4f334ac0d?vaa=1&amp;vcp=1&amp;vis=1&amp;pid=ff20ee8a8&amp;color=0,0,0&amp;vtp=1&amp;vaab=1&amp;bt=1&amp;bbb=1&amp;hb=1"/>
          <p:cNvSpPr/>
          <p:nvPr/>
        </p:nvSpPr>
        <p:spPr>
          <a:xfrm>
            <a:off x="539496" y="187436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碳中和是节能减排术语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是指企业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团体或个人测算在一定时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通过植树造林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节能减排等形式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抵消自身产生的二氧化碳排放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实现二氧化碳的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零排放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中国努力争取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2060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年前实现碳中和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现了中国的责任和担当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努力应对全球气候变化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4f334ac0d?vaa=1&amp;vcp=1&amp;vis=1&amp;pid=ff20ee8a8&amp;color=0,0,0&amp;vtp=1&amp;vaab=1&amp;bbb=1"/>
          <p:cNvSpPr/>
          <p:nvPr/>
        </p:nvSpPr>
        <p:spPr>
          <a:xfrm>
            <a:off x="539496" y="44166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681f2cee?vcp=1&amp;pid=ff20ee8a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39_1#9cecd8c61?vaa=1&amp;vcp=1&amp;vis=1&amp;pid=e681f2cee&amp;color=0,0,0&amp;vtp=1&amp;vaab=1&amp;bbb=1"/>
          <p:cNvSpPr/>
          <p:nvPr/>
        </p:nvSpPr>
        <p:spPr>
          <a:xfrm>
            <a:off x="539496" y="12156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有关我国今后发展的叙述，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0_1#9cecd8c61.bracket?vaa=1&amp;vcp=1&amp;vis=1&amp;pid=e681f2cee&amp;color=0,0,0&amp;vpa=19&amp;vtp=1&amp;vaab=1"/>
          <p:cNvSpPr/>
          <p:nvPr/>
        </p:nvSpPr>
        <p:spPr>
          <a:xfrm>
            <a:off x="6772814" y="120234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39_2#9cecd8c61.choices?vaa=1&amp;vcp=1&amp;vis=1&amp;pid=e681f2cee&amp;color=0,0,0&amp;vtp=1&amp;vaab=1&amp;bbb=1"/>
          <p:cNvSpPr/>
          <p:nvPr/>
        </p:nvSpPr>
        <p:spPr>
          <a:xfrm>
            <a:off x="539496" y="1850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A.积极融入经济全球化，加强与世界各国、各地区的经济合作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.引进资金和先进技术，大量吸引国外廉价劳动力，只发展新兴产业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.进一步加大初级产品的出口量来换取外汇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.加强独立自主，不依赖国外的资金和技术，大大减少外贸进口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b6e81f3a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6b6e81f3a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6b6e81f3a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9b57ca38?vcp=1&amp;pid=f01db8c8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走可持续发展的道路</a:t>
            </a:r>
            <a:endParaRPr lang="en-US" altLang="zh-CN" sz="3000" dirty="0"/>
          </a:p>
        </p:txBody>
      </p:sp>
      <p:sp>
        <p:nvSpPr>
          <p:cNvPr id="3" name="QC_7_BD.41_1#69c6be0db?vaa=1&amp;vcp=1&amp;vis=1&amp;pid=89b57ca38&amp;color=0,0,0&amp;vtp=1&amp;vaab=1&amp;bbb=1&amp;hb=1"/>
          <p:cNvSpPr/>
          <p:nvPr/>
        </p:nvSpPr>
        <p:spPr>
          <a:xfrm>
            <a:off x="539496" y="11899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可持续发展是目前人类高度关注的话题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。下列漫画最能体现可持续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发展理念的是(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7_BD.41_2#69c6be0db.choice_image?htil=1&amp;vaa=1&amp;vcp=1&amp;vis=1&amp;pid=89b57ca3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524551"/>
            <a:ext cx="1499616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41_3#69c6be0db?htil=1&amp;vaa=1&amp;vcp=1&amp;vis=1&amp;pid=89b57ca38&amp;color=0,0,0&amp;vtp=1&amp;vaab=1&amp;bbb=1"/>
          <p:cNvSpPr/>
          <p:nvPr/>
        </p:nvSpPr>
        <p:spPr>
          <a:xfrm>
            <a:off x="539496" y="415218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A.太阳经济</a:t>
            </a:r>
            <a:endParaRPr lang="en-US" altLang="zh-CN" sz="2800" dirty="0"/>
          </a:p>
        </p:txBody>
      </p:sp>
      <p:pic>
        <p:nvPicPr>
          <p:cNvPr id="7" name="QC_7_BD.41_4#69c6be0db.choice_image?htil=1&amp;vaa=1&amp;vcp=1&amp;vis=1&amp;pid=89b57ca3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524551"/>
            <a:ext cx="2020824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7_BD.41_5#69c6be0db?htil=1&amp;vaa=1&amp;vcp=1&amp;vis=1&amp;pid=89b57ca38&amp;color=0,0,0&amp;vtp=1&amp;vaab=1&amp;bbb=1"/>
          <p:cNvSpPr/>
          <p:nvPr/>
        </p:nvSpPr>
        <p:spPr>
          <a:xfrm>
            <a:off x="3319272" y="415218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B.有家难回</a:t>
            </a:r>
            <a:endParaRPr lang="en-US" altLang="zh-CN" sz="2800" dirty="0"/>
          </a:p>
        </p:txBody>
      </p:sp>
      <p:pic>
        <p:nvPicPr>
          <p:cNvPr id="9" name="QC_7_BD.41_6#69c6be0db.choice_image?htil=1&amp;vaa=1&amp;vcp=1&amp;vis=1&amp;pid=89b57ca3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524551"/>
            <a:ext cx="1975104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BD.41_7#69c6be0db?htil=1&amp;vaa=1&amp;vcp=1&amp;vis=1&amp;pid=89b57ca38&amp;color=0,0,0&amp;vtp=1&amp;vaab=1&amp;bbb=1"/>
          <p:cNvSpPr/>
          <p:nvPr/>
        </p:nvSpPr>
        <p:spPr>
          <a:xfrm>
            <a:off x="6099048" y="415218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C.农民的饭碗</a:t>
            </a:r>
            <a:endParaRPr lang="en-US" altLang="zh-CN" sz="2800" dirty="0"/>
          </a:p>
        </p:txBody>
      </p:sp>
      <p:pic>
        <p:nvPicPr>
          <p:cNvPr id="11" name="QC_7_BD.41_8#69c6be0db.choice_image?htil=1&amp;vaa=1&amp;vcp=1&amp;vis=1&amp;pid=89b57ca3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524551"/>
            <a:ext cx="1298448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7_BD.41_9#69c6be0db?htil=1&amp;vaa=1&amp;vcp=1&amp;vis=1&amp;pid=89b57ca38&amp;color=0,0,0&amp;vtp=1&amp;vaab=1&amp;bbb=1"/>
          <p:cNvSpPr/>
          <p:nvPr/>
        </p:nvSpPr>
        <p:spPr>
          <a:xfrm>
            <a:off x="8869680" y="415218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D.所剩无几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69c6be0db?vaa=1&amp;vcp=1&amp;vis=1&amp;pid=89b57ca38&amp;color=0,0,0&amp;vtp=1&amp;vaab=1&amp;bt=1&amp;bbb=1&amp;hb=1"/>
          <p:cNvSpPr/>
          <p:nvPr/>
        </p:nvSpPr>
        <p:spPr>
          <a:xfrm>
            <a:off x="539496" y="909161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太阳经济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是指以太阳能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风能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地热能等可再生能源为主的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绿色能源经济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太阳经济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可以减少环境问题的产生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最能体现可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持续发展理念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有家难回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体现的是水污染严重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农民的饭碗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是土地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而漫画中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是空的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体现的是耕地减少继而引发的粮食问题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所剩无几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体现的是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随着人口增长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资源逐渐减少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甚至濒临枯竭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。B、C、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这三幅漫画都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体现了当前社会的资源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环境问题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这些现象与可持续发展是相悖的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69c6be0db?vaa=1&amp;vcp=1&amp;vis=1&amp;pid=89b57ca38&amp;color=0,0,0&amp;vtp=1&amp;vaab=1&amp;bbb=1"/>
          <p:cNvSpPr/>
          <p:nvPr/>
        </p:nvSpPr>
        <p:spPr>
          <a:xfrm>
            <a:off x="539496" y="53691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ca3c0dfb?vcp=1&amp;pid=89b57ca38&amp;color=0,0,0&amp;vtp=1&amp;vaab=1&amp;bt=1&amp;bbb=1"/>
          <p:cNvSpPr/>
          <p:nvPr/>
        </p:nvSpPr>
        <p:spPr>
          <a:xfrm>
            <a:off x="539496" y="324202"/>
            <a:ext cx="11109960" cy="5784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45_1#7c4c26e02?vaa=1&amp;vcp=1&amp;vis=1&amp;pid=9ca3c0dfb&amp;color=0,0,0&amp;vtp=1&amp;vaab=1&amp;bbb=1&amp;hb=1"/>
          <p:cNvSpPr/>
          <p:nvPr/>
        </p:nvSpPr>
        <p:spPr>
          <a:xfrm>
            <a:off x="539496" y="940024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（2024·四川达州·中考）积极开发清洁能源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，推动经济社会向绿色低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碳转型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，已经成为国际社会应对全球气候变化的普遍共识。近年来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国积极开展清洁能源国际合作，携手各国为共建清洁美丽的世界做出了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巨大的贡献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下列说法不符合绿色发展理念的是(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6_1#7c4c26e02.bracket?vaa=1&amp;vcp=1&amp;vis=1&amp;pid=9ca3c0dfb&amp;color=0,0,0&amp;vpa=21&amp;vtp=1&amp;vaab=1"/>
          <p:cNvSpPr/>
          <p:nvPr/>
        </p:nvSpPr>
        <p:spPr>
          <a:xfrm>
            <a:off x="8284114" y="275891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45_2#7c4c26e02.choices?vaa=1&amp;vcp=1&amp;vis=1&amp;pid=9ca3c0dfb&amp;color=0,0,0&amp;vtp=1&amp;vaab=1&amp;bbb=1&amp;hb=1"/>
          <p:cNvSpPr/>
          <p:nvPr/>
        </p:nvSpPr>
        <p:spPr>
          <a:xfrm>
            <a:off x="539496" y="3333402"/>
            <a:ext cx="11109960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A.低碳生活，从我做起，倡导一水多用，拒绝过度包装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.我国发展新能源汽车是应对气候变化，推动绿色发展的重要举措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.为了快速推进工业化、城镇化，应将更多的耕地转化为城市建设用地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.禁止在南极地区进行一切具有军事性质的活动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、核爆炸实验和处理放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射性废物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c5069b54.fixed?vcp=1&amp;pid=32a735e9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建设永续发展的美丽中国</a:t>
            </a:r>
            <a:endParaRPr lang="en-US" altLang="zh-CN" sz="4000" dirty="0"/>
          </a:p>
        </p:txBody>
      </p:sp>
      <p:sp>
        <p:nvSpPr>
          <p:cNvPr id="3" name="C_5_BD#bc5069b54.fixed?vcp=1&amp;pid=32a735e9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e8da70b?vcp=1&amp;pid=bc5069b5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C_7_BD.47_1#e269a751e?vaa=1&amp;vcp=1&amp;vis=1&amp;pid=85e8da70b&amp;color=0,0,0&amp;vtp=1&amp;vaab=1&amp;bbb=1"/>
          <p:cNvSpPr/>
          <p:nvPr/>
        </p:nvSpPr>
        <p:spPr>
          <a:xfrm>
            <a:off x="539496" y="12512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下列关于我国自然地理方面的叙述，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48_1#e269a751e.bracket?vaa=1&amp;vcp=1&amp;vis=1&amp;pid=85e8da70b&amp;color=0,0,0&amp;vpa=22&amp;vtp=1&amp;vaab=1"/>
          <p:cNvSpPr/>
          <p:nvPr/>
        </p:nvSpPr>
        <p:spPr>
          <a:xfrm>
            <a:off x="8195214" y="12379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47_2#e269a751e.choices?vaa=1&amp;vcp=1&amp;vis=1&amp;pid=85e8da70b&amp;color=0,0,0&amp;vtp=1&amp;vaab=1&amp;bbb=1"/>
          <p:cNvSpPr/>
          <p:nvPr/>
        </p:nvSpPr>
        <p:spPr>
          <a:xfrm>
            <a:off x="539496" y="188262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A.自然条件较为单一，区域差异不大明显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.气候复杂多样，温带海洋性气候显著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.地形类型多样，自然灾害较多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.地势中部高、四周低，河流呈辐射状流向周边的海洋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9_1#2e98bfa3d?vaa=1&amp;vcp=1&amp;vis=1&amp;pid=85e8da70b&amp;color=0,0,0&amp;vtp=1&amp;vaab=1&amp;bt=1&amp;bbb=1"/>
          <p:cNvSpPr/>
          <p:nvPr/>
        </p:nvSpPr>
        <p:spPr>
          <a:xfrm>
            <a:off x="539496" y="8941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下列关于我国人文地理方面的叙述，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2e98bfa3d.bracket?vaa=1&amp;vcp=1&amp;vis=1&amp;pid=85e8da70b&amp;color=0,0,0&amp;vpa=23&amp;vtp=1&amp;vaab=1"/>
          <p:cNvSpPr/>
          <p:nvPr/>
        </p:nvSpPr>
        <p:spPr>
          <a:xfrm>
            <a:off x="8195214" y="88084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49_2#2e98bfa3d.choices?vaa=1&amp;vcp=1&amp;vis=1&amp;pid=85e8da70b&amp;color=0,0,0&amp;vtp=1&amp;vaab=1&amp;bbb=1"/>
          <p:cNvSpPr/>
          <p:nvPr/>
        </p:nvSpPr>
        <p:spPr>
          <a:xfrm>
            <a:off x="539496" y="15264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A.我国是世界上人口最多的国家，人口分布不均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.自然资源总量丰富，人均占有量多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.经济发展迅速，综合国力不断增强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.目前我国是世界第二大经济体</a:t>
            </a:r>
            <a:endParaRPr lang="en-US" altLang="zh-CN" sz="2800" dirty="0"/>
          </a:p>
        </p:txBody>
      </p:sp>
      <p:sp>
        <p:nvSpPr>
          <p:cNvPr id="5" name="QC_7_BD.51_1#60c5f5e1b?vaa=1&amp;vcp=1&amp;vis=1&amp;pid=85e8da70b&amp;color=0,0,0&amp;vtp=1&amp;vaab=1&amp;bbb=1&amp;hb=1"/>
          <p:cNvSpPr/>
          <p:nvPr/>
        </p:nvSpPr>
        <p:spPr>
          <a:xfrm>
            <a:off x="539496" y="40918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我国经济的核心地域对其他地区产生越来越大的拉动作用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。下列地区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不属于我国经济核心地域的是(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52_1#60c5f5e1b.bracket?vaa=1&amp;vcp=1&amp;vis=1&amp;pid=85e8da70b&amp;color=0,0,0&amp;vpa=24&amp;vtp=1&amp;vaab=1"/>
          <p:cNvSpPr/>
          <p:nvPr/>
        </p:nvSpPr>
        <p:spPr>
          <a:xfrm>
            <a:off x="5439315" y="47262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51_2#60c5f5e1b.choices?vaa=1&amp;vcp=1&amp;vis=1&amp;pid=85e8da70b&amp;color=0,0,0&amp;vtp=1&amp;vaab=1&amp;bbb=1"/>
          <p:cNvSpPr/>
          <p:nvPr/>
        </p:nvSpPr>
        <p:spPr>
          <a:xfrm>
            <a:off x="539496" y="53396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06015" algn="l"/>
                <a:tab pos="54851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.京津冀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B.长江三角洲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C.珠江三角洲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.东北三省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3_1#b63ae74cd?vaa=1&amp;vcp=1&amp;vis=1&amp;pid=85e8da70b&amp;color=0,0,0&amp;vtp=1&amp;vaab=1&amp;bt=1&amp;bbb=1"/>
          <p:cNvSpPr/>
          <p:nvPr/>
        </p:nvSpPr>
        <p:spPr>
          <a:xfrm>
            <a:off x="539496" y="15234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下列关于我国区域经济发展的叙述，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54_1#b63ae74cd.bracket?vaa=1&amp;vcp=1&amp;vis=1&amp;pid=85e8da70b&amp;color=0,0,0&amp;vpa=25&amp;vtp=1&amp;vaab=1"/>
          <p:cNvSpPr/>
          <p:nvPr/>
        </p:nvSpPr>
        <p:spPr>
          <a:xfrm>
            <a:off x="8195214" y="15101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53_2#b63ae74cd.choices?vaa=1&amp;vcp=1&amp;vis=1&amp;pid=85e8da70b&amp;color=0,0,0&amp;vtp=1&amp;vaab=1&amp;bbb=1&amp;hb=1"/>
          <p:cNvSpPr/>
          <p:nvPr/>
        </p:nvSpPr>
        <p:spPr>
          <a:xfrm>
            <a:off x="539496" y="215576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A.我国海岸线及陆地国界线漫长，利于与其他国家进行交流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.我国打开国门，沿海地区率先得以开发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.云南的旅游业已成为该省的支柱产业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.新亚欧大陆桥的开通，众多铁路和高速公路的建设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，全面改善了长江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流域的对外交通联系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55_1#129b04d6a?vaa=1&amp;vcp=1&amp;vis=1&amp;pid=85e8da70b&amp;color=0,0,0&amp;vtp=1&amp;vaab=1&amp;bt=1&amp;bbb=1&amp;hb=1"/>
          <p:cNvSpPr/>
          <p:nvPr/>
        </p:nvSpPr>
        <p:spPr>
          <a:xfrm>
            <a:off x="539496" y="9028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进入21世纪以来，我国面临复杂的国内外形势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，党和国家提出了一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系列方针政策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，为我国发展指明了方向。据此完成5～6题。</a:t>
            </a:r>
            <a:endParaRPr lang="en-US" altLang="zh-CN" sz="2800" dirty="0"/>
          </a:p>
        </p:txBody>
      </p:sp>
      <p:sp>
        <p:nvSpPr>
          <p:cNvPr id="3" name="QC_8_BD.56_1#4d86b36e9?sp=1&amp;vaa=1&amp;vcp=1&amp;vis=1&amp;pid=129b04d6a&amp;color=0,0,0&amp;vtp=1&amp;vaab=1&amp;bbb=1"/>
          <p:cNvSpPr/>
          <p:nvPr/>
        </p:nvSpPr>
        <p:spPr>
          <a:xfrm>
            <a:off x="539496" y="21566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在国际事务中做“负责任的大国”，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我国应该做到的是(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57_1#4d86b36e9.bracket?vaa=1&amp;vcp=1&amp;vis=1&amp;pid=129b04d6a&amp;color=0,0,0&amp;vpa=26&amp;vtp=1&amp;vaab=1"/>
          <p:cNvSpPr/>
          <p:nvPr/>
        </p:nvSpPr>
        <p:spPr>
          <a:xfrm>
            <a:off x="9220739" y="21433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56_2#4d86b36e9?vaa=1&amp;vcp=1&amp;vis=1&amp;pid=129b04d6a&amp;color=0,0,0&amp;vtp=1&amp;vaab=1&amp;bbb=1"/>
          <p:cNvSpPr/>
          <p:nvPr/>
        </p:nvSpPr>
        <p:spPr>
          <a:xfrm>
            <a:off x="539496" y="27947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①积极参加联合国维和行动，彰显“爱和平、负责任”的大国风范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发挥建设性作用，推动国际秩序朝着更加公正合理的方向发展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继续积极参与多边事务，承担相应的国际义务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继续发展经济，成为世界经济第一强国，主导世界</a:t>
            </a:r>
            <a:endParaRPr lang="en-US" altLang="zh-CN" sz="2800" dirty="0"/>
          </a:p>
        </p:txBody>
      </p:sp>
      <p:sp>
        <p:nvSpPr>
          <p:cNvPr id="6" name="QC_8_BD.56_3#4d86b36e9.choices?vaa=1&amp;vcp=1&amp;vis=1&amp;pid=129b04d6a&amp;color=0,0,0&amp;vtp=1&amp;vaab=1&amp;bbb=1"/>
          <p:cNvSpPr/>
          <p:nvPr/>
        </p:nvSpPr>
        <p:spPr>
          <a:xfrm>
            <a:off x="539496" y="53310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8_1#aa3ec8101?vaa=1&amp;vcp=1&amp;vis=1&amp;pid=129b04d6a&amp;color=0,0,0&amp;vtp=1&amp;vaab=1&amp;bt=1&amp;bbb=1"/>
          <p:cNvSpPr/>
          <p:nvPr/>
        </p:nvSpPr>
        <p:spPr>
          <a:xfrm>
            <a:off x="539496" y="24963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符合可持续发展理念的是(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59_1#aa3ec8101.bracket?vaa=1&amp;vcp=1&amp;vis=1&amp;pid=129b04d6a&amp;color=0,0,0&amp;vpa=27&amp;vtp=1&amp;vaab=1"/>
          <p:cNvSpPr/>
          <p:nvPr/>
        </p:nvSpPr>
        <p:spPr>
          <a:xfrm>
            <a:off x="7128414" y="24829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58_2#aa3ec8101.choices?vaa=1&amp;vcp=1&amp;vis=1&amp;pid=129b04d6a&amp;color=0,0,0&amp;vtp=1&amp;vaab=1&amp;bbb=1"/>
          <p:cNvSpPr/>
          <p:nvPr/>
        </p:nvSpPr>
        <p:spPr>
          <a:xfrm>
            <a:off x="539496" y="312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.在草原上无节制地放牧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.在近海实行伏季休渔制度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.过度开采地下水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，用来发展工业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.只要金山银山，不管绿水青山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60_1#071501601?vaa=1&amp;vcp=1&amp;vis=1&amp;pid=85e8da70b&amp;color=0,0,0&amp;vtp=1&amp;vaab=1&amp;bt=1&amp;bbb=1&amp;hb=1"/>
          <p:cNvSpPr/>
          <p:nvPr/>
        </p:nvSpPr>
        <p:spPr>
          <a:xfrm>
            <a:off x="539496" y="6424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“垃圾分一分，生活美十分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”，目前全国大部分城市已全面开展生活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垃圾分类工作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。据此完成7～8题。</a:t>
            </a:r>
            <a:endParaRPr lang="en-US" altLang="zh-CN" sz="2800" dirty="0"/>
          </a:p>
        </p:txBody>
      </p:sp>
      <p:sp>
        <p:nvSpPr>
          <p:cNvPr id="3" name="QC_8_BD.61_1#b47825bb9?vaa=1&amp;vcp=1&amp;vis=1&amp;pid=071501601&amp;color=0,0,0&amp;vtp=1&amp;vaab=1&amp;bbb=1"/>
          <p:cNvSpPr/>
          <p:nvPr/>
        </p:nvSpPr>
        <p:spPr>
          <a:xfrm>
            <a:off x="539496" y="18963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废弃纸箱属于(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b47825bb9.bracket?vaa=1&amp;vcp=1&amp;vis=1&amp;pid=071501601&amp;color=0,0,0&amp;vpa=28&amp;vtp=1&amp;vaab=1"/>
          <p:cNvSpPr/>
          <p:nvPr/>
        </p:nvSpPr>
        <p:spPr>
          <a:xfrm>
            <a:off x="3216815" y="18829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61_2#b47825bb9.choices?vaa=1&amp;vcp=1&amp;vis=1&amp;pid=071501601&amp;color=0,0,0&amp;vtp=1&amp;vaab=1&amp;bbb=1"/>
          <p:cNvSpPr/>
          <p:nvPr/>
        </p:nvSpPr>
        <p:spPr>
          <a:xfrm>
            <a:off x="539496" y="2461355"/>
            <a:ext cx="11109960" cy="191306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7100"/>
              </a:lnSpc>
              <a:tabLst>
                <a:tab pos="2821940" algn="l"/>
                <a:tab pos="5669280" algn="l"/>
                <a:tab pos="84531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5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95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95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95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8_BD.61_2#b47825bb9.choice_image?vaa=1&amp;vcp=1&amp;vis=1&amp;pid=071501601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33" y="2462752"/>
            <a:ext cx="169164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61_2#b47825bb9.choice_image?vaa=1&amp;vcp=1&amp;vis=1&amp;pid=071501601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9479" y="2462752"/>
            <a:ext cx="174650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61_2#b47825bb9.choice_image?vaa=1&amp;vcp=1&amp;vis=1&amp;pid=071501601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820" y="2462752"/>
            <a:ext cx="1673352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61_2#b47825bb9.choice_image?vaa=1&amp;vcp=1&amp;vis=1&amp;pid=071501601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0440" y="2462752"/>
            <a:ext cx="1728216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BD.63_1#610ad760e?sp=1&amp;vaa=1&amp;vcp=1&amp;vis=1&amp;pid=071501601&amp;color=0,0,0&amp;vtp=1&amp;vaab=1&amp;bbb=1"/>
          <p:cNvSpPr/>
          <p:nvPr/>
        </p:nvSpPr>
        <p:spPr>
          <a:xfrm>
            <a:off x="539496" y="43831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实行垃圾分类的主要目的有(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AN.64_1#610ad760e.bracket?vaa=1&amp;vcp=1&amp;vis=1&amp;pid=071501601&amp;color=0,0,0&amp;vpa=29&amp;vtp=1&amp;vaab=1"/>
          <p:cNvSpPr/>
          <p:nvPr/>
        </p:nvSpPr>
        <p:spPr>
          <a:xfrm>
            <a:off x="5350415" y="43698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8_BD.63_2#610ad760e?vaa=1&amp;vcp=1&amp;vis=1&amp;pid=071501601&amp;color=0,0,0&amp;vtp=1&amp;vaab=1&amp;bbb=1"/>
          <p:cNvSpPr/>
          <p:nvPr/>
        </p:nvSpPr>
        <p:spPr>
          <a:xfrm>
            <a:off x="539496" y="49852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①减少环境污染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②增强环保意识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③增加生活成本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④资源循环利用</a:t>
            </a:r>
            <a:endParaRPr lang="en-US" altLang="zh-CN" sz="2800" dirty="0"/>
          </a:p>
        </p:txBody>
      </p:sp>
      <p:sp>
        <p:nvSpPr>
          <p:cNvPr id="13" name="QC_8_BD.63_3#610ad760e.choices?vaa=1&amp;vcp=1&amp;vis=1&amp;pid=071501601&amp;color=0,0,0&amp;vtp=1&amp;vaab=1&amp;bbb=1"/>
          <p:cNvSpPr/>
          <p:nvPr/>
        </p:nvSpPr>
        <p:spPr>
          <a:xfrm>
            <a:off x="539496" y="55942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839c47c6.fixed?vcp=1&amp;pid=32a735e9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建设永续发展的美丽中国</a:t>
            </a:r>
            <a:endParaRPr lang="en-US" altLang="zh-CN" sz="4000" dirty="0"/>
          </a:p>
        </p:txBody>
      </p:sp>
      <p:sp>
        <p:nvSpPr>
          <p:cNvPr id="3" name="C_5_BD#3839c47c6.fixed?vcp=1&amp;pid=32a735e9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5_1#922c4c404?vaa=1&amp;vcp=1&amp;vis=1&amp;pid=85e8da70b&amp;color=0,0,0&amp;vtp=1&amp;vaab=1&amp;bt=1&amp;bbb=1&amp;hb=1"/>
          <p:cNvSpPr/>
          <p:nvPr/>
        </p:nvSpPr>
        <p:spPr>
          <a:xfrm>
            <a:off x="539496" y="251571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各区域之间要通过区域优势互补，达到共同可持续发展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。下列工程最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能体现这一理念的是(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66_1#922c4c404.bracket?vaa=1&amp;vcp=1&amp;vis=1&amp;pid=85e8da70b&amp;color=0,0,0&amp;vpa=30&amp;vtp=1&amp;vaab=1"/>
          <p:cNvSpPr/>
          <p:nvPr/>
        </p:nvSpPr>
        <p:spPr>
          <a:xfrm>
            <a:off x="4016915" y="31500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65_2#922c4c404.choices?vaa=1&amp;vcp=1&amp;vis=1&amp;pid=85e8da70b&amp;color=0,0,0&amp;vtp=1&amp;vaab=1&amp;bbb=1"/>
          <p:cNvSpPr/>
          <p:nvPr/>
        </p:nvSpPr>
        <p:spPr>
          <a:xfrm>
            <a:off x="539496" y="37695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93340" algn="l"/>
                <a:tab pos="5148580" algn="l"/>
                <a:tab pos="80594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.西气东输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B.青藏铁路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C.黄河小浪底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.“三北”防护林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734852f5?vcp=1&amp;pid=bc5069b5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QO_7_BD.67_1#5f0ac55a2?sp=1&amp;vaa=1&amp;vcp=1&amp;vis=1&amp;pid=f734852f5&amp;color=0,0,0&amp;vtp=1&amp;vaab=1&amp;bbb=1&amp;hb=1"/>
          <p:cNvSpPr/>
          <p:nvPr/>
        </p:nvSpPr>
        <p:spPr>
          <a:xfrm>
            <a:off x="539496" y="12454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某中学研学小组以“长江经济带的可持续发展”为研究课题，开展了沿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长江的研学旅行。下图为长江流域水系图及长江流域不同年代要素变化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统计资料图。读图，完成下列各题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67_3#5f0ac55a2?htil=1&amp;vaa=1&amp;vcp=1&amp;vis=1&amp;pid=f734852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3219876"/>
            <a:ext cx="5550408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67_4#5f0ac55a2?htil=1&amp;vaa=1&amp;vcp=1&amp;vis=1&amp;pid=f734852f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3677076"/>
            <a:ext cx="4727448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8_1#f1f538b97?vaa=1&amp;vcp=1&amp;vis=1&amp;pid=5f0ac55a2&amp;color=0,0,0&amp;vtp=1&amp;vaab=1&amp;bt=1&amp;bbb=1&amp;hb=1"/>
          <p:cNvSpPr/>
          <p:nvPr/>
        </p:nvSpPr>
        <p:spPr>
          <a:xfrm>
            <a:off x="539496" y="13124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（1）研学小组对长江甲、丙两河段进行比较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，发现丙河段水量较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填“大”或“小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”），流速较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填“快”或“慢”）。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69_1#f1f538b97.blank?vaa=1&amp;vcp=1&amp;vis=1&amp;pid=5f0ac55a2&amp;color=0,0,0&amp;vpa=31&amp;vtp=1&amp;vaab=1"/>
          <p:cNvSpPr/>
          <p:nvPr/>
        </p:nvSpPr>
        <p:spPr>
          <a:xfrm>
            <a:off x="10684414" y="1399540"/>
            <a:ext cx="6143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8_AN.71_1#f1f538b97.blank?vaa=1&amp;vcp=1&amp;vis=1&amp;pid=5f0ac55a2&amp;color=0,0,0&amp;vpa=32&amp;vtp=1&amp;vaab=1"/>
          <p:cNvSpPr/>
          <p:nvPr/>
        </p:nvSpPr>
        <p:spPr>
          <a:xfrm>
            <a:off x="4734465" y="190868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7_BD.70_2#f1f538b97?htil=1&amp;vaa=1&amp;vcp=1&amp;vis=1&amp;pid=5f0ac55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2641219"/>
            <a:ext cx="5550408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70_3#f1f538b97?htil=1&amp;vaa=1&amp;vcp=1&amp;vis=1&amp;pid=5f0ac55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3098419"/>
            <a:ext cx="4727448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2_1#042b3d3e8?sp=1&amp;vaa=1&amp;vcp=1&amp;vis=1&amp;pid=5f0ac55a2&amp;color=0,0,0&amp;vtp=1&amp;vaab=1&amp;bt=1&amp;bbb=1"/>
          <p:cNvSpPr/>
          <p:nvPr/>
        </p:nvSpPr>
        <p:spPr>
          <a:xfrm>
            <a:off x="539496" y="22037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（2）历史上乙河段洪涝灾害多发，请帮助研学小组完成下列知识结构图。</a:t>
            </a:r>
            <a:endParaRPr lang="en-US" altLang="zh-CN" sz="2800" spc="-50" dirty="0"/>
          </a:p>
        </p:txBody>
      </p:sp>
      <p:pic>
        <p:nvPicPr>
          <p:cNvPr id="3" name="QB_8_BD.72_2#042b3d3e8?vaa=1&amp;vcp=1&amp;vis=1&amp;pid=5f0ac55a2&amp;color=0,0,0&amp;tib=255,255,255&amp;vip=33#36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738" y="2920049"/>
            <a:ext cx="9525187" cy="205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N.73_1#042b3d3e8.blank?vaa=1&amp;vcp=1&amp;vis=1&amp;pid=5f0ac55a2&amp;color=0,0,0&amp;vpa=33&amp;vtp=1&amp;vaab=1"/>
          <p:cNvSpPr/>
          <p:nvPr/>
        </p:nvSpPr>
        <p:spPr>
          <a:xfrm>
            <a:off x="3746933" y="3147504"/>
            <a:ext cx="699535" cy="29128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慢</a:t>
            </a:r>
            <a:endParaRPr lang="en-US" altLang="zh-CN" sz="2800" dirty="0"/>
          </a:p>
        </p:txBody>
      </p:sp>
      <p:sp>
        <p:nvSpPr>
          <p:cNvPr id="6" name="QB_8_AN.74_1#042b3d3e8.blank?vaa=1&amp;vcp=1&amp;vis=1&amp;pid=5f0ac55a2&amp;color=0,0,0&amp;vpa=34&amp;vtp=1&amp;vaab=1"/>
          <p:cNvSpPr/>
          <p:nvPr/>
        </p:nvSpPr>
        <p:spPr>
          <a:xfrm>
            <a:off x="5751895" y="3106697"/>
            <a:ext cx="807156" cy="321945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沉积</a:t>
            </a:r>
            <a:endParaRPr lang="en-US" altLang="zh-CN" sz="2800" dirty="0"/>
          </a:p>
        </p:txBody>
      </p:sp>
      <p:sp>
        <p:nvSpPr>
          <p:cNvPr id="7" name="QB_8_AN.75_1#042b3d3e8.blank?vaa=1&amp;vcp=1&amp;vis=1&amp;pid=5f0ac55a2&amp;color=0,0,0&amp;vpa=35&amp;vtp=1&amp;vaab=1"/>
          <p:cNvSpPr/>
          <p:nvPr/>
        </p:nvSpPr>
        <p:spPr>
          <a:xfrm>
            <a:off x="8097555" y="3459445"/>
            <a:ext cx="807156" cy="29128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抬高</a:t>
            </a:r>
            <a:endParaRPr lang="en-US" altLang="zh-CN" sz="2800" dirty="0"/>
          </a:p>
        </p:txBody>
      </p:sp>
      <p:sp>
        <p:nvSpPr>
          <p:cNvPr id="8" name="QB_8_AN.76_1#042b3d3e8.blank?vaa=1&amp;vcp=1&amp;vis=1&amp;pid=5f0ac55a2&amp;color=0,0,0&amp;vpa=36&amp;vtp=1&amp;vaab=1"/>
          <p:cNvSpPr/>
          <p:nvPr/>
        </p:nvSpPr>
        <p:spPr>
          <a:xfrm>
            <a:off x="3822339" y="4480348"/>
            <a:ext cx="726440" cy="321945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7_1#da2b6feb9?vaa=1&amp;vcp=1&amp;vis=1&amp;pid=5f0ac55a2&amp;color=0,0,0&amp;vtp=1&amp;vaab=1&amp;bt=1&amp;bbb=1&amp;hb=1"/>
          <p:cNvSpPr/>
          <p:nvPr/>
        </p:nvSpPr>
        <p:spPr>
          <a:xfrm>
            <a:off x="539496" y="9908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（3）研学小组发现长江是一条综合实力雄厚的产业“巨龙”。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长江上、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中游产业带的核心城市分别是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，长江三角洲区域的核心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78_1#da2b6feb9.blank?vaa=1&amp;vcp=1&amp;vis=1&amp;pid=5f0ac55a2&amp;color=0,0,0&amp;vpa=37&amp;vtp=1&amp;vaab=1&amp;bbb=1"/>
          <p:cNvSpPr/>
          <p:nvPr/>
        </p:nvSpPr>
        <p:spPr>
          <a:xfrm>
            <a:off x="5172615" y="1721104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重庆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8_AN.79_1#da2b6feb9.blank?vaa=1&amp;vcp=1&amp;vis=1&amp;pid=5f0ac55a2&amp;color=0,0,0&amp;vpa=38&amp;vtp=1&amp;vaab=1&amp;bbb=1"/>
          <p:cNvSpPr/>
          <p:nvPr/>
        </p:nvSpPr>
        <p:spPr>
          <a:xfrm>
            <a:off x="6595014" y="1721104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武汉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8_AN.81_1#da2b6feb9.blank?vaa=1&amp;vcp=1&amp;vis=1&amp;pid=5f0ac55a2&amp;color=0,0,0&amp;vpa=39&amp;vtp=1&amp;vaab=1&amp;bbb=1"/>
          <p:cNvSpPr/>
          <p:nvPr/>
        </p:nvSpPr>
        <p:spPr>
          <a:xfrm>
            <a:off x="1616614" y="223481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上海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7_BD.80_2#da2b6feb9?htil=1&amp;vaa=1&amp;vcp=1&amp;vis=1&amp;pid=5f0ac55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2968498"/>
            <a:ext cx="5550408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O_7_BD.80_3#da2b6feb9?htil=1&amp;vaa=1&amp;vcp=1&amp;vis=1&amp;pid=5f0ac55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3425698"/>
            <a:ext cx="4727448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82_1#146df8122?vaa=1&amp;vcp=1&amp;vis=1&amp;pid=5f0ac55a2&amp;color=0,0,0&amp;vtp=1&amp;vaab=1&amp;bt=1&amp;bbb=1&amp;hb=1"/>
          <p:cNvSpPr/>
          <p:nvPr/>
        </p:nvSpPr>
        <p:spPr>
          <a:xfrm>
            <a:off x="539496" y="9885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（4）研学小组从统计图中发现，人类活动对乙河段的洪涝灾害起到了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（填“加剧”或“减缓”）作用。其判断理由：20世纪50年代到90年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代，长江流域森林覆盖率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水土流失面积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83_1#146df8122.blank?vaa=1&amp;vcp=1&amp;vis=1&amp;pid=5f0ac55a2&amp;color=0,0,0&amp;vpa=40&amp;vtp=1&amp;vaab=1&amp;bbb=1"/>
          <p:cNvSpPr/>
          <p:nvPr/>
        </p:nvSpPr>
        <p:spPr>
          <a:xfrm>
            <a:off x="549815" y="1721104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8_AN.84_1#146df8122.blank?vaa=1&amp;vcp=1&amp;vis=1&amp;pid=5f0ac55a2&amp;color=0,0,0&amp;vpa=41&amp;vtp=1&amp;vaab=1&amp;bbb=1"/>
          <p:cNvSpPr/>
          <p:nvPr/>
        </p:nvSpPr>
        <p:spPr>
          <a:xfrm>
            <a:off x="4461415" y="223253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8_AN.86_1#146df8122.blank?vaa=1&amp;vcp=1&amp;vis=1&amp;pid=5f0ac55a2&amp;color=0,0,0&amp;vpa=42&amp;vtp=1&amp;vaab=1&amp;bbb=1"/>
          <p:cNvSpPr/>
          <p:nvPr/>
        </p:nvSpPr>
        <p:spPr>
          <a:xfrm>
            <a:off x="8017414" y="223253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7_BD.85_2#146df8122?htil=1&amp;vaa=1&amp;vcp=1&amp;vis=1&amp;pid=5f0ac55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2970784"/>
            <a:ext cx="5550408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O_7_BD.85_3#146df8122?htil=1&amp;vaa=1&amp;vcp=1&amp;vis=1&amp;pid=5f0ac55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3427984"/>
            <a:ext cx="4727448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87_1#fcd7b4a55?sp=1&amp;vaa=1&amp;vcp=1&amp;vis=1&amp;pid=5f0ac55a2&amp;color=0,0,0&amp;vtp=1&amp;vaab=1&amp;bt=1&amp;bbb=1&amp;hb=1"/>
          <p:cNvSpPr/>
          <p:nvPr/>
        </p:nvSpPr>
        <p:spPr>
          <a:xfrm>
            <a:off x="539496" y="66065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（5）依据国务院发布的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《关于依托黄金水道推动长江经济带发展的指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导意见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》，长江经济带将建设成为水清地绿天蓝的生态廊道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。请你想一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，为长江生态廊道的建设献计献策，并提出一条合理的建议。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3" name="QB_8_AN.88_1#fcd7b4a55.blank?vaa=1&amp;vcp=1&amp;vis=1&amp;pid=5f0ac55a2&amp;color=0,0,0&amp;vpa=43&amp;vtp=1&amp;vaab=1&amp;bbb=1"/>
          <p:cNvSpPr/>
          <p:nvPr/>
        </p:nvSpPr>
        <p:spPr>
          <a:xfrm>
            <a:off x="587915" y="2552319"/>
            <a:ext cx="7370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示例：上、中游植树造林，退耕还林、还草。</a:t>
            </a:r>
            <a:endParaRPr lang="en-US" altLang="zh-CN" sz="2800" dirty="0"/>
          </a:p>
        </p:txBody>
      </p:sp>
      <p:pic>
        <p:nvPicPr>
          <p:cNvPr id="4" name="QO_7_BD.87_3#fcd7b4a55?htil=1&amp;vaa=1&amp;vcp=1&amp;vis=1&amp;pid=5f0ac55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3285998"/>
            <a:ext cx="5550408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87_4#fcd7b4a55?htil=1&amp;vaa=1&amp;vcp=1&amp;vis=1&amp;pid=5f0ac55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3752342"/>
            <a:ext cx="4727448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875a43317?colgroup=13,15&amp;vcp=1&amp;pid=3839c47c6&amp;color=0,0,0&amp;vtp=1&amp;vaab=1&amp;bt=1&amp;bbb=1&amp;hb=1"/>
          <p:cNvGraphicFramePr>
            <a:graphicFrameLocks noGrp="1"/>
          </p:cNvGraphicFramePr>
          <p:nvPr/>
        </p:nvGraphicFramePr>
        <p:xfrm>
          <a:off x="539496" y="626237"/>
          <a:ext cx="11091672" cy="56055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69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1.了解我国的基本国情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及沿海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沿交通线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的区域特色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了解我国与世界的联系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认识开展国际合作的重要意义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.认识保护生态环境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走可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持续发展道路的重要意义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500"/>
                        </a:lnSpc>
                      </a:pPr>
                      <a:r>
                        <a:rPr lang="en-US" altLang="zh-CN" sz="14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875a43317.table_image?tii=1&amp;vcp=1&amp;pid=3839c47c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217801"/>
            <a:ext cx="5541264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e20d7053.fixed?vcp=1&amp;pid=32a735e9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建设永续发展的美丽中国</a:t>
            </a:r>
            <a:endParaRPr lang="en-US" altLang="zh-CN" sz="4000" dirty="0"/>
          </a:p>
        </p:txBody>
      </p:sp>
      <p:sp>
        <p:nvSpPr>
          <p:cNvPr id="3" name="C_5_BD#ce20d7053.fixed?vcp=1&amp;pid=32a735e9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26a12788?vcp=1&amp;pid=ce20d705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基本国情</a:t>
            </a:r>
            <a:endParaRPr lang="en-US" altLang="zh-CN" sz="3000" dirty="0"/>
          </a:p>
        </p:txBody>
      </p:sp>
      <p:graphicFrame>
        <p:nvGraphicFramePr>
          <p:cNvPr id="7" name="QB_7_BD.1_1#5d4582644?colgroup=2,2,24&amp;vaa=1&amp;vcp=1&amp;vis=1&amp;pid=e26a12788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4496628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4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地形复杂多样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高原五种地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形类型兼而有之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气候复杂多样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有世界上最典型的季风气候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约占世界总人口的1/5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总量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部分自然资源的总量居世界前列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但由于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人口基数大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人均占有量较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中国是世界上最大的发展中国家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在国际上具有举足轻重的地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2_1#5d4582644.blank?vaa=1&amp;vcp=1&amp;vis=1&amp;pid=e26a12788&amp;color=0,0,0&amp;vpa=1&amp;vtp=1&amp;vaab=1&amp;bbb=1"/>
          <p:cNvSpPr/>
          <p:nvPr/>
        </p:nvSpPr>
        <p:spPr>
          <a:xfrm>
            <a:off x="3472711" y="294631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众多</a:t>
            </a:r>
            <a:endParaRPr lang="en-US" altLang="zh-CN" sz="2800" dirty="0"/>
          </a:p>
        </p:txBody>
      </p:sp>
      <p:sp>
        <p:nvSpPr>
          <p:cNvPr id="5" name="QB_7_AN.3_1#5d4582644.blank?vaa=1&amp;vcp=1&amp;vis=1&amp;pid=e26a12788&amp;color=0,0,0&amp;vpa=2&amp;vtp=1&amp;vaab=1&amp;bbb=1"/>
          <p:cNvSpPr/>
          <p:nvPr/>
        </p:nvSpPr>
        <p:spPr>
          <a:xfrm>
            <a:off x="3472711" y="353083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</a:t>
            </a:r>
            <a:endParaRPr lang="en-US" altLang="zh-CN" sz="2800" dirty="0"/>
          </a:p>
        </p:txBody>
      </p:sp>
      <p:sp>
        <p:nvSpPr>
          <p:cNvPr id="6" name="QB_7_AN.4_1#5d4582644.blank?vaa=1&amp;vcp=1&amp;vis=1&amp;pid=e26a12788&amp;color=0,0,0&amp;vpa=3&amp;vtp=1&amp;vaab=1"/>
          <p:cNvSpPr/>
          <p:nvPr/>
        </p:nvSpPr>
        <p:spPr>
          <a:xfrm>
            <a:off x="7016010" y="406957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19147eb7?vcp=1&amp;pid=ce20d705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区域特色</a:t>
            </a:r>
            <a:endParaRPr lang="en-US" altLang="zh-CN" sz="3000" dirty="0"/>
          </a:p>
        </p:txBody>
      </p:sp>
      <p:graphicFrame>
        <p:nvGraphicFramePr>
          <p:cNvPr id="8" name="QB_7_BD.5_1#0643fe990?colgroup=4,2,22&amp;vaa=1&amp;vcp=1&amp;vis=1&amp;pid=719147eb7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100816" cy="3930144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9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海岸线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拥有众多的良港和岛屿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为我国对外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加强国际联系提供了便利条件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众多经济特区和沿海开放城市相继崛起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京津冀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江三角洲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珠江三角洲成为我国经济的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对内地有很大的拉动作用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山河壮美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发展潜力巨大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开放陆地边境口岸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与邻国开展广泛的边界贸易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6_1#0643fe990.blank?vaa=1&amp;vcp=1&amp;vis=1&amp;pid=719147eb7&amp;color=0,0,0&amp;vpa=4&amp;vtp=1&amp;vaab=1&amp;bbb=1"/>
          <p:cNvSpPr/>
          <p:nvPr/>
        </p:nvSpPr>
        <p:spPr>
          <a:xfrm>
            <a:off x="4395238" y="127664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漫长</a:t>
            </a:r>
            <a:endParaRPr lang="en-US" altLang="zh-CN" sz="2800" dirty="0"/>
          </a:p>
        </p:txBody>
      </p:sp>
      <p:sp>
        <p:nvSpPr>
          <p:cNvPr id="5" name="QB_7_AN.7_1#0643fe990.blank?vaa=1&amp;vcp=1&amp;vis=1&amp;pid=719147eb7&amp;color=0,0,0&amp;vpa=5&amp;vtp=1&amp;vaab=1&amp;bbb=1"/>
          <p:cNvSpPr/>
          <p:nvPr/>
        </p:nvSpPr>
        <p:spPr>
          <a:xfrm>
            <a:off x="9360939" y="295463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核心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7_BD.8_1#0643fe990?colgroup=4,2,22&amp;vaa=1&amp;vcp=1&amp;vis=1&amp;pid=719147eb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7974"/>
          <a:ext cx="11100816" cy="3906648"/>
        </p:xfrm>
        <a:graphic>
          <a:graphicData uri="http://schemas.openxmlformats.org/drawingml/2006/table">
            <a:tbl>
              <a:tblPr/>
              <a:tblGrid>
                <a:gridCol w="1832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57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沿黄河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just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黄河流经我国西部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灌溉着无数农田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连接了众多城镇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新亚欧大陆桥的开通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众多铁路和高速公路的建设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全面地改善了黄河流域的对外交通联系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分别以重庆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武汉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上海为核心的长江上游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三角洲产业带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加上长江黄金水道和诸多港口的建设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使长江成为一条综合实力雄厚的产业巨龙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7_BD.8_1#0643fe990?colgroup=4,2,22&amp;vaa=1&amp;vcp=1&amp;vis=1&amp;pid=719147eb7&amp;color=0,0,0&amp;mp=1&amp;vtp=1&amp;vaab=1&amp;bt=1&amp;bbb=1"/>
          <p:cNvSpPr txBox="1"/>
          <p:nvPr/>
        </p:nvSpPr>
        <p:spPr>
          <a:xfrm>
            <a:off x="10922167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02fbca77?vcp=1&amp;pid=ce20d705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中国与世界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sp>
        <p:nvSpPr>
          <p:cNvPr id="3" name="QB_7_BD.9_1#b45a7b8d9?vaa=1&amp;vcp=1&amp;vis=1&amp;pid=c02fbca77&amp;color=0,0,0&amp;vtp=1&amp;vaab=1&amp;bbb=1&amp;hb=1"/>
          <p:cNvSpPr/>
          <p:nvPr/>
        </p:nvSpPr>
        <p:spPr>
          <a:xfrm>
            <a:off x="539496" y="11899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半个多世纪以来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，中国综合国力不断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，不断扩大与世界各国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的联系和交流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。中国的发展离不开世界，世界的发展也需要中国。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0_1#b45a7b8d9.blank?vaa=1&amp;vcp=1&amp;vis=1&amp;pid=c02fbca77&amp;color=0,0,0&amp;vpa=6&amp;vtp=1&amp;vaab=1&amp;bbb=1"/>
          <p:cNvSpPr/>
          <p:nvPr/>
        </p:nvSpPr>
        <p:spPr>
          <a:xfrm>
            <a:off x="6950614" y="1273982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1163</Words>
  <Application>Microsoft Office PowerPoint</Application>
  <PresentationFormat>宽屏</PresentationFormat>
  <Paragraphs>289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2024-11-23T12:28:00Z</dcterms:created>
  <dcterms:modified xsi:type="dcterms:W3CDTF">2025-07-28T01:00:55Z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5FDA5B9D022845DE8397210B0B6FC38E_12</vt:lpwstr>
  </property>
  <property fmtid="{D5CDD505-2E9C-101B-9397-08002B2CF9AE}" pid="3" name="KSOProductBuildVer">
    <vt:lpwstr>2052-12.1.0.17147</vt:lpwstr>
  </property>
</Properties>
</file>