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3" r:id="rId16"/>
    <p:sldId id="274" r:id="rId17"/>
    <p:sldId id="275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3095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0d5d02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933E8A2-C3B8-46DD-8AF3-F4DEB8B4056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第9单元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生物技术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0d5d02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655C025-94A9-44B4-86A6-D0F9BF4F86A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700dac1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45dbd54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d33b66c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46bbd3f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700dac10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045dbd545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4d33b66c9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146bbd3f7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第9单元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生物技术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cc51f6855087e73718b#tid=673ae2d3f38e380009f4da8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EB76BE1-E354-1EFA-73D0-B3A32F5BDB7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FC58DD8-2ACE-47AD-B1C3-14D377DECF7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E342581-9C16-4F6D-9315-C6B86DE2A65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700dac1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45dbd54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d33b66c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46bbd3f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700dac10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045dbd545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4d33b66c9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146bbd3f7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2_1#4f29dd397?vaa=1&amp;vcp=1&amp;vis=1&amp;pid=646ba482a&amp;color=0,0,0&amp;vtp=1&amp;vaab=1&amp;bt=1&amp;bbb=1&amp;hb=1"/>
          <p:cNvSpPr/>
          <p:nvPr/>
        </p:nvSpPr>
        <p:spPr>
          <a:xfrm>
            <a:off x="539496" y="9291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转基因技术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：把一个生物体的基因转移到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生物体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技术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O_5_AN.1_1#4f29dd397.blank?vaa=1&amp;vcp=1&amp;vis=1&amp;pid=646ba482a&amp;color=0,0,0&amp;vpa=20&amp;vtp=1&amp;vaab=1&amp;bbb=1"/>
          <p:cNvSpPr/>
          <p:nvPr/>
        </p:nvSpPr>
        <p:spPr>
          <a:xfrm>
            <a:off x="7217314" y="89865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另一个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AN.2_1#4f29dd397.blank?vaa=1&amp;vcp=1&amp;vis=1&amp;pid=646ba482a&amp;color=0,0,0&amp;vpa=21&amp;vtp=1&amp;vaab=1&amp;bbb=1"/>
              <p:cNvSpPr/>
              <p:nvPr/>
            </p:nvSpPr>
            <p:spPr>
              <a:xfrm>
                <a:off x="9707308" y="1026096"/>
                <a:ext cx="87947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O_5_AN.2_1#4f29dd397.blank?vaa=1&amp;vcp=1&amp;vis=1&amp;pid=646ba482a&amp;color=0,0,0&amp;vpa=2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07308" y="1026096"/>
                <a:ext cx="879475" cy="40284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BD.35_1#bbe36e0b4?vaa=1&amp;vcp=1&amp;vis=1&amp;pid=4f29dd397&amp;color=0,0,0&amp;vtp=1&amp;vaab=1&amp;bbb=1"/>
          <p:cNvSpPr/>
          <p:nvPr/>
        </p:nvSpPr>
        <p:spPr>
          <a:xfrm>
            <a:off x="539496" y="21962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（1）培育出的转基因生物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，有可能表现出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所控制的性状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6_AN.3_1#bbe36e0b4.blank?vaa=1&amp;vcp=1&amp;vis=1&amp;pid=4f29dd397&amp;color=0,0,0&amp;vpa=22&amp;vtp=1&amp;vaab=1&amp;bbb=1"/>
          <p:cNvSpPr/>
          <p:nvPr/>
        </p:nvSpPr>
        <p:spPr>
          <a:xfrm>
            <a:off x="7128414" y="214477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转入基因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O_6_BD.37_1#71a77060a?vaa=1&amp;vcp=1&amp;vis=1&amp;pid=4f29dd397&amp;color=0,0,0&amp;vtp=1&amp;vaab=1&amp;bbb=1"/>
          <p:cNvSpPr/>
          <p:nvPr/>
        </p:nvSpPr>
        <p:spPr>
          <a:xfrm>
            <a:off x="539496" y="28178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（2）应用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B_7_BD.38_1#19d152e85?vaa=1&amp;vcp=1&amp;vis=1&amp;pid=71a77060a&amp;color=0,0,0&amp;vtp=1&amp;vaab=1&amp;bbb=1&amp;hb=1"/>
          <p:cNvSpPr/>
          <p:nvPr/>
        </p:nvSpPr>
        <p:spPr>
          <a:xfrm>
            <a:off x="539496" y="344735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①生产转基因药物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凝血因子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血清白蛋白等。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②定向改良作物和家畜品种，如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、发光烟草等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（3）关注转基因生物的安全性。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9" name="QB_7_AN.4_1#19d152e85.blank?vaa=1&amp;vcp=1&amp;vis=1&amp;pid=71a77060a&amp;color=0,0,0&amp;vpa=23&amp;vtp=1&amp;vaab=1&amp;bbb=1"/>
          <p:cNvSpPr/>
          <p:nvPr/>
        </p:nvSpPr>
        <p:spPr>
          <a:xfrm>
            <a:off x="4105815" y="341687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生长激素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7_AN.5_1#19d152e85.blank?vaa=1&amp;vcp=1&amp;vis=1&amp;pid=71a77060a&amp;color=0,0,0&amp;vpa=24&amp;vtp=1&amp;vaab=1&amp;bbb=1"/>
          <p:cNvSpPr/>
          <p:nvPr/>
        </p:nvSpPr>
        <p:spPr>
          <a:xfrm>
            <a:off x="6239415" y="341687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干扰素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1" name="QB_7_AN.6_1#19d152e85.blank?vaa=1&amp;vcp=1&amp;vis=1&amp;pid=71a77060a&amp;color=0,0,0&amp;vpa=25&amp;vtp=1&amp;vaab=1&amp;bbb=1"/>
          <p:cNvSpPr/>
          <p:nvPr/>
        </p:nvSpPr>
        <p:spPr>
          <a:xfrm>
            <a:off x="8017414" y="341687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胰岛素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2" name="QB_7_AN.7_1#19d152e85.blank?vaa=1&amp;vcp=1&amp;vis=1&amp;pid=71a77060a&amp;color=0,0,0&amp;vpa=26&amp;vtp=1&amp;vaab=1&amp;bbb=1"/>
          <p:cNvSpPr/>
          <p:nvPr/>
        </p:nvSpPr>
        <p:spPr>
          <a:xfrm>
            <a:off x="9795414" y="341687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乙肝疫苗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5" name="QB_7_AN.44_1#19d152e85.blank?vaa=1&amp;vcp=1&amp;vis=1&amp;pid=71a77060a&amp;color=0,0,0&amp;vpa=27&amp;vtp=1&amp;vaab=1&amp;bbb=1"/>
          <p:cNvSpPr/>
          <p:nvPr/>
        </p:nvSpPr>
        <p:spPr>
          <a:xfrm>
            <a:off x="5528215" y="471227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抗虫棉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5_1#803181e46?vaa=1&amp;vcp=1&amp;vis=1&amp;pid=646ba482a&amp;color=0,0,0&amp;vtp=1&amp;vaab=1&amp;bt=1&amp;bbb=1&amp;hb=1"/>
          <p:cNvSpPr/>
          <p:nvPr/>
        </p:nvSpPr>
        <p:spPr>
          <a:xfrm>
            <a:off x="539496" y="15641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克隆技术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：利用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技术产生与原个体有完全相同的基因组的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后代的过程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5_AN.1_1#803181e46.blank?vaa=1&amp;vcp=1&amp;vis=1&amp;pid=646ba482a&amp;color=0,0,0&amp;vpa=28&amp;vtp=1&amp;vaab=1&amp;bbb=1"/>
          <p:cNvSpPr/>
          <p:nvPr/>
        </p:nvSpPr>
        <p:spPr>
          <a:xfrm>
            <a:off x="3305715" y="153365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无性生殖</a:t>
            </a:r>
            <a:endParaRPr lang="en-US" altLang="zh-CN" sz="2800" dirty="0"/>
          </a:p>
        </p:txBody>
      </p:sp>
      <p:sp>
        <p:nvSpPr>
          <p:cNvPr id="4" name="QB_6_BD.47_1#0e1c66ede?vaa=1&amp;vcp=1&amp;vis=1&amp;pid=803181e46&amp;color=0,0,0&amp;vtp=1&amp;vaab=1&amp;bbb=1&amp;hb=1"/>
          <p:cNvSpPr/>
          <p:nvPr/>
        </p:nvSpPr>
        <p:spPr>
          <a:xfrm>
            <a:off x="539496" y="283902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（1）克隆技术的意义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：对拯救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动物、防止家禽和家畜良种的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，以及医疗上的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都具有重大的意义。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（2）克隆技术与伦理：遵守社会伦理，理性开发，利用好克隆技术，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不能克隆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2_1#0e1c66ede.blank?vaa=1&amp;vcp=1&amp;vis=1&amp;pid=803181e46&amp;color=0,0,0&amp;vpa=29&amp;vtp=1&amp;vaab=1&amp;bbb=1"/>
          <p:cNvSpPr/>
          <p:nvPr/>
        </p:nvSpPr>
        <p:spPr>
          <a:xfrm>
            <a:off x="5350415" y="280854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濒危</a:t>
            </a:r>
            <a:endParaRPr lang="en-US" altLang="zh-CN" sz="2800" dirty="0"/>
          </a:p>
        </p:txBody>
      </p:sp>
      <p:sp>
        <p:nvSpPr>
          <p:cNvPr id="6" name="QB_6_AN.3_1#0e1c66ede.blank?vaa=1&amp;vcp=1&amp;vis=1&amp;pid=803181e46&amp;color=0,0,0&amp;vpa=30&amp;vtp=1&amp;vaab=1&amp;bbb=1"/>
          <p:cNvSpPr/>
          <p:nvPr/>
        </p:nvSpPr>
        <p:spPr>
          <a:xfrm>
            <a:off x="549815" y="345624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退化</a:t>
            </a:r>
            <a:endParaRPr lang="en-US" altLang="zh-CN" sz="2800" dirty="0"/>
          </a:p>
        </p:txBody>
      </p:sp>
      <p:sp>
        <p:nvSpPr>
          <p:cNvPr id="7" name="QB_6_AN.4_1#0e1c66ede.blank?vaa=1&amp;vcp=1&amp;vis=1&amp;pid=803181e46&amp;color=0,0,0&amp;vpa=31&amp;vtp=1&amp;vaab=1&amp;bbb=1"/>
          <p:cNvSpPr/>
          <p:nvPr/>
        </p:nvSpPr>
        <p:spPr>
          <a:xfrm>
            <a:off x="4105815" y="345624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器官移植</a:t>
            </a:r>
            <a:endParaRPr lang="en-US" altLang="zh-CN" sz="2800" dirty="0"/>
          </a:p>
        </p:txBody>
      </p:sp>
      <p:sp>
        <p:nvSpPr>
          <p:cNvPr id="9" name="QB_6_AN.52_1#0e1c66ede.blank?vaa=1&amp;vcp=1&amp;vis=1&amp;pid=803181e46&amp;color=0,0,0&amp;vpa=32&amp;vtp=1&amp;vaab=1"/>
          <p:cNvSpPr/>
          <p:nvPr/>
        </p:nvSpPr>
        <p:spPr>
          <a:xfrm>
            <a:off x="1972214" y="4730686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7" grpId="0" build="p" animBg="1"/>
      <p:bldP spid="9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4d33b66c9.fixed?vcp=1&amp;pid=40d5d0217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生物技术</a:t>
            </a:r>
            <a:endParaRPr lang="en-US" altLang="zh-CN" sz="4000" dirty="0"/>
          </a:p>
        </p:txBody>
      </p:sp>
      <p:sp>
        <p:nvSpPr>
          <p:cNvPr id="3" name="C_3_BD#4d33b66c9.fixed?vcp=1&amp;pid=40d5d021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53_1#479f183ca?vaa=1&amp;vcp=1&amp;vis=1&amp;pid=4d33b66c9&amp;color=0,0,0&amp;vtp=1&amp;vaab=1&amp;bt=1&amp;bbb=1&amp;hb=1"/>
          <p:cNvSpPr/>
          <p:nvPr/>
        </p:nvSpPr>
        <p:spPr>
          <a:xfrm>
            <a:off x="539496" y="440023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湖南长沙·中考）自制酸奶时，需在牛奶中加入带活菌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酸奶。加入酸奶的主要目的是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53_2#479f183ca.choices?vaa=1&amp;vcp=1&amp;vis=1&amp;pid=4d33b66c9&amp;color=0,0,0&amp;vtp=1&amp;vaab=1&amp;bbb=1"/>
          <p:cNvSpPr/>
          <p:nvPr/>
        </p:nvSpPr>
        <p:spPr>
          <a:xfrm>
            <a:off x="539496" y="17152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6018530" algn="l"/>
                <a:tab pos="8653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.接种乳酸菌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B.制成培养基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C.防止变质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.调节味道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4_EX.1_1#479f183ca?vaa=1&amp;vcp=1&amp;vis=1&amp;pid=4d33b66c9&amp;color=0,0,0&amp;mp=1&amp;vtp=1&amp;vaab=1&amp;bt=1&amp;bbb=1&amp;hb=1"/>
              <p:cNvSpPr/>
              <p:nvPr/>
            </p:nvSpPr>
            <p:spPr>
              <a:xfrm>
                <a:off x="539496" y="2252917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酸奶是以鲜牛奶为原料，加入乳酸菌发酵而成。牛奶经乳酸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菌的发酵后使原有的乳糖变为乳酸，易于消化，具有甜酸风味。家庭制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作酸奶的过程比较简单，方法是将新鲜的全脂或脱脂牛奶和糖混合，煮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沸后冷却至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35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38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加入适量酸奶，将装置盖严，放在室内温暖的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地方数小时即可。在该过程中，在牛奶中加入带活菌种的酸奶，相当于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培养细菌真菌方法中的接种过程，故A正确，B、C、D错误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4_EX.1_1#479f183ca?vaa=1&amp;vcp=1&amp;vis=1&amp;pid=4d33b66c9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52917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878" b="-562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AN.2_1#479f183ca?vaa=1&amp;vcp=1&amp;vis=1&amp;pid=4d33b66c9&amp;color=0,0,0&amp;vtp=1&amp;vaab=1&amp;bbb=1"/>
          <p:cNvSpPr/>
          <p:nvPr/>
        </p:nvSpPr>
        <p:spPr>
          <a:xfrm>
            <a:off x="5239512" y="1056185"/>
            <a:ext cx="6492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57_1#18f54a729?vaa=1&amp;vcp=1&amp;vis=1&amp;pid=4d33b66c9&amp;color=0,0,0&amp;vtp=1&amp;vaab=1&amp;bt=1&amp;bbb=1&amp;hb=1"/>
          <p:cNvSpPr/>
          <p:nvPr/>
        </p:nvSpPr>
        <p:spPr>
          <a:xfrm>
            <a:off x="539496" y="88442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内蒙古通辽·中考）在酒曲（制酒用的菌种）的作用下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米可酿成美味的米酒。下列关于制作米酒的过程叙述不正确的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57_2#18f54a729.choices?vaa=1&amp;vcp=1&amp;vis=1&amp;pid=4d33b66c9&amp;color=0,0,0&amp;vtp=1&amp;vaab=1&amp;bbb=1&amp;hb=1"/>
          <p:cNvSpPr/>
          <p:nvPr/>
        </p:nvSpPr>
        <p:spPr>
          <a:xfrm>
            <a:off x="539496" y="227027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A.将糯米放在锅里蒸熟，其目的是消除杂菌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B.将刚蒸熟的糯米饭迅速与碾碎成粉末的酒曲搅拌在一起，装入清洁的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容器中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C.将容器盖好，并采取一定的保温措施，放在温暖的地方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D.在制作米酒的过程中，尽量少打开容器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18f54a729?vaa=1&amp;vcp=1&amp;vis=1&amp;pid=4d33b66c9&amp;color=0,0,0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将糯米放在锅里蒸熟，其目的是高温灭菌，A正确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。应先将刚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蒸熟的糯米饭冷却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，再与碾碎成粉末的酒曲搅拌在一起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，以免高温杀死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酒曲中的酵母菌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，B错误。将容器盖好，并采取一定的保温措施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，放在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温暖的地方等待发酵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，C正确。在制作米酒的过程中，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尽量少打开容器，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以免杂菌干扰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，D正确。</a:t>
            </a:r>
            <a:endParaRPr lang="en-US" altLang="zh-CN" sz="2800" dirty="0"/>
          </a:p>
        </p:txBody>
      </p:sp>
      <p:sp>
        <p:nvSpPr>
          <p:cNvPr id="3" name="QC_4_AN.2_1#18f54a729?vaa=1&amp;vcp=1&amp;vis=1&amp;pid=4d33b66c9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61_1#87bcac167?vaa=1&amp;vcp=1&amp;vis=1&amp;pid=4d33b66c9&amp;color=0,0,0&amp;vtp=1&amp;vaab=1&amp;bt=1&amp;bbb=1&amp;hb=1"/>
              <p:cNvSpPr/>
              <p:nvPr/>
            </p:nvSpPr>
            <p:spPr>
              <a:xfrm>
                <a:off x="539496" y="1000220"/>
                <a:ext cx="11109960" cy="188635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考点3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广东·中考）</a:t>
                </a: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创新题·科技应用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2022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年6月16日，中国科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学家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利用现代生物技术繁育的第一匹良种马“壮壮”在北京亮相。下图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壮壮”的繁育过程。下列选项运用的生物技术与图示相似的是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C_4_BD.61_1#87bcac167?vaa=1&amp;vcp=1&amp;vis=1&amp;pid=4d33b66c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00220"/>
                <a:ext cx="11109960" cy="1886350"/>
              </a:xfrm>
              <a:prstGeom prst="rect">
                <a:avLst/>
              </a:prstGeom>
              <a:blipFill>
                <a:blip r:embed="rId3"/>
                <a:stretch>
                  <a:fillRect l="-1976" r="-220" b="-1032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4_BD.61_2#87bcac167?vaa=1&amp;vcp=1&amp;vis=1&amp;pid=4d33b66c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0512" y="2987008"/>
            <a:ext cx="8577072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4_BD.61_3#87bcac167.choices?vaa=1&amp;vcp=1&amp;vis=1&amp;pid=4d33b66c9&amp;color=0,0,0&amp;vtp=1&amp;vaab=1&amp;bbb=1"/>
          <p:cNvSpPr/>
          <p:nvPr/>
        </p:nvSpPr>
        <p:spPr>
          <a:xfrm>
            <a:off x="539496" y="46380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755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A.利用蝙蝠回声定位发明雷达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.将抗虫基因转入棉花获得抗虫棉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755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C.克隆羊“多莉”的诞生过程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D.选择繁育高产奶牛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87bcac167?vaa=1&amp;vcp=1&amp;vis=1&amp;pid=4d33b66c9&amp;color=0,0,0&amp;vtp=1&amp;vaab=1&amp;bt=1&amp;bbb=1&amp;hb=1"/>
          <p:cNvSpPr/>
          <p:nvPr/>
        </p:nvSpPr>
        <p:spPr>
          <a:xfrm>
            <a:off x="448056" y="4236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克隆指的是先将含有遗传物质的供体细胞的核移植到去除了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细胞核的卵细胞中，然后促使这一新细胞分裂繁殖发育成胚胎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胎发育到一定程度后，再将其植入动物子宫中使动物怀孕，便可产下与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提供细胞核者基因相同的动物。它是一种无性繁殖技术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利用蝙蝠回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声定位发明雷达”属于仿生、“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将抗虫基因转入棉花获得抗虫棉”运用的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是转基因技术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、“选择繁育高产奶牛”是传统的选择繁育方法；“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克隆羊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多莉的诞生过程”运用的是克隆技术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4_BD.61_2#87bcac167?vaa=1&amp;vcp=1&amp;vis=1&amp;pid=4d33b66c9&amp;color=0,0,0&amp;tib=255,255,255&amp;vtp=1&amp;vaab=1" descr="preencoded.png">
            <a:extLst>
              <a:ext uri="{FF2B5EF4-FFF2-40B4-BE49-F238E27FC236}">
                <a16:creationId xmlns:a16="http://schemas.microsoft.com/office/drawing/2014/main" id="{BA4CDF85-8089-7B9B-ECCC-AD37593616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6872" y="4803235"/>
            <a:ext cx="8577072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4_AN.1_1#87bcac167?vaa=1&amp;vcp=1&amp;vis=1&amp;pid=4d33b66c9&amp;color=0,0,0&amp;vtp=1&amp;vaab=1&amp;bbb=1"/>
          <p:cNvSpPr/>
          <p:nvPr/>
        </p:nvSpPr>
        <p:spPr>
          <a:xfrm>
            <a:off x="326136" y="5752401"/>
            <a:ext cx="262280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146bbd3f7.fixed?vcp=1&amp;pid=40d5d0217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生物技术</a:t>
            </a:r>
            <a:endParaRPr lang="en-US" altLang="zh-CN" sz="4000" dirty="0"/>
          </a:p>
        </p:txBody>
      </p:sp>
      <p:sp>
        <p:nvSpPr>
          <p:cNvPr id="3" name="C_3_BD#146bbd3f7.fixed?vcp=1&amp;pid=40d5d021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4daba183?vcp=1&amp;pid=146bbd3f7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5_BD.65_1#e9f17835c?vaa=1&amp;vcp=1&amp;vis=1&amp;pid=94daba183&amp;color=0,0,0&amp;vtp=1&amp;vaab=1&amp;bbb=1&amp;hb=1"/>
              <p:cNvSpPr/>
              <p:nvPr/>
            </p:nvSpPr>
            <p:spPr>
              <a:xfrm>
                <a:off x="539496" y="1267240"/>
                <a:ext cx="11109960" cy="188635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（河南·中考）康康尝试在家自制酸奶，将容器高温消毒后，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依次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加入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鲜牛奶、适量白糖、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酸奶，搅拌均匀，密封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发酵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下列相关分析错误的是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C_5_BD.65_1#e9f17835c?vaa=1&amp;vcp=1&amp;vis=1&amp;pid=94daba18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886350"/>
              </a:xfrm>
              <a:prstGeom prst="rect">
                <a:avLst/>
              </a:prstGeom>
              <a:blipFill>
                <a:blip r:embed="rId3"/>
                <a:stretch>
                  <a:fillRect l="-1976" r="-1153" b="-103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AN.1_1#e9f17835c.bracket?vaa=1&amp;vcp=1&amp;vis=1&amp;pid=94daba183&amp;color=0,0,0&amp;vpa=36&amp;vtp=1&amp;vaab=1"/>
          <p:cNvSpPr/>
          <p:nvPr/>
        </p:nvSpPr>
        <p:spPr>
          <a:xfrm>
            <a:off x="4128974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65_2#e9f17835c.choices?vaa=1&amp;vcp=1&amp;vis=1&amp;pid=94daba183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.鲜牛奶可为发酵提供有机物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.加入白糖可以调节酸奶口味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C.加酸奶的目的是接种醋酸菌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.密封的目的是提供无氧环境</a:t>
            </a:r>
            <a:endParaRPr lang="en-US" altLang="zh-CN" sz="2800" dirty="0"/>
          </a:p>
        </p:txBody>
      </p:sp>
      <p:sp>
        <p:nvSpPr>
          <p:cNvPr id="6" name="QC_5_BD.67_1#b150b3cfe?vaa=1&amp;vcp=1&amp;vis=1&amp;pid=94daba183&amp;color=0,0,0&amp;vtp=1&amp;vaab=1&amp;bbb=1"/>
          <p:cNvSpPr/>
          <p:nvPr/>
        </p:nvSpPr>
        <p:spPr>
          <a:xfrm>
            <a:off x="539496" y="44605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克隆羊“多莉”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与下列哪只羊的性状表现最接近？(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5_AN.68_1#b150b3cfe.bracket?vaa=1&amp;vcp=1&amp;vis=1&amp;pid=94daba183&amp;color=0,0,0&amp;vpa=37&amp;vtp=1&amp;vaab=1"/>
          <p:cNvSpPr/>
          <p:nvPr/>
        </p:nvSpPr>
        <p:spPr>
          <a:xfrm>
            <a:off x="8509539" y="444720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5_BD.67_2#b150b3cfe.choices?vaa=1&amp;vcp=1&amp;vis=1&amp;pid=94daba183&amp;color=0,0,0&amp;vtp=1&amp;vaab=1&amp;bbb=1"/>
          <p:cNvSpPr/>
          <p:nvPr/>
        </p:nvSpPr>
        <p:spPr>
          <a:xfrm>
            <a:off x="539496" y="50900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.供细胞核母羊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.代孕母羊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C.供奶母羊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.供去核卵细胞母羊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848ac4ce5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848ac4ce5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9_1#7cf9431ae?vaa=1&amp;vcp=1&amp;vis=1&amp;pid=94daba183&amp;color=0,0,0&amp;vtp=1&amp;vaab=1&amp;bt=1&amp;bbb=1&amp;hb=1"/>
          <p:cNvSpPr/>
          <p:nvPr/>
        </p:nvSpPr>
        <p:spPr>
          <a:xfrm>
            <a:off x="539496" y="886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科学家将鱼的抗冻蛋白基因转入番茄中，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使番茄的耐寒能力得到提高，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在这一过程中采用的生物技术是(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7cf9431ae.bracket?vaa=1&amp;vcp=1&amp;vis=1&amp;pid=94daba183&amp;color=0,0,0&amp;vpa=38&amp;vtp=1&amp;vaab=1"/>
          <p:cNvSpPr/>
          <p:nvPr/>
        </p:nvSpPr>
        <p:spPr>
          <a:xfrm>
            <a:off x="5794915" y="15213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69_2#7cf9431ae.choices?vaa=1&amp;vcp=1&amp;vis=1&amp;pid=94daba183&amp;color=0,0,0&amp;vtp=1&amp;vaab=1&amp;bbb=1"/>
          <p:cNvSpPr/>
          <p:nvPr/>
        </p:nvSpPr>
        <p:spPr>
          <a:xfrm>
            <a:off x="539496" y="21621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583815" algn="l"/>
                <a:tab pos="54851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.发酵技术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B.转基因技术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C.克隆技术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.胚胎移植技术</a:t>
            </a:r>
            <a:endParaRPr lang="en-US" altLang="zh-CN" sz="2800" dirty="0"/>
          </a:p>
        </p:txBody>
      </p:sp>
      <p:sp>
        <p:nvSpPr>
          <p:cNvPr id="5" name="QC_5_BD.71_1#da5ce00f6?vaa=1&amp;vcp=1&amp;vis=1&amp;pid=94daba183&amp;color=0,0,0&amp;vtp=1&amp;vaab=1&amp;bbb=1"/>
          <p:cNvSpPr/>
          <p:nvPr/>
        </p:nvSpPr>
        <p:spPr>
          <a:xfrm>
            <a:off x="539496" y="27838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做泡菜时坛口必须加水密封。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密封坛口的目的是(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72_1#da5ce00f6.bracket?vaa=1&amp;vcp=1&amp;vis=1&amp;pid=94daba183&amp;color=0,0,0&amp;vpa=39&amp;vtp=1&amp;vaab=1"/>
          <p:cNvSpPr/>
          <p:nvPr/>
        </p:nvSpPr>
        <p:spPr>
          <a:xfrm>
            <a:off x="8550814" y="27705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5_BD.71_2#da5ce00f6.choices?vaa=1&amp;vcp=1&amp;vis=1&amp;pid=94daba183&amp;color=0,0,0&amp;vtp=1&amp;vaab=1&amp;bbb=1"/>
          <p:cNvSpPr/>
          <p:nvPr/>
        </p:nvSpPr>
        <p:spPr>
          <a:xfrm>
            <a:off x="539496" y="341331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A.造成缺氧环境，抑制乳酸菌的发酵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.造成缺氧环境，抑制酵母菌的发酵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.造成缺氧环境，利于醋酸菌的发酵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.造成缺氧环境，利于乳酸菌的发酵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3_1#db514d93e?vaa=1&amp;vcp=1&amp;vis=1&amp;pid=94daba183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人类对细菌和真菌的利用已广泛深入到生活中的方方面面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。下列搭配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db514d93e.bracket?vaa=1&amp;vcp=1&amp;vis=1&amp;pid=94daba183&amp;color=0,0,0&amp;vpa=40&amp;vtp=1&amp;vaab=1"/>
          <p:cNvSpPr/>
          <p:nvPr/>
        </p:nvSpPr>
        <p:spPr>
          <a:xfrm>
            <a:off x="2238914" y="11887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73_2#db514d93e.choices?vaa=1&amp;vcp=1&amp;vis=1&amp;pid=94daba183&amp;color=0,0,0&amp;vtp=1&amp;vaab=1&amp;bbb=1"/>
          <p:cNvSpPr/>
          <p:nvPr/>
        </p:nvSpPr>
        <p:spPr>
          <a:xfrm>
            <a:off x="539496" y="183741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A.馒头的制作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——酵母菌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.沼气的产生——甲烷细菌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.污水的处理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——真菌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.酸奶的制作——乳酸菌</a:t>
            </a:r>
            <a:endParaRPr lang="en-US" altLang="zh-CN" sz="2800" dirty="0"/>
          </a:p>
        </p:txBody>
      </p:sp>
      <p:sp>
        <p:nvSpPr>
          <p:cNvPr id="5" name="QC_5_BD.75_1#45c4a6a50?vaa=1&amp;vcp=1&amp;vis=1&amp;pid=94daba183&amp;color=0,0,0&amp;vtp=1&amp;vaab=1&amp;bbb=1"/>
          <p:cNvSpPr/>
          <p:nvPr/>
        </p:nvSpPr>
        <p:spPr>
          <a:xfrm>
            <a:off x="539496" y="31065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（江苏·中考）制作米酒步骤中不正确的是(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76_1#45c4a6a50.bracket?vaa=1&amp;vcp=1&amp;vis=1&amp;pid=94daba183&amp;color=0,0,0&amp;vpa=41&amp;vtp=1&amp;vaab=1"/>
          <p:cNvSpPr/>
          <p:nvPr/>
        </p:nvSpPr>
        <p:spPr>
          <a:xfrm>
            <a:off x="7680304" y="310659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75_2#45c4a6a50.choices?vaa=1&amp;vcp=1&amp;vis=1&amp;pid=94daba183&amp;color=0,0,0&amp;vtp=1&amp;vaab=1&amp;bbb=1"/>
          <p:cNvSpPr/>
          <p:nvPr/>
        </p:nvSpPr>
        <p:spPr>
          <a:xfrm>
            <a:off x="539496" y="373606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A.糯米提前浸泡一昼夜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.蒸熟的糯米迅速与酒曲搅拌均匀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.制作器具需高温灭菌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.密封好的容器需放在温度适宜的地方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7_1#c7449499f?vaa=1&amp;vcp=1&amp;vis=1&amp;pid=94daba183&amp;color=0,0,0&amp;vtp=1&amp;vaab=1&amp;bt=1&amp;bbb=1"/>
          <p:cNvSpPr/>
          <p:nvPr/>
        </p:nvSpPr>
        <p:spPr>
          <a:xfrm>
            <a:off x="539496" y="5977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四川泡菜主要是利用哪种微生物发酵制作的？(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c7449499f.bracket?vaa=1&amp;vcp=1&amp;vis=1&amp;pid=94daba183&amp;color=0,0,0&amp;vpa=42&amp;vtp=1&amp;vaab=1"/>
          <p:cNvSpPr/>
          <p:nvPr/>
        </p:nvSpPr>
        <p:spPr>
          <a:xfrm>
            <a:off x="8195214" y="5844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77_2#c7449499f.choices?vaa=1&amp;vcp=1&amp;vis=1&amp;pid=94daba183&amp;color=0,0,0&amp;vtp=1&amp;vaab=1&amp;bbb=1"/>
          <p:cNvSpPr/>
          <p:nvPr/>
        </p:nvSpPr>
        <p:spPr>
          <a:xfrm>
            <a:off x="539496" y="12222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.毛霉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B.酵母菌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C.乳酸菌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.大肠杆菌</a:t>
            </a:r>
            <a:endParaRPr lang="en-US" altLang="zh-CN" sz="2800" dirty="0"/>
          </a:p>
        </p:txBody>
      </p:sp>
      <p:sp>
        <p:nvSpPr>
          <p:cNvPr id="5" name="QC_5_BD.79_1#ea845203e?vaa=1&amp;vcp=1&amp;vis=1&amp;pid=94daba183&amp;color=0,0,0&amp;vtp=1&amp;vaab=1&amp;bbb=1"/>
          <p:cNvSpPr/>
          <p:nvPr/>
        </p:nvSpPr>
        <p:spPr>
          <a:xfrm>
            <a:off x="539496" y="18438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下列产品不属于抗生素的是(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2_1#ea845203e.bracket?vaa=1&amp;vcp=1&amp;vis=1&amp;pid=94daba183&amp;color=0,0,0&amp;vpa=43&amp;vtp=1&amp;vaab=1"/>
          <p:cNvSpPr/>
          <p:nvPr/>
        </p:nvSpPr>
        <p:spPr>
          <a:xfrm>
            <a:off x="5350415" y="183054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79_2#ea845203e.choices?vaa=1&amp;vcp=1&amp;vis=1&amp;pid=94daba183&amp;color=0,0,0&amp;vtp=1&amp;vaab=1&amp;bbb=1"/>
          <p:cNvSpPr/>
          <p:nvPr/>
        </p:nvSpPr>
        <p:spPr>
          <a:xfrm>
            <a:off x="539496" y="24655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.青霉素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B.金霉素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C.氨基酸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.链霉素</a:t>
            </a:r>
            <a:endParaRPr lang="en-US" altLang="zh-CN" sz="2800" dirty="0"/>
          </a:p>
        </p:txBody>
      </p:sp>
      <p:sp>
        <p:nvSpPr>
          <p:cNvPr id="8" name="QC_5_BD.81_1#d1f8bd602?vaa=1&amp;vcp=1&amp;vis=1&amp;pid=94daba183&amp;color=0,0,0&amp;vtp=1&amp;vaab=1&amp;bbb=1"/>
          <p:cNvSpPr/>
          <p:nvPr/>
        </p:nvSpPr>
        <p:spPr>
          <a:xfrm>
            <a:off x="539496" y="30872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下列生物体中，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分别能产生抗生素和维生素的是(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5_AN.3_1#d1f8bd602.bracket?vaa=1&amp;vcp=1&amp;vis=1&amp;pid=94daba183&amp;color=0,0,0&amp;vpa=44&amp;vtp=1&amp;vaab=1"/>
          <p:cNvSpPr/>
          <p:nvPr/>
        </p:nvSpPr>
        <p:spPr>
          <a:xfrm>
            <a:off x="8550814" y="30738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5_BD.81_2#d1f8bd602.choices?vaa=1&amp;vcp=1&amp;vis=1&amp;pid=94daba183&amp;color=0,0,0&amp;vtp=1&amp;vaab=1&amp;bbb=1"/>
          <p:cNvSpPr/>
          <p:nvPr/>
        </p:nvSpPr>
        <p:spPr>
          <a:xfrm>
            <a:off x="539496" y="37088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.酵母菌和青霉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B.青霉和酵母菌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C.曲霉和乳酸菌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.乳酸菌和曲霉</a:t>
            </a:r>
            <a:endParaRPr lang="en-US" altLang="zh-CN" sz="2800" dirty="0"/>
          </a:p>
        </p:txBody>
      </p:sp>
      <p:sp>
        <p:nvSpPr>
          <p:cNvPr id="11" name="QC_5_BD.83_1#ccf5ce4d6?vaa=1&amp;vcp=1&amp;vis=1&amp;pid=94daba183&amp;color=0,0,0&amp;vtp=1&amp;vaab=1&amp;bbb=1&amp;hb=1"/>
          <p:cNvSpPr/>
          <p:nvPr/>
        </p:nvSpPr>
        <p:spPr>
          <a:xfrm>
            <a:off x="539496" y="43383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生物技术是人们利用微生物、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动植物提供产品来为社会服务的技术。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下列各项不属于生物技术的是(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5_AN.84_1#ccf5ce4d6.bracket?vaa=1&amp;vcp=1&amp;vis=1&amp;pid=94daba183&amp;color=0,0,0&amp;vpa=45&amp;vtp=1&amp;vaab=1"/>
          <p:cNvSpPr/>
          <p:nvPr/>
        </p:nvSpPr>
        <p:spPr>
          <a:xfrm>
            <a:off x="5439315" y="497271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3" name="QC_5_BD.83_2#ccf5ce4d6.choices?vaa=1&amp;vcp=1&amp;vis=1&amp;pid=94daba183&amp;color=0,0,0&amp;vtp=1&amp;vaab=1&amp;bbb=1"/>
          <p:cNvSpPr/>
          <p:nvPr/>
        </p:nvSpPr>
        <p:spPr>
          <a:xfrm>
            <a:off x="539496" y="56075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A.转基因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、克隆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.扦插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、嫁接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C.微生物发酵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.电脑软件杀毒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  <p:bldP spid="12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85_1#22a439560?vaa=1&amp;vcp=1&amp;vis=1&amp;pid=94daba183&amp;color=0,0,0&amp;vtp=1&amp;vaab=1&amp;bt=1&amp;bbb=1&amp;hb=1"/>
          <p:cNvSpPr/>
          <p:nvPr/>
        </p:nvSpPr>
        <p:spPr>
          <a:xfrm>
            <a:off x="539496" y="122224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（甘肃·中考）我国科学家采用体细胞克隆技术，在世界上首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功克隆出灵长类动物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——猕猴“中中”“华华”。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这种生殖方式属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_1#22a439560.bracket?vaa=1&amp;vcp=1&amp;vis=1&amp;pid=94daba183&amp;color=0,0,0&amp;vpa=46&amp;vtp=1&amp;vaab=1"/>
          <p:cNvSpPr/>
          <p:nvPr/>
        </p:nvSpPr>
        <p:spPr>
          <a:xfrm>
            <a:off x="10337033" y="188675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85_2#22a439560.choices?vaa=1&amp;vcp=1&amp;vis=1&amp;pid=94daba183&amp;color=0,0,0&amp;vtp=1&amp;vaab=1&amp;bbb=1"/>
          <p:cNvSpPr/>
          <p:nvPr/>
        </p:nvSpPr>
        <p:spPr>
          <a:xfrm>
            <a:off x="539496" y="258451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.有性生殖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B.无性生殖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C.营养生殖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.出芽生殖</a:t>
            </a:r>
            <a:endParaRPr lang="en-US" altLang="zh-CN" sz="2800" dirty="0"/>
          </a:p>
        </p:txBody>
      </p:sp>
      <p:sp>
        <p:nvSpPr>
          <p:cNvPr id="5" name="QC_5_BD.87_1#5e6c44401?vaa=1&amp;vcp=1&amp;vis=1&amp;pid=94daba183&amp;color=0,0,0&amp;vtp=1&amp;vaab=1&amp;bbb=1"/>
          <p:cNvSpPr/>
          <p:nvPr/>
        </p:nvSpPr>
        <p:spPr>
          <a:xfrm>
            <a:off x="539496" y="32061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转基因技术实质上是改变了(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88_1#5e6c44401.bracket?vaa=1&amp;vcp=1&amp;vis=1&amp;pid=94daba183&amp;color=0,0,0&amp;vpa=47&amp;vtp=1&amp;vaab=1"/>
          <p:cNvSpPr/>
          <p:nvPr/>
        </p:nvSpPr>
        <p:spPr>
          <a:xfrm>
            <a:off x="5528215" y="319284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87_2#5e6c44401.choices?vaa=1&amp;vcp=1&amp;vis=1&amp;pid=94daba183&amp;color=0,0,0&amp;vtp=1&amp;vaab=1&amp;bbb=1"/>
          <p:cNvSpPr/>
          <p:nvPr/>
        </p:nvSpPr>
        <p:spPr>
          <a:xfrm>
            <a:off x="539496" y="383565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.生物的基因结构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.生物的细胞构成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C.生物的基因组成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.生物的表达方式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c8850b69?vcp=1&amp;pid=146bbd3f7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5_BD.89_1#4392cb292?vaa=1&amp;vcp=1&amp;vis=1&amp;pid=9c8850b69&amp;color=0,0,0&amp;vtp=1&amp;vaab=1&amp;bbb=1&amp;hb=1"/>
              <p:cNvSpPr/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科学家用显微注射法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，将大鼠生长激素基因注入核尚未融合的小鼠受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精卵中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，让此受精卵在代孕小鼠体内发育。生出的幼鼠长大后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，转入了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大鼠生长激素基因的鼠比与它同胎出生的对照小鼠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，生长速度快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倍，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体积大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1倍。下列关于此项研究的叙述，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错误的是(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5_BD.89_1#4392cb292?vaa=1&amp;vcp=1&amp;vis=1&amp;pid=9c8850b6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4665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AN.90_1#4392cb292.bracket?vaa=1&amp;vcp=1&amp;vis=1&amp;pid=9c8850b69&amp;color=0,0,0&amp;vpa=48&amp;vtp=1&amp;vaab=1"/>
          <p:cNvSpPr/>
          <p:nvPr/>
        </p:nvSpPr>
        <p:spPr>
          <a:xfrm>
            <a:off x="8461914" y="31970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5_BD.89_2#4392cb292.choices?vaa=1&amp;vcp=1&amp;vis=1&amp;pid=9c8850b69&amp;color=0,0,0&amp;vtp=1&amp;vaab=1&amp;bbb=1"/>
          <p:cNvSpPr/>
          <p:nvPr/>
        </p:nvSpPr>
        <p:spPr>
          <a:xfrm>
            <a:off x="539496" y="38390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A.研究的性状是鼠的个体大小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.研究的基因是大鼠生长激素基因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.研究结果说明，基因控制性状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.可推断生物在传宗接代时，传递性状和基因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1_1#15960acc9?vaa=1&amp;vcp=1&amp;vis=1&amp;pid=9c8850b69&amp;color=0,0,0&amp;vtp=1&amp;vaab=1&amp;bt=1&amp;bbb=1&amp;hb=1"/>
          <p:cNvSpPr/>
          <p:nvPr/>
        </p:nvSpPr>
        <p:spPr>
          <a:xfrm>
            <a:off x="539496" y="566007"/>
            <a:ext cx="11109960" cy="5783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（吉林·中考）生物技术广泛用于生产实践，下列叙述正确的是(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15960acc9.bracket?vaa=1&amp;vcp=1&amp;vis=1&amp;pid=9c8850b69&amp;color=0,0,0&amp;vpa=49&amp;vtp=1&amp;vaab=1"/>
          <p:cNvSpPr/>
          <p:nvPr/>
        </p:nvSpPr>
        <p:spPr>
          <a:xfrm>
            <a:off x="10901809" y="56600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91_2#15960acc9.choices?vaa=1&amp;vcp=1&amp;vis=1&amp;pid=9c8850b69&amp;color=0,0,0&amp;vtp=1&amp;vaab=1&amp;bbb=1"/>
          <p:cNvSpPr/>
          <p:nvPr/>
        </p:nvSpPr>
        <p:spPr>
          <a:xfrm>
            <a:off x="539496" y="117157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A.杂交技术培育太空椒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.克隆技术培育草莓脱毒苗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.组织培养技术培育小羊“多莉”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.转基因技术使大肠杆菌生产胰岛素</a:t>
            </a:r>
            <a:endParaRPr lang="en-US" altLang="zh-CN" sz="2800" dirty="0"/>
          </a:p>
        </p:txBody>
      </p:sp>
      <p:sp>
        <p:nvSpPr>
          <p:cNvPr id="5" name="QC_5_BD.93_1#0aff1129a?vaa=1&amp;vcp=1&amp;vis=1&amp;pid=9c8850b69&amp;color=0,0,0&amp;vtp=1&amp;vaab=1&amp;bbb=1&amp;hb=1"/>
          <p:cNvSpPr/>
          <p:nvPr/>
        </p:nvSpPr>
        <p:spPr>
          <a:xfrm>
            <a:off x="539496" y="373697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“葡萄美酒夜光杯，欲饮琵琶马上催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。”诗中提及的葡萄酒是人们利用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微生物发酵制作的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酿制葡萄酒主要利用的微生物是(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94_1#0aff1129a.bracket?vaa=1&amp;vcp=1&amp;vis=1&amp;pid=9c8850b69&amp;color=0,0,0&amp;vpa=50&amp;vtp=1&amp;vaab=1"/>
          <p:cNvSpPr/>
          <p:nvPr/>
        </p:nvSpPr>
        <p:spPr>
          <a:xfrm>
            <a:off x="8995314" y="437133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93_2#0aff1129a.choices?vaa=1&amp;vcp=1&amp;vis=1&amp;pid=9c8850b69&amp;color=0,0,0&amp;vtp=1&amp;vaab=1&amp;bbb=1"/>
          <p:cNvSpPr/>
          <p:nvPr/>
        </p:nvSpPr>
        <p:spPr>
          <a:xfrm>
            <a:off x="539496" y="50061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939415" algn="l"/>
                <a:tab pos="5840730" algn="l"/>
                <a:tab pos="8742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.酵母菌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B.醋酸菌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C.乳酸菌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.霉菌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5_1#17b112238?sp=1&amp;vaa=1&amp;vcp=1&amp;vis=1&amp;pid=9c8850b69&amp;color=0,0,0&amp;vtp=1&amp;vaab=1&amp;bt=1&amp;bbb=1&amp;hb=1"/>
          <p:cNvSpPr/>
          <p:nvPr/>
        </p:nvSpPr>
        <p:spPr>
          <a:xfrm>
            <a:off x="539496" y="554400"/>
            <a:ext cx="11109960" cy="1649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制作馒头时，酵母菌产生的二氧化碳会使面团膨大松软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。下图表示用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酵母菌发面时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，不同温度对面团中酵母菌二氧化碳产生量的影响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叙述错误的是(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17b112238.bracket?vaa=1&amp;vcp=1&amp;vis=1&amp;pid=9c8850b69&amp;color=0,0,0&amp;vpa=51&amp;vtp=1&amp;vaab=1"/>
          <p:cNvSpPr/>
          <p:nvPr/>
        </p:nvSpPr>
        <p:spPr>
          <a:xfrm>
            <a:off x="2950114" y="1694035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5_BD.95_2#17b112238?htil=1&amp;vaa=1&amp;vcp=1&amp;vis=1&amp;pid=9c8850b6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5358" y="2328843"/>
            <a:ext cx="3072384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95_3#17b112238.choices?htil=1&amp;vaa=1&amp;vcp=1&amp;vis=1&amp;pid=9c8850b69&amp;color=0,0,0&amp;vtp=1&amp;vaab=1&amp;bbb=1&amp;hs=1"/>
              <p:cNvSpPr/>
              <p:nvPr/>
            </p:nvSpPr>
            <p:spPr>
              <a:xfrm>
                <a:off x="539496" y="2255691"/>
                <a:ext cx="7900416" cy="22205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A.温度过低不利于酵母菌产生二氧化碳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.温度越高，酵母菌产生的二氧化碳越多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.发面的适宜温度在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30∼45℃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之间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.酵母菌除了用于制作馒头，还能酿酒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95_3#17b112238.choices?htil=1&amp;vaa=1&amp;vcp=1&amp;vis=1&amp;pid=9c8850b69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55691"/>
                <a:ext cx="7900416" cy="2220532"/>
              </a:xfrm>
              <a:prstGeom prst="rect">
                <a:avLst/>
              </a:prstGeom>
              <a:blipFill>
                <a:blip r:embed="rId4"/>
                <a:stretch>
                  <a:fillRect l="-2778" t="-2198" b="-98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5_BD.97_1#53a280eb2?vaa=1&amp;vcp=1&amp;vis=1&amp;pid=9c8850b69&amp;color=0,0,0&amp;vtp=1&amp;vaab=1&amp;bbb=1&amp;hb=1&amp;hs=1"/>
          <p:cNvSpPr/>
          <p:nvPr/>
        </p:nvSpPr>
        <p:spPr>
          <a:xfrm>
            <a:off x="539496" y="4516291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利用细菌生产人胰岛素，利用山羊乳腺生产人凝血因子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，两项应用都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涉及的技术是(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5_AN.98_1#53a280eb2.bracket?vaa=1&amp;vcp=1&amp;vis=1&amp;pid=9c8850b69&amp;color=0,0,0&amp;vpa=52&amp;vtp=1&amp;vaab=1"/>
          <p:cNvSpPr/>
          <p:nvPr/>
        </p:nvSpPr>
        <p:spPr>
          <a:xfrm>
            <a:off x="2950114" y="5084426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5_BD.97_2#53a280eb2.choices?vaa=1&amp;vcp=1&amp;vis=1&amp;pid=9c8850b69&amp;color=0,0,0&amp;vtp=1&amp;vaab=1&amp;bbb=1&amp;hs=1"/>
          <p:cNvSpPr/>
          <p:nvPr/>
        </p:nvSpPr>
        <p:spPr>
          <a:xfrm>
            <a:off x="539496" y="5658021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583815" algn="l"/>
                <a:tab pos="51295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.克隆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B.发酵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C.转基因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.组织培养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9_1#ead2244ae?vaa=1&amp;vcp=1&amp;vis=1&amp;pid=9c8850b69&amp;color=0,0,0&amp;mp=1&amp;vtp=1&amp;vaab=1&amp;bt=1&amp;bbb=1&amp;hb=1"/>
          <p:cNvSpPr/>
          <p:nvPr/>
        </p:nvSpPr>
        <p:spPr>
          <a:xfrm>
            <a:off x="539495" y="1204468"/>
            <a:ext cx="11388045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（甘肃·中考）“甜酪甜，老人娃娃口水咽，一碗两碗能开胃，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四碗顶顿饭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甜酪子是利用酵母菌发酵的产物，下列说法错误的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00_1#ead2244ae.bracket?vaa=1&amp;vcp=1&amp;vis=1&amp;pid=9c8850b69&amp;color=0,0,0&amp;mp=1&amp;vpa=53&amp;vtp=1&amp;vaab=1"/>
          <p:cNvSpPr/>
          <p:nvPr/>
        </p:nvSpPr>
        <p:spPr>
          <a:xfrm>
            <a:off x="10579081" y="18689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99_2#ead2244ae.choices?vaa=1&amp;vcp=1&amp;vis=1&amp;pid=9c8850b69&amp;color=0,0,0&amp;vtp=1&amp;vaab=1&amp;bbb=1"/>
          <p:cNvSpPr/>
          <p:nvPr/>
        </p:nvSpPr>
        <p:spPr>
          <a:xfrm>
            <a:off x="539496" y="256342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A.甜酪子发酵过程需保持一定的温度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B.酵母菌属于细菌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C.利用酵母菌还可制作馒头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D.酵母菌能通过出芽生殖产生后代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1_1#399aff764?vaa=1&amp;vcp=1&amp;vis=1&amp;pid=9c8850b69&amp;color=0,0,0&amp;vtp=1&amp;vaab=1&amp;bt=1&amp;bbb=1"/>
          <p:cNvSpPr/>
          <p:nvPr/>
        </p:nvSpPr>
        <p:spPr>
          <a:xfrm>
            <a:off x="539496" y="8770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下列关于现代生物技术的说法，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399aff764.bracket?vaa=1&amp;vcp=1&amp;vis=1&amp;pid=9c8850b69&amp;color=0,0,0&amp;vpa=54&amp;vtp=1&amp;vaab=1"/>
          <p:cNvSpPr/>
          <p:nvPr/>
        </p:nvSpPr>
        <p:spPr>
          <a:xfrm>
            <a:off x="7484014" y="86372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01_2#399aff764.choices?vaa=1&amp;vcp=1&amp;vis=1&amp;pid=9c8850b69&amp;color=0,0,0&amp;vtp=1&amp;vaab=1&amp;bbb=1"/>
          <p:cNvSpPr/>
          <p:nvPr/>
        </p:nvSpPr>
        <p:spPr>
          <a:xfrm>
            <a:off x="539496" y="150933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A.通过有性生殖产生“克隆猴”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.通过植物组织培养大量繁殖香蕉苗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.通过转基因技术培育“抗虫棉”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.通过体外受精技术产生“试管婴儿”</a:t>
            </a:r>
            <a:endParaRPr lang="en-US" altLang="zh-CN" sz="2800" dirty="0"/>
          </a:p>
        </p:txBody>
      </p:sp>
      <p:sp>
        <p:nvSpPr>
          <p:cNvPr id="5" name="QC_5_BD.103_1#802ed58c3?vaa=1&amp;vcp=1&amp;vis=1&amp;pid=9c8850b69&amp;color=0,0,0&amp;vtp=1&amp;vaab=1&amp;bbb=1"/>
          <p:cNvSpPr/>
          <p:nvPr/>
        </p:nvSpPr>
        <p:spPr>
          <a:xfrm>
            <a:off x="539496" y="40669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制作面包时常加入少量的酵母菌，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104_1#802ed58c3.bracket?vaa=1&amp;vcp=1&amp;vis=1&amp;pid=9c8850b69&amp;color=0,0,0&amp;vpa=55&amp;vtp=1&amp;vaab=1"/>
          <p:cNvSpPr/>
          <p:nvPr/>
        </p:nvSpPr>
        <p:spPr>
          <a:xfrm>
            <a:off x="7839614" y="405358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5_BD.103_2#802ed58c3.choices?vaa=1&amp;vcp=1&amp;vis=1&amp;pid=9c8850b69&amp;color=0,0,0&amp;vtp=1&amp;vaab=1&amp;bbb=1"/>
          <p:cNvSpPr/>
          <p:nvPr/>
        </p:nvSpPr>
        <p:spPr>
          <a:xfrm>
            <a:off x="539496" y="469639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.增加面包甜度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.增加面包营养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C.减少面包的涩味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.使面包松软多孔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5_1#86f9a147e?vaa=1&amp;vcp=1&amp;vis=1&amp;pid=9c8850b69&amp;color=0,0,0&amp;vtp=1&amp;vaab=1&amp;bt=1&amp;bbb=1&amp;hb=1"/>
          <p:cNvSpPr/>
          <p:nvPr/>
        </p:nvSpPr>
        <p:spPr>
          <a:xfrm>
            <a:off x="539496" y="195275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如下图所示，在适宜的温度条件下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，下列装置中都放入干酵母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内有活酵母菌），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其中适于产生酒精的装置是(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06_1#86f9a147e.bracket?vaa=1&amp;vcp=1&amp;vis=1&amp;pid=9c8850b69&amp;color=0,0,0&amp;vpa=56&amp;vtp=1&amp;vaab=1"/>
          <p:cNvSpPr/>
          <p:nvPr/>
        </p:nvSpPr>
        <p:spPr>
          <a:xfrm>
            <a:off x="8284114" y="258711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05_2#86f9a147e.choices?vaa=1&amp;vcp=1&amp;vis=1&amp;pid=9c8850b69&amp;color=0,0,0&amp;vtp=1&amp;vaab=1&amp;bbb=1"/>
          <p:cNvSpPr/>
          <p:nvPr/>
        </p:nvSpPr>
        <p:spPr>
          <a:xfrm>
            <a:off x="539496" y="3235134"/>
            <a:ext cx="11109960" cy="1656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4800"/>
              </a:lnSpc>
              <a:tabLst>
                <a:tab pos="2964815" algn="l"/>
                <a:tab pos="5662930" algn="l"/>
                <a:tab pos="83102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77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79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83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5_BD.105_2#86f9a147e.choice_image?vaa=1&amp;vcp=1&amp;vis=1&amp;pid=9c8850b69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3035" y="3350768"/>
            <a:ext cx="1316736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5_BD.105_2#86f9a147e.choice_image?vaa=1&amp;vcp=1&amp;vis=1&amp;pid=9c8850b69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38925" y="3305048"/>
            <a:ext cx="1124712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5_BD.105_2#86f9a147e.choice_image?vaa=1&amp;vcp=1&amp;vis=1&amp;pid=9c8850b69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5041" y="3226181"/>
            <a:ext cx="1051560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5_BD.105_2#86f9a147e.choice_image?vaa=1&amp;vcp=1&amp;vis=1&amp;pid=9c8850b69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6135" y="3241040"/>
            <a:ext cx="1408176" cy="166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6700dac10.fixed?vcp=1&amp;pid=40d5d0217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生物技术</a:t>
            </a:r>
            <a:endParaRPr lang="en-US" altLang="zh-CN" sz="4000" dirty="0"/>
          </a:p>
        </p:txBody>
      </p:sp>
      <p:sp>
        <p:nvSpPr>
          <p:cNvPr id="3" name="C_3_BD#6700dac10.fixed?vcp=1&amp;pid=40d5d021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07_1#7e3dd4121?vaa=1&amp;vcp=1&amp;vis=1&amp;pid=9c8850b69&amp;color=0,0,0&amp;vtp=1&amp;vaab=1&amp;bt=1&amp;bbb=1&amp;hb=1"/>
          <p:cNvSpPr/>
          <p:nvPr/>
        </p:nvSpPr>
        <p:spPr>
          <a:xfrm>
            <a:off x="539496" y="15435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家庭制作甜酒时，常需往煮好的糯米中加入酒曲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（内含大量的酵母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），并且需将酿酒的器皿密封，若遇天气寒冷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，器皿还需要采取保温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措施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，据此作答：</a:t>
            </a:r>
            <a:endParaRPr lang="en-US" altLang="zh-CN" sz="2800" dirty="0"/>
          </a:p>
        </p:txBody>
      </p:sp>
      <p:sp>
        <p:nvSpPr>
          <p:cNvPr id="3" name="QB_6_BD.108_1#49558bc89?vaa=1&amp;vcp=1&amp;vis=1&amp;pid=7e3dd4121&amp;color=0,0,0&amp;vtp=1&amp;vaab=1&amp;bbb=1"/>
          <p:cNvSpPr/>
          <p:nvPr/>
        </p:nvSpPr>
        <p:spPr>
          <a:xfrm>
            <a:off x="539496" y="34672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）加入酒曲的目的是利用酵母菌分解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（2）密封器皿目的是使器皿中缺乏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，在此条件下，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的产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生量将大大增加。</a:t>
            </a:r>
            <a:endParaRPr lang="en-US" altLang="zh-CN" sz="2800" dirty="0"/>
          </a:p>
        </p:txBody>
      </p:sp>
      <p:sp>
        <p:nvSpPr>
          <p:cNvPr id="4" name="QB_6_AN.1_1#49558bc89.blank?vaa=1&amp;vcp=1&amp;vis=1&amp;pid=7e3dd4121&amp;color=0,0,0&amp;vpa=57&amp;vtp=1&amp;vaab=1&amp;bbb=1"/>
          <p:cNvSpPr/>
          <p:nvPr/>
        </p:nvSpPr>
        <p:spPr>
          <a:xfrm>
            <a:off x="6772814" y="343681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葡萄糖</a:t>
            </a:r>
            <a:endParaRPr lang="en-US" altLang="zh-CN" sz="2800" dirty="0"/>
          </a:p>
        </p:txBody>
      </p:sp>
      <p:sp>
        <p:nvSpPr>
          <p:cNvPr id="5" name="QB_6_AN.2_1#49558bc89.blank?vaa=1&amp;vcp=1&amp;vis=1&amp;pid=7e3dd4121&amp;color=0,0,0&amp;vpa=58&amp;vtp=1&amp;vaab=1&amp;bbb=1"/>
          <p:cNvSpPr/>
          <p:nvPr/>
        </p:nvSpPr>
        <p:spPr>
          <a:xfrm>
            <a:off x="8906414" y="343681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酒精</a:t>
            </a:r>
            <a:endParaRPr lang="en-US" altLang="zh-CN" sz="2800" dirty="0"/>
          </a:p>
        </p:txBody>
      </p:sp>
      <p:sp>
        <p:nvSpPr>
          <p:cNvPr id="7" name="QB_6_AN.112_1#49558bc89.blank?vaa=1&amp;vcp=1&amp;vis=1&amp;pid=7e3dd4121&amp;color=0,0,0&amp;vpa=59&amp;vtp=1&amp;vaab=1&amp;bbb=1"/>
          <p:cNvSpPr/>
          <p:nvPr/>
        </p:nvSpPr>
        <p:spPr>
          <a:xfrm>
            <a:off x="6061615" y="408451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氧气</a:t>
            </a:r>
            <a:endParaRPr lang="en-US" altLang="zh-CN" sz="2800" dirty="0"/>
          </a:p>
        </p:txBody>
      </p:sp>
      <p:sp>
        <p:nvSpPr>
          <p:cNvPr id="8" name="QB_6_AN.113_1#49558bc89.blank?vaa=1&amp;vcp=1&amp;vis=1&amp;pid=7e3dd4121&amp;color=0,0,0&amp;vpa=60&amp;vtp=1&amp;vaab=1&amp;bbb=1"/>
          <p:cNvSpPr/>
          <p:nvPr/>
        </p:nvSpPr>
        <p:spPr>
          <a:xfrm>
            <a:off x="9617614" y="408451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酒精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4_1#2ed9dadec?vaa=1&amp;vcp=1&amp;vis=1&amp;pid=7e3dd4121&amp;color=0,0,0&amp;mp=1&amp;vtp=1&amp;vaab=1&amp;bt=1&amp;bbb=1"/>
          <p:cNvSpPr/>
          <p:nvPr/>
        </p:nvSpPr>
        <p:spPr>
          <a:xfrm>
            <a:off x="539496" y="22016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）保温的目的是使酵母菌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速度加快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2ed9dadec.blank?vaa=1&amp;vcp=1&amp;vis=1&amp;pid=7e3dd4121&amp;color=0,0,0&amp;mp=1&amp;vpa=61&amp;vtp=1&amp;vaab=1&amp;bbb=1"/>
          <p:cNvSpPr/>
          <p:nvPr/>
        </p:nvSpPr>
        <p:spPr>
          <a:xfrm>
            <a:off x="4994815" y="2150237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生长、繁殖和发酵</a:t>
            </a:r>
            <a:endParaRPr lang="en-US" altLang="zh-CN" sz="2800" dirty="0"/>
          </a:p>
        </p:txBody>
      </p:sp>
      <p:sp>
        <p:nvSpPr>
          <p:cNvPr id="4" name="QB_6_BD.116_1#cd1392eb6?vaa=1&amp;vcp=1&amp;vis=1&amp;pid=7e3dd4121&amp;color=0,0,0&amp;vtp=1&amp;vaab=1&amp;bbb=1&amp;hb=1"/>
          <p:cNvSpPr/>
          <p:nvPr/>
        </p:nvSpPr>
        <p:spPr>
          <a:xfrm>
            <a:off x="539496" y="283394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（4）若不将器皿密封，而是将其暴露在空气中，则酒味便淡一些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117_1#cd1392eb6.blank?vaa=1&amp;vcp=1&amp;vis=1&amp;pid=7e3dd4121&amp;color=0,0,0&amp;vpa=62&amp;vtp=1&amp;vaab=1&amp;bbb=1&amp;hb=1"/>
          <p:cNvSpPr/>
          <p:nvPr/>
        </p:nvSpPr>
        <p:spPr>
          <a:xfrm>
            <a:off x="539496" y="3451161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有氧的条件下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酵母菌会分解一部分有机物产生水和二氧化碳，产生的酒精减少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18_1#31dd0a163?sp=1&amp;vaa=1&amp;vcp=1&amp;vis=1&amp;pid=9c8850b69&amp;color=0,0,0&amp;vtp=1&amp;vaab=1&amp;bt=1&amp;bbb=1&amp;hb=1"/>
          <p:cNvSpPr/>
          <p:nvPr/>
        </p:nvSpPr>
        <p:spPr>
          <a:xfrm>
            <a:off x="539496" y="1546193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（江西·中考）古人称酸奶为“酪”，许多古籍中均有关于制酪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载，某同学对此展开了探究。请回答下列问题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O_5_BD.118_2#31dd0a163?vaa=1&amp;vcp=1&amp;vis=1&amp;pid=9c8850b69&amp;color=0,0,0&amp;vtp=1&amp;vaab=1&amp;bbb=1"/>
          <p:cNvSpPr/>
          <p:nvPr/>
        </p:nvSpPr>
        <p:spPr>
          <a:xfrm>
            <a:off x="539496" y="2821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【查阅资料】《齐民要术》中制酪流程大致如图所示：</a:t>
            </a:r>
            <a:endParaRPr lang="en-US" altLang="zh-CN" sz="2800" dirty="0"/>
          </a:p>
        </p:txBody>
      </p:sp>
      <p:pic>
        <p:nvPicPr>
          <p:cNvPr id="4" name="QO_5_BD.118_3#31dd0a163?htil=2&amp;vaa=1&amp;vcp=1&amp;vis=1&amp;pid=9c8850b6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2655" y="3504786"/>
            <a:ext cx="5228358" cy="1147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119_1#5f894a551?htil=2&amp;vaa=1&amp;vcp=1&amp;vis=1&amp;pid=31dd0a163&amp;color=0,0,0&amp;vtp=1&amp;vaab=1&amp;bbb=1&amp;hb=1&amp;hs=1"/>
          <p:cNvSpPr/>
          <p:nvPr/>
        </p:nvSpPr>
        <p:spPr>
          <a:xfrm>
            <a:off x="539496" y="3450875"/>
            <a:ext cx="619048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（1）上述流程中提到的先成酪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，含有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的发酵菌种主要是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，取先成酪</a:t>
            </a:r>
            <a:endParaRPr lang="en-US" altLang="zh-CN" sz="2800" dirty="0"/>
          </a:p>
        </p:txBody>
      </p:sp>
      <p:sp>
        <p:nvSpPr>
          <p:cNvPr id="6" name="QB_6_AN.120_1#5f894a551.blank?vaa=1&amp;vcp=1&amp;vis=1&amp;pid=31dd0a163&amp;color=0,0,0&amp;vpa=63&amp;vtp=1&amp;vaab=1&amp;bbb=1"/>
          <p:cNvSpPr/>
          <p:nvPr/>
        </p:nvSpPr>
        <p:spPr>
          <a:xfrm>
            <a:off x="3394615" y="404714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乳酸菌</a:t>
            </a:r>
            <a:endParaRPr lang="en-US" altLang="zh-CN" sz="2800" dirty="0"/>
          </a:p>
        </p:txBody>
      </p:sp>
      <p:sp>
        <p:nvSpPr>
          <p:cNvPr id="7" name="QB_6_AN.121_1#5f894a551.blank?vaa=1&amp;vcp=1&amp;vis=1&amp;pid=31dd0a163&amp;color=0,0,0&amp;vpa=64&amp;vtp=1&amp;vaab=1&amp;bbb=1"/>
          <p:cNvSpPr/>
          <p:nvPr/>
        </p:nvSpPr>
        <p:spPr>
          <a:xfrm>
            <a:off x="5528713" y="466861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接种</a:t>
            </a:r>
            <a:endParaRPr lang="en-US" altLang="zh-CN" sz="2800" dirty="0"/>
          </a:p>
        </p:txBody>
      </p:sp>
      <p:sp>
        <p:nvSpPr>
          <p:cNvPr id="8" name="QB_6_BD.119_1#5f894a551?htil=2&amp;vaa=1&amp;vcp=1&amp;vis=1&amp;pid=31dd0a163&amp;color=0,0,0&amp;vtp=1&amp;vaab=1&amp;bbb=1&amp;hb=1&amp;hs=1">
            <a:extLst>
              <a:ext uri="{FF2B5EF4-FFF2-40B4-BE49-F238E27FC236}">
                <a16:creationId xmlns:a16="http://schemas.microsoft.com/office/drawing/2014/main" id="{8AC48431-72D5-A840-74BF-30835274C53A}"/>
              </a:ext>
            </a:extLst>
          </p:cNvPr>
          <p:cNvSpPr/>
          <p:nvPr/>
        </p:nvSpPr>
        <p:spPr>
          <a:xfrm>
            <a:off x="539995" y="472005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混合相当于微生物发酵过程中的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步骤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32c9722e4?htil=3&amp;vcp=1&amp;vis=1&amp;pid=31dd0a16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0487" y="2779744"/>
            <a:ext cx="4507605" cy="295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6_BD#32c9722e4?htil=3&amp;vcp=1&amp;vis=1&amp;pid=31dd0a163&amp;color=0,0,0&amp;vtp=1&amp;vaab=1&amp;bt=1&amp;bbb=1&amp;hb=1"/>
          <p:cNvSpPr/>
          <p:nvPr/>
        </p:nvSpPr>
        <p:spPr>
          <a:xfrm>
            <a:off x="478536" y="516604"/>
            <a:ext cx="11294364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走访调查】为满足市场需求，酸奶厂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发不同口味的酸奶。研发人员探究果汁添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例、发酵时间等因素对酸奶品质的影响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酸奶的色泽、口感、气味等进行感官评价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中一组实验结果如下图所示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6_BD.122_2#7489afd0a?htil=4&amp;vaa=1&amp;vcp=1&amp;vis=1&amp;pid=31dd0a163&amp;color=0,0,0&amp;vtp=1&amp;vaab=1&amp;bt=1&amp;bbb=1&amp;hb=1&amp;hs=1"/>
          <p:cNvSpPr/>
          <p:nvPr/>
        </p:nvSpPr>
        <p:spPr>
          <a:xfrm>
            <a:off x="539496" y="2347194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（2）根据该实验结果可知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，本实验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的变量是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7489afd0a.blank?vaa=1&amp;vcp=1&amp;vis=1&amp;pid=31dd0a163&amp;color=0,0,0&amp;vpa=65&amp;vtp=1&amp;vaab=1&amp;bbb=1"/>
          <p:cNvSpPr/>
          <p:nvPr/>
        </p:nvSpPr>
        <p:spPr>
          <a:xfrm>
            <a:off x="1972214" y="2943459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桑葚汁的添加比例</a:t>
            </a:r>
            <a:endParaRPr lang="en-US" altLang="zh-CN" sz="2800" dirty="0"/>
          </a:p>
        </p:txBody>
      </p:sp>
      <p:sp>
        <p:nvSpPr>
          <p:cNvPr id="5" name="QB_6_BD.124_1#663ff431c?htil=4&amp;vaa=1&amp;vcp=1&amp;vis=1&amp;pid=31dd0a163&amp;color=0,0,0&amp;vtp=1&amp;vaab=1&amp;bbb=1&amp;hb=1&amp;hs=1"/>
          <p:cNvSpPr/>
          <p:nvPr/>
        </p:nvSpPr>
        <p:spPr>
          <a:xfrm>
            <a:off x="539995" y="3630211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（3）分析上图可发现，在一定范围内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，酸奶感官评分随着桑葚汁添加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比例的增加，呈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的趋势；当桑葚汁添加比例为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%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，感官评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分最高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125_1#663ff431c.blank?vaa=1&amp;vcp=1&amp;vis=1&amp;pid=31dd0a163&amp;color=0,0,0&amp;vpa=66&amp;vtp=1&amp;vaab=1&amp;bbb=1"/>
          <p:cNvSpPr/>
          <p:nvPr/>
        </p:nvSpPr>
        <p:spPr>
          <a:xfrm>
            <a:off x="3039513" y="424743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上升</a:t>
            </a:r>
            <a:endParaRPr lang="en-US" altLang="zh-CN" sz="2800" dirty="0"/>
          </a:p>
        </p:txBody>
      </p:sp>
      <p:sp>
        <p:nvSpPr>
          <p:cNvPr id="7" name="QB_6_AN.126_1#663ff431c.blank?vaa=1&amp;vcp=1&amp;vis=1&amp;pid=31dd0a163&amp;color=0,0,0&amp;vpa=67&amp;vtp=1&amp;vaab=1&amp;bbb=1"/>
          <p:cNvSpPr/>
          <p:nvPr/>
        </p:nvSpPr>
        <p:spPr>
          <a:xfrm>
            <a:off x="8729114" y="4247431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endParaRPr lang="en-US" altLang="zh-CN" sz="2800" dirty="0"/>
          </a:p>
        </p:txBody>
      </p:sp>
      <p:pic>
        <p:nvPicPr>
          <p:cNvPr id="8" name="P_6_BD#32c9722e4?htil=3&amp;vcp=1&amp;vis=1&amp;pid=31dd0a163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727CB111-DF61-F603-0378-D12468C616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4289" y="710084"/>
            <a:ext cx="4507605" cy="295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ff301561?vcp=1&amp;vis=1&amp;pid=31dd0a163&amp;color=0,0,0&amp;mp=1&amp;vtp=1&amp;vaab=1&amp;bt=1&amp;bbb=1&amp;hb=1"/>
          <p:cNvSpPr/>
          <p:nvPr/>
        </p:nvSpPr>
        <p:spPr>
          <a:xfrm>
            <a:off x="539496" y="217881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【动手实践】制作酸奶的每一步都需严谨细致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，操作不当会导致制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作失败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BD.127_1#851f3f7bb?sp=1&amp;vaa=1&amp;vcp=1&amp;vis=1&amp;pid=31dd0a163&amp;color=0,0,0&amp;vtp=1&amp;vaab=1&amp;bbb=1"/>
          <p:cNvSpPr/>
          <p:nvPr/>
        </p:nvSpPr>
        <p:spPr>
          <a:xfrm>
            <a:off x="539496" y="34537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（4）若发酵瓶中液体腐败变质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，导致这一结果的原因可能是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灭菌不彻底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②发酵时间过短③密封不严实</a:t>
            </a:r>
            <a:endParaRPr lang="en-US" altLang="zh-CN" sz="2800" dirty="0"/>
          </a:p>
        </p:txBody>
      </p:sp>
      <p:sp>
        <p:nvSpPr>
          <p:cNvPr id="4" name="QB_6_AN.128_1#851f3f7bb.blank?vaa=1&amp;vcp=1&amp;vis=1&amp;pid=31dd0a163&amp;color=0,0,0&amp;vpa=68&amp;vtp=1&amp;vaab=1&amp;bbb=1"/>
          <p:cNvSpPr/>
          <p:nvPr/>
        </p:nvSpPr>
        <p:spPr>
          <a:xfrm>
            <a:off x="9973214" y="342322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①和③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29_1#cca20ed2a?sp=1&amp;vaa=1&amp;vcp=1&amp;vis=1&amp;pid=9c8850b69&amp;color=0,0,0&amp;vtp=1&amp;vaab=1&amp;bt=1&amp;bbb=1&amp;hb=1"/>
          <p:cNvSpPr/>
          <p:nvPr/>
        </p:nvSpPr>
        <p:spPr>
          <a:xfrm>
            <a:off x="539496" y="8269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2017年，我国科学家首次成功培育了克隆猴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。下图为克隆猴培育流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，请据图分析回答：</a:t>
            </a:r>
            <a:endParaRPr lang="en-US" altLang="zh-CN" sz="2800" dirty="0"/>
          </a:p>
        </p:txBody>
      </p:sp>
      <p:pic>
        <p:nvPicPr>
          <p:cNvPr id="3" name="QO_5_BD.129_2#cca20ed2a?vaa=1&amp;vcp=1&amp;vis=1&amp;pid=9c8850b6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0320" y="2163921"/>
            <a:ext cx="7077456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30_1#4d5d96f7b?vaa=1&amp;vcp=1&amp;vis=1&amp;pid=cca20ed2a&amp;color=0,0,0&amp;vtp=1&amp;vaab=1&amp;bbb=1"/>
          <p:cNvSpPr/>
          <p:nvPr/>
        </p:nvSpPr>
        <p:spPr>
          <a:xfrm>
            <a:off x="539496" y="481822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）克隆猴的生殖方式属于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生殖。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（2）图中①过程的目的是将猴A体细胞中的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注入去核卵细胞。</a:t>
            </a:r>
            <a:endParaRPr lang="en-US" altLang="zh-CN" sz="2800" dirty="0"/>
          </a:p>
        </p:txBody>
      </p:sp>
      <p:sp>
        <p:nvSpPr>
          <p:cNvPr id="5" name="QB_6_AN.1_1#4d5d96f7b.blank?vaa=1&amp;vcp=1&amp;vis=1&amp;pid=cca20ed2a&amp;color=0,0,0&amp;vpa=69&amp;vtp=1&amp;vaab=1&amp;bbb=1"/>
          <p:cNvSpPr/>
          <p:nvPr/>
        </p:nvSpPr>
        <p:spPr>
          <a:xfrm>
            <a:off x="4994815" y="478774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无性</a:t>
            </a:r>
            <a:endParaRPr lang="en-US" altLang="zh-CN" sz="2800" dirty="0"/>
          </a:p>
        </p:txBody>
      </p:sp>
      <p:sp>
        <p:nvSpPr>
          <p:cNvPr id="7" name="QB_6_AN.133_1#4d5d96f7b.blank?vaa=1&amp;vcp=1&amp;vis=1&amp;pid=cca20ed2a&amp;color=0,0,0&amp;vpa=70&amp;vtp=1&amp;vaab=1&amp;bbb=1"/>
          <p:cNvSpPr/>
          <p:nvPr/>
        </p:nvSpPr>
        <p:spPr>
          <a:xfrm>
            <a:off x="7385589" y="541448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4_1#b9dc65b67?vaa=1&amp;vcp=1&amp;vis=1&amp;pid=cca20ed2a&amp;color=0,0,0&amp;vtp=1&amp;vaab=1&amp;bt=1&amp;bbb=1&amp;hb=1"/>
          <p:cNvSpPr/>
          <p:nvPr/>
        </p:nvSpPr>
        <p:spPr>
          <a:xfrm>
            <a:off x="539496" y="6913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（3）图中②过程，细胞通过生长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、分裂和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形成了早期胚胎。早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期胚胎发育到一定阶段后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，移植到代孕母猴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继续发育，直至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分娩出克隆猴。克隆猴的性状与图中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猴最相似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b9dc65b67.blank?vaa=1&amp;vcp=1&amp;vis=1&amp;pid=cca20ed2a&amp;color=0,0,0&amp;vpa=71&amp;vtp=1&amp;vaab=1&amp;bbb=1"/>
          <p:cNvSpPr/>
          <p:nvPr/>
        </p:nvSpPr>
        <p:spPr>
          <a:xfrm>
            <a:off x="7128414" y="66087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分化</a:t>
            </a:r>
            <a:endParaRPr lang="en-US" altLang="zh-CN" sz="2800" dirty="0"/>
          </a:p>
        </p:txBody>
      </p:sp>
      <p:sp>
        <p:nvSpPr>
          <p:cNvPr id="4" name="QB_6_AN.2_1#b9dc65b67.blank?vaa=1&amp;vcp=1&amp;vis=1&amp;pid=cca20ed2a&amp;color=0,0,0&amp;vpa=72&amp;vtp=1&amp;vaab=1&amp;bbb=1"/>
          <p:cNvSpPr/>
          <p:nvPr/>
        </p:nvSpPr>
        <p:spPr>
          <a:xfrm>
            <a:off x="7898353" y="130857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子宫</a:t>
            </a:r>
            <a:endParaRPr lang="en-US" altLang="zh-CN" sz="2800" dirty="0"/>
          </a:p>
        </p:txBody>
      </p:sp>
      <p:sp>
        <p:nvSpPr>
          <p:cNvPr id="5" name="QB_6_AN.3_1#b9dc65b67.blank?vaa=1&amp;vcp=1&amp;vis=1&amp;pid=cca20ed2a&amp;color=0,0,0&amp;vpa=73&amp;vtp=1&amp;vaab=1&amp;bbb=1"/>
          <p:cNvSpPr/>
          <p:nvPr/>
        </p:nvSpPr>
        <p:spPr>
          <a:xfrm>
            <a:off x="6201315" y="1935321"/>
            <a:ext cx="8715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猴A</a:t>
            </a:r>
            <a:endParaRPr lang="en-US" altLang="zh-CN" sz="2800" dirty="0"/>
          </a:p>
        </p:txBody>
      </p:sp>
      <p:pic>
        <p:nvPicPr>
          <p:cNvPr id="6" name="QO_5_BD.137_1#b9dc65b67?vaa=1&amp;vcp=1&amp;vis=1&amp;pid=cca20ed2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8376" y="2673572"/>
            <a:ext cx="6172200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6_BD.139_1#bbe6559ee?vaa=1&amp;vcp=1&amp;vis=1&amp;pid=cca20ed2a&amp;color=0,0,0&amp;vtp=1&amp;vaab=1&amp;bbb=1&amp;hb=1"/>
          <p:cNvSpPr/>
          <p:nvPr/>
        </p:nvSpPr>
        <p:spPr>
          <a:xfrm>
            <a:off x="539496" y="49976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（4）我国科学家还成功将绿色荧光蛋白基因转入猕猴中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，该过程利用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技术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6_AN.140_1#bbe6559ee.blank?vaa=1&amp;vcp=1&amp;vis=1&amp;pid=cca20ed2a&amp;color=0,0,0&amp;vpa=74&amp;vtp=1&amp;vaab=1&amp;bbb=1"/>
          <p:cNvSpPr/>
          <p:nvPr/>
        </p:nvSpPr>
        <p:spPr>
          <a:xfrm>
            <a:off x="905415" y="559393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转基因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8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c7ae5bca7?vcp=1&amp;pid=6700dac10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984248"/>
            <a:ext cx="11064240" cy="288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045dbd545.fixed?vcp=1&amp;pid=40d5d0217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生物技术</a:t>
            </a:r>
            <a:endParaRPr lang="en-US" altLang="zh-CN" sz="4000" dirty="0"/>
          </a:p>
        </p:txBody>
      </p:sp>
      <p:sp>
        <p:nvSpPr>
          <p:cNvPr id="3" name="C_3_BD#045dbd545.fixed?vcp=1&amp;pid=40d5d021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46ba482a?vcp=1&amp;pid=045dbd545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B_5_BD.1_1#5c2d4de79?vaa=1&amp;vcp=1&amp;vis=1&amp;pid=646ba482a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生物技术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：指人们利用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对物质原料进行加工，以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提供产品来为社会服务的技术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5_AN.2_1#5c2d4de79.blank?vaa=1&amp;vcp=1&amp;vis=1&amp;pid=646ba482a&amp;color=0,0,0&amp;vpa=1&amp;vtp=1&amp;vaab=1&amp;bbb=1"/>
          <p:cNvSpPr/>
          <p:nvPr/>
        </p:nvSpPr>
        <p:spPr>
          <a:xfrm>
            <a:off x="4372515" y="123676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微生物</a:t>
            </a:r>
            <a:endParaRPr lang="en-US" altLang="zh-CN" sz="2800" dirty="0"/>
          </a:p>
        </p:txBody>
      </p:sp>
      <p:sp>
        <p:nvSpPr>
          <p:cNvPr id="5" name="QB_5_AN.3_1#5c2d4de79.blank?vaa=1&amp;vcp=1&amp;vis=1&amp;pid=646ba482a&amp;color=0,0,0&amp;vpa=2&amp;vtp=1&amp;vaab=1&amp;bbb=1"/>
          <p:cNvSpPr/>
          <p:nvPr/>
        </p:nvSpPr>
        <p:spPr>
          <a:xfrm>
            <a:off x="6150515" y="123676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动植物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_1#38710f28e?vaa=1&amp;vcp=1&amp;vis=1&amp;pid=646ba482a&amp;color=0,0,0&amp;vtp=1&amp;vaab=1&amp;bt=1&amp;bbb=1&amp;hb=1"/>
          <p:cNvSpPr/>
          <p:nvPr/>
        </p:nvSpPr>
        <p:spPr>
          <a:xfrm>
            <a:off x="539496" y="12402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发酵：指某些细菌或真菌（酵母菌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情况下，将葡萄糖分解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等的过程。现代泛指利用微生物的某些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特定功能或直接把微生物应用于某些产品的生产过程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5_AN.1_1#38710f28e.blank?vaa=1&amp;vcp=1&amp;vis=1&amp;pid=646ba482a&amp;color=0,0,0&amp;vpa=3&amp;vtp=1&amp;vaab=1&amp;bbb=1"/>
          <p:cNvSpPr/>
          <p:nvPr/>
        </p:nvSpPr>
        <p:spPr>
          <a:xfrm>
            <a:off x="6861714" y="120980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无氧</a:t>
            </a:r>
            <a:endParaRPr lang="en-US" altLang="zh-CN" sz="2800" dirty="0"/>
          </a:p>
        </p:txBody>
      </p:sp>
      <p:sp>
        <p:nvSpPr>
          <p:cNvPr id="4" name="QO_5_AN.2_1#38710f28e.blank?vaa=1&amp;vcp=1&amp;vis=1&amp;pid=646ba482a&amp;color=0,0,0&amp;vpa=4&amp;vtp=1&amp;vaab=1&amp;bbb=1"/>
          <p:cNvSpPr/>
          <p:nvPr/>
        </p:nvSpPr>
        <p:spPr>
          <a:xfrm>
            <a:off x="905415" y="185750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酒精</a:t>
            </a:r>
            <a:endParaRPr lang="en-US" altLang="zh-CN" sz="2800" dirty="0"/>
          </a:p>
        </p:txBody>
      </p:sp>
      <p:sp>
        <p:nvSpPr>
          <p:cNvPr id="5" name="QO_5_AN.3_1#38710f28e.blank?vaa=1&amp;vcp=1&amp;vis=1&amp;pid=646ba482a&amp;color=0,0,0&amp;vpa=5&amp;vtp=1&amp;vaab=1&amp;bbb=1"/>
          <p:cNvSpPr/>
          <p:nvPr/>
        </p:nvSpPr>
        <p:spPr>
          <a:xfrm>
            <a:off x="2327814" y="185750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</a:t>
            </a:r>
            <a:endParaRPr lang="en-US" altLang="zh-CN" sz="2800" dirty="0"/>
          </a:p>
        </p:txBody>
      </p:sp>
      <p:sp>
        <p:nvSpPr>
          <p:cNvPr id="6" name="QO_5_AN.4_1#38710f28e.blank?vaa=1&amp;vcp=1&amp;vis=1&amp;pid=646ba482a&amp;color=0,0,0&amp;vpa=6&amp;vtp=1&amp;vaab=1&amp;bbb=1"/>
          <p:cNvSpPr/>
          <p:nvPr/>
        </p:nvSpPr>
        <p:spPr>
          <a:xfrm>
            <a:off x="4461415" y="185750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乳酸</a:t>
            </a:r>
            <a:endParaRPr lang="en-US" altLang="zh-CN" sz="2800" dirty="0"/>
          </a:p>
        </p:txBody>
      </p:sp>
      <p:sp>
        <p:nvSpPr>
          <p:cNvPr id="7" name="QB_6_BD.9_1#fc2959f52?vaa=1&amp;vcp=1&amp;vis=1&amp;pid=38710f28e&amp;color=0,0,0&amp;vtp=1&amp;vaab=1&amp;bbb=1&amp;hb=1"/>
          <p:cNvSpPr/>
          <p:nvPr/>
        </p:nvSpPr>
        <p:spPr>
          <a:xfrm>
            <a:off x="539496" y="316858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（1）乳酸发酵：利用乳酸菌在无氧的条件下产生乳酸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，制作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等食品。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（2）酒精发酵：利用曲霉、毛霉、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等微生物，首先把淀粉转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化为葡萄糖，在无氧的情况下，酵母菌再将葡萄糖转化为酒精。</a:t>
            </a:r>
            <a:endParaRPr lang="en-US" altLang="zh-CN" sz="2800" dirty="0"/>
          </a:p>
        </p:txBody>
      </p:sp>
      <p:sp>
        <p:nvSpPr>
          <p:cNvPr id="8" name="QB_6_AN.5_1#fc2959f52.blank?vaa=1&amp;vcp=1&amp;vis=1&amp;pid=38710f28e&amp;color=0,0,0&amp;vpa=7&amp;vtp=1&amp;vaab=1&amp;bbb=1&amp;hb=1"/>
          <p:cNvSpPr/>
          <p:nvPr/>
        </p:nvSpPr>
        <p:spPr>
          <a:xfrm>
            <a:off x="539496" y="3138106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泡菜、酸奶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、奶酪</a:t>
            </a:r>
            <a:endParaRPr lang="en-US" altLang="zh-CN" sz="2800" dirty="0"/>
          </a:p>
        </p:txBody>
      </p:sp>
      <p:sp>
        <p:nvSpPr>
          <p:cNvPr id="10" name="QB_6_AN.12_1#fc2959f52.blank?vaa=1&amp;vcp=1&amp;vis=1&amp;pid=38710f28e&amp;color=0,0,0&amp;vpa=8&amp;vtp=1&amp;vaab=1&amp;bbb=1"/>
          <p:cNvSpPr/>
          <p:nvPr/>
        </p:nvSpPr>
        <p:spPr>
          <a:xfrm>
            <a:off x="6061615" y="443350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酵母菌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10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_1#74383b389?vaa=1&amp;vcp=1&amp;vis=1&amp;pid=38710f28e&amp;color=0,0,0&amp;mp=1&amp;vtp=1&amp;vaab=1&amp;bt=1&amp;bbb=1&amp;hb=1"/>
          <p:cNvSpPr/>
          <p:nvPr/>
        </p:nvSpPr>
        <p:spPr>
          <a:xfrm>
            <a:off x="539496" y="188036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（3）沼气发酵：利用一些微生物，在无氧环境下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，将农作物的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以及人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、家禽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、家畜的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等有机物投放在一个密闭的池内进行发酵，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获得沼气的过程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74383b389.blank?vaa=1&amp;vcp=1&amp;vis=1&amp;pid=38710f28e&amp;color=0,0,0&amp;mp=1&amp;vpa=9&amp;vtp=1&amp;vaab=1&amp;bbb=1"/>
          <p:cNvSpPr/>
          <p:nvPr/>
        </p:nvSpPr>
        <p:spPr>
          <a:xfrm>
            <a:off x="10328814" y="184988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秸秆</a:t>
            </a:r>
            <a:endParaRPr lang="en-US" altLang="zh-CN" sz="2800" dirty="0"/>
          </a:p>
        </p:txBody>
      </p:sp>
      <p:sp>
        <p:nvSpPr>
          <p:cNvPr id="4" name="QB_6_AN.2_1#74383b389.blank?vaa=1&amp;vcp=1&amp;vis=1&amp;pid=38710f28e&amp;color=0,0,0&amp;mp=1&amp;vpa=10&amp;vtp=1&amp;vaab=1&amp;bbb=1"/>
          <p:cNvSpPr/>
          <p:nvPr/>
        </p:nvSpPr>
        <p:spPr>
          <a:xfrm>
            <a:off x="4105815" y="249758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粪便</a:t>
            </a:r>
            <a:endParaRPr lang="en-US" altLang="zh-CN" sz="2800" dirty="0"/>
          </a:p>
        </p:txBody>
      </p:sp>
      <p:sp>
        <p:nvSpPr>
          <p:cNvPr id="5" name="QB_6_BD.16_1#d911d5a1d?vaa=1&amp;vcp=1&amp;vis=1&amp;pid=38710f28e&amp;color=0,0,0&amp;vtp=1&amp;vaab=1&amp;bbb=1&amp;hb=1"/>
          <p:cNvSpPr/>
          <p:nvPr/>
        </p:nvSpPr>
        <p:spPr>
          <a:xfrm>
            <a:off x="539496" y="38086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工业化的发酵产品：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氨基酸、甜味剂、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食用有机酸、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还有维生素、动物激素等。</a:t>
            </a:r>
            <a:endParaRPr lang="en-US" altLang="zh-CN" sz="2800" dirty="0"/>
          </a:p>
        </p:txBody>
      </p:sp>
      <p:sp>
        <p:nvSpPr>
          <p:cNvPr id="6" name="QB_6_AN.17_1#d911d5a1d.blank?vaa=1&amp;vcp=1&amp;vis=1&amp;pid=38710f28e&amp;color=0,0,0&amp;vpa=11&amp;vtp=1&amp;vaab=1&amp;bbb=1"/>
          <p:cNvSpPr/>
          <p:nvPr/>
        </p:nvSpPr>
        <p:spPr>
          <a:xfrm>
            <a:off x="4639215" y="377818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抗生素</a:t>
            </a:r>
            <a:endParaRPr lang="en-US" altLang="zh-CN" sz="2800" dirty="0"/>
          </a:p>
        </p:txBody>
      </p:sp>
      <p:sp>
        <p:nvSpPr>
          <p:cNvPr id="7" name="QB_6_AN.18_1#d911d5a1d.blank?vaa=1&amp;vcp=1&amp;vis=1&amp;pid=38710f28e&amp;color=0,0,0&amp;vpa=12&amp;vtp=1&amp;vaab=1&amp;bbb=1"/>
          <p:cNvSpPr/>
          <p:nvPr/>
        </p:nvSpPr>
        <p:spPr>
          <a:xfrm>
            <a:off x="549815" y="440493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酶制剂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9_1#c4731ca93?vaa=1&amp;vcp=1&amp;vis=1&amp;pid=646ba482a&amp;color=0,0,0&amp;vtp=1&amp;vaab=1&amp;bt=1&amp;bbb=1"/>
          <p:cNvSpPr/>
          <p:nvPr/>
        </p:nvSpPr>
        <p:spPr>
          <a:xfrm>
            <a:off x="539496" y="12222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食品保存</a:t>
            </a:r>
            <a:endParaRPr lang="en-US" altLang="zh-CN" sz="2800" dirty="0"/>
          </a:p>
        </p:txBody>
      </p:sp>
      <p:sp>
        <p:nvSpPr>
          <p:cNvPr id="3" name="QB_6_BD.20_1#e1042e977?vaa=1&amp;vcp=1&amp;vis=1&amp;pid=c4731ca93&amp;color=0,0,0&amp;vtp=1&amp;vaab=1&amp;bbb=1"/>
          <p:cNvSpPr/>
          <p:nvPr/>
        </p:nvSpPr>
        <p:spPr>
          <a:xfrm>
            <a:off x="539496" y="184994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食品腐败的主要原因：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（2）食品保存原理：杀死食品中的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或抑制微生物的生长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繁殖；降低自身的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作用。</a:t>
            </a:r>
            <a:endParaRPr lang="en-US" altLang="zh-CN" sz="2800" dirty="0"/>
          </a:p>
        </p:txBody>
      </p:sp>
      <p:sp>
        <p:nvSpPr>
          <p:cNvPr id="4" name="QB_6_AN.1_1#e1042e977.blank?vaa=1&amp;vcp=1&amp;vis=1&amp;pid=c4731ca93&amp;color=0,0,0&amp;vpa=13&amp;vtp=1&amp;vaab=1&amp;bbb=1"/>
          <p:cNvSpPr/>
          <p:nvPr/>
        </p:nvSpPr>
        <p:spPr>
          <a:xfrm>
            <a:off x="4994815" y="1819465"/>
            <a:ext cx="3814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细菌和真菌的大量繁殖</a:t>
            </a:r>
            <a:endParaRPr lang="en-US" altLang="zh-CN" sz="2800" dirty="0"/>
          </a:p>
        </p:txBody>
      </p:sp>
      <p:sp>
        <p:nvSpPr>
          <p:cNvPr id="6" name="QB_6_AN.2_1#e1042e977.blank?vaa=1&amp;vcp=1&amp;vis=1&amp;pid=c4731ca93&amp;color=0,0,0&amp;vpa=14&amp;vtp=1&amp;vaab=1&amp;bbb=1"/>
          <p:cNvSpPr/>
          <p:nvPr/>
        </p:nvSpPr>
        <p:spPr>
          <a:xfrm>
            <a:off x="6061615" y="2467165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细菌和真菌</a:t>
            </a:r>
            <a:endParaRPr lang="en-US" altLang="zh-CN" sz="2800" dirty="0"/>
          </a:p>
        </p:txBody>
      </p:sp>
      <p:sp>
        <p:nvSpPr>
          <p:cNvPr id="7" name="QB_6_AN.3_1#e1042e977.blank?vaa=1&amp;vcp=1&amp;vis=1&amp;pid=c4731ca93&amp;color=0,0,0&amp;vpa=15&amp;vtp=1&amp;vaab=1&amp;bbb=1"/>
          <p:cNvSpPr/>
          <p:nvPr/>
        </p:nvSpPr>
        <p:spPr>
          <a:xfrm>
            <a:off x="3394615" y="309391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</a:t>
            </a:r>
            <a:endParaRPr lang="en-US" altLang="zh-CN" sz="2800" dirty="0"/>
          </a:p>
        </p:txBody>
      </p:sp>
      <p:sp>
        <p:nvSpPr>
          <p:cNvPr id="8" name="QO_6_BD.25_1#11a23ceed?vaa=1&amp;vcp=1&amp;vis=1&amp;pid=c4731ca93&amp;color=0,0,0&amp;vtp=1&amp;vaab=1&amp;bbb=1"/>
          <p:cNvSpPr/>
          <p:nvPr/>
        </p:nvSpPr>
        <p:spPr>
          <a:xfrm>
            <a:off x="539496" y="377253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（3）食品保存方法</a:t>
            </a:r>
            <a:endParaRPr lang="en-US" altLang="zh-CN" sz="2800" dirty="0"/>
          </a:p>
        </p:txBody>
      </p:sp>
      <p:sp>
        <p:nvSpPr>
          <p:cNvPr id="9" name="QB_7_BD.26_1#3ba2128d0?vaa=1&amp;vcp=1&amp;vis=1&amp;pid=11a23ceed&amp;color=0,0,0&amp;vtp=1&amp;vaab=1&amp;bbb=1"/>
          <p:cNvSpPr/>
          <p:nvPr/>
        </p:nvSpPr>
        <p:spPr>
          <a:xfrm>
            <a:off x="539496" y="44020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①传统方法：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盐渍、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②现代方法：罐藏、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、真空包装、添加防腐剂等。</a:t>
            </a:r>
            <a:endParaRPr lang="en-US" altLang="zh-CN" sz="2800" dirty="0"/>
          </a:p>
        </p:txBody>
      </p:sp>
      <p:sp>
        <p:nvSpPr>
          <p:cNvPr id="10" name="QB_7_AN.4_1#3ba2128d0.blank?vaa=1&amp;vcp=1&amp;vis=1&amp;pid=11a23ceed&amp;color=0,0,0&amp;vpa=16&amp;vtp=1&amp;vaab=1&amp;bbb=1"/>
          <p:cNvSpPr/>
          <p:nvPr/>
        </p:nvSpPr>
        <p:spPr>
          <a:xfrm>
            <a:off x="3750215" y="437153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风干</a:t>
            </a:r>
            <a:endParaRPr lang="en-US" altLang="zh-CN" sz="2800" dirty="0"/>
          </a:p>
        </p:txBody>
      </p:sp>
      <p:sp>
        <p:nvSpPr>
          <p:cNvPr id="11" name="QB_7_AN.5_1#3ba2128d0.blank?vaa=1&amp;vcp=1&amp;vis=1&amp;pid=11a23ceed&amp;color=0,0,0&amp;vpa=17&amp;vtp=1&amp;vaab=1&amp;bbb=1"/>
          <p:cNvSpPr/>
          <p:nvPr/>
        </p:nvSpPr>
        <p:spPr>
          <a:xfrm>
            <a:off x="5172615" y="437153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酒泡</a:t>
            </a:r>
            <a:endParaRPr lang="en-US" altLang="zh-CN" sz="2800" dirty="0"/>
          </a:p>
        </p:txBody>
      </p:sp>
      <p:sp>
        <p:nvSpPr>
          <p:cNvPr id="13" name="QB_7_AN.30_1#3ba2128d0.blank?vaa=1&amp;vcp=1&amp;vis=1&amp;pid=11a23ceed&amp;color=0,0,0&amp;vpa=18&amp;vtp=1&amp;vaab=1&amp;bbb=1"/>
          <p:cNvSpPr/>
          <p:nvPr/>
        </p:nvSpPr>
        <p:spPr>
          <a:xfrm>
            <a:off x="3750215" y="499827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脱水</a:t>
            </a:r>
            <a:endParaRPr lang="en-US" altLang="zh-CN" sz="2800" dirty="0"/>
          </a:p>
        </p:txBody>
      </p:sp>
      <p:sp>
        <p:nvSpPr>
          <p:cNvPr id="14" name="QB_7_AN.31_1#3ba2128d0.blank?vaa=1&amp;vcp=1&amp;vis=1&amp;pid=11a23ceed&amp;color=0,0,0&amp;vpa=19&amp;vtp=1&amp;vaab=1&amp;bbb=1"/>
          <p:cNvSpPr/>
          <p:nvPr/>
        </p:nvSpPr>
        <p:spPr>
          <a:xfrm>
            <a:off x="5172615" y="499827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冷冻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10" grpId="0" build="p" animBg="1"/>
      <p:bldP spid="11" grpId="0" build="p" animBg="1"/>
      <p:bldP spid="13" grpId="0" build="p" animBg="1"/>
      <p:bldP spid="14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1456</Words>
  <Application>Microsoft Office PowerPoint</Application>
  <PresentationFormat>宽屏</PresentationFormat>
  <Paragraphs>301</Paragraphs>
  <Slides>37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5</cp:revision>
  <dcterms:created xsi:type="dcterms:W3CDTF">2024-11-19T10:43:05Z</dcterms:created>
  <dcterms:modified xsi:type="dcterms:W3CDTF">2025-07-25T08:10:52Z</dcterms:modified>
  <cp:category/>
  <cp:contentStatus/>
</cp:coreProperties>
</file>