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10" r:id="rId55"/>
    <p:sldId id="311" r:id="rId56"/>
    <p:sldId id="312" r:id="rId57"/>
    <p:sldId id="313" r:id="rId58"/>
    <p:sldId id="314" r:id="rId59"/>
    <p:sldId id="315" r:id="rId60"/>
    <p:sldId id="316" r:id="rId61"/>
    <p:sldId id="317" r:id="rId62"/>
    <p:sldId id="318" r:id="rId6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1391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4.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4.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4.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4.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8b2a245c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F45B8DB-7ED8-4294-BFD6-948179B8E56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第19讲</a:t>
            </a:r>
            <a:endParaRPr lang="en-US" sz="2400" dirty="0"/>
          </a:p>
        </p:txBody>
      </p:sp>
      <p:sp>
        <p:nvSpPr>
          <p:cNvPr id="6" name="MasterShapeName"/>
          <p:cNvSpPr/>
          <p:nvPr/>
        </p:nvSpPr>
        <p:spPr>
          <a:xfrm>
            <a:off x="1536192" y="36576"/>
            <a:ext cx="910742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在集体中成长 走进法治天地</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8b2a245c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43E204A-57DA-47A8-B621-5457CE2E5C86}"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56c057e0"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601b3819a"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39d70d0b1"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e56c057e0&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601b3819a&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考点解读</a:t>
            </a:r>
            <a:endParaRPr lang="en-US" sz="1800" dirty="0"/>
          </a:p>
        </p:txBody>
      </p:sp>
      <p:sp>
        <p:nvSpPr>
          <p:cNvPr id="9" name="MasterShapeName?linknodeid=39d70d0b1&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第19讲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在集体中成长 走进法治天地</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8b2a245c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67240831-521C-46EB-98BB-06AFDE71E3C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56c057e0"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601b3819a"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39d70d0b1"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e56c057e0&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601b3819a&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考点解读</a:t>
            </a:r>
            <a:endParaRPr lang="en-US" sz="1800" dirty="0"/>
          </a:p>
        </p:txBody>
      </p:sp>
      <p:sp>
        <p:nvSpPr>
          <p:cNvPr id="9" name="MasterShapeName?linknodeid=39d70d0b1&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第19讲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在集体中成长 走进法治天地</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daode_fazhi#pid=6732c277a9b4d0d6eb9d103c#tid=674953f262550100098fe431#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16066CB-390B-BDB3-0014-0C2E25A9C8C8}"/>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2AC6534-D77F-46E4-AB4E-A1764F6373B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a:lstStyle/>
          <a:p>
            <a:endParaRPr lang="zh-CN" altLang="en-US"/>
          </a:p>
        </p:txBody>
      </p:sp>
      <p:sp>
        <p:nvSpPr>
          <p:cNvPr id="6"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CD726EA-1F95-489B-BEBB-40E07EA6EB5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56c057e0"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601b3819a"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39d70d0b1"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e56c057e0&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601b3819a&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考点解读</a:t>
            </a:r>
            <a:endParaRPr lang="en-US" sz="1800" dirty="0"/>
          </a:p>
        </p:txBody>
      </p:sp>
      <p:sp>
        <p:nvSpPr>
          <p:cNvPr id="9" name="MasterShapeName?linknodeid=39d70d0b1&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326BC472-C960-4292-AD75-E1EAD15A832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56c057e0"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601b3819a"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39d70d0b1"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e56c057e0&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601b3819a&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考点解读</a:t>
            </a:r>
            <a:endParaRPr lang="en-US" sz="1800" dirty="0"/>
          </a:p>
        </p:txBody>
      </p:sp>
      <p:sp>
        <p:nvSpPr>
          <p:cNvPr id="9" name="MasterShapeName?linknodeid=39d70d0b1&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P_6_BD#01447aa3d?sp=1&amp;vcp=1&amp;pid=8cd083780&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美好集体有哪些特征？</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（1）有共同的愿景。</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（2）美好集体是民主的、公正的。</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（3）美好集体是充满关怀与友爱的。</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（4）美好集体是善于合作的。</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（5）美好集体是充满活力的。</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P_6_BD#01447aa3d?sp=1&amp;vcp=1&amp;pid=8cd083780&amp;color=0,0,0&amp;vtp=1&amp;vaab=1&amp;bt=1&amp;bbb=1&amp;hb=1"/>
          <p:cNvSpPr/>
          <p:nvPr/>
        </p:nvSpPr>
        <p:spPr>
          <a:xfrm>
            <a:off x="539496" y="89887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怎样建设美好集体？</a:t>
            </a:r>
            <a:endParaRPr lang="en-US" altLang="zh-CN" sz="2800" dirty="0"/>
          </a:p>
          <a:p>
            <a:pPr latinLnBrk="1">
              <a:lnSpc>
                <a:spcPts val="5100"/>
              </a:lnSpc>
            </a:pPr>
            <a:r>
              <a:rPr lang="en-US" altLang="zh-CN" sz="2800" b="0" i="0" kern="0">
                <a:solidFill>
                  <a:srgbClr val="000000"/>
                </a:solidFill>
                <a:latin typeface="SimSun" panose="02010600030101010101" pitchFamily="2" charset="-122"/>
                <a:ea typeface="SimSun" pitchFamily="34" charset="-122"/>
                <a:cs typeface="Times New Roman" pitchFamily="34" charset="-120"/>
              </a:rPr>
              <a:t>    </a:t>
            </a:r>
            <a:r>
              <a:rPr lang="en-US" altLang="zh-CN" sz="2800" b="0" i="0" u="wavy">
                <a:solidFill>
                  <a:srgbClr val="000000"/>
                </a:solidFill>
                <a:latin typeface="Times New Roman" pitchFamily="34" charset="0"/>
                <a:ea typeface="SimSun" pitchFamily="34" charset="-122"/>
                <a:cs typeface="Times New Roman" pitchFamily="34" charset="-120"/>
              </a:rPr>
              <a:t>集体建设有赖于每个成员的自觉愿望和自主行动，集体需要我们自</a:t>
            </a:r>
          </a:p>
          <a:p>
            <a:pPr latinLnBrk="1">
              <a:lnSpc>
                <a:spcPts val="5100"/>
              </a:lnSpc>
            </a:pPr>
            <a:r>
              <a:rPr lang="en-US" altLang="zh-CN" sz="2800" b="0" i="0" u="wavy">
                <a:solidFill>
                  <a:srgbClr val="000000"/>
                </a:solidFill>
                <a:latin typeface="Times New Roman" pitchFamily="34" charset="0"/>
                <a:ea typeface="SimSun" pitchFamily="34" charset="-122"/>
                <a:cs typeface="Times New Roman" pitchFamily="34" charset="-120"/>
              </a:rPr>
              <a:t>主建设、自我管理</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（1）共同确定愿景和目标。</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（2）共同商定集体的规则与制度内容。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（3）发扬“自治”精神，每个成员主动参与集体建设，积极参加集</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体活动，自觉维护集体荣誉。</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（4）共同创造良好的集体氛围。</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P_6_BD#01447aa3d?sp=1&amp;vcp=1&amp;pid=8cd083780&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个人为集体建设出力的原因及要求。</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原因：</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集体的建设需要每个人的智慧和力量</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集体的事</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务需要每个人去分担，事事都要有人做</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。③</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集体中没有旁观者，人人都</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要积极参与，每个人都是集体的主人</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要求：</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每个人从实际情况出发，各尽其能，发挥所长</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集体的事务，无论大小都要认真对待，努力做好</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。③</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悉心呵护集体</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荣誉</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 ④</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勇于担责</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P_6_BD#01447aa3d?sp=1&amp;vcp=1&amp;pid=8cd083780&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在集体生活中，</a:t>
            </a:r>
            <a:r>
              <a:rPr lang="en-US" altLang="zh-CN" sz="2800" b="0" i="0">
                <a:solidFill>
                  <a:srgbClr val="000000"/>
                </a:solidFill>
                <a:latin typeface="Times New Roman" pitchFamily="34" charset="0"/>
                <a:ea typeface="SimSun" pitchFamily="34" charset="-122"/>
                <a:cs typeface="Times New Roman" pitchFamily="34" charset="-120"/>
              </a:rPr>
              <a:t>为什么要勇于承担责任？</a:t>
            </a:r>
          </a:p>
          <a:p>
            <a:pPr latinLnBrk="1">
              <a:lnSpc>
                <a:spcPts val="5100"/>
              </a:lnSpc>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（1）承担责任既是个人有所成就的基础，也是集体发展的必要前提。</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（2）在集体生活中学会承担责任，是自我磨砺的过程，有助于我</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们学会正确地做事，提高能力，获得他人的认可与尊重，扩大自我成长</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的空间。</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（3）勇于担责可以为自己赢得信任，让自己被赋予更大的责任，</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从而获得更多的发展机会。</a:t>
            </a:r>
            <a:endParaRPr lang="en-US" altLang="zh-CN" sz="2800" dirty="0"/>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C_6_BD#9b207e26f?vcp=1&amp;pid=8cd083780&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sp>
        <p:nvSpPr>
          <p:cNvPr id="3" name="QB_7_BD.1_1#9a7b68847?vaa=1&amp;vcp=1&amp;pid=9b207e26f&amp;color=0,0,0&amp;vtp=1&amp;vaab=1&amp;bbb=1&amp;hb=1"/>
          <p:cNvSpPr/>
          <p:nvPr/>
        </p:nvSpPr>
        <p:spPr>
          <a:xfrm>
            <a:off x="539496" y="126724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（2024·江苏常州·中考</a:t>
            </a:r>
            <a:r>
              <a:rPr lang="en-US" altLang="zh-CN" sz="2800" b="0" i="0">
                <a:solidFill>
                  <a:srgbClr val="000000"/>
                </a:solidFill>
                <a:latin typeface="Times New Roman" pitchFamily="34" charset="0"/>
                <a:ea typeface="SimSun" pitchFamily="34" charset="-122"/>
                <a:cs typeface="Times New Roman" pitchFamily="34" charset="-120"/>
              </a:rPr>
              <a:t>）在学校的拔河比赛中我们班输给了八年级</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1）班。小丽说：“班级实力不行，赛前训练浪费了时间。”</a:t>
            </a:r>
            <a:r>
              <a:rPr lang="en-US" altLang="zh-CN" sz="2800" b="0" i="0">
                <a:solidFill>
                  <a:srgbClr val="000000"/>
                </a:solidFill>
                <a:latin typeface="Times New Roman" pitchFamily="34" charset="0"/>
                <a:ea typeface="SimSun" pitchFamily="34" charset="-122"/>
                <a:cs typeface="Times New Roman" pitchFamily="34" charset="-120"/>
              </a:rPr>
              <a:t>小星认为：</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认真参赛是尊重对手的体现，也维护了班级尊严</a:t>
            </a:r>
            <a:r>
              <a:rPr lang="en-US" altLang="zh-CN" sz="2800" b="0" i="0">
                <a:solidFill>
                  <a:srgbClr val="000000"/>
                </a:solidFill>
                <a:latin typeface="Times New Roman" pitchFamily="34" charset="0"/>
                <a:ea typeface="SimSun" pitchFamily="34" charset="-122"/>
                <a:cs typeface="Times New Roman" pitchFamily="34" charset="-120"/>
              </a:rPr>
              <a:t>。”下列评论正确的是</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pic>
        <p:nvPicPr>
          <p:cNvPr id="4" name="QB_7_BD.1_2#9a7b68847?vaa=1&amp;vcp=1&amp;pid=9b207e26f&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3892976"/>
            <a:ext cx="11064240" cy="23134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7_AN.2_1#9a7b68847.bracket?vaa=1&amp;vcp=1&amp;pid=9b207e26f&amp;color=0,0,0&amp;vpa=1&amp;vtp=1&amp;vaab=1"/>
          <p:cNvSpPr/>
          <p:nvPr/>
        </p:nvSpPr>
        <p:spPr>
          <a:xfrm>
            <a:off x="638715" y="31970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C_7_BD#b0ea92d18?vcp=1&amp;pid=9b207e26f&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3_1#e24151c1e?vaa=1&amp;vcp=1&amp;pid=b0ea92d18&amp;color=0,0,0&amp;vtp=1&amp;vaab=1&amp;bbb=1"/>
          <p:cNvSpPr/>
          <p:nvPr/>
        </p:nvSpPr>
        <p:spPr>
          <a:xfrm>
            <a:off x="539496" y="1275833"/>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下列行为体现正确处理个人意愿与集体规则关系的是(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8_AN.4_1#e24151c1e.bracket?vaa=1&amp;vcp=1&amp;pid=b0ea92d18&amp;color=0,0,0&amp;vpa=2&amp;vtp=1&amp;vaab=1"/>
          <p:cNvSpPr/>
          <p:nvPr/>
        </p:nvSpPr>
        <p:spPr>
          <a:xfrm>
            <a:off x="9262014" y="126249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8_BD.3_2#e24151c1e.choices?vaa=1&amp;vcp=1&amp;pid=b0ea92d18&amp;color=0,0,0&amp;vtp=1&amp;vaab=1&amp;bbb=1"/>
          <p:cNvSpPr/>
          <p:nvPr/>
        </p:nvSpPr>
        <p:spPr>
          <a:xfrm>
            <a:off x="539496" y="190802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A.顺从个人的喜好，在学校不穿校服</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.因冬季长跑辛苦，以各种理由请假</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.因为要参加学校大扫除，取消与朋友的聚会</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.因为不愿受约束，拒绝加入学校篮球队</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O_8_BD.5_1#597285215?sp=1&amp;vaa=1&amp;vcp=1&amp;pid=b0ea92d18&amp;color=0,0,0&amp;vtp=1&amp;vaab=1&amp;bt=1&amp;bbb=1&amp;hb=1"/>
          <p:cNvSpPr/>
          <p:nvPr/>
        </p:nvSpPr>
        <p:spPr>
          <a:xfrm>
            <a:off x="539496" y="554400"/>
            <a:ext cx="11109960" cy="50875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（2024·广西玉林·期末）集体，是一个温暖的词语</a:t>
            </a:r>
            <a:r>
              <a:rPr lang="en-US" altLang="zh-CN" sz="2800" b="0" i="0">
                <a:solidFill>
                  <a:srgbClr val="000000"/>
                </a:solidFill>
                <a:latin typeface="Times New Roman" pitchFamily="34" charset="0"/>
                <a:ea typeface="SimSun" pitchFamily="34" charset="-122"/>
                <a:cs typeface="Times New Roman" pitchFamily="34" charset="-120"/>
              </a:rPr>
              <a:t>，集体生活是我们</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青春成长的必经之路</a:t>
            </a:r>
            <a:r>
              <a:rPr lang="en-US" altLang="zh-CN" sz="2800" b="0" i="0" dirty="0">
                <a:solidFill>
                  <a:srgbClr val="000000"/>
                </a:solidFill>
                <a:latin typeface="Times New Roman" pitchFamily="34" charset="0"/>
                <a:ea typeface="SimSun" pitchFamily="34" charset="-122"/>
                <a:cs typeface="Times New Roman" pitchFamily="34" charset="-120"/>
              </a:rPr>
              <a:t>。某校七年级（1）班开展以“</a:t>
            </a:r>
            <a:r>
              <a:rPr lang="en-US" altLang="zh-CN" sz="2800" b="0" i="0">
                <a:solidFill>
                  <a:srgbClr val="000000"/>
                </a:solidFill>
                <a:latin typeface="Times New Roman" pitchFamily="34" charset="0"/>
                <a:ea typeface="SimSun" pitchFamily="34" charset="-122"/>
                <a:cs typeface="Times New Roman" pitchFamily="34" charset="-120"/>
              </a:rPr>
              <a:t>共建美好班级</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助力</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健康发展</a:t>
            </a:r>
            <a:r>
              <a:rPr lang="en-US" altLang="zh-CN" sz="2800" b="0" i="0" dirty="0">
                <a:solidFill>
                  <a:srgbClr val="000000"/>
                </a:solidFill>
                <a:latin typeface="Times New Roman" pitchFamily="34" charset="0"/>
                <a:ea typeface="SimSun" pitchFamily="34" charset="-122"/>
                <a:cs typeface="Times New Roman" pitchFamily="34" charset="-120"/>
              </a:rPr>
              <a:t>”为主题的班会，请你参与。</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感受集体温暖】</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片段一</a:t>
            </a:r>
            <a:r>
              <a:rPr lang="en-US" altLang="zh-CN" sz="2800" b="1"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班级成立了学习互助小组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同学们互相帮助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互相鼓励</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彼此传递关心和支持</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片段二</a:t>
            </a:r>
            <a:r>
              <a:rPr lang="en-US" altLang="zh-CN" sz="2800" b="1"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小雅演讲比赛失利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十分沮丧</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为了安慰她</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班长带领同</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学们给她写了卡片</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8_BD.5_2#597285215?sp=1&amp;vaa=1&amp;vcp=1&amp;pid=b0ea92d18&amp;color=0,0,0&amp;vtp=1&amp;vaab=1&amp;bbb=1"/>
          <p:cNvSpPr/>
          <p:nvPr/>
        </p:nvSpPr>
        <p:spPr>
          <a:xfrm>
            <a:off x="539496" y="567072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片段三</a:t>
            </a:r>
            <a:r>
              <a:rPr lang="en-US" altLang="zh-CN" sz="2800" b="1" i="0" dirty="0">
                <a:solidFill>
                  <a:srgbClr val="000000"/>
                </a:solidFill>
                <a:latin typeface="SimSun" pitchFamily="34" charset="0"/>
                <a:ea typeface="SimSun" pitchFamily="34" charset="-122"/>
                <a:cs typeface="SimSun" pitchFamily="34" charset="-120"/>
              </a:rPr>
              <a:t> </a:t>
            </a:r>
            <a:r>
              <a:rPr lang="en-US" altLang="zh-CN" sz="2800" i="0" dirty="0">
                <a:solidFill>
                  <a:srgbClr val="000000"/>
                </a:solidFill>
                <a:latin typeface="SimSun" pitchFamily="34" charset="0"/>
                <a:ea typeface="SimSun" pitchFamily="34" charset="-122"/>
                <a:cs typeface="SimSun" pitchFamily="34" charset="-120"/>
              </a:rPr>
              <a:t>__________________________________________________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O_9_BD.6_1#8a6a94cfc?vaa=1&amp;vcp=1&amp;pid=597285215&amp;color=0,0,0&amp;vtp=1&amp;vaab=1&amp;bt=1&amp;bbb=1"/>
          <p:cNvSpPr/>
          <p:nvPr/>
        </p:nvSpPr>
        <p:spPr>
          <a:xfrm>
            <a:off x="539496" y="250494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（1）请你结合自身经历，补充片段三。</a:t>
            </a:r>
            <a:endParaRPr lang="en-US" altLang="zh-CN" sz="2800" dirty="0"/>
          </a:p>
        </p:txBody>
      </p:sp>
      <p:sp>
        <p:nvSpPr>
          <p:cNvPr id="3" name="QO_9_AN.1_1#8a6a94cfc?vaa=1&amp;vcp=1&amp;pid=597285215&amp;color=0,0,0&amp;vtp=1&amp;vaab=1&amp;bbb=1&amp;hb=1"/>
          <p:cNvSpPr/>
          <p:nvPr/>
        </p:nvSpPr>
        <p:spPr>
          <a:xfrm>
            <a:off x="539496" y="3132645"/>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示例：我生病了，在家休息。同学打来电话问候</a:t>
            </a:r>
            <a:r>
              <a:rPr lang="en-US" altLang="zh-CN" sz="2800" b="0" i="0">
                <a:solidFill>
                  <a:srgbClr val="FF0000"/>
                </a:solidFill>
                <a:latin typeface="Times New Roman" pitchFamily="34" charset="0"/>
                <a:ea typeface="SimSun" pitchFamily="34" charset="-122"/>
                <a:cs typeface="Times New Roman" pitchFamily="34" charset="-120"/>
              </a:rPr>
              <a:t>，并为我辅导</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当天的功课</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P_9_BD#5c2ac433b?vcp=1&amp;pid=597285215&amp;color=0,0,0&amp;mp=1&amp;vtp=1&amp;vaab=1&amp;bt=1&amp;bbb=1&amp;hb=1"/>
          <p:cNvSpPr/>
          <p:nvPr/>
        </p:nvSpPr>
        <p:spPr>
          <a:xfrm>
            <a:off x="539496" y="1048607"/>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【班级事务我参与】“</a:t>
            </a:r>
            <a:r>
              <a:rPr lang="en-US" altLang="zh-CN" sz="2800" b="0" i="0" dirty="0">
                <a:solidFill>
                  <a:srgbClr val="000000"/>
                </a:solidFill>
                <a:latin typeface="Times New Roman" pitchFamily="34" charset="0"/>
                <a:ea typeface="楷体" pitchFamily="34" charset="-122"/>
                <a:cs typeface="Times New Roman" pitchFamily="34" charset="-120"/>
              </a:rPr>
              <a:t>千人同心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则得千人之力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万人异心</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则无</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一人之用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建设美好班集体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每个人都承担着相应的责任</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（2）请将下面的责任书补充完整。</a:t>
            </a:r>
            <a:endParaRPr lang="en-US" altLang="zh-CN" sz="2800" dirty="0"/>
          </a:p>
        </p:txBody>
      </p:sp>
      <p:graphicFrame>
        <p:nvGraphicFramePr>
          <p:cNvPr id="19" name="QB_9_BD.8_2#d315b94f8?colgroup=30&amp;vaa=1&amp;vcp=1&amp;pid=597285215&amp;color=0,0,0&amp;vtp=1&amp;vaab=1&amp;bbb=1"/>
          <p:cNvGraphicFramePr>
            <a:graphicFrameLocks noGrp="1"/>
          </p:cNvGraphicFramePr>
          <p:nvPr>
            <p:extLst>
              <p:ext uri="{D42A27DB-BD31-4B8C-83A1-F6EECF244321}">
                <p14:modId xmlns:p14="http://schemas.microsoft.com/office/powerpoint/2010/main" val="2908058005"/>
              </p:ext>
            </p:extLst>
          </p:nvPr>
        </p:nvGraphicFramePr>
        <p:xfrm>
          <a:off x="539496" y="3026251"/>
          <a:ext cx="11091672" cy="2484000"/>
        </p:xfrm>
        <a:graphic>
          <a:graphicData uri="http://schemas.openxmlformats.org/drawingml/2006/table">
            <a:tbl>
              <a:tblPr/>
              <a:tblGrid>
                <a:gridCol w="11091672">
                  <a:extLst>
                    <a:ext uri="{9D8B030D-6E8A-4147-A177-3AD203B41FA5}">
                      <a16:colId xmlns:a16="http://schemas.microsoft.com/office/drawing/2014/main" val="20000"/>
                    </a:ext>
                  </a:extLst>
                </a:gridCol>
              </a:tblGrid>
              <a:tr h="2484000">
                <a:tc>
                  <a:txBody>
                    <a:bodyPr/>
                    <a:lstStyle/>
                    <a:p>
                      <a:pPr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我的责任书</a:t>
                      </a:r>
                      <a:endParaRPr lang="en-US" altLang="zh-CN" sz="1200" dirty="0"/>
                    </a:p>
                    <a:p>
                      <a:pPr algn="l" latinLnBrk="1" hangingPunct="0">
                        <a:lnSpc>
                          <a:spcPts val="44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建设美好班集体</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我要做到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p>
                      <a:pPr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i="0" dirty="0">
                          <a:solidFill>
                            <a:srgbClr val="000000"/>
                          </a:solidFill>
                          <a:latin typeface="SimSun" pitchFamily="34" charset="0"/>
                          <a:ea typeface="SimSun" pitchFamily="34" charset="-122"/>
                          <a:cs typeface="SimSun" pitchFamily="34" charset="-120"/>
                        </a:rPr>
                        <a:t>__________________________________</a:t>
                      </a:r>
                      <a:endParaRPr lang="en-US" altLang="zh-CN" sz="1200" dirty="0"/>
                    </a:p>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i="0" dirty="0">
                          <a:solidFill>
                            <a:srgbClr val="000000"/>
                          </a:solidFill>
                          <a:latin typeface="SimSun" pitchFamily="34" charset="0"/>
                          <a:ea typeface="SimSun" pitchFamily="34" charset="-122"/>
                          <a:cs typeface="SimSun" pitchFamily="34" charset="-120"/>
                        </a:rPr>
                        <a:t>________________________________________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5" name="QB_9_AN.9_1#d315b94f8.blank?vaa=1&amp;vcp=1&amp;pid=597285215&amp;color=0,0,0&amp;vpa=3&amp;vtp=1&amp;vaab=1&amp;bbb=1"/>
          <p:cNvSpPr/>
          <p:nvPr/>
        </p:nvSpPr>
        <p:spPr>
          <a:xfrm>
            <a:off x="977415" y="4257230"/>
            <a:ext cx="5948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积极分担集体事务，做集体的主人。</a:t>
            </a:r>
            <a:endParaRPr lang="en-US" altLang="zh-CN" sz="2800" dirty="0"/>
          </a:p>
        </p:txBody>
      </p:sp>
      <p:sp>
        <p:nvSpPr>
          <p:cNvPr id="6" name="QB_9_AN.10_1#d315b94f8.blank?vaa=1&amp;vcp=1&amp;pid=597285215&amp;color=0,0,0&amp;vpa=4&amp;vtp=1&amp;vaab=1&amp;bbb=1"/>
          <p:cNvSpPr/>
          <p:nvPr/>
        </p:nvSpPr>
        <p:spPr>
          <a:xfrm>
            <a:off x="977415" y="4808061"/>
            <a:ext cx="70151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从实际出发，发挥所长，为集体建设出力。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C_5_BD#49dcecbce?sp=1&amp;vcp=1&amp;pid=601b3819a&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二、法治的特征与作用，与法同行</a:t>
            </a:r>
            <a:endParaRPr lang="en-US" altLang="zh-CN" sz="3200" dirty="0"/>
          </a:p>
        </p:txBody>
      </p:sp>
      <p:sp>
        <p:nvSpPr>
          <p:cNvPr id="3" name="P_6_BD#dee05080c?sp=1&amp;vcp=1&amp;pid=49dcecbce&amp;color=0,0,0&amp;vtp=1&amp;vaab=1&amp;bbb=1"/>
          <p:cNvSpPr/>
          <p:nvPr/>
        </p:nvSpPr>
        <p:spPr>
          <a:xfrm>
            <a:off x="539496" y="126724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法律与生活的关系。</a:t>
            </a:r>
            <a:endParaRPr lang="en-US" altLang="zh-CN" sz="2800" dirty="0"/>
          </a:p>
          <a:p>
            <a:pPr latinLnBrk="1">
              <a:lnSpc>
                <a:spcPts val="5100"/>
              </a:lnSpc>
            </a:pPr>
            <a:r>
              <a:rPr lang="en-US" altLang="zh-CN" sz="2800" b="0" i="0" kern="0">
                <a:solidFill>
                  <a:srgbClr val="000000"/>
                </a:solidFill>
                <a:latin typeface="SimSun" panose="02010600030101010101" pitchFamily="2" charset="-122"/>
                <a:ea typeface="SimSun" pitchFamily="34" charset="-122"/>
                <a:cs typeface="Times New Roman" pitchFamily="34" charset="-120"/>
              </a:rPr>
              <a:t>    </a:t>
            </a:r>
            <a:r>
              <a:rPr lang="en-US" altLang="zh-CN" sz="2800" b="0" i="0" u="wavy">
                <a:solidFill>
                  <a:srgbClr val="000000"/>
                </a:solidFill>
                <a:latin typeface="Times New Roman" pitchFamily="34" charset="0"/>
                <a:ea typeface="SimSun" pitchFamily="34" charset="-122"/>
                <a:cs typeface="Times New Roman" pitchFamily="34" charset="-120"/>
              </a:rPr>
              <a:t>生活与法律息息相关</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（1）法律是应生活的需要而制定和颁布的，又对生活加以规范和</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调整。</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e383b3fff.fixed?vcp=1&amp;pid=d892b45e8&amp;color=241,138,6&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F18A06"/>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e383b3fff.fixed?vcp=1&amp;pid=d892b45e8&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e383b3fff.fixed?vcp=1&amp;pid=d892b45e8&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第六部分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七年级下册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P_6_BD#dee05080c?sp=1&amp;vcp=1&amp;pid=49dcecbce&amp;color=0,0,0&amp;mp=1&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（2）法律深深地嵌入我们的生活之中，影响社会的方方面面</a:t>
            </a:r>
            <a:r>
              <a:rPr lang="en-US" altLang="zh-CN" sz="2800" b="0" i="0">
                <a:solidFill>
                  <a:srgbClr val="000000"/>
                </a:solidFill>
                <a:latin typeface="Times New Roman" pitchFamily="34" charset="0"/>
                <a:ea typeface="SimSun" pitchFamily="34" charset="-122"/>
                <a:cs typeface="Times New Roman" pitchFamily="34" charset="-120"/>
              </a:rPr>
              <a:t>。法</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律通过</a:t>
            </a:r>
            <a:r>
              <a:rPr lang="en-US" altLang="zh-CN" sz="2800" b="0" i="0" u="wavy">
                <a:solidFill>
                  <a:srgbClr val="000000"/>
                </a:solidFill>
                <a:latin typeface="Times New Roman" pitchFamily="34" charset="0"/>
                <a:ea typeface="SimSun" pitchFamily="34" charset="-122"/>
                <a:cs typeface="Times New Roman" pitchFamily="34" charset="-120"/>
              </a:rPr>
              <a:t>调整社会关系</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不仅服务于人们当下的生活</a:t>
            </a:r>
            <a:r>
              <a:rPr lang="en-US" altLang="zh-CN" sz="2800" b="0" i="0">
                <a:solidFill>
                  <a:srgbClr val="000000"/>
                </a:solidFill>
                <a:latin typeface="Times New Roman" pitchFamily="34" charset="0"/>
                <a:ea typeface="SimSun" pitchFamily="34" charset="-122"/>
                <a:cs typeface="Times New Roman" pitchFamily="34" charset="-120"/>
              </a:rPr>
              <a:t>，而且指导着人们未</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来的生活。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（3）法律与我们每个人如影随形，相伴一生。</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我们一生都享有法</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律规定的各项权利，同时必须履行法律规定的各项义务</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P_6_BD#dee05080c?sp=1&amp;vcp=1&amp;pid=49dcecbce&amp;color=0,0,0&amp;vtp=1&amp;vaab=1&amp;bt=1&amp;bbb=1"/>
          <p:cNvSpPr/>
          <p:nvPr/>
        </p:nvSpPr>
        <p:spPr>
          <a:xfrm>
            <a:off x="539496" y="13675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2.法律的本质与功能</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本质：</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统治阶级共同意志的体现</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功能：</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是用来统治国家、管理社会的工具</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是调整社会</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关系、判断是非曲直、处理矛盾和纠纷的标尺</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3.全面推进依法治国的总目标是什么</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strike="noStrike" kern="0" cap="none"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建设中国特色社会主义法治体系，建设社会主义法治国家</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P_6_BD#dee05080c?sp=1&amp;vcp=1&amp;pid=49dcecbce&amp;color=0,0,0&amp;mp=1&amp;vtp=1&amp;vaab=1&amp;bt=1&amp;bb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1" i="0">
                <a:solidFill>
                  <a:srgbClr val="000000"/>
                </a:solidFill>
                <a:latin typeface="Times New Roman" pitchFamily="34" charset="0"/>
                <a:ea typeface="SimSun" pitchFamily="34" charset="-122"/>
                <a:cs typeface="Times New Roman" pitchFamily="34" charset="-120"/>
              </a:rPr>
              <a:t>法律的特征</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（1）法律是由</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国家制定或认可</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（2）法律是由</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国家强制力</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保证实施的。</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（3）法律对全体社会成员具有</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普遍约束力</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P_6_BD#dee05080c?sp=1&amp;vcp=1&amp;pid=49dcecbce&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a:solidFill>
                  <a:srgbClr val="000000"/>
                </a:solidFill>
                <a:latin typeface="Times New Roman" pitchFamily="34" charset="0"/>
                <a:ea typeface="SimSun" pitchFamily="34" charset="-122"/>
                <a:cs typeface="Times New Roman" pitchFamily="34" charset="-120"/>
              </a:rPr>
              <a:t>如何理解法律对全体社会成员具有普遍约束力？</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（1）在法治社会里，公民在法律面前一律平等，任何人都没有超</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越法律的特权。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（2）每个公民都平等地受到法律的保护，平等地享有权利和履行</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义务。</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（3）任何人不论职务高低、功劳大小，只要触犯国家法律，都必</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须承担相应的法律责任。</a:t>
            </a:r>
            <a:endParaRPr lang="en-US" altLang="zh-CN" sz="2800" dirty="0"/>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P_6_BD#dee05080c?sp=1&amp;vcp=1&amp;pid=49dcecbce&amp;color=0,0,0&amp;vtp=1&amp;vaab=1&amp;bt=1&amp;bbb=1&amp;hb=1"/>
          <p:cNvSpPr/>
          <p:nvPr/>
        </p:nvSpPr>
        <p:spPr>
          <a:xfrm>
            <a:off x="539496" y="89887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法律的作用。</a:t>
            </a:r>
            <a:endParaRPr lang="en-US" altLang="zh-CN" sz="2800" dirty="0"/>
          </a:p>
          <a:p>
            <a:pPr latinLnBrk="1">
              <a:lnSpc>
                <a:spcPts val="5100"/>
              </a:lnSpc>
            </a:pPr>
            <a:r>
              <a:rPr lang="en-US" altLang="zh-CN" sz="2800" b="0" i="0" kern="0">
                <a:solidFill>
                  <a:srgbClr val="000000"/>
                </a:solidFill>
                <a:latin typeface="SimSun" panose="02010600030101010101" pitchFamily="2" charset="-122"/>
                <a:ea typeface="SimSun" pitchFamily="34" charset="-122"/>
                <a:cs typeface="Times New Roman" pitchFamily="34" charset="-120"/>
              </a:rPr>
              <a:t>    </a:t>
            </a:r>
            <a:r>
              <a:rPr lang="en-US" altLang="zh-CN" sz="2800" b="0" i="0" u="wavy">
                <a:solidFill>
                  <a:srgbClr val="000000"/>
                </a:solidFill>
                <a:latin typeface="Times New Roman" pitchFamily="34" charset="0"/>
                <a:ea typeface="SimSun" pitchFamily="34" charset="-122"/>
                <a:cs typeface="Times New Roman" pitchFamily="34" charset="-120"/>
              </a:rPr>
              <a:t>法律规范全体社会成员的行为</a:t>
            </a:r>
            <a:r>
              <a:rPr lang="en-US" altLang="zh-CN" sz="2800" b="0" i="0" u="wavy" dirty="0">
                <a:solidFill>
                  <a:srgbClr val="000000"/>
                </a:solidFill>
                <a:latin typeface="Times New Roman" pitchFamily="34" charset="0"/>
                <a:ea typeface="SimSun" pitchFamily="34" charset="-122"/>
                <a:cs typeface="Times New Roman" pitchFamily="34" charset="-120"/>
              </a:rPr>
              <a:t>，保护我们的生活</a:t>
            </a:r>
            <a:r>
              <a:rPr lang="en-US" altLang="zh-CN" sz="2800" b="0" i="0" u="wavy">
                <a:solidFill>
                  <a:srgbClr val="000000"/>
                </a:solidFill>
                <a:latin typeface="Times New Roman" pitchFamily="34" charset="0"/>
                <a:ea typeface="SimSun" pitchFamily="34" charset="-122"/>
                <a:cs typeface="Times New Roman" pitchFamily="34" charset="-120"/>
              </a:rPr>
              <a:t>，为我们的成长和</a:t>
            </a:r>
          </a:p>
          <a:p>
            <a:pPr latinLnBrk="1">
              <a:lnSpc>
                <a:spcPts val="5100"/>
              </a:lnSpc>
            </a:pPr>
            <a:r>
              <a:rPr lang="en-US" altLang="zh-CN" sz="2800" b="0" i="0" u="wavy">
                <a:solidFill>
                  <a:srgbClr val="000000"/>
                </a:solidFill>
                <a:latin typeface="Times New Roman" pitchFamily="34" charset="0"/>
                <a:ea typeface="SimSun" pitchFamily="34" charset="-122"/>
                <a:cs typeface="Times New Roman" pitchFamily="34" charset="-120"/>
              </a:rPr>
              <a:t>发展创造安全</a:t>
            </a:r>
            <a:r>
              <a:rPr lang="en-US" altLang="zh-CN" sz="2800" b="0" i="0" u="wavy" dirty="0">
                <a:solidFill>
                  <a:srgbClr val="000000"/>
                </a:solidFill>
                <a:latin typeface="Times New Roman" pitchFamily="34" charset="0"/>
                <a:ea typeface="SimSun" pitchFamily="34" charset="-122"/>
                <a:cs typeface="Times New Roman" pitchFamily="34" charset="-120"/>
              </a:rPr>
              <a:t>、健康</a:t>
            </a:r>
            <a:r>
              <a:rPr lang="en-US" altLang="zh-CN" sz="2800" b="0" i="0" u="wavy">
                <a:solidFill>
                  <a:srgbClr val="000000"/>
                </a:solidFill>
                <a:latin typeface="Times New Roman" pitchFamily="34" charset="0"/>
                <a:ea typeface="SimSun" pitchFamily="34" charset="-122"/>
                <a:cs typeface="Times New Roman" pitchFamily="34" charset="-120"/>
              </a:rPr>
              <a:t>、有序的社会环境</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规范作用：</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①法律规定我们应该享有的权利，应该履行的义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务。②让我们懂得在社会生活中可以做什么，应当做什么，不应当做什</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么。③为我们评判自己和他人的行为提供了准绳，指引、教育人向善。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保护作用：</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法律通过解决纠纷和制裁违法犯罪，惩恶扬善、</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伸张正义，维护我们的合法权益。</a:t>
            </a: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P_6_BD#dee05080c?sp=1&amp;vcp=1&amp;pid=49dcecbce&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a:solidFill>
                  <a:srgbClr val="000000"/>
                </a:solidFill>
                <a:latin typeface="Times New Roman" pitchFamily="34" charset="0"/>
                <a:ea typeface="SimSun" pitchFamily="34" charset="-122"/>
                <a:cs typeface="Times New Roman" pitchFamily="34" charset="-120"/>
              </a:rPr>
              <a:t>未成年人为什么需要特殊保护？</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自身的原因：</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未成年人身心发育尚不成熟，自我保护能力较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弱，辨别是非能力和自我控制能力不强，容易受到不良因素的影响和不</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法侵害。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国家、社会方面的原因：</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①未成年人的生存和发展事关人类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的未来，给予未成年人特殊关爱和保护，已经成为人类的共识。②保护</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未成年人的合法权益，是人类文明和社会进步的应有之义。</a:t>
            </a:r>
            <a:endParaRPr lang="en-US" altLang="zh-CN" sz="2800" dirty="0"/>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P_6_BD#dee05080c?sp=1&amp;vcp=1&amp;pid=49dcecbce&amp;color=0,0,0&amp;vtp=1&amp;vaab=1&amp;bt=1&amp;bb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a:solidFill>
                  <a:srgbClr val="000000"/>
                </a:solidFill>
                <a:latin typeface="Times New Roman" pitchFamily="34" charset="0"/>
                <a:ea typeface="SimSun" pitchFamily="34" charset="-122"/>
                <a:cs typeface="Times New Roman" pitchFamily="34" charset="-120"/>
              </a:rPr>
              <a:t>保护未成年人的法律。</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专门法律：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《中华人民共和国未成年人保护法》《中华人民</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共和国预防未成年人犯罪法》等。</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其他法律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：宪法、民法典、义务教育法、家庭教育促进法等。</a:t>
            </a:r>
            <a:endParaRPr lang="en-US" altLang="zh-CN" sz="2800" dirty="0"/>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P_6_BD#dee05080c?sp=1&amp;vcp=1&amp;pid=49dcecbce&amp;color=0,0,0&amp;vtp=1&amp;vaab=1&amp;bt=1&amp;bbb=1"/>
          <p:cNvSpPr/>
          <p:nvPr/>
        </p:nvSpPr>
        <p:spPr>
          <a:xfrm>
            <a:off x="539496" y="113579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全方位保障未成年人合法权益的六大防线。</a:t>
            </a:r>
            <a:endParaRPr lang="en-US" altLang="zh-CN" sz="2800" dirty="0"/>
          </a:p>
        </p:txBody>
      </p:sp>
      <p:graphicFrame>
        <p:nvGraphicFramePr>
          <p:cNvPr id="28" name="P_6_BD#dee05080c?colgroup=2,18,7&amp;vcp=1&amp;pid=49dcecbce&amp;color=0,0,0&amp;vtp=1&amp;vaab=1&amp;bbb=1&amp;hb=1"/>
          <p:cNvGraphicFramePr>
            <a:graphicFrameLocks noGrp="1"/>
          </p:cNvGraphicFramePr>
          <p:nvPr>
            <p:extLst>
              <p:ext uri="{D42A27DB-BD31-4B8C-83A1-F6EECF244321}">
                <p14:modId xmlns:p14="http://schemas.microsoft.com/office/powerpoint/2010/main" val="3107915044"/>
              </p:ext>
            </p:extLst>
          </p:nvPr>
        </p:nvGraphicFramePr>
        <p:xfrm>
          <a:off x="539496" y="1817401"/>
          <a:ext cx="11125584" cy="3891472"/>
        </p:xfrm>
        <a:graphic>
          <a:graphicData uri="http://schemas.openxmlformats.org/drawingml/2006/table">
            <a:tbl>
              <a:tblPr/>
              <a:tblGrid>
                <a:gridCol w="1106424">
                  <a:extLst>
                    <a:ext uri="{9D8B030D-6E8A-4147-A177-3AD203B41FA5}">
                      <a16:colId xmlns:a16="http://schemas.microsoft.com/office/drawing/2014/main" val="20000"/>
                    </a:ext>
                  </a:extLst>
                </a:gridCol>
                <a:gridCol w="6995160">
                  <a:extLst>
                    <a:ext uri="{9D8B030D-6E8A-4147-A177-3AD203B41FA5}">
                      <a16:colId xmlns:a16="http://schemas.microsoft.com/office/drawing/2014/main" val="20001"/>
                    </a:ext>
                  </a:extLst>
                </a:gridCol>
                <a:gridCol w="3024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家庭</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是指</a:t>
                      </a:r>
                      <a:r>
                        <a:rPr lang="en-US" altLang="zh-CN" sz="2800" b="0" i="0" u="wavy">
                          <a:solidFill>
                            <a:srgbClr val="000000"/>
                          </a:solidFill>
                          <a:latin typeface="Times New Roman" pitchFamily="34" charset="0"/>
                          <a:ea typeface="SimSun" pitchFamily="34" charset="-122"/>
                          <a:cs typeface="Times New Roman" pitchFamily="34" charset="-120"/>
                        </a:rPr>
                        <a:t>父母</a:t>
                      </a:r>
                      <a:r>
                        <a:rPr lang="en-US" altLang="zh-CN" sz="2800" b="0" i="0" u="wavy" spc="-100">
                          <a:solidFill>
                            <a:srgbClr val="000000"/>
                          </a:solidFill>
                          <a:latin typeface="Times New Roman" pitchFamily="34" charset="0"/>
                          <a:ea typeface="SimSun" pitchFamily="34" charset="-122"/>
                          <a:cs typeface="Times New Roman" pitchFamily="34" charset="-120"/>
                        </a:rPr>
                        <a:t>、</a:t>
                      </a:r>
                      <a:r>
                        <a:rPr lang="en-US" altLang="zh-CN" sz="2800" b="0" i="0" u="wavy">
                          <a:solidFill>
                            <a:srgbClr val="000000"/>
                          </a:solidFill>
                          <a:latin typeface="Times New Roman" pitchFamily="34" charset="0"/>
                          <a:ea typeface="SimSun" pitchFamily="34" charset="-122"/>
                          <a:cs typeface="Times New Roman" pitchFamily="34" charset="-120"/>
                        </a:rPr>
                        <a:t>其他监护人</a:t>
                      </a:r>
                      <a:r>
                        <a:rPr lang="en-US" altLang="zh-CN" sz="2800" b="0" i="0">
                          <a:solidFill>
                            <a:srgbClr val="000000"/>
                          </a:solidFill>
                          <a:latin typeface="Times New Roman" pitchFamily="34" charset="0"/>
                          <a:ea typeface="SimSun" pitchFamily="34" charset="-122"/>
                          <a:cs typeface="Times New Roman" pitchFamily="34" charset="-120"/>
                        </a:rPr>
                        <a:t>和共同生活的</a:t>
                      </a:r>
                      <a:r>
                        <a:rPr lang="en-US" altLang="zh-CN" sz="2800" b="0" i="0" u="wavy">
                          <a:solidFill>
                            <a:srgbClr val="000000"/>
                          </a:solidFill>
                          <a:latin typeface="Times New Roman" pitchFamily="34" charset="0"/>
                          <a:ea typeface="SimSun" pitchFamily="34" charset="-122"/>
                          <a:cs typeface="Times New Roman" pitchFamily="34" charset="-120"/>
                        </a:rPr>
                        <a:t>其他成</a:t>
                      </a:r>
                    </a:p>
                    <a:p>
                      <a:pPr marL="0" indent="0" algn="l" latinLnBrk="1" hangingPunct="0">
                        <a:lnSpc>
                          <a:spcPts val="4400"/>
                        </a:lnSpc>
                      </a:pPr>
                      <a:r>
                        <a:rPr lang="en-US" altLang="zh-CN" sz="2800" b="0" i="0" u="wavy">
                          <a:solidFill>
                            <a:srgbClr val="000000"/>
                          </a:solidFill>
                          <a:latin typeface="Times New Roman" pitchFamily="34" charset="0"/>
                          <a:ea typeface="SimSun" pitchFamily="34" charset="-122"/>
                          <a:cs typeface="Times New Roman" pitchFamily="34" charset="-120"/>
                        </a:rPr>
                        <a:t>年家庭成员</a:t>
                      </a:r>
                      <a:r>
                        <a:rPr lang="en-US" altLang="zh-CN" sz="2800" b="0" i="0">
                          <a:solidFill>
                            <a:srgbClr val="000000"/>
                          </a:solidFill>
                          <a:latin typeface="Times New Roman" pitchFamily="34" charset="0"/>
                          <a:ea typeface="SimSun" pitchFamily="34" charset="-122"/>
                          <a:cs typeface="Times New Roman" pitchFamily="34" charset="-120"/>
                        </a:rPr>
                        <a:t>对未成年人进行的保护</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包括生</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活上的关心照顾和思想上的教育培养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是未成年人保护的第一个阵地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是未成年人保护的基础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学校</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是指</a:t>
                      </a:r>
                      <a:r>
                        <a:rPr lang="en-US" altLang="zh-CN" sz="2800" b="0" i="0" u="wavy">
                          <a:solidFill>
                            <a:srgbClr val="000000"/>
                          </a:solidFill>
                          <a:latin typeface="Times New Roman" pitchFamily="34" charset="0"/>
                          <a:ea typeface="SimSun" pitchFamily="34" charset="-122"/>
                          <a:cs typeface="Times New Roman" pitchFamily="34" charset="-120"/>
                        </a:rPr>
                        <a:t>学校</a:t>
                      </a:r>
                      <a:r>
                        <a:rPr lang="en-US" altLang="zh-CN" sz="2800" b="0" i="0" u="wavy" spc="-100">
                          <a:solidFill>
                            <a:srgbClr val="000000"/>
                          </a:solidFill>
                          <a:latin typeface="Times New Roman" pitchFamily="34" charset="0"/>
                          <a:ea typeface="SimSun" pitchFamily="34" charset="-122"/>
                          <a:cs typeface="Times New Roman" pitchFamily="34" charset="-120"/>
                        </a:rPr>
                        <a:t>、</a:t>
                      </a:r>
                      <a:r>
                        <a:rPr lang="en-US" altLang="zh-CN" sz="2800" b="0" i="0" u="wavy">
                          <a:solidFill>
                            <a:srgbClr val="000000"/>
                          </a:solidFill>
                          <a:latin typeface="Times New Roman" pitchFamily="34" charset="0"/>
                          <a:ea typeface="SimSun" pitchFamily="34" charset="-122"/>
                          <a:cs typeface="Times New Roman" pitchFamily="34" charset="-120"/>
                        </a:rPr>
                        <a:t>幼儿园和其他教育机构</a:t>
                      </a:r>
                      <a:r>
                        <a:rPr lang="en-US" altLang="zh-CN" sz="2800" b="0" i="0">
                          <a:solidFill>
                            <a:srgbClr val="000000"/>
                          </a:solidFill>
                          <a:latin typeface="Times New Roman" pitchFamily="34" charset="0"/>
                          <a:ea typeface="SimSun" pitchFamily="34" charset="-122"/>
                          <a:cs typeface="Times New Roman" pitchFamily="34" charset="-120"/>
                        </a:rPr>
                        <a:t>对未成年</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人实施的保护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起着重要作用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graphicFrame>
        <p:nvGraphicFramePr>
          <p:cNvPr id="29" name="P_6_BD#dee05080c?colgroup=2,18,7&amp;vcp=1&amp;pid=49dcecbce&amp;color=0,0,0&amp;mp=1&amp;vtp=1&amp;vaab=1&amp;bt=1&amp;bbb=1&amp;hb=1"/>
          <p:cNvGraphicFramePr>
            <a:graphicFrameLocks noGrp="1"/>
          </p:cNvGraphicFramePr>
          <p:nvPr>
            <p:extLst>
              <p:ext uri="{D42A27DB-BD31-4B8C-83A1-F6EECF244321}">
                <p14:modId xmlns:p14="http://schemas.microsoft.com/office/powerpoint/2010/main" val="3272446176"/>
              </p:ext>
            </p:extLst>
          </p:nvPr>
        </p:nvGraphicFramePr>
        <p:xfrm>
          <a:off x="539496" y="1835562"/>
          <a:ext cx="11082528" cy="3891472"/>
        </p:xfrm>
        <a:graphic>
          <a:graphicData uri="http://schemas.openxmlformats.org/drawingml/2006/table">
            <a:tbl>
              <a:tblPr/>
              <a:tblGrid>
                <a:gridCol w="1106424">
                  <a:extLst>
                    <a:ext uri="{9D8B030D-6E8A-4147-A177-3AD203B41FA5}">
                      <a16:colId xmlns:a16="http://schemas.microsoft.com/office/drawing/2014/main" val="20000"/>
                    </a:ext>
                  </a:extLst>
                </a:gridCol>
                <a:gridCol w="6995160">
                  <a:extLst>
                    <a:ext uri="{9D8B030D-6E8A-4147-A177-3AD203B41FA5}">
                      <a16:colId xmlns:a16="http://schemas.microsoft.com/office/drawing/2014/main" val="20001"/>
                    </a:ext>
                  </a:extLst>
                </a:gridCol>
                <a:gridCol w="298094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社会</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是指</a:t>
                      </a:r>
                      <a:r>
                        <a:rPr lang="en-US" altLang="zh-CN" sz="2800" b="0" i="0" u="wavy">
                          <a:solidFill>
                            <a:srgbClr val="000000"/>
                          </a:solidFill>
                          <a:latin typeface="Times New Roman" pitchFamily="34" charset="0"/>
                          <a:ea typeface="SimSun" pitchFamily="34" charset="-122"/>
                          <a:cs typeface="Times New Roman" pitchFamily="34" charset="-120"/>
                        </a:rPr>
                        <a:t>国家</a:t>
                      </a:r>
                      <a:r>
                        <a:rPr lang="en-US" altLang="zh-CN" sz="2800" b="0" i="0" u="wavy" spc="-100" dirty="0">
                          <a:solidFill>
                            <a:srgbClr val="000000"/>
                          </a:solidFill>
                          <a:latin typeface="Times New Roman" pitchFamily="34" charset="0"/>
                          <a:ea typeface="SimSun" pitchFamily="34" charset="-122"/>
                          <a:cs typeface="Times New Roman" pitchFamily="34" charset="-120"/>
                        </a:rPr>
                        <a:t>、</a:t>
                      </a:r>
                      <a:r>
                        <a:rPr lang="en-US" altLang="zh-CN" sz="2800" b="0" i="0" u="wavy" dirty="0">
                          <a:solidFill>
                            <a:srgbClr val="000000"/>
                          </a:solidFill>
                          <a:latin typeface="Times New Roman" pitchFamily="34" charset="0"/>
                          <a:ea typeface="SimSun" pitchFamily="34" charset="-122"/>
                          <a:cs typeface="Times New Roman" pitchFamily="34" charset="-120"/>
                        </a:rPr>
                        <a:t>人民团体</a:t>
                      </a:r>
                      <a:r>
                        <a:rPr lang="en-US" altLang="zh-CN" sz="2800" b="0" i="0" u="wavy" spc="-100" dirty="0">
                          <a:solidFill>
                            <a:srgbClr val="000000"/>
                          </a:solidFill>
                          <a:latin typeface="Times New Roman" pitchFamily="34" charset="0"/>
                          <a:ea typeface="SimSun" pitchFamily="34" charset="-122"/>
                          <a:cs typeface="Times New Roman" pitchFamily="34" charset="-120"/>
                        </a:rPr>
                        <a:t>、</a:t>
                      </a:r>
                      <a:r>
                        <a:rPr lang="en-US" altLang="zh-CN" sz="2800" b="0" i="0" u="wavy" dirty="0">
                          <a:solidFill>
                            <a:srgbClr val="000000"/>
                          </a:solidFill>
                          <a:latin typeface="Times New Roman" pitchFamily="34" charset="0"/>
                          <a:ea typeface="SimSun" pitchFamily="34" charset="-122"/>
                          <a:cs typeface="Times New Roman" pitchFamily="34" charset="-120"/>
                        </a:rPr>
                        <a:t>企业事业单位</a:t>
                      </a:r>
                      <a:r>
                        <a:rPr lang="en-US" altLang="zh-CN" sz="2800" b="0" i="0" u="wavy" spc="-100">
                          <a:solidFill>
                            <a:srgbClr val="000000"/>
                          </a:solidFill>
                          <a:latin typeface="Times New Roman" pitchFamily="34" charset="0"/>
                          <a:ea typeface="SimSun" pitchFamily="34" charset="-122"/>
                          <a:cs typeface="Times New Roman" pitchFamily="34" charset="-120"/>
                        </a:rPr>
                        <a:t>、</a:t>
                      </a:r>
                      <a:r>
                        <a:rPr lang="en-US" altLang="zh-CN" sz="2800" b="0" i="0" u="wavy">
                          <a:solidFill>
                            <a:srgbClr val="000000"/>
                          </a:solidFill>
                          <a:latin typeface="Times New Roman" pitchFamily="34" charset="0"/>
                          <a:ea typeface="SimSun" pitchFamily="34" charset="-122"/>
                          <a:cs typeface="Times New Roman" pitchFamily="34" charset="-120"/>
                        </a:rPr>
                        <a:t>社会</a:t>
                      </a:r>
                    </a:p>
                    <a:p>
                      <a:pPr marL="0" indent="0" algn="l" latinLnBrk="1" hangingPunct="0">
                        <a:lnSpc>
                          <a:spcPts val="4400"/>
                        </a:lnSpc>
                      </a:pPr>
                      <a:r>
                        <a:rPr lang="en-US" altLang="zh-CN" sz="2800" b="0" i="0" u="wavy">
                          <a:solidFill>
                            <a:srgbClr val="000000"/>
                          </a:solidFill>
                          <a:latin typeface="Times New Roman" pitchFamily="34" charset="0"/>
                          <a:ea typeface="SimSun" pitchFamily="34" charset="-122"/>
                          <a:cs typeface="Times New Roman" pitchFamily="34" charset="-120"/>
                        </a:rPr>
                        <a:t>组织以及其他组织和个人</a:t>
                      </a:r>
                      <a:r>
                        <a:rPr lang="en-US" altLang="zh-CN" sz="2800" b="0" i="0">
                          <a:solidFill>
                            <a:srgbClr val="000000"/>
                          </a:solidFill>
                          <a:latin typeface="Times New Roman" pitchFamily="34" charset="0"/>
                          <a:ea typeface="SimSun" pitchFamily="34" charset="-122"/>
                          <a:cs typeface="Times New Roman" pitchFamily="34" charset="-120"/>
                        </a:rPr>
                        <a:t>对未成年人实施的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是未成年人保护</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必不可少的组成</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部分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网络</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是指国家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社会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学校和家庭</a:t>
                      </a:r>
                      <a:r>
                        <a:rPr lang="en-US" altLang="zh-CN" sz="2800" b="0" i="0" u="wavy">
                          <a:solidFill>
                            <a:srgbClr val="000000"/>
                          </a:solidFill>
                          <a:latin typeface="Times New Roman" pitchFamily="34" charset="0"/>
                          <a:ea typeface="SimSun" pitchFamily="34" charset="-122"/>
                          <a:cs typeface="Times New Roman" pitchFamily="34" charset="-120"/>
                        </a:rPr>
                        <a:t>对未成年人网</a:t>
                      </a:r>
                    </a:p>
                    <a:p>
                      <a:pPr marL="0" lvl="0" indent="0" algn="l" latinLnBrk="1" hangingPunct="0">
                        <a:lnSpc>
                          <a:spcPts val="4200"/>
                        </a:lnSpc>
                      </a:pPr>
                      <a:r>
                        <a:rPr lang="en-US" altLang="zh-CN" sz="2800" b="0" i="0" u="wavy">
                          <a:solidFill>
                            <a:srgbClr val="000000"/>
                          </a:solidFill>
                          <a:latin typeface="Times New Roman" pitchFamily="34" charset="0"/>
                          <a:ea typeface="SimSun" pitchFamily="34" charset="-122"/>
                          <a:cs typeface="Times New Roman" pitchFamily="34" charset="-120"/>
                        </a:rPr>
                        <a:t>络生活</a:t>
                      </a:r>
                      <a:r>
                        <a:rPr lang="en-US" altLang="zh-CN" sz="2800" b="0" i="0">
                          <a:solidFill>
                            <a:srgbClr val="000000"/>
                          </a:solidFill>
                          <a:latin typeface="Times New Roman" pitchFamily="34" charset="0"/>
                          <a:ea typeface="SimSun" pitchFamily="34" charset="-122"/>
                          <a:cs typeface="Times New Roman" pitchFamily="34" charset="-120"/>
                        </a:rPr>
                        <a:t>实施的专门保护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力图实现对未成</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年人的线上线下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全方位保护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6_BD#dee05080c?colgroup=2,18,7&amp;vcp=1&amp;pid=49dcecbce&amp;color=0,0,0&amp;mp=1&amp;vtp=1&amp;vaab=1&amp;bt=1&amp;bbb=1">
            <a:extLst>
              <a:ext uri="{FF2B5EF4-FFF2-40B4-BE49-F238E27FC236}">
                <a16:creationId xmlns:a16="http://schemas.microsoft.com/office/drawing/2014/main" id="{E4DD947B-A9D0-45FF-B697-BBF63A171E34}"/>
              </a:ext>
            </a:extLst>
          </p:cNvPr>
          <p:cNvSpPr txBox="1"/>
          <p:nvPr/>
        </p:nvSpPr>
        <p:spPr>
          <a:xfrm>
            <a:off x="10903879"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graphicFrame>
        <p:nvGraphicFramePr>
          <p:cNvPr id="30" name="P_6_BD#dee05080c?colgroup=2,18,7&amp;vcp=1&amp;pid=49dcecbce&amp;color=0,0,0&amp;mp=1&amp;vtp=1&amp;vaab=1&amp;bt=1&amp;bbb=1&amp;hb=1"/>
          <p:cNvGraphicFramePr>
            <a:graphicFrameLocks noGrp="1"/>
          </p:cNvGraphicFramePr>
          <p:nvPr>
            <p:extLst>
              <p:ext uri="{D42A27DB-BD31-4B8C-83A1-F6EECF244321}">
                <p14:modId xmlns:p14="http://schemas.microsoft.com/office/powerpoint/2010/main" val="508600681"/>
              </p:ext>
            </p:extLst>
          </p:nvPr>
        </p:nvGraphicFramePr>
        <p:xfrm>
          <a:off x="539496" y="1540287"/>
          <a:ext cx="11082528" cy="3891472"/>
        </p:xfrm>
        <a:graphic>
          <a:graphicData uri="http://schemas.openxmlformats.org/drawingml/2006/table">
            <a:tbl>
              <a:tblPr/>
              <a:tblGrid>
                <a:gridCol w="1106424">
                  <a:extLst>
                    <a:ext uri="{9D8B030D-6E8A-4147-A177-3AD203B41FA5}">
                      <a16:colId xmlns:a16="http://schemas.microsoft.com/office/drawing/2014/main" val="20000"/>
                    </a:ext>
                  </a:extLst>
                </a:gridCol>
                <a:gridCol w="6995160">
                  <a:extLst>
                    <a:ext uri="{9D8B030D-6E8A-4147-A177-3AD203B41FA5}">
                      <a16:colId xmlns:a16="http://schemas.microsoft.com/office/drawing/2014/main" val="20001"/>
                    </a:ext>
                  </a:extLst>
                </a:gridCol>
                <a:gridCol w="298094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政府</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是指</a:t>
                      </a:r>
                      <a:r>
                        <a:rPr lang="en-US" altLang="zh-CN" sz="2800" b="0" i="0" u="wavy">
                          <a:solidFill>
                            <a:srgbClr val="000000"/>
                          </a:solidFill>
                          <a:latin typeface="Times New Roman" pitchFamily="34" charset="0"/>
                          <a:ea typeface="SimSun" pitchFamily="34" charset="-122"/>
                          <a:cs typeface="Times New Roman" pitchFamily="34" charset="-120"/>
                        </a:rPr>
                        <a:t>各级人民政府及其有关部门</a:t>
                      </a:r>
                      <a:r>
                        <a:rPr lang="en-US" altLang="zh-CN" sz="2800" b="0" i="0">
                          <a:solidFill>
                            <a:srgbClr val="000000"/>
                          </a:solidFill>
                          <a:latin typeface="Times New Roman" pitchFamily="34" charset="0"/>
                          <a:ea typeface="SimSun" pitchFamily="34" charset="-122"/>
                          <a:cs typeface="Times New Roman" pitchFamily="34" charset="-120"/>
                        </a:rPr>
                        <a:t>在各自职责</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范围内对未成年人实施的保护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承担着主体责任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司法</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是指</a:t>
                      </a:r>
                      <a:r>
                        <a:rPr lang="en-US" altLang="zh-CN" sz="2800" b="0" i="0" u="wavy">
                          <a:solidFill>
                            <a:srgbClr val="000000"/>
                          </a:solidFill>
                          <a:latin typeface="Times New Roman" pitchFamily="34" charset="0"/>
                          <a:ea typeface="SimSun" pitchFamily="34" charset="-122"/>
                          <a:cs typeface="Times New Roman" pitchFamily="34" charset="-120"/>
                        </a:rPr>
                        <a:t>国家司法机关</a:t>
                      </a:r>
                      <a:r>
                        <a:rPr lang="en-US" altLang="zh-CN" sz="2800" b="0" i="0" u="wavy" dirty="0">
                          <a:solidFill>
                            <a:srgbClr val="000000"/>
                          </a:solidFill>
                          <a:latin typeface="Times New Roman" pitchFamily="34" charset="0"/>
                          <a:ea typeface="SimSun" pitchFamily="34" charset="-122"/>
                          <a:cs typeface="Times New Roman" pitchFamily="34" charset="-120"/>
                        </a:rPr>
                        <a:t>（包括公安机关</a:t>
                      </a:r>
                      <a:r>
                        <a:rPr lang="en-US" altLang="zh-CN" sz="2800" b="0" i="0" u="wavy" spc="-100">
                          <a:solidFill>
                            <a:srgbClr val="000000"/>
                          </a:solidFill>
                          <a:latin typeface="Times New Roman" pitchFamily="34" charset="0"/>
                          <a:ea typeface="SimSun" pitchFamily="34" charset="-122"/>
                          <a:cs typeface="Times New Roman" pitchFamily="34" charset="-120"/>
                        </a:rPr>
                        <a:t>、</a:t>
                      </a:r>
                      <a:r>
                        <a:rPr lang="en-US" altLang="zh-CN" sz="2800" b="0" i="0" u="wavy">
                          <a:solidFill>
                            <a:srgbClr val="000000"/>
                          </a:solidFill>
                          <a:latin typeface="Times New Roman" pitchFamily="34" charset="0"/>
                          <a:ea typeface="SimSun" pitchFamily="34" charset="-122"/>
                          <a:cs typeface="Times New Roman" pitchFamily="34" charset="-120"/>
                        </a:rPr>
                        <a:t>人民检</a:t>
                      </a:r>
                    </a:p>
                    <a:p>
                      <a:pPr marL="0" indent="0" algn="l" latinLnBrk="1" hangingPunct="0">
                        <a:lnSpc>
                          <a:spcPts val="4400"/>
                        </a:lnSpc>
                      </a:pPr>
                      <a:r>
                        <a:rPr lang="en-US" altLang="zh-CN" sz="2800" b="0" i="0" u="wavy">
                          <a:solidFill>
                            <a:srgbClr val="000000"/>
                          </a:solidFill>
                          <a:latin typeface="Times New Roman" pitchFamily="34" charset="0"/>
                          <a:ea typeface="SimSun" pitchFamily="34" charset="-122"/>
                          <a:cs typeface="Times New Roman" pitchFamily="34" charset="-120"/>
                        </a:rPr>
                        <a:t>察院</a:t>
                      </a:r>
                      <a:r>
                        <a:rPr lang="en-US" altLang="zh-CN" sz="2800" b="0" i="0" u="wavy" spc="-100">
                          <a:solidFill>
                            <a:srgbClr val="000000"/>
                          </a:solidFill>
                          <a:latin typeface="Times New Roman" pitchFamily="34" charset="0"/>
                          <a:ea typeface="SimSun" pitchFamily="34" charset="-122"/>
                          <a:cs typeface="Times New Roman" pitchFamily="34" charset="-120"/>
                        </a:rPr>
                        <a:t>、</a:t>
                      </a:r>
                      <a:r>
                        <a:rPr lang="en-US" altLang="zh-CN" sz="2800" b="0" i="0" u="wavy">
                          <a:solidFill>
                            <a:srgbClr val="000000"/>
                          </a:solidFill>
                          <a:latin typeface="Times New Roman" pitchFamily="34" charset="0"/>
                          <a:ea typeface="SimSun" pitchFamily="34" charset="-122"/>
                          <a:cs typeface="Times New Roman" pitchFamily="34" charset="-120"/>
                        </a:rPr>
                        <a:t>人民法院以及司法行政部门在内的广</a:t>
                      </a:r>
                    </a:p>
                    <a:p>
                      <a:pPr marL="0" indent="0" algn="l" latinLnBrk="1" hangingPunct="0">
                        <a:lnSpc>
                          <a:spcPts val="4400"/>
                        </a:lnSpc>
                      </a:pPr>
                      <a:r>
                        <a:rPr lang="en-US" altLang="zh-CN" sz="2800" b="0" i="0" u="wavy">
                          <a:solidFill>
                            <a:srgbClr val="000000"/>
                          </a:solidFill>
                          <a:latin typeface="Times New Roman" pitchFamily="34" charset="0"/>
                          <a:ea typeface="SimSun" pitchFamily="34" charset="-122"/>
                          <a:cs typeface="Times New Roman" pitchFamily="34" charset="-120"/>
                        </a:rPr>
                        <a:t>义上的司法机关）</a:t>
                      </a:r>
                      <a:r>
                        <a:rPr lang="en-US" altLang="zh-CN" sz="2800" b="0" i="0">
                          <a:solidFill>
                            <a:srgbClr val="000000"/>
                          </a:solidFill>
                          <a:latin typeface="Times New Roman" pitchFamily="34" charset="0"/>
                          <a:ea typeface="SimSun" pitchFamily="34" charset="-122"/>
                          <a:cs typeface="Times New Roman" pitchFamily="34" charset="-120"/>
                        </a:rPr>
                        <a:t>依法履行职责</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对未成年</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人实施的专门保护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是维护未成年人</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合法权益的重要</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保障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6_BD#dee05080c?colgroup=2,18,7&amp;vcp=1&amp;pid=49dcecbce&amp;color=0,0,0&amp;mp=1&amp;vtp=1&amp;vaab=1&amp;bt=1&amp;bbb=1">
            <a:extLst>
              <a:ext uri="{FF2B5EF4-FFF2-40B4-BE49-F238E27FC236}">
                <a16:creationId xmlns:a16="http://schemas.microsoft.com/office/drawing/2014/main" id="{A8E20764-B3C9-9EF3-9F7A-34F63166A869}"/>
              </a:ext>
            </a:extLst>
          </p:cNvPr>
          <p:cNvSpPr txBox="1"/>
          <p:nvPr/>
        </p:nvSpPr>
        <p:spPr>
          <a:xfrm>
            <a:off x="10903879" y="831881"/>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e56c057e0.fixed?vcp=1&amp;pid=8b2a245c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在集体中成长</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走进法治天地</a:t>
            </a:r>
            <a:endParaRPr lang="en-US" altLang="zh-CN" sz="4000" dirty="0"/>
          </a:p>
        </p:txBody>
      </p:sp>
      <p:sp>
        <p:nvSpPr>
          <p:cNvPr id="3" name="C_4_BD#e56c057e0.fixed?vcp=1&amp;pid=8b2a245c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课标链接</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P_6_BD#dee05080c?sp=1&amp;vcp=1&amp;pid=49dcecbce&amp;color=0,0,0&amp;vtp=1&amp;vaab=1&amp;bt=1&amp;bbb=1"/>
          <p:cNvSpPr/>
          <p:nvPr/>
        </p:nvSpPr>
        <p:spPr>
          <a:xfrm>
            <a:off x="539496" y="250542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未成年人在享受特殊保护的同时，</a:t>
            </a:r>
            <a:r>
              <a:rPr lang="en-US" altLang="zh-CN" sz="2800" b="0" i="0">
                <a:solidFill>
                  <a:srgbClr val="000000"/>
                </a:solidFill>
                <a:latin typeface="Times New Roman" pitchFamily="34" charset="0"/>
                <a:ea typeface="SimSun" pitchFamily="34" charset="-122"/>
                <a:cs typeface="Times New Roman" pitchFamily="34" charset="-120"/>
              </a:rPr>
              <a:t>要注意什么？</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（1）未成年人要珍惜自己的权利，依法行使自己的权利。</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（2）要尊重和维护他人的权利，自觉履行公民应尽的义务。</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P_6_BD#dee05080c?sp=1&amp;vcp=1&amp;pid=49dcecbce&amp;color=0,0,0&amp;vtp=1&amp;vaab=1&amp;bt=1&amp;bbb=1"/>
          <p:cNvSpPr/>
          <p:nvPr/>
        </p:nvSpPr>
        <p:spPr>
          <a:xfrm>
            <a:off x="539496" y="9052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11.</a:t>
            </a:r>
            <a:r>
              <a:rPr lang="en-US" altLang="zh-CN" sz="2800" b="0" i="0">
                <a:solidFill>
                  <a:srgbClr val="000000"/>
                </a:solidFill>
                <a:latin typeface="Times New Roman" pitchFamily="34" charset="0"/>
                <a:ea typeface="SimSun" pitchFamily="34" charset="-122"/>
                <a:cs typeface="Times New Roman" pitchFamily="34" charset="-120"/>
              </a:rPr>
              <a:t>怎样做到依法办事？</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（1）树立法治意识，知道什么可以做，什么不可以做，如果违反</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了法律，会有什么后果。</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（2）遵守各种法律、法规。遇到问题需要解决，应当通过法治方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式，表达自身合法的诉求和愿望。在实现自身利益的过程中，自觉维护</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他人和集体的合法权益。</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（3）养成尊法学法守法用法的习惯，逐步成长为社会主义法治的</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忠实崇尚者、自觉遵守者、坚定捍卫者。</a:t>
            </a:r>
            <a:endParaRPr lang="en-US" altLang="zh-CN" sz="2800" dirty="0"/>
          </a:p>
        </p:txBody>
      </p:sp>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P_6#dee05080c?vcp=1&amp;pid=49dcecbce&amp;color=0,0,0&amp;vtp=1&amp;vaab=1&amp;bt=1&amp;bbb=1&amp;hb=1"/>
          <p:cNvSpPr/>
          <p:nvPr/>
        </p:nvSpPr>
        <p:spPr>
          <a:xfrm>
            <a:off x="539496" y="1532604"/>
            <a:ext cx="11109960" cy="3792157"/>
          </a:xfrm>
          <a:prstGeom prst="rect">
            <a:avLst/>
          </a:prstGeom>
          <a:noFill/>
          <a:ln/>
        </p:spPr>
        <p:txBody>
          <a:bodyPr wrap="none" lIns="0" tIns="0" rIns="0" bIns="0" rtlCol="0" anchor="t"/>
          <a:lstStyle/>
          <a:p>
            <a:pPr algn="l" latinLnBrk="1">
              <a:lnSpc>
                <a:spcPts val="5100"/>
              </a:lnSpc>
            </a:pPr>
            <a:r>
              <a:rPr lang="en-US" altLang="zh-CN" sz="2800" b="1" i="0" dirty="0" err="1">
                <a:solidFill>
                  <a:srgbClr val="000000"/>
                </a:solidFill>
                <a:latin typeface="Times New Roman" pitchFamily="34" charset="0"/>
                <a:ea typeface="SimSun" pitchFamily="34" charset="-122"/>
                <a:cs typeface="Times New Roman" pitchFamily="34" charset="-120"/>
              </a:rPr>
              <a:t>方法点拨</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认识类主观题</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试题特点】一般先呈现一些事件、数据、社会现象等，要求学生</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依据所学知识谈谈自己的认识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解答方法】要掌握学科基础知识、基本观点，有基于学科知识的</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正确价值判断、思想观念。可围绕材料中事件、现象的对与错、善与恶</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以及产生原因、带来的影响等说明自己的认识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C_6_BD#82f242185?vcp=1&amp;pid=49dcecbce&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pic>
        <p:nvPicPr>
          <p:cNvPr id="3" name="QO_7_BD.11_1#5c68f4948?vaa=1&amp;vcp=1&amp;pid=82f24218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69892" y="554400"/>
            <a:ext cx="8080435" cy="582735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O_7_AN.1_1#5c68f4948?vaa=1&amp;vcp=1&amp;pid=82f242185&amp;color=0,0,0&amp;vtp=1&amp;vaab=1&amp;bt=1&amp;bbb=1&amp;hb=1"/>
          <p:cNvSpPr/>
          <p:nvPr/>
        </p:nvSpPr>
        <p:spPr>
          <a:xfrm>
            <a:off x="539496" y="886174"/>
            <a:ext cx="11109960" cy="50875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（1）</a:t>
            </a:r>
            <a:r>
              <a:rPr lang="en-US" altLang="zh-CN" sz="2800" b="0" i="0" dirty="0">
                <a:solidFill>
                  <a:srgbClr val="FF0000"/>
                </a:solidFill>
                <a:latin typeface="Times New Roman" pitchFamily="34" charset="0"/>
                <a:ea typeface="楷体" pitchFamily="34" charset="-122"/>
                <a:cs typeface="Times New Roman" pitchFamily="34" charset="-120"/>
              </a:rPr>
              <a:t>增强未成年人的法治意识</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规范未成年人的行为</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增强</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未成年人的自我保护意识</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促进未成年人健康成长</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等等</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SimSun" pitchFamily="34" charset="-122"/>
                <a:cs typeface="Times New Roman" pitchFamily="34" charset="-120"/>
              </a:rPr>
              <a:t>2）</a:t>
            </a:r>
            <a:r>
              <a:rPr lang="en-US" altLang="zh-CN" sz="2800" b="0" i="0" dirty="0">
                <a:solidFill>
                  <a:srgbClr val="FF0000"/>
                </a:solidFill>
                <a:latin typeface="Times New Roman" pitchFamily="34" charset="0"/>
                <a:ea typeface="楷体" pitchFamily="34" charset="-122"/>
                <a:cs typeface="Times New Roman" pitchFamily="34" charset="-120"/>
              </a:rPr>
              <a:t>工作人员</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具有较强的法治意识</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能够依法办事</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履行了社会保</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护的责任</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共同创造有利于未成年人健康成长的社会环境</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林阿姨</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法治意识淡薄</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没有认识到要依法办事</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是家庭保护不力的表</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现</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这不利于未成年人健康成长</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SimSun" pitchFamily="34" charset="-122"/>
                <a:cs typeface="Times New Roman" pitchFamily="34" charset="-120"/>
              </a:rPr>
              <a:t>3）</a:t>
            </a:r>
            <a:r>
              <a:rPr lang="en-US" altLang="zh-CN" sz="2800" b="0" i="0" dirty="0">
                <a:solidFill>
                  <a:srgbClr val="FF0000"/>
                </a:solidFill>
                <a:latin typeface="Times New Roman" pitchFamily="34" charset="0"/>
                <a:ea typeface="楷体" pitchFamily="34" charset="-122"/>
                <a:cs typeface="Times New Roman" pitchFamily="34" charset="-120"/>
              </a:rPr>
              <a:t>加强监管</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严格执法</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认真履行政府保护的责任</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加强对未成年</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人的特殊保护</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C_7_BD#d7793206b?vcp=1&amp;pid=82f242185&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13_1#868725486?vaa=1&amp;vcp=1&amp;pid=d7793206b&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《中华人民共和国反电信网络诈骗法》规定</a:t>
            </a:r>
            <a:r>
              <a:rPr lang="en-US" altLang="zh-CN" sz="2800" b="0" i="0">
                <a:solidFill>
                  <a:srgbClr val="000000"/>
                </a:solidFill>
                <a:latin typeface="Times New Roman" pitchFamily="34" charset="0"/>
                <a:ea typeface="SimSun" pitchFamily="34" charset="-122"/>
                <a:cs typeface="Times New Roman" pitchFamily="34" charset="-120"/>
              </a:rPr>
              <a:t>：任何单位和个人不得非</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法买卖</a:t>
            </a:r>
            <a:r>
              <a:rPr lang="en-US" altLang="zh-CN" sz="2800" b="0" i="0" dirty="0">
                <a:solidFill>
                  <a:srgbClr val="000000"/>
                </a:solidFill>
                <a:latin typeface="Times New Roman" pitchFamily="34" charset="0"/>
                <a:ea typeface="SimSun" pitchFamily="34" charset="-122"/>
                <a:cs typeface="Times New Roman" pitchFamily="34" charset="-120"/>
              </a:rPr>
              <a:t>、出租、出借电话卡、物联网卡、电信线路、短信端口</a:t>
            </a:r>
            <a:r>
              <a:rPr lang="en-US" altLang="zh-CN" sz="2800" b="0" i="0">
                <a:solidFill>
                  <a:srgbClr val="000000"/>
                </a:solidFill>
                <a:latin typeface="Times New Roman" pitchFamily="34" charset="0"/>
                <a:ea typeface="SimSun" pitchFamily="34" charset="-122"/>
                <a:cs typeface="Times New Roman" pitchFamily="34" charset="-120"/>
              </a:rPr>
              <a:t>、银行账</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户</a:t>
            </a:r>
            <a:r>
              <a:rPr lang="en-US" altLang="zh-CN" sz="2800" b="0" i="0" dirty="0">
                <a:solidFill>
                  <a:srgbClr val="000000"/>
                </a:solidFill>
                <a:latin typeface="Times New Roman" pitchFamily="34" charset="0"/>
                <a:ea typeface="SimSun" pitchFamily="34" charset="-122"/>
                <a:cs typeface="Times New Roman" pitchFamily="34" charset="-120"/>
              </a:rPr>
              <a:t>、支付账户、互联网账号等，不得提供实名核验帮助。</a:t>
            </a:r>
            <a:r>
              <a:rPr lang="en-US" altLang="zh-CN" sz="2800" b="0" i="0">
                <a:solidFill>
                  <a:srgbClr val="000000"/>
                </a:solidFill>
                <a:latin typeface="Times New Roman" pitchFamily="34" charset="0"/>
                <a:ea typeface="SimSun" pitchFamily="34" charset="-122"/>
                <a:cs typeface="Times New Roman" pitchFamily="34" charset="-120"/>
              </a:rPr>
              <a:t>这说明(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8_AN.14_1#868725486.bracket?vaa=1&amp;vcp=1&amp;pid=d7793206b&amp;color=0,0,0&amp;vpa=5&amp;vtp=1&amp;vaab=1"/>
          <p:cNvSpPr/>
          <p:nvPr/>
        </p:nvSpPr>
        <p:spPr>
          <a:xfrm>
            <a:off x="10773314" y="25493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8_BD.13_2#868725486.choices?vaa=1&amp;vcp=1&amp;pid=d7793206b&amp;color=0,0,0&amp;vtp=1&amp;vaab=1&amp;bbb=1"/>
          <p:cNvSpPr/>
          <p:nvPr/>
        </p:nvSpPr>
        <p:spPr>
          <a:xfrm>
            <a:off x="539496" y="319136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A.法律具有规范和保护作用</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B.法律由国家强制力保证实施</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C.电信网络诈骗都是刑事违法行为</a:t>
            </a:r>
            <a:r>
              <a:rPr lang="en-US" altLang="zh-CN" sz="2800" b="0" i="0" spc="-10300" dirty="0">
                <a:solidFill>
                  <a:srgbClr val="000000"/>
                </a:solidFill>
                <a:latin typeface="SimSun" pitchFamily="34" charset="0"/>
                <a:ea typeface="SimSun" pitchFamily="34" charset="-122"/>
                <a:cs typeface="SimSun" pitchFamily="34" charset="-120"/>
              </a:rPr>
              <a:t>	</a:t>
            </a:r>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D.公民的一切财产受法律保护</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O_8_BD.15_1#ac2462c5f?sp=1&amp;vaa=1&amp;vcp=1&amp;pid=d7793206b&amp;color=0,0,0&amp;vtp=1&amp;vaab=1&amp;bt=1&amp;bbb=1&amp;hb=1"/>
          <p:cNvSpPr/>
          <p:nvPr/>
        </p:nvSpPr>
        <p:spPr>
          <a:xfrm>
            <a:off x="539496" y="1180179"/>
            <a:ext cx="11109960" cy="37921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【学习法律知识，树立法治观念】</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小秦喜欢学习法律知识和法律案例，利用课余时间搜集整理了两份</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资料卡片</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资料卡片一</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法律是治理国家的重器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为我们的成长提供文明有序</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和谐自由的空间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我们出生后有民法典</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上学后有义务教育法</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成年后</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有劳动法</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年老后有老年人权益保障法等法律来保护我们</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O_9_BD.16_1#42959fe98?vaa=1&amp;vcp=1&amp;pid=ac2462c5f&amp;color=0,0,0&amp;mp=1&amp;vtp=1&amp;vaab=1&amp;bt=1&amp;bbb=1"/>
          <p:cNvSpPr/>
          <p:nvPr/>
        </p:nvSpPr>
        <p:spPr>
          <a:xfrm>
            <a:off x="539496" y="218490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（1）从资料卡片一中你能得出什么结论？</a:t>
            </a:r>
            <a:endParaRPr lang="en-US" altLang="zh-CN" sz="2800" dirty="0"/>
          </a:p>
        </p:txBody>
      </p:sp>
      <p:sp>
        <p:nvSpPr>
          <p:cNvPr id="3" name="QO_9_AN.1_1#42959fe98?vaa=1&amp;vcp=1&amp;pid=ac2462c5f&amp;color=0,0,0&amp;vtp=1&amp;vaab=1&amp;bbb=1&amp;hb=1"/>
          <p:cNvSpPr/>
          <p:nvPr/>
        </p:nvSpPr>
        <p:spPr>
          <a:xfrm>
            <a:off x="539496" y="281260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①法律与我们每个人如影随形，相伴一生。</a:t>
            </a:r>
            <a:r>
              <a:rPr lang="en-US" altLang="zh-CN" sz="2800" b="0" i="0">
                <a:solidFill>
                  <a:srgbClr val="FF0000"/>
                </a:solidFill>
                <a:latin typeface="Times New Roman" pitchFamily="34" charset="0"/>
                <a:ea typeface="SimSun" pitchFamily="34" charset="-122"/>
                <a:cs typeface="Times New Roman" pitchFamily="34" charset="-120"/>
              </a:rPr>
              <a:t>②法律已经深深嵌</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入我们的生活之中</a:t>
            </a:r>
            <a:r>
              <a:rPr lang="en-US" altLang="zh-CN" sz="2800" b="0" i="0" dirty="0">
                <a:solidFill>
                  <a:srgbClr val="FF0000"/>
                </a:solidFill>
                <a:latin typeface="Times New Roman" pitchFamily="34" charset="0"/>
                <a:ea typeface="SimSun" pitchFamily="34" charset="-122"/>
                <a:cs typeface="Times New Roman" pitchFamily="34" charset="-120"/>
              </a:rPr>
              <a:t>，影响社会的方方面面。③法律就在我们身边</a:t>
            </a:r>
            <a:r>
              <a:rPr lang="en-US" altLang="zh-CN" sz="2800" b="0" i="0">
                <a:solidFill>
                  <a:srgbClr val="FF0000"/>
                </a:solidFill>
                <a:latin typeface="Times New Roman" pitchFamily="34" charset="0"/>
                <a:ea typeface="SimSun" pitchFamily="34" charset="-122"/>
                <a:cs typeface="Times New Roman" pitchFamily="34" charset="-120"/>
              </a:rPr>
              <a:t>，法律</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对生活加以规范和调整</a:t>
            </a:r>
            <a:r>
              <a:rPr lang="en-US" altLang="zh-CN" sz="2800" b="0" i="0" dirty="0">
                <a:solidFill>
                  <a:srgbClr val="FF0000"/>
                </a:solidFill>
                <a:latin typeface="Times New Roman" pitchFamily="34" charset="0"/>
                <a:ea typeface="SimSun" pitchFamily="34" charset="-122"/>
                <a:cs typeface="Times New Roman" pitchFamily="34" charset="-120"/>
              </a:rPr>
              <a:t>。④法律与我们的生活息息相关。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P_9_BD#2c22a1876?vcp=1&amp;pid=ac2462c5f&amp;color=0,0,0&amp;vtp=1&amp;vaab=1&amp;bt=1&amp;bbb=1&amp;h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资料卡片二</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24</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十四届全国人大常委会第六次会议</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表决通过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中华人民共和国爱国主义教育法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该法自</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楷体" pitchFamily="34" charset="-122"/>
                <a:cs typeface="Times New Roman" pitchFamily="34" charset="-120"/>
              </a:rPr>
              <a:t>日起</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施行</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22</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山东省枣庄市中级人民法院一审公开宣判临沂市</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人大常委会原党组副书记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副主任王君师受贿一案</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对被告人王君师以</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受贿罪判处有期徒刑十三年六个月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并处罚金三百四十万元</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对查扣在</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案的受贿违法所得及孳息依法没收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上缴国库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不足部分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继续追缴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O_9_BD.18_1#b32408bd3?vaa=1&amp;vcp=1&amp;pid=ac2462c5f&amp;color=0,0,0&amp;mp=1&amp;vtp=1&amp;vaab=1&amp;bt=1&amp;bbb=1"/>
          <p:cNvSpPr/>
          <p:nvPr/>
        </p:nvSpPr>
        <p:spPr>
          <a:xfrm>
            <a:off x="539496" y="154482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（2）请结合资料卡片二，谈谈材料如何体现法律的特征。</a:t>
            </a:r>
            <a:endParaRPr lang="en-US" altLang="zh-CN" sz="2800" dirty="0"/>
          </a:p>
        </p:txBody>
      </p:sp>
      <p:sp>
        <p:nvSpPr>
          <p:cNvPr id="3" name="QO_9_AN.1_1#b32408bd3?vaa=1&amp;vcp=1&amp;pid=ac2462c5f&amp;color=0,0,0&amp;vtp=1&amp;vaab=1&amp;bbb=1&amp;hb=1"/>
          <p:cNvSpPr/>
          <p:nvPr/>
        </p:nvSpPr>
        <p:spPr>
          <a:xfrm>
            <a:off x="539496" y="2172525"/>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①全国人大常委会表决通过爱国主义教育法</a:t>
            </a:r>
            <a:r>
              <a:rPr lang="en-US" altLang="zh-CN" sz="2800" b="0" i="0">
                <a:solidFill>
                  <a:srgbClr val="FF0000"/>
                </a:solidFill>
                <a:latin typeface="Times New Roman" pitchFamily="34" charset="0"/>
                <a:ea typeface="SimSun" pitchFamily="34" charset="-122"/>
                <a:cs typeface="Times New Roman" pitchFamily="34" charset="-120"/>
              </a:rPr>
              <a:t>，体现法律是由国</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家制定或认可的</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②枣庄市中级人民法院判处王君师有期徒刑十三年六</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个月</a:t>
            </a:r>
            <a:r>
              <a:rPr lang="en-US" altLang="zh-CN" sz="2800" b="0" i="0" dirty="0">
                <a:solidFill>
                  <a:srgbClr val="FF0000"/>
                </a:solidFill>
                <a:latin typeface="Times New Roman" pitchFamily="34" charset="0"/>
                <a:ea typeface="SimSun" pitchFamily="34" charset="-122"/>
                <a:cs typeface="Times New Roman" pitchFamily="34" charset="-120"/>
              </a:rPr>
              <a:t>，体现法律是由国家强制力保证实施的。</a:t>
            </a:r>
            <a:r>
              <a:rPr lang="en-US" altLang="zh-CN" sz="2800" b="0" i="0">
                <a:solidFill>
                  <a:srgbClr val="FF0000"/>
                </a:solidFill>
                <a:latin typeface="Times New Roman" pitchFamily="34" charset="0"/>
                <a:ea typeface="SimSun" pitchFamily="34" charset="-122"/>
                <a:cs typeface="Times New Roman" pitchFamily="34" charset="-120"/>
              </a:rPr>
              <a:t>③枣庄市中级人民法院判</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处临沂市人大常委会原党组副书记</a:t>
            </a:r>
            <a:r>
              <a:rPr lang="en-US" altLang="zh-CN" sz="2800" b="0" i="0" dirty="0">
                <a:solidFill>
                  <a:srgbClr val="FF0000"/>
                </a:solidFill>
                <a:latin typeface="Times New Roman" pitchFamily="34" charset="0"/>
                <a:ea typeface="SimSun" pitchFamily="34" charset="-122"/>
                <a:cs typeface="Times New Roman" pitchFamily="34" charset="-120"/>
              </a:rPr>
              <a:t>、副主任王君师有期徒刑</a:t>
            </a:r>
            <a:r>
              <a:rPr lang="en-US" altLang="zh-CN" sz="2800" b="0" i="0">
                <a:solidFill>
                  <a:srgbClr val="FF0000"/>
                </a:solidFill>
                <a:latin typeface="Times New Roman" pitchFamily="34" charset="0"/>
                <a:ea typeface="SimSun" pitchFamily="34" charset="-122"/>
                <a:cs typeface="Times New Roman" pitchFamily="34" charset="-120"/>
              </a:rPr>
              <a:t>，体现法律</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对全体社会成员具有普遍约束力</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graphicFrame>
        <p:nvGraphicFramePr>
          <p:cNvPr id="5" name="P_5_BD#eeffad000?colgroup=15,14&amp;vcp=1&amp;pid=e56c057e0&amp;color=0,0,0&amp;vtp=1&amp;vaab=1&amp;bt=1&amp;bbb=1&amp;hb=1"/>
          <p:cNvGraphicFramePr>
            <a:graphicFrameLocks noGrp="1"/>
          </p:cNvGraphicFramePr>
          <p:nvPr>
            <p:extLst>
              <p:ext uri="{D42A27DB-BD31-4B8C-83A1-F6EECF244321}">
                <p14:modId xmlns:p14="http://schemas.microsoft.com/office/powerpoint/2010/main" val="3471695232"/>
              </p:ext>
            </p:extLst>
          </p:nvPr>
        </p:nvGraphicFramePr>
        <p:xfrm>
          <a:off x="539496" y="1753806"/>
          <a:ext cx="11169855" cy="3350388"/>
        </p:xfrm>
        <a:graphic>
          <a:graphicData uri="http://schemas.openxmlformats.org/drawingml/2006/table">
            <a:tbl>
              <a:tblPr/>
              <a:tblGrid>
                <a:gridCol w="5472000">
                  <a:extLst>
                    <a:ext uri="{9D8B030D-6E8A-4147-A177-3AD203B41FA5}">
                      <a16:colId xmlns:a16="http://schemas.microsoft.com/office/drawing/2014/main" val="20000"/>
                    </a:ext>
                  </a:extLst>
                </a:gridCol>
                <a:gridCol w="5697855">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新课标要求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教材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10828">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能正确认识和处理自己与同学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朋友的关系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个人和集体的关系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在团队活动中增强合作精神</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七下第6课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个人与集体的关系</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七下第7课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正确认识个人利益和集体利益的关系</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七下第8课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建设美好集体的做法</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P_9_BD#f8cd2ae27?vcp=1&amp;pid=ac2462c5f&amp;color=0,0,0&amp;vtp=1&amp;vaab=1&amp;bt=1&amp;bbb=1&amp;hb=1"/>
          <p:cNvSpPr/>
          <p:nvPr/>
        </p:nvSpPr>
        <p:spPr>
          <a:xfrm>
            <a:off x="539496" y="1867662"/>
            <a:ext cx="11109960" cy="1201357"/>
          </a:xfrm>
          <a:prstGeom prst="rect">
            <a:avLst/>
          </a:prstGeom>
          <a:noFill/>
          <a:ln/>
        </p:spPr>
        <p:txBody>
          <a:bodyPr wrap="none" lIns="0" tIns="0" rIns="0" bIns="0" rtlCol="0" anchor="t"/>
          <a:lstStyle/>
          <a:p>
            <a:pPr algn="l" latinLnBrk="1">
              <a:lnSpc>
                <a:spcPts val="5100"/>
              </a:lnSpc>
            </a:pPr>
            <a:r>
              <a:rPr lang="en-US" altLang="zh-CN" sz="2800" b="0" i="0" spc="-100" dirty="0">
                <a:solidFill>
                  <a:srgbClr val="000000"/>
                </a:solidFill>
                <a:latin typeface="SimSun" pitchFamily="34" charset="0"/>
                <a:ea typeface="SimSun" pitchFamily="34" charset="-122"/>
                <a:cs typeface="SimSu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爱国主义教育既强调思想引领、文化涵育、教育引导</a:t>
            </a:r>
            <a:r>
              <a:rPr lang="en-US" altLang="zh-CN" sz="2800" b="0" i="0" spc="-100">
                <a:solidFill>
                  <a:srgbClr val="000000"/>
                </a:solidFill>
                <a:latin typeface="Times New Roman" pitchFamily="34" charset="0"/>
                <a:ea typeface="SimSun" pitchFamily="34" charset="-122"/>
                <a:cs typeface="Times New Roman" pitchFamily="34" charset="-120"/>
              </a:rPr>
              <a:t>，又强调实践养</a:t>
            </a:r>
          </a:p>
          <a:p>
            <a:pPr latinLnBrk="1">
              <a:lnSpc>
                <a:spcPts val="4900"/>
              </a:lnSpc>
            </a:pPr>
            <a:r>
              <a:rPr lang="en-US" altLang="zh-CN" sz="2800" b="0" i="0" spc="-100">
                <a:solidFill>
                  <a:srgbClr val="000000"/>
                </a:solidFill>
                <a:latin typeface="Times New Roman" pitchFamily="34" charset="0"/>
                <a:ea typeface="SimSun" pitchFamily="34" charset="-122"/>
                <a:cs typeface="Times New Roman" pitchFamily="34" charset="-120"/>
              </a:rPr>
              <a:t>成</a:t>
            </a:r>
            <a:r>
              <a:rPr lang="en-US" altLang="zh-CN" sz="2800" b="0" i="0" spc="-100" dirty="0">
                <a:solidFill>
                  <a:srgbClr val="000000"/>
                </a:solidFill>
                <a:latin typeface="Times New Roman" pitchFamily="34" charset="0"/>
                <a:ea typeface="SimSun" pitchFamily="34" charset="-122"/>
                <a:cs typeface="Times New Roman" pitchFamily="34" charset="-120"/>
              </a:rPr>
              <a:t>、融入日常、注重实效。为此，学校计划开展一次爱国主义教育活动。</a:t>
            </a:r>
            <a:endParaRPr lang="en-US" altLang="zh-CN" sz="2800" spc="-100" dirty="0"/>
          </a:p>
        </p:txBody>
      </p:sp>
      <p:sp>
        <p:nvSpPr>
          <p:cNvPr id="3" name="QO_9_BD.20_1#774b6e230?vaa=1&amp;vcp=1&amp;pid=ac2462c5f&amp;color=0,0,0&amp;vtp=1&amp;vaab=1&amp;bbb=1"/>
          <p:cNvSpPr/>
          <p:nvPr/>
        </p:nvSpPr>
        <p:spPr>
          <a:xfrm>
            <a:off x="539496" y="3134741"/>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（3）请你为本次活动设计一条宣传语和一种活动形式。</a:t>
            </a:r>
            <a:endParaRPr lang="en-US" altLang="zh-CN" sz="2800" dirty="0"/>
          </a:p>
        </p:txBody>
      </p:sp>
      <p:sp>
        <p:nvSpPr>
          <p:cNvPr id="4" name="QO_9_AN.1_1#774b6e230?vaa=1&amp;vcp=1&amp;pid=ac2462c5f&amp;color=0,0,0&amp;vtp=1&amp;vaab=1&amp;bbb=1&amp;hb=1"/>
          <p:cNvSpPr/>
          <p:nvPr/>
        </p:nvSpPr>
        <p:spPr>
          <a:xfrm>
            <a:off x="539496" y="3764216"/>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宣传语：深刻领会爱国主义教育法精神，</a:t>
            </a:r>
            <a:r>
              <a:rPr lang="en-US" altLang="zh-CN" sz="2800" b="0" i="0">
                <a:solidFill>
                  <a:srgbClr val="FF0000"/>
                </a:solidFill>
                <a:latin typeface="Times New Roman" pitchFamily="34" charset="0"/>
                <a:ea typeface="SimSun" pitchFamily="34" charset="-122"/>
                <a:cs typeface="Times New Roman" pitchFamily="34" charset="-120"/>
              </a:rPr>
              <a:t>自觉践行爱国主义。</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活动形式</a:t>
            </a:r>
            <a:r>
              <a:rPr lang="en-US" altLang="zh-CN" sz="2800" b="0" i="0" dirty="0">
                <a:solidFill>
                  <a:srgbClr val="FF0000"/>
                </a:solidFill>
                <a:latin typeface="Times New Roman" pitchFamily="34" charset="0"/>
                <a:ea typeface="SimSun" pitchFamily="34" charset="-122"/>
                <a:cs typeface="Times New Roman" pitchFamily="34" charset="-120"/>
              </a:rPr>
              <a:t>：①参观爱国主义教育基地。②观看爱国主义电影。</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C_8_BD#f86b022ea?vcp=1&amp;pid=d7793206b&amp;color=241,138,6&amp;vtp=1&amp;vaab=1&amp;bt=1&amp;bbb=1"/>
          <p:cNvSpPr/>
          <p:nvPr/>
        </p:nvSpPr>
        <p:spPr>
          <a:xfrm>
            <a:off x="539496" y="554400"/>
            <a:ext cx="11109960" cy="785368"/>
          </a:xfrm>
          <a:prstGeom prst="rect">
            <a:avLst/>
          </a:prstGeom>
          <a:noFill/>
          <a:ln/>
        </p:spPr>
        <p:txBody>
          <a:bodyPr wrap="none" lIns="0" tIns="0" rIns="0" bIns="0" rtlCol="0" anchor="t"/>
          <a:lstStyle/>
          <a:p>
            <a:pPr algn="l" latinLnBrk="1">
              <a:lnSpc>
                <a:spcPts val="5200"/>
              </a:lnSpc>
            </a:pPr>
            <a:r>
              <a:rPr lang="en-US" altLang="zh-CN" sz="3000" b="1" i="0" dirty="0">
                <a:solidFill>
                  <a:srgbClr val="F18A06"/>
                </a:solidFill>
                <a:latin typeface="Times New Roman" pitchFamily="34" charset="0"/>
                <a:ea typeface="微软雅黑" pitchFamily="34" charset="-122"/>
                <a:cs typeface="Times New Roman" pitchFamily="34" charset="-120"/>
              </a:rPr>
              <a:t>易混易错（</a:t>
            </a:r>
            <a:r>
              <a:rPr lang="en-US" altLang="zh-CN" sz="3000" b="1" i="0" dirty="0">
                <a:solidFill>
                  <a:srgbClr val="F18A06"/>
                </a:solidFill>
                <a:latin typeface="Times New Roman" pitchFamily="34" charset="0"/>
                <a:ea typeface="楷体" pitchFamily="34" charset="-122"/>
                <a:cs typeface="Times New Roman" pitchFamily="34" charset="-120"/>
              </a:rPr>
              <a:t>判断正误并改正</a:t>
            </a:r>
            <a:r>
              <a:rPr lang="en-US" altLang="zh-CN" sz="3000" b="1" i="0" dirty="0">
                <a:solidFill>
                  <a:srgbClr val="F18A06"/>
                </a:solidFill>
                <a:latin typeface="Times New Roman" pitchFamily="34" charset="0"/>
                <a:ea typeface="微软雅黑" pitchFamily="34" charset="-122"/>
                <a:cs typeface="Times New Roman" pitchFamily="34" charset="-120"/>
              </a:rPr>
              <a:t>）</a:t>
            </a:r>
            <a:endParaRPr lang="en-US" altLang="zh-CN" sz="3000" dirty="0"/>
          </a:p>
        </p:txBody>
      </p:sp>
      <p:sp>
        <p:nvSpPr>
          <p:cNvPr id="3" name="QT_9_BD.22_1#cf54deff8?sp=1&amp;vaa=1&amp;vcp=1&amp;pid=f86b022ea&amp;color=0,0,0&amp;vtp=1&amp;vaab=1&amp;bbb=1"/>
          <p:cNvSpPr/>
          <p:nvPr/>
        </p:nvSpPr>
        <p:spPr>
          <a:xfrm>
            <a:off x="539496" y="1211244"/>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个人融入集体，</a:t>
            </a:r>
            <a:r>
              <a:rPr lang="en-US" altLang="zh-CN" sz="2800" b="0" i="0">
                <a:solidFill>
                  <a:srgbClr val="000000"/>
                </a:solidFill>
                <a:latin typeface="Times New Roman" pitchFamily="34" charset="0"/>
                <a:ea typeface="SimSun" pitchFamily="34" charset="-122"/>
                <a:cs typeface="Times New Roman" pitchFamily="34" charset="-120"/>
              </a:rPr>
              <a:t>就一定能取得事业的成功。(</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a:t>
            </a:r>
            <a:endParaRPr lang="en-US" altLang="zh-CN" sz="2800" dirty="0"/>
          </a:p>
        </p:txBody>
      </p:sp>
      <p:sp>
        <p:nvSpPr>
          <p:cNvPr id="4" name="QT_9_AN.1_1#cf54deff8.bracket?vaa=1&amp;vcp=1&amp;pid=f86b022ea&amp;color=0,0,0&amp;vpa=6&amp;vtp=1&amp;vaab=1"/>
          <p:cNvSpPr/>
          <p:nvPr/>
        </p:nvSpPr>
        <p:spPr>
          <a:xfrm>
            <a:off x="7611014" y="121886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T_9_AN.2_1#cf54deff8.blank?vaa=1&amp;vcp=1&amp;pid=f86b022ea&amp;color=0,0,0&amp;vpa=7&amp;vtp=1&amp;vaab=1&amp;bbb=1"/>
          <p:cNvSpPr/>
          <p:nvPr/>
        </p:nvSpPr>
        <p:spPr>
          <a:xfrm>
            <a:off x="1616614" y="1807509"/>
            <a:ext cx="6659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个人融入集体，有助于取得事业的成功。</a:t>
            </a:r>
            <a:endParaRPr lang="en-US" altLang="zh-CN" sz="2800" dirty="0"/>
          </a:p>
        </p:txBody>
      </p:sp>
      <p:sp>
        <p:nvSpPr>
          <p:cNvPr id="6" name="QT_9_BD.25_1#b339e2fed?sp=1&amp;vaa=1&amp;vcp=1&amp;pid=f86b022ea&amp;color=0,0,0&amp;vtp=1&amp;vaab=1&amp;bbb=1"/>
          <p:cNvSpPr/>
          <p:nvPr/>
        </p:nvSpPr>
        <p:spPr>
          <a:xfrm>
            <a:off x="539496" y="2496039"/>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建设美好集体必须牺牲个人利益</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a:t>
            </a:r>
            <a:endParaRPr lang="en-US" altLang="zh-CN" sz="2800" dirty="0"/>
          </a:p>
        </p:txBody>
      </p:sp>
      <p:sp>
        <p:nvSpPr>
          <p:cNvPr id="7" name="QT_9_AN.3_1#b339e2fed.bracket?vaa=1&amp;vcp=1&amp;pid=f86b022ea&amp;color=0,0,0&amp;vpa=8&amp;vtp=1&amp;vaab=1"/>
          <p:cNvSpPr/>
          <p:nvPr/>
        </p:nvSpPr>
        <p:spPr>
          <a:xfrm>
            <a:off x="6366415" y="2503659"/>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8" name="QT_9_AN.4_1#b339e2fed.blank?vaa=1&amp;vcp=1&amp;pid=f86b022ea&amp;color=0,0,0&amp;vpa=9&amp;vtp=1&amp;vaab=1&amp;bbb=1"/>
          <p:cNvSpPr/>
          <p:nvPr/>
        </p:nvSpPr>
        <p:spPr>
          <a:xfrm>
            <a:off x="1616614" y="3092304"/>
            <a:ext cx="9148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建设美好集体需要每个人尽责，不是必须牺牲个人利益。</a:t>
            </a:r>
            <a:endParaRPr lang="en-US" altLang="zh-CN" sz="2800" dirty="0"/>
          </a:p>
        </p:txBody>
      </p:sp>
      <p:sp>
        <p:nvSpPr>
          <p:cNvPr id="9" name="QT_9_BD.28_1#029e1c702?sp=1&amp;vaa=1&amp;vcp=1&amp;pid=f86b022ea&amp;color=0,0,0&amp;vtp=1&amp;vaab=1&amp;bbb=1&amp;hb=1"/>
          <p:cNvSpPr/>
          <p:nvPr/>
        </p:nvSpPr>
        <p:spPr>
          <a:xfrm>
            <a:off x="539496" y="3773024"/>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集体中只需要合作不需要竞争</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_________________________________________________</a:t>
            </a:r>
            <a:endParaRPr lang="en-US" altLang="zh-CN" sz="2800" dirty="0"/>
          </a:p>
        </p:txBody>
      </p:sp>
      <p:sp>
        <p:nvSpPr>
          <p:cNvPr id="10" name="QT_9_AN.29_1#029e1c702.bracket?vaa=1&amp;vcp=1&amp;pid=f86b022ea&amp;color=0,0,0&amp;vpa=10&amp;vtp=1&amp;vaab=1"/>
          <p:cNvSpPr/>
          <p:nvPr/>
        </p:nvSpPr>
        <p:spPr>
          <a:xfrm>
            <a:off x="6010815" y="378064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11" name="QT_9_AN.30_1#029e1c702.blank?vaa=1&amp;vcp=1&amp;pid=f86b022ea&amp;color=0,0,0&amp;vpa=11&amp;vtp=1&amp;vaab=1&amp;bbb=1&amp;hb=1"/>
          <p:cNvSpPr/>
          <p:nvPr/>
        </p:nvSpPr>
        <p:spPr>
          <a:xfrm>
            <a:off x="539496" y="4390244"/>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美好集体是充满活力的</a:t>
            </a:r>
            <a:r>
              <a:rPr lang="en-US" altLang="zh-CN" sz="2800" b="0" i="0" dirty="0">
                <a:solidFill>
                  <a:srgbClr val="FF0000"/>
                </a:solidFill>
                <a:latin typeface="Times New Roman" pitchFamily="34" charset="0"/>
                <a:ea typeface="SimSun" pitchFamily="34" charset="-122"/>
                <a:cs typeface="Times New Roman" pitchFamily="34" charset="-120"/>
              </a:rPr>
              <a:t>。集体成员之间的和而不同</a:t>
            </a:r>
            <a:r>
              <a:rPr lang="en-US" altLang="zh-CN" sz="2800" b="0" i="0">
                <a:solidFill>
                  <a:srgbClr val="FF0000"/>
                </a:solidFill>
                <a:latin typeface="Times New Roman" pitchFamily="34" charset="0"/>
                <a:ea typeface="SimSun" pitchFamily="34" charset="-122"/>
                <a:cs typeface="Times New Roman" pitchFamily="34" charset="-120"/>
              </a:rPr>
              <a:t>、相互激励和竞争是集体发展的动力</a:t>
            </a:r>
            <a:r>
              <a:rPr lang="en-US" altLang="zh-CN" sz="2800" b="0" i="0" dirty="0">
                <a:solidFill>
                  <a:srgbClr val="FF0000"/>
                </a:solidFill>
                <a:latin typeface="Times New Roman" pitchFamily="34" charset="0"/>
                <a:ea typeface="SimSun" pitchFamily="34" charset="-122"/>
                <a:cs typeface="Times New Roman" pitchFamily="34" charset="-120"/>
              </a:rPr>
              <a:t>，也是集体活力的重要表现。</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1">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10" grpId="0" build="p" animBg="1"/>
      <p:bldP spid="11"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T_9_BD.31_1#ada60a810?sp=1&amp;vaa=1&amp;vcp=1&amp;pid=f86b022ea&amp;color=0,0,0&amp;vtp=1&amp;vaab=1&amp;bt=1&amp;bbb=1"/>
          <p:cNvSpPr/>
          <p:nvPr/>
        </p:nvSpPr>
        <p:spPr>
          <a:xfrm>
            <a:off x="539496" y="2172462"/>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法律只对违法犯罪人员有约束力</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a:t>
            </a:r>
            <a:endParaRPr lang="en-US" altLang="zh-CN" sz="2800" dirty="0"/>
          </a:p>
        </p:txBody>
      </p:sp>
      <p:sp>
        <p:nvSpPr>
          <p:cNvPr id="3" name="QT_9_AN.1_1#ada60a810.bracket?vaa=1&amp;vcp=1&amp;pid=f86b022ea&amp;color=0,0,0&amp;vpa=12&amp;vtp=1&amp;vaab=1"/>
          <p:cNvSpPr/>
          <p:nvPr/>
        </p:nvSpPr>
        <p:spPr>
          <a:xfrm>
            <a:off x="6366415" y="2180082"/>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T_9_AN.2_1#ada60a810.blank?vaa=1&amp;vcp=1&amp;pid=f86b022ea&amp;color=0,0,0&amp;vpa=13&amp;vtp=1&amp;vaab=1&amp;bbb=1"/>
          <p:cNvSpPr/>
          <p:nvPr/>
        </p:nvSpPr>
        <p:spPr>
          <a:xfrm>
            <a:off x="1616614" y="2768727"/>
            <a:ext cx="6303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法律对全体社会成员具有普遍约束力。</a:t>
            </a:r>
            <a:endParaRPr lang="en-US" altLang="zh-CN" sz="2800" dirty="0"/>
          </a:p>
        </p:txBody>
      </p:sp>
      <p:sp>
        <p:nvSpPr>
          <p:cNvPr id="5" name="QT_9_BD.34_1#d130da112?sp=1&amp;vaa=1&amp;vcp=1&amp;pid=f86b022ea&amp;color=0,0,0&amp;vtp=1&amp;vaab=1&amp;bbb=1"/>
          <p:cNvSpPr/>
          <p:nvPr/>
        </p:nvSpPr>
        <p:spPr>
          <a:xfrm>
            <a:off x="539496" y="3447351"/>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未成年人有凌驾于法律之上的权利</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a:t>
            </a:r>
            <a:endParaRPr lang="en-US" altLang="zh-CN" sz="2800" dirty="0"/>
          </a:p>
        </p:txBody>
      </p:sp>
      <p:sp>
        <p:nvSpPr>
          <p:cNvPr id="6" name="QT_9_AN.35_1#d130da112.bracket?vaa=1&amp;vcp=1&amp;pid=f86b022ea&amp;color=0,0,0&amp;vpa=14&amp;vtp=1&amp;vaab=1"/>
          <p:cNvSpPr/>
          <p:nvPr/>
        </p:nvSpPr>
        <p:spPr>
          <a:xfrm>
            <a:off x="6722014" y="3454971"/>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7" name="QT_9_AN.36_1#d130da112.blank?vaa=1&amp;vcp=1&amp;pid=f86b022ea&amp;color=0,0,0&amp;vpa=15&amp;vtp=1&amp;vaab=1&amp;bbb=1"/>
          <p:cNvSpPr/>
          <p:nvPr/>
        </p:nvSpPr>
        <p:spPr>
          <a:xfrm>
            <a:off x="1616614" y="4043616"/>
            <a:ext cx="950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法律面前人人平等，未成年人没有凌驾于法律之上的权利。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P_9#de0a6a9b5?vcp=1&amp;pid=f86b022ea&amp;color=0,0,0&amp;mp=1&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请完成第167~169页【备考练习】习题</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C_4#39d70d0b1.fixed?vcp=1&amp;pid=8b2a245c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在集体中成长</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走进法治天地</a:t>
            </a:r>
            <a:endParaRPr lang="en-US" altLang="zh-CN" sz="4000" dirty="0"/>
          </a:p>
        </p:txBody>
      </p:sp>
      <p:sp>
        <p:nvSpPr>
          <p:cNvPr id="3" name="C_4_BD#39d70d0b1.fixed?vcp=1&amp;pid=8b2a245c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第19讲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在集体中成长</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走进法治天地</a:t>
            </a:r>
            <a:endParaRPr lang="en-US" altLang="zh-CN" sz="4000" dirty="0"/>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C_5_BD#aa49b99d2?vcp=1&amp;pid=39d70d0b1&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37_1#ac2ce002b?sp=1&amp;vaa=1&amp;vcp=1&amp;pid=aa49b99d2&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当我情绪低落时，同学们会开导我、安慰我；当我取得进步时</a:t>
            </a:r>
            <a:r>
              <a:rPr lang="en-US" altLang="zh-CN" sz="2800" b="0" i="0">
                <a:solidFill>
                  <a:srgbClr val="000000"/>
                </a:solidFill>
                <a:latin typeface="Times New Roman" pitchFamily="34" charset="0"/>
                <a:ea typeface="SimSun" pitchFamily="34" charset="-122"/>
                <a:cs typeface="Times New Roman" pitchFamily="34" charset="-120"/>
              </a:rPr>
              <a:t>，同学</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们会赞扬我</a:t>
            </a:r>
            <a:r>
              <a:rPr lang="en-US" altLang="zh-CN" sz="2800" b="0" i="0" dirty="0">
                <a:solidFill>
                  <a:srgbClr val="000000"/>
                </a:solidFill>
                <a:latin typeface="Times New Roman" pitchFamily="34" charset="0"/>
                <a:ea typeface="SimSun" pitchFamily="34" charset="-122"/>
                <a:cs typeface="Times New Roman" pitchFamily="34" charset="-120"/>
              </a:rPr>
              <a:t>、鼓励我；当班级受到表彰时，同学们会感到自豪</a:t>
            </a:r>
            <a:r>
              <a:rPr lang="en-US" altLang="zh-CN" sz="2800" b="0" i="0">
                <a:solidFill>
                  <a:srgbClr val="000000"/>
                </a:solidFill>
                <a:latin typeface="SimSun" panose="02010600030101010101" pitchFamily="2" charset="-122"/>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由此</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看出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在集体生活中我们能(</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38_1#ac2ce002b.bracket?vaa=1&amp;vcp=1&amp;pid=aa49b99d2&amp;color=0,0,0&amp;vpa=16&amp;vtp=1&amp;vaab=1"/>
          <p:cNvSpPr/>
          <p:nvPr/>
        </p:nvSpPr>
        <p:spPr>
          <a:xfrm>
            <a:off x="5083715" y="254930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6_BD.37_2#ac2ce002b?vaa=1&amp;vcp=1&amp;pid=aa49b99d2&amp;color=0,0,0&amp;vtp=1&amp;vaab=1&amp;bbb=1"/>
          <p:cNvSpPr/>
          <p:nvPr/>
        </p:nvSpPr>
        <p:spPr>
          <a:xfrm>
            <a:off x="539496" y="319136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①获得安全感和归属感</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②体会到集体无所不能</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③感受到集体的温暖</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一帆风顺，不遭遇挫折</a:t>
            </a:r>
            <a:endParaRPr lang="en-US" altLang="zh-CN" sz="2800" dirty="0"/>
          </a:p>
        </p:txBody>
      </p:sp>
      <p:sp>
        <p:nvSpPr>
          <p:cNvPr id="6" name="QC_6_BD.37_3#ac2ce002b.choices?vaa=1&amp;vcp=1&amp;pid=aa49b99d2&amp;color=0,0,0&amp;vtp=1&amp;vaab=1&amp;bbb=1"/>
          <p:cNvSpPr/>
          <p:nvPr/>
        </p:nvSpPr>
        <p:spPr>
          <a:xfrm>
            <a:off x="539496" y="4460539"/>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6_BD.39_1#e8aee7006?sp=1&amp;vaa=1&amp;vcp=1&amp;pid=aa49b99d2&amp;color=0,0,0&amp;vtp=1&amp;vaab=1&amp;bt=1&amp;bbb=1&amp;hb=1"/>
          <p:cNvSpPr/>
          <p:nvPr/>
        </p:nvSpPr>
        <p:spPr>
          <a:xfrm>
            <a:off x="539496" y="478200"/>
            <a:ext cx="11109960" cy="2903157"/>
          </a:xfrm>
          <a:prstGeom prst="rect">
            <a:avLst/>
          </a:prstGeom>
          <a:noFill/>
          <a:ln/>
        </p:spPr>
        <p:txBody>
          <a:bodyPr wrap="none" lIns="0" tIns="0" rIns="0" bIns="0" rtlCol="0" anchor="t"/>
          <a:lstStyle/>
          <a:p>
            <a:pPr algn="l" latinLnBrk="1">
              <a:lnSpc>
                <a:spcPts val="47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某大学同一寝室的六名男生全部考上自己理想的大学攻读硕士学位。</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从入学成为室友的第一天起</a:t>
            </a:r>
            <a:r>
              <a:rPr lang="en-US" altLang="zh-CN" sz="2800" b="0" i="0" dirty="0">
                <a:solidFill>
                  <a:srgbClr val="000000"/>
                </a:solidFill>
                <a:latin typeface="Times New Roman" pitchFamily="34" charset="0"/>
                <a:ea typeface="SimSun" pitchFamily="34" charset="-122"/>
                <a:cs typeface="Times New Roman" pitchFamily="34" charset="-120"/>
              </a:rPr>
              <a:t>，学习就成为他们共同的兴趣爱好</a:t>
            </a:r>
            <a:r>
              <a:rPr lang="en-US" altLang="zh-CN" sz="2800" b="0" i="0">
                <a:solidFill>
                  <a:srgbClr val="000000"/>
                </a:solidFill>
                <a:latin typeface="Times New Roman" pitchFamily="34" charset="0"/>
                <a:ea typeface="SimSun" pitchFamily="34" charset="-122"/>
                <a:cs typeface="Times New Roman" pitchFamily="34" charset="-120"/>
              </a:rPr>
              <a:t>。课余时</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间</a:t>
            </a:r>
            <a:r>
              <a:rPr lang="en-US" altLang="zh-CN" sz="2800" b="0" i="0" dirty="0">
                <a:solidFill>
                  <a:srgbClr val="000000"/>
                </a:solidFill>
                <a:latin typeface="Times New Roman" pitchFamily="34" charset="0"/>
                <a:ea typeface="SimSun" pitchFamily="34" charset="-122"/>
                <a:cs typeface="Times New Roman" pitchFamily="34" charset="-120"/>
              </a:rPr>
              <a:t>，他们一起去图书馆学习，有问题会发在交流群里讨论。</a:t>
            </a:r>
            <a:r>
              <a:rPr lang="en-US" altLang="zh-CN" sz="2800" b="0" i="0">
                <a:solidFill>
                  <a:srgbClr val="000000"/>
                </a:solidFill>
                <a:latin typeface="Times New Roman" pitchFamily="34" charset="0"/>
                <a:ea typeface="SimSun" pitchFamily="34" charset="-122"/>
                <a:cs typeface="Times New Roman" pitchFamily="34" charset="-120"/>
              </a:rPr>
              <a:t>学习之余，</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他们还一起跑步</a:t>
            </a:r>
            <a:r>
              <a:rPr lang="en-US" altLang="zh-CN" sz="2800" b="0" i="0" dirty="0">
                <a:solidFill>
                  <a:srgbClr val="000000"/>
                </a:solidFill>
                <a:latin typeface="Times New Roman" pitchFamily="34" charset="0"/>
                <a:ea typeface="SimSun" pitchFamily="34" charset="-122"/>
                <a:cs typeface="Times New Roman" pitchFamily="34" charset="-120"/>
              </a:rPr>
              <a:t>、踢球，在操场上挥汗如雨</a:t>
            </a:r>
            <a:r>
              <a:rPr lang="en-US" altLang="zh-CN" sz="2800" b="0" i="0">
                <a:solidFill>
                  <a:srgbClr val="000000"/>
                </a:solidFill>
                <a:latin typeface="Times New Roman" pitchFamily="34" charset="0"/>
                <a:ea typeface="SimSun" pitchFamily="34" charset="-122"/>
                <a:cs typeface="Times New Roman" pitchFamily="34" charset="-120"/>
              </a:rPr>
              <a:t>。下列说法与材料主旨不符</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40_1#e8aee7006.bracket?vaa=1&amp;vcp=1&amp;pid=aa49b99d2&amp;color=0,0,0&amp;vpa=17&amp;vtp=1&amp;vaab=1"/>
          <p:cNvSpPr/>
          <p:nvPr/>
        </p:nvSpPr>
        <p:spPr>
          <a:xfrm>
            <a:off x="1527714" y="2852719"/>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39_2#e8aee7006?vaa=1&amp;vcp=1&amp;pid=aa49b99d2&amp;color=0,0,0&amp;vtp=1&amp;vaab=1&amp;bbb=1&amp;hb=1"/>
          <p:cNvSpPr/>
          <p:nvPr/>
        </p:nvSpPr>
        <p:spPr>
          <a:xfrm>
            <a:off x="539496" y="3430505"/>
            <a:ext cx="11109960" cy="23062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①在小群体中成员可以找到自己的位置，体验归属感和安全感</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小群</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体成员之间相互接纳、相互欣赏，不会产生矛盾</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在小群体中，同伴</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之间志趣相投、个性相似，更容易相互理解、沟通</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小群体成员之间</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交往密切，不需要参加集体活动</a:t>
            </a:r>
            <a:endParaRPr lang="en-US" altLang="zh-CN" sz="2800" dirty="0"/>
          </a:p>
        </p:txBody>
      </p:sp>
      <p:sp>
        <p:nvSpPr>
          <p:cNvPr id="5" name="QC_6_BD.39_3#e8aee7006.choices?vaa=1&amp;vcp=1&amp;pid=aa49b99d2&amp;color=0,0,0&amp;vtp=1&amp;vaab=1&amp;bbb=1"/>
          <p:cNvSpPr/>
          <p:nvPr/>
        </p:nvSpPr>
        <p:spPr>
          <a:xfrm>
            <a:off x="539496" y="5797722"/>
            <a:ext cx="11109960" cy="515557"/>
          </a:xfrm>
          <a:prstGeom prst="rect">
            <a:avLst/>
          </a:prstGeom>
          <a:noFill/>
          <a:ln/>
        </p:spPr>
        <p:txBody>
          <a:bodyPr wrap="none" lIns="0" tIns="0" rIns="0" bIns="0" rtlCol="0" anchor="t"/>
          <a:lstStyle/>
          <a:p>
            <a:pPr latinLnBrk="1">
              <a:lnSpc>
                <a:spcPts val="45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.①③</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BD.41_1#60df1a98f?vaa=1&amp;vcp=1&amp;pid=aa49b99d2&amp;color=0,0,0&amp;vtp=1&amp;vaab=1&amp;bt=1&amp;bbb=1&amp;hb=1"/>
          <p:cNvSpPr/>
          <p:nvPr/>
        </p:nvSpPr>
        <p:spPr>
          <a:xfrm>
            <a:off x="539496" y="152196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广西壮族自治区北海市公安局原局长袁健晖因犯受贿罪被判处有期徒</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刑十三年六个月</a:t>
            </a:r>
            <a:r>
              <a:rPr lang="en-US" altLang="zh-CN" sz="2800" b="0" i="0" dirty="0">
                <a:solidFill>
                  <a:srgbClr val="000000"/>
                </a:solidFill>
                <a:latin typeface="Times New Roman" pitchFamily="34" charset="0"/>
                <a:ea typeface="SimSun" pitchFamily="34" charset="-122"/>
                <a:cs typeface="Times New Roman" pitchFamily="34" charset="-120"/>
              </a:rPr>
              <a:t>，并处罚金人民币四百万元。</a:t>
            </a:r>
            <a:r>
              <a:rPr lang="en-US" altLang="zh-CN" sz="2800" b="0" i="0">
                <a:solidFill>
                  <a:srgbClr val="000000"/>
                </a:solidFill>
                <a:latin typeface="Times New Roman" pitchFamily="34" charset="0"/>
                <a:ea typeface="SimSun" pitchFamily="34" charset="-122"/>
                <a:cs typeface="Times New Roman" pitchFamily="34" charset="-120"/>
              </a:rPr>
              <a:t>这表明(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42_1#60df1a98f.bracket?vaa=1&amp;vcp=1&amp;pid=aa49b99d2&amp;color=0,0,0&amp;vpa=18&amp;vtp=1&amp;vaab=1"/>
          <p:cNvSpPr/>
          <p:nvPr/>
        </p:nvSpPr>
        <p:spPr>
          <a:xfrm>
            <a:off x="8995314" y="215633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6_BD.41_2#60df1a98f.choices?vaa=1&amp;vcp=1&amp;pid=aa49b99d2&amp;color=0,0,0&amp;vtp=1&amp;vaab=1&amp;bbb=1"/>
          <p:cNvSpPr/>
          <p:nvPr/>
        </p:nvSpPr>
        <p:spPr>
          <a:xfrm>
            <a:off x="539496" y="280498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A.公民在法律面前一律均等</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.法治是国家治理现代化的重要标志</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.法律为我们的行为提供准绳</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.法律对全体社会成员具有普遍约束力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BD.43_1#e4bf32447?vaa=1&amp;vcp=1&amp;pid=aa49b99d2&amp;color=0,0,0&amp;mp=1&amp;vtp=1&amp;vaab=1&amp;bt=1&amp;bbb=1&amp;hb=1"/>
          <p:cNvSpPr/>
          <p:nvPr/>
        </p:nvSpPr>
        <p:spPr>
          <a:xfrm>
            <a:off x="539496" y="218754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为丰富校园生活，促进学生心理健康发展，某校开展了“5·25”心理游</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园会，帮助学生提升心理韧性，培养良好的心理素质。这体现对学生实</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施(</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44_1#e4bf32447.bracket?vaa=1&amp;vcp=1&amp;pid=aa49b99d2&amp;color=0,0,0&amp;mp=1&amp;vpa=19&amp;vtp=1&amp;vaab=1"/>
          <p:cNvSpPr/>
          <p:nvPr/>
        </p:nvSpPr>
        <p:spPr>
          <a:xfrm>
            <a:off x="1172115" y="346960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43_2#e4bf32447.choices?vaa=1&amp;vcp=1&amp;pid=aa49b99d2&amp;color=0,0,0&amp;vtp=1&amp;vaab=1&amp;bbb=1"/>
          <p:cNvSpPr/>
          <p:nvPr/>
        </p:nvSpPr>
        <p:spPr>
          <a:xfrm>
            <a:off x="539496" y="410346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.学校保护</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B.政府保护</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C.司法保护</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.网络保护</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C_5_BD#2f6e7694d?vcp=1&amp;pid=39d70d0b1&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45_1#81453a888?vaa=1&amp;vcp=1&amp;pid=2f6e7694d&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2024年4月30日，</a:t>
            </a:r>
            <a:r>
              <a:rPr lang="en-US" altLang="zh-CN" sz="2800" b="0" i="0">
                <a:solidFill>
                  <a:srgbClr val="000000"/>
                </a:solidFill>
                <a:latin typeface="Times New Roman" pitchFamily="34" charset="0"/>
                <a:ea typeface="SimSun" pitchFamily="34" charset="-122"/>
                <a:cs typeface="Times New Roman" pitchFamily="34" charset="-120"/>
              </a:rPr>
              <a:t>神舟十七号载人飞船返回舱在东风着陆场成功着陆，</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神舟十七号载人飞行任务取得圆满成功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这离不开所有成员的齐心协力。</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下列古语与材料蕴含的道理一致的是(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46_1#81453a888.bracket?vaa=1&amp;vcp=1&amp;pid=2f6e7694d&amp;color=0,0,0&amp;vpa=20&amp;vtp=1&amp;vaab=1"/>
          <p:cNvSpPr/>
          <p:nvPr/>
        </p:nvSpPr>
        <p:spPr>
          <a:xfrm>
            <a:off x="6506114" y="25493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5" name="QC_6_BD.45_2#81453a888.choices?vaa=1&amp;vcp=1&amp;pid=2f6e7694d&amp;color=0,0,0&amp;vtp=1&amp;vaab=1&amp;bbb=1"/>
          <p:cNvSpPr/>
          <p:nvPr/>
        </p:nvSpPr>
        <p:spPr>
          <a:xfrm>
            <a:off x="539496" y="319136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A.路遥知马力</a:t>
            </a:r>
            <a:r>
              <a:rPr lang="en-US" altLang="zh-CN" sz="2800" b="0" i="0">
                <a:solidFill>
                  <a:srgbClr val="000000"/>
                </a:solidFill>
                <a:latin typeface="Times New Roman" pitchFamily="34" charset="0"/>
                <a:ea typeface="SimSun" pitchFamily="34" charset="-122"/>
                <a:cs typeface="Times New Roman" pitchFamily="34" charset="-120"/>
              </a:rPr>
              <a:t>，日久见人心</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.少壮不努力，老大徒伤悲</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.工欲善其事</a:t>
            </a:r>
            <a:r>
              <a:rPr lang="en-US" altLang="zh-CN" sz="2800" b="0" i="0">
                <a:solidFill>
                  <a:srgbClr val="000000"/>
                </a:solidFill>
                <a:latin typeface="Times New Roman" pitchFamily="34" charset="0"/>
                <a:ea typeface="SimSun" pitchFamily="34" charset="-122"/>
                <a:cs typeface="Times New Roman" pitchFamily="34" charset="-120"/>
              </a:rPr>
              <a:t>，必先利其器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.单丝不成线，独木不成林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graphicFrame>
        <p:nvGraphicFramePr>
          <p:cNvPr id="6" name="P_5_BD#eeffad000?colgroup=15,14&amp;vcp=1&amp;pid=e56c057e0&amp;color=0,0,0&amp;mp=1&amp;vtp=1&amp;vaab=1&amp;bt=1&amp;bbb=1&amp;hb=1"/>
          <p:cNvGraphicFramePr>
            <a:graphicFrameLocks noGrp="1"/>
          </p:cNvGraphicFramePr>
          <p:nvPr>
            <p:extLst>
              <p:ext uri="{D42A27DB-BD31-4B8C-83A1-F6EECF244321}">
                <p14:modId xmlns:p14="http://schemas.microsoft.com/office/powerpoint/2010/main" val="3204158496"/>
              </p:ext>
            </p:extLst>
          </p:nvPr>
        </p:nvGraphicFramePr>
        <p:xfrm>
          <a:off x="311947" y="1556131"/>
          <a:ext cx="11568105" cy="3891472"/>
        </p:xfrm>
        <a:graphic>
          <a:graphicData uri="http://schemas.openxmlformats.org/drawingml/2006/table">
            <a:tbl>
              <a:tblPr/>
              <a:tblGrid>
                <a:gridCol w="6156000">
                  <a:extLst>
                    <a:ext uri="{9D8B030D-6E8A-4147-A177-3AD203B41FA5}">
                      <a16:colId xmlns:a16="http://schemas.microsoft.com/office/drawing/2014/main" val="20000"/>
                    </a:ext>
                  </a:extLst>
                </a:gridCol>
                <a:gridCol w="5412105">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新课标要求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教材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理解法律的概念及特征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感受法律对个人生活和公共生活的重要性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养成自觉守法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遇事找法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解决问题靠法的思维习惯和行为方式</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七下第9课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法治的意义和目标</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培育和提高自我保护的意识和能力</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七下第10课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树立法治意识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学</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会依法办事的要求</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eeffad000?colgroup=15,14&amp;vcp=1&amp;pid=e56c057e0&amp;color=0,0,0&amp;mp=1&amp;vtp=1&amp;vaab=1&amp;bt=1&amp;bbb=1">
            <a:extLst>
              <a:ext uri="{FF2B5EF4-FFF2-40B4-BE49-F238E27FC236}">
                <a16:creationId xmlns:a16="http://schemas.microsoft.com/office/drawing/2014/main" id="{667533D4-AA15-0867-1A2F-3603028D0E54}"/>
              </a:ext>
            </a:extLst>
          </p:cNvPr>
          <p:cNvSpPr txBox="1"/>
          <p:nvPr/>
        </p:nvSpPr>
        <p:spPr>
          <a:xfrm>
            <a:off x="10894735" y="850931"/>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BD.47_1#fe36d075a?sp=1&amp;vaa=1&amp;vcp=1&amp;pid=2f6e7694d&amp;color=0,0,0&amp;vtp=1&amp;vaab=1&amp;bt=1&amp;bbb=1&amp;hb=1"/>
          <p:cNvSpPr/>
          <p:nvPr/>
        </p:nvSpPr>
        <p:spPr>
          <a:xfrm>
            <a:off x="539496" y="55440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（2024·广西南宁·模拟）在道德与法治课上</a:t>
            </a:r>
            <a:r>
              <a:rPr lang="en-US" altLang="zh-CN" sz="2800" b="0" i="0">
                <a:solidFill>
                  <a:srgbClr val="000000"/>
                </a:solidFill>
                <a:latin typeface="Times New Roman" pitchFamily="34" charset="0"/>
                <a:ea typeface="SimSun" pitchFamily="34" charset="-122"/>
                <a:cs typeface="Times New Roman" pitchFamily="34" charset="-120"/>
              </a:rPr>
              <a:t>，老师向同学们展示了以</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下流程图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从中可以得出的结论是(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pic>
        <p:nvPicPr>
          <p:cNvPr id="3" name="QC_6_BD.47_2#fe36d075a?vaa=1&amp;vcp=1&amp;pid=2f6e7694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55848" y="1891329"/>
            <a:ext cx="5477256" cy="17556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47_3#fe36d075a?vaa=1&amp;vcp=1&amp;pid=2f6e7694d&amp;color=0,0,0&amp;vtp=1&amp;vaab=1&amp;bbb=1&amp;hb=1"/>
          <p:cNvSpPr/>
          <p:nvPr/>
        </p:nvSpPr>
        <p:spPr>
          <a:xfrm>
            <a:off x="539496" y="378362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①法律与人类社会同时产生</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②法律是全体社会成员共同意志的体现</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法律是用来统治国家、管理社会的工具</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④法律的产生是人类社会进</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步的重要表现</a:t>
            </a:r>
            <a:endParaRPr lang="en-US" altLang="zh-CN" sz="2800" dirty="0"/>
          </a:p>
        </p:txBody>
      </p:sp>
      <p:sp>
        <p:nvSpPr>
          <p:cNvPr id="6" name="QC_6_BD.47_4#fe36d075a.choices?vaa=1&amp;vcp=1&amp;pid=2f6e7694d&amp;color=0,0,0&amp;vtp=1&amp;vaab=1&amp;bbb=1"/>
          <p:cNvSpPr/>
          <p:nvPr/>
        </p:nvSpPr>
        <p:spPr>
          <a:xfrm>
            <a:off x="539496" y="5703107"/>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6_AS.1_1#fe36d075a?vaa=1&amp;vcp=1&amp;pid=2f6e7694d&amp;color=0,0,0&amp;vtp=1&amp;vaab=1&amp;bt=1&amp;bbb=1&amp;hb=1"/>
          <p:cNvSpPr/>
          <p:nvPr/>
        </p:nvSpPr>
        <p:spPr>
          <a:xfrm>
            <a:off x="539496" y="250504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国家产生之后才有法律</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法律是统治阶级共同意志的</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体现</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3" name="QC_6_AN.2_1#fe36d075a?vaa=1&amp;vcp=1&amp;pid=2f6e7694d&amp;color=0,0,0&amp;vtp=1&amp;vaab=1&amp;bbb=1"/>
          <p:cNvSpPr/>
          <p:nvPr/>
        </p:nvSpPr>
        <p:spPr>
          <a:xfrm>
            <a:off x="539496" y="3780250"/>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BD.51_1#8e0e12bdf?sp=1&amp;vaa=1&amp;vcp=1&amp;pid=2f6e7694d&amp;color=0,0,0&amp;vtp=1&amp;vaab=1&amp;bt=1&amp;bbb=1&amp;hb=1"/>
          <p:cNvSpPr/>
          <p:nvPr/>
        </p:nvSpPr>
        <p:spPr>
          <a:xfrm>
            <a:off x="539496" y="981043"/>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2024年5月，教育部办公厅印发《关于开展基础教育“规范管理年</a:t>
            </a:r>
            <a:r>
              <a:rPr lang="en-US" altLang="zh-CN" sz="2800" b="0" i="0">
                <a:solidFill>
                  <a:srgbClr val="000000"/>
                </a:solidFill>
                <a:latin typeface="Times New Roman" pitchFamily="34" charset="0"/>
                <a:ea typeface="SimSun" pitchFamily="34" charset="-122"/>
                <a:cs typeface="Times New Roman" pitchFamily="34" charset="-120"/>
              </a:rPr>
              <a:t>”行动</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的通知</a:t>
            </a:r>
            <a:r>
              <a:rPr lang="en-US" altLang="zh-CN" sz="2800" b="0" i="0" dirty="0">
                <a:solidFill>
                  <a:srgbClr val="000000"/>
                </a:solidFill>
                <a:latin typeface="Times New Roman" pitchFamily="34" charset="0"/>
                <a:ea typeface="SimSun" pitchFamily="34" charset="-122"/>
                <a:cs typeface="Times New Roman" pitchFamily="34" charset="-120"/>
              </a:rPr>
              <a:t>》，要求严禁校园内发生以多欺少、以强凌弱</a:t>
            </a:r>
            <a:r>
              <a:rPr lang="en-US" altLang="zh-CN" sz="2800" b="0" i="0">
                <a:solidFill>
                  <a:srgbClr val="000000"/>
                </a:solidFill>
                <a:latin typeface="Times New Roman" pitchFamily="34" charset="0"/>
                <a:ea typeface="SimSun" pitchFamily="34" charset="-122"/>
                <a:cs typeface="Times New Roman" pitchFamily="34" charset="-120"/>
              </a:rPr>
              <a:t>、以大欺小等学生</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欺凌行为</a:t>
            </a:r>
            <a:r>
              <a:rPr lang="en-US" altLang="zh-CN" sz="2800" b="0" i="0" dirty="0">
                <a:solidFill>
                  <a:srgbClr val="000000"/>
                </a:solidFill>
                <a:latin typeface="Times New Roman" pitchFamily="34" charset="0"/>
                <a:ea typeface="SimSun" pitchFamily="34" charset="-122"/>
                <a:cs typeface="Times New Roman" pitchFamily="34" charset="-120"/>
              </a:rPr>
              <a:t>。全国各地中小学校积极采取措施</a:t>
            </a:r>
            <a:r>
              <a:rPr lang="en-US" altLang="zh-CN" sz="2800" b="0" i="0">
                <a:solidFill>
                  <a:srgbClr val="000000"/>
                </a:solidFill>
                <a:latin typeface="Times New Roman" pitchFamily="34" charset="0"/>
                <a:ea typeface="SimSun" pitchFamily="34" charset="-122"/>
                <a:cs typeface="Times New Roman" pitchFamily="34" charset="-120"/>
              </a:rPr>
              <a:t>，有效预防校园欺凌事件等</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违法行为的发生</a:t>
            </a:r>
            <a:r>
              <a:rPr lang="en-US" altLang="zh-CN" sz="2800" b="0" i="0" dirty="0">
                <a:solidFill>
                  <a:srgbClr val="000000"/>
                </a:solidFill>
                <a:latin typeface="Times New Roman" pitchFamily="34" charset="0"/>
                <a:ea typeface="SimSun" pitchFamily="34" charset="-122"/>
                <a:cs typeface="Times New Roman" pitchFamily="34" charset="-120"/>
              </a:rPr>
              <a:t>，努力把校园建设成最安全、最阳光的地方</a:t>
            </a:r>
            <a:r>
              <a:rPr lang="en-US" altLang="zh-CN" sz="2800" b="0" i="0">
                <a:solidFill>
                  <a:srgbClr val="000000"/>
                </a:solidFill>
                <a:latin typeface="Times New Roman" pitchFamily="34" charset="0"/>
                <a:ea typeface="SimSun" pitchFamily="34" charset="-122"/>
                <a:cs typeface="Times New Roman" pitchFamily="34" charset="-120"/>
              </a:rPr>
              <a:t>。这体现了</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对未成年人的(</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52_1#8e0e12bdf.bracket?vaa=1&amp;vcp=1&amp;pid=2f6e7694d&amp;color=0,0,0&amp;vpa=22&amp;vtp=1&amp;vaab=1"/>
          <p:cNvSpPr/>
          <p:nvPr/>
        </p:nvSpPr>
        <p:spPr>
          <a:xfrm>
            <a:off x="2950114" y="355850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51_2#8e0e12bdf?vaa=1&amp;vcp=1&amp;pid=2f6e7694d&amp;color=0,0,0&amp;vtp=1&amp;vaab=1&amp;bbb=1"/>
          <p:cNvSpPr/>
          <p:nvPr/>
        </p:nvSpPr>
        <p:spPr>
          <a:xfrm>
            <a:off x="539496" y="4179665"/>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学校保护</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政府保护</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家庭保护</a:t>
            </a:r>
            <a:r>
              <a:rPr lang="en-US" altLang="zh-CN" sz="2800" b="0" i="0" dirty="0">
                <a:solidFill>
                  <a:srgbClr val="000000"/>
                </a:solidFill>
                <a:latin typeface="Times New Roman" pitchFamily="34" charset="0"/>
                <a:ea typeface="SimSun" pitchFamily="34" charset="-122"/>
                <a:cs typeface="Times New Roman" pitchFamily="34" charset="-120"/>
              </a:rPr>
              <a:t>      ④司法保护</a:t>
            </a:r>
            <a:endParaRPr lang="en-US" altLang="zh-CN" sz="2800" dirty="0"/>
          </a:p>
        </p:txBody>
      </p:sp>
      <p:sp>
        <p:nvSpPr>
          <p:cNvPr id="5" name="QC_6_BD.51_3#8e0e12bdf.choices?vaa=1&amp;vcp=1&amp;pid=2f6e7694d&amp;color=0,0,0&amp;vtp=1&amp;vaab=1&amp;bbb=1"/>
          <p:cNvSpPr/>
          <p:nvPr/>
        </p:nvSpPr>
        <p:spPr>
          <a:xfrm>
            <a:off x="539496" y="480133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A.①②</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B.①③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C.②④</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O_6_BD.53_1#a802aa3a3?sp=1&amp;vaa=1&amp;vcp=1&amp;pid=2f6e7694d&amp;color=0,0,0&amp;vtp=1&amp;vaab=1&amp;bt=1&amp;bbb=1&amp;hb=1"/>
          <p:cNvSpPr/>
          <p:nvPr/>
        </p:nvSpPr>
        <p:spPr>
          <a:xfrm>
            <a:off x="541020" y="425418"/>
            <a:ext cx="11109960" cy="1201357"/>
          </a:xfrm>
          <a:prstGeom prst="rect">
            <a:avLst/>
          </a:prstGeom>
          <a:noFill/>
          <a:ln/>
        </p:spPr>
        <p:txBody>
          <a:bodyPr wrap="none" lIns="0" tIns="0" rIns="0" bIns="0" rtlCol="0" anchor="t"/>
          <a:lstStyle/>
          <a:p>
            <a:pPr algn="l" latinLnBrk="1">
              <a:lnSpc>
                <a:spcPts val="40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【美好集体</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你我共建】学生社团活动在校园文化中扮演着重要角色</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000"/>
              </a:lnSpc>
            </a:pPr>
            <a:r>
              <a:rPr lang="en-US" altLang="zh-CN" sz="2800" b="0" i="0" dirty="0" err="1">
                <a:solidFill>
                  <a:srgbClr val="000000"/>
                </a:solidFill>
                <a:latin typeface="Times New Roman" pitchFamily="34" charset="0"/>
                <a:ea typeface="SimSun" pitchFamily="34" charset="-122"/>
                <a:cs typeface="Times New Roman" pitchFamily="34" charset="-120"/>
              </a:rPr>
              <a:t>请你完成以下任务</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6_BD.53_2#a802aa3a3?sp=1&amp;vaa=1&amp;vcp=1&amp;pid=2f6e7694d&amp;color=0,0,0&amp;vtp=1&amp;vaab=1&amp;bbb=1"/>
          <p:cNvSpPr/>
          <p:nvPr/>
        </p:nvSpPr>
        <p:spPr>
          <a:xfrm>
            <a:off x="541020" y="138585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【活动一】</a:t>
            </a:r>
            <a:endParaRPr lang="en-US" altLang="zh-CN" sz="2800" dirty="0"/>
          </a:p>
        </p:txBody>
      </p:sp>
      <p:sp>
        <p:nvSpPr>
          <p:cNvPr id="4" name="QB_7_BD.54_1#479c80980?sp=1&amp;vaa=1&amp;vcp=1&amp;pid=a802aa3a3&amp;color=0,0,0&amp;vtp=1&amp;vaab=1&amp;bbb=1"/>
          <p:cNvSpPr/>
          <p:nvPr/>
        </p:nvSpPr>
        <p:spPr>
          <a:xfrm>
            <a:off x="541020" y="1851739"/>
            <a:ext cx="11109960" cy="553657"/>
          </a:xfrm>
          <a:prstGeom prst="rect">
            <a:avLst/>
          </a:prstGeom>
          <a:noFill/>
          <a:ln/>
        </p:spPr>
        <p:txBody>
          <a:bodyPr wrap="none" lIns="0" tIns="0" rIns="0" bIns="0" rtlCol="0" anchor="t"/>
          <a:lstStyle/>
          <a:p>
            <a:pPr algn="l" latinLnBrk="1">
              <a:lnSpc>
                <a:spcPts val="4900"/>
              </a:lnSpc>
            </a:pP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dirty="0">
                <a:solidFill>
                  <a:srgbClr val="000000"/>
                </a:solidFill>
                <a:latin typeface="Times New Roman" pitchFamily="34" charset="0"/>
                <a:ea typeface="SimSun" pitchFamily="34" charset="-122"/>
                <a:cs typeface="Times New Roman" pitchFamily="34" charset="-120"/>
              </a:rPr>
              <a:t>（1）学校各个社团正在准备招新，请你将下面的宣传海报补充完整。</a:t>
            </a:r>
            <a:endParaRPr lang="en-US" altLang="zh-CN" sz="2800" spc="-50" dirty="0"/>
          </a:p>
        </p:txBody>
      </p:sp>
      <p:graphicFrame>
        <p:nvGraphicFramePr>
          <p:cNvPr id="5" name="QB_7_BD.54_2#479c80980?colgroup=30&amp;vaa=1&amp;vcp=1&amp;pid=a802aa3a3&amp;color=0,0,0&amp;mp=1&amp;vtp=1&amp;vaab=1&amp;bt=1&amp;bbb=1&amp;hb=1">
            <a:extLst>
              <a:ext uri="{FF2B5EF4-FFF2-40B4-BE49-F238E27FC236}">
                <a16:creationId xmlns:a16="http://schemas.microsoft.com/office/drawing/2014/main" id="{6485A2EF-9E2B-4948-C35B-E51C764B6497}"/>
              </a:ext>
            </a:extLst>
          </p:cNvPr>
          <p:cNvGraphicFramePr>
            <a:graphicFrameLocks noGrp="1"/>
          </p:cNvGraphicFramePr>
          <p:nvPr>
            <p:extLst>
              <p:ext uri="{D42A27DB-BD31-4B8C-83A1-F6EECF244321}">
                <p14:modId xmlns:p14="http://schemas.microsoft.com/office/powerpoint/2010/main" val="2556038155"/>
              </p:ext>
            </p:extLst>
          </p:nvPr>
        </p:nvGraphicFramePr>
        <p:xfrm>
          <a:off x="635508" y="2463387"/>
          <a:ext cx="11091672" cy="3888000"/>
        </p:xfrm>
        <a:graphic>
          <a:graphicData uri="http://schemas.openxmlformats.org/drawingml/2006/table">
            <a:tbl>
              <a:tblPr/>
              <a:tblGrid>
                <a:gridCol w="11091672">
                  <a:extLst>
                    <a:ext uri="{9D8B030D-6E8A-4147-A177-3AD203B41FA5}">
                      <a16:colId xmlns:a16="http://schemas.microsoft.com/office/drawing/2014/main" val="20000"/>
                    </a:ext>
                  </a:extLst>
                </a:gridCol>
              </a:tblGrid>
              <a:tr h="3888000">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又是一年招新时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来这里</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让你的校园生活更丰富多彩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与一群</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志同道合的朋友开启美好的中学生活</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u="none" dirty="0">
                          <a:solidFill>
                            <a:srgbClr val="000000"/>
                          </a:solidFill>
                          <a:latin typeface="SimSun" panose="02010600030101010101" pitchFamily="2" charset="-122"/>
                          <a:ea typeface="楷体" pitchFamily="34" charset="-122"/>
                          <a:cs typeface="Times New Roma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在学校的社团中你可以</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p>
                      <a:pPr marL="0" indent="0" algn="l" latinLnBrk="1" hangingPunct="0">
                        <a:lnSpc>
                          <a:spcPts val="44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楷体" pitchFamily="34" charset="-122"/>
                          <a:cs typeface="Times New Roman" pitchFamily="34" charset="-120"/>
                        </a:rPr>
                        <a:t>体验责任感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做有担当的人</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i="0" dirty="0">
                          <a:solidFill>
                            <a:srgbClr val="000000"/>
                          </a:solidFill>
                          <a:latin typeface="SimSun" pitchFamily="34" charset="0"/>
                          <a:ea typeface="SimSun" pitchFamily="34" charset="-122"/>
                          <a:cs typeface="SimSun" pitchFamily="34" charset="-120"/>
                        </a:rPr>
                        <a:t>____________________________________________________</a:t>
                      </a:r>
                      <a:endParaRPr lang="en-US" altLang="zh-CN" sz="1200" dirty="0"/>
                    </a:p>
                    <a:p>
                      <a:pPr marL="0" indent="0" algn="l" latinLnBrk="1" hangingPunct="0">
                        <a:lnSpc>
                          <a:spcPts val="44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i="0" dirty="0">
                          <a:solidFill>
                            <a:srgbClr val="000000"/>
                          </a:solidFill>
                          <a:latin typeface="SimSun" pitchFamily="34" charset="0"/>
                          <a:ea typeface="SimSun" pitchFamily="34" charset="-122"/>
                          <a:cs typeface="SimSun" pitchFamily="34" charset="-120"/>
                        </a:rPr>
                        <a:t>____________________________________________</a:t>
                      </a:r>
                      <a:endParaRPr lang="en-US" altLang="zh-CN" sz="1200" dirty="0"/>
                    </a:p>
                    <a:p>
                      <a:pPr marL="0" indent="0" algn="l" latinLnBrk="1" hangingPunct="0">
                        <a:lnSpc>
                          <a:spcPts val="4200"/>
                        </a:lnSpc>
                      </a:pPr>
                      <a:r>
                        <a:rPr lang="en-US" altLang="zh-CN" sz="2800" b="0" i="0" u="none" dirty="0">
                          <a:solidFill>
                            <a:srgbClr val="000000"/>
                          </a:solidFill>
                          <a:latin typeface="SimSun" panose="02010600030101010101" pitchFamily="2" charset="-122"/>
                          <a:ea typeface="楷体" pitchFamily="34" charset="-122"/>
                          <a:cs typeface="Times New Roma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期待你的加入</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6" name="QB_7_AN.55_1#479c80980.blank?vaa=1&amp;vcp=1&amp;pid=a802aa3a3&amp;color=0,0,0&amp;mp=1&amp;vpa=23&amp;vtp=1&amp;vaab=1&amp;bbb=1">
            <a:extLst>
              <a:ext uri="{FF2B5EF4-FFF2-40B4-BE49-F238E27FC236}">
                <a16:creationId xmlns:a16="http://schemas.microsoft.com/office/drawing/2014/main" id="{52F5C9C5-4E31-2F07-8F46-8F2DF35A717B}"/>
              </a:ext>
            </a:extLst>
          </p:cNvPr>
          <p:cNvSpPr/>
          <p:nvPr/>
        </p:nvSpPr>
        <p:spPr>
          <a:xfrm>
            <a:off x="1688615" y="4683680"/>
            <a:ext cx="91487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在交往中学会接纳、尊重、理解和包容，学会友好相处。</a:t>
            </a:r>
            <a:endParaRPr lang="en-US" altLang="zh-CN" sz="2800" dirty="0"/>
          </a:p>
        </p:txBody>
      </p:sp>
      <p:sp>
        <p:nvSpPr>
          <p:cNvPr id="7" name="QB_7_AN.56_1#479c80980.blank?vaa=1&amp;vcp=1&amp;pid=a802aa3a3&amp;color=0,0,0&amp;mp=1&amp;vpa=24&amp;vtp=1&amp;vaab=1&amp;bbb=1">
            <a:extLst>
              <a:ext uri="{FF2B5EF4-FFF2-40B4-BE49-F238E27FC236}">
                <a16:creationId xmlns:a16="http://schemas.microsoft.com/office/drawing/2014/main" id="{2DE5EE65-EEE1-1C56-D22F-8118CB30C3D8}"/>
              </a:ext>
            </a:extLst>
          </p:cNvPr>
          <p:cNvSpPr/>
          <p:nvPr/>
        </p:nvSpPr>
        <p:spPr>
          <a:xfrm>
            <a:off x="1688615" y="5228653"/>
            <a:ext cx="7726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把握机遇，自主发展，使自己的个性不断丰富。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P_7_BD#91763dddb?vcp=1&amp;pid=a802aa3a3&amp;color=0,0,0&amp;vtp=1&amp;vaab=1&amp;bt=1&amp;bbb=1&amp;hb=1"/>
          <p:cNvSpPr/>
          <p:nvPr/>
        </p:nvSpPr>
        <p:spPr>
          <a:xfrm>
            <a:off x="539496" y="219706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【活动二】</a:t>
            </a:r>
            <a:r>
              <a:rPr lang="en-US" altLang="zh-CN" sz="2800" b="0" i="0" dirty="0">
                <a:solidFill>
                  <a:srgbClr val="000000"/>
                </a:solidFill>
                <a:latin typeface="Times New Roman" pitchFamily="34" charset="0"/>
                <a:ea typeface="楷体" pitchFamily="34" charset="-122"/>
                <a:cs typeface="Times New Roman" pitchFamily="34" charset="-120"/>
              </a:rPr>
              <a:t>话剧社的同学们正在紧锣密鼓排练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过集体生活</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让青春</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出彩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舞台剧</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但他们遇到了难题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6" name="P_7_BD#91763dddb?colgroup=30&amp;vcp=1&amp;pid=a802aa3a3&amp;color=0,0,0&amp;vtp=1&amp;vaab=1&amp;bbb=1&amp;hb=1"/>
          <p:cNvGraphicFramePr>
            <a:graphicFrameLocks noGrp="1"/>
          </p:cNvGraphicFramePr>
          <p:nvPr>
            <p:extLst>
              <p:ext uri="{D42A27DB-BD31-4B8C-83A1-F6EECF244321}">
                <p14:modId xmlns:p14="http://schemas.microsoft.com/office/powerpoint/2010/main" val="2050672352"/>
              </p:ext>
            </p:extLst>
          </p:nvPr>
        </p:nvGraphicFramePr>
        <p:xfrm>
          <a:off x="539496" y="3533997"/>
          <a:ext cx="11091672" cy="1121220"/>
        </p:xfrm>
        <a:graphic>
          <a:graphicData uri="http://schemas.openxmlformats.org/drawingml/2006/table">
            <a:tbl>
              <a:tblPr/>
              <a:tblGrid>
                <a:gridCol w="11091672">
                  <a:extLst>
                    <a:ext uri="{9D8B030D-6E8A-4147-A177-3AD203B41FA5}">
                      <a16:colId xmlns:a16="http://schemas.microsoft.com/office/drawing/2014/main" val="20000"/>
                    </a:ext>
                  </a:extLst>
                </a:gridCol>
              </a:tblGrid>
              <a:tr h="1121220">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主演小莉因身上的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担子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重而焦虑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担心排练影响自己的学习</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她要求退出排练</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O_7_BD.57_1#c39bec1e4?vaa=1&amp;vcp=1&amp;pid=a802aa3a3&amp;color=0,0,0&amp;mp=1&amp;vtp=1&amp;vaab=1&amp;bt=1&amp;bbb=1"/>
          <p:cNvSpPr/>
          <p:nvPr/>
        </p:nvSpPr>
        <p:spPr>
          <a:xfrm>
            <a:off x="539496" y="1544828"/>
            <a:ext cx="11371263"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（2）请你运用个人利益与集体利益的相关知识对小莉的行为进行评析。</a:t>
            </a:r>
            <a:endParaRPr lang="en-US" altLang="zh-CN" sz="2800" dirty="0"/>
          </a:p>
        </p:txBody>
      </p:sp>
      <p:sp>
        <p:nvSpPr>
          <p:cNvPr id="3" name="QO_7_AN.1_1#c39bec1e4?vaa=1&amp;vcp=1&amp;pid=a802aa3a3&amp;color=0,0,0&amp;vtp=1&amp;vaab=1&amp;bbb=1&amp;hb=1"/>
          <p:cNvSpPr/>
          <p:nvPr/>
        </p:nvSpPr>
        <p:spPr>
          <a:xfrm>
            <a:off x="539496" y="2172525"/>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小莉的行为是错误的。①在集体中</a:t>
            </a:r>
            <a:r>
              <a:rPr lang="en-US" altLang="zh-CN" sz="2800" b="0" i="0">
                <a:solidFill>
                  <a:srgbClr val="FF0000"/>
                </a:solidFill>
                <a:latin typeface="Times New Roman" pitchFamily="34" charset="0"/>
                <a:ea typeface="SimSun" pitchFamily="34" charset="-122"/>
                <a:cs typeface="Times New Roman" pitchFamily="34" charset="-120"/>
              </a:rPr>
              <a:t>，个人利益与集体利益本质</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上是一致的</a:t>
            </a:r>
            <a:r>
              <a:rPr lang="en-US" altLang="zh-CN" sz="2800" b="0" i="0" dirty="0">
                <a:solidFill>
                  <a:srgbClr val="FF0000"/>
                </a:solidFill>
                <a:latin typeface="Times New Roman" pitchFamily="34" charset="0"/>
                <a:ea typeface="SimSun" pitchFamily="34" charset="-122"/>
                <a:cs typeface="Times New Roman" pitchFamily="34" charset="-120"/>
              </a:rPr>
              <a:t>。②当个人利益与集体利益发生冲突时</a:t>
            </a:r>
            <a:r>
              <a:rPr lang="en-US" altLang="zh-CN" sz="2800" b="0" i="0">
                <a:solidFill>
                  <a:srgbClr val="FF0000"/>
                </a:solidFill>
                <a:latin typeface="Times New Roman" pitchFamily="34" charset="0"/>
                <a:ea typeface="SimSun" pitchFamily="34" charset="-122"/>
                <a:cs typeface="Times New Roman" pitchFamily="34" charset="-120"/>
              </a:rPr>
              <a:t>，应把集体利益放在</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个人利益之上</a:t>
            </a:r>
            <a:r>
              <a:rPr lang="en-US" altLang="zh-CN" sz="2800" b="0" i="0" dirty="0">
                <a:solidFill>
                  <a:srgbClr val="FF0000"/>
                </a:solidFill>
                <a:latin typeface="Times New Roman" pitchFamily="34" charset="0"/>
                <a:ea typeface="SimSun" pitchFamily="34" charset="-122"/>
                <a:cs typeface="Times New Roman" pitchFamily="34" charset="-120"/>
              </a:rPr>
              <a:t>，坚持集体主义。③在承认个人利益的合理性</a:t>
            </a:r>
            <a:r>
              <a:rPr lang="en-US" altLang="zh-CN" sz="2800" b="0" i="0">
                <a:solidFill>
                  <a:srgbClr val="FF0000"/>
                </a:solidFill>
                <a:latin typeface="Times New Roman" pitchFamily="34" charset="0"/>
                <a:ea typeface="SimSun" pitchFamily="34" charset="-122"/>
                <a:cs typeface="Times New Roman" pitchFamily="34" charset="-120"/>
              </a:rPr>
              <a:t>、保护个人</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正当利益的前提下</a:t>
            </a:r>
            <a:r>
              <a:rPr lang="en-US" altLang="zh-CN" sz="2800" b="0" i="0" dirty="0">
                <a:solidFill>
                  <a:srgbClr val="FF0000"/>
                </a:solidFill>
                <a:latin typeface="Times New Roman" pitchFamily="34" charset="0"/>
                <a:ea typeface="SimSun" pitchFamily="34" charset="-122"/>
                <a:cs typeface="Times New Roman" pitchFamily="34" charset="-120"/>
              </a:rPr>
              <a:t>，反对只顾自己、不顾他人的极端个人主义。</a:t>
            </a:r>
            <a:r>
              <a:rPr lang="en-US" altLang="zh-CN" sz="2800" b="0" i="0">
                <a:solidFill>
                  <a:srgbClr val="FF0000"/>
                </a:solidFill>
                <a:latin typeface="Times New Roman" pitchFamily="34" charset="0"/>
                <a:ea typeface="SimSun" pitchFamily="34" charset="-122"/>
                <a:cs typeface="Times New Roman" pitchFamily="34" charset="-120"/>
              </a:rPr>
              <a:t>④小莉</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应该处理好学习和排练的关系</a:t>
            </a:r>
            <a:r>
              <a:rPr lang="en-US" altLang="zh-CN" sz="2800" b="0" i="0" dirty="0">
                <a:solidFill>
                  <a:srgbClr val="FF0000"/>
                </a:solidFill>
                <a:latin typeface="Times New Roman" pitchFamily="34" charset="0"/>
                <a:ea typeface="SimSun" pitchFamily="34" charset="-122"/>
                <a:cs typeface="Times New Roman" pitchFamily="34" charset="-120"/>
              </a:rPr>
              <a:t>，合理安排时间，把两方面都做好。</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C_5_BD#2fecaff08?vcp=1&amp;pid=39d70d0b1&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C_6_BD.59_1#cd9a736db?sp=1&amp;vaa=1&amp;vcp=1&amp;pid=2fecaff08&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（2024·广东·中考）奥运赛场上每一项可喜成绩的取得</a:t>
            </a:r>
            <a:r>
              <a:rPr lang="en-US" altLang="zh-CN" sz="2800" b="0" i="0">
                <a:solidFill>
                  <a:srgbClr val="000000"/>
                </a:solidFill>
                <a:latin typeface="Times New Roman" pitchFamily="34" charset="0"/>
                <a:ea typeface="SimSun" pitchFamily="34" charset="-122"/>
                <a:cs typeface="Times New Roman" pitchFamily="34" charset="-120"/>
              </a:rPr>
              <a:t>，都离不开运</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动员的奋力拼搏</a:t>
            </a:r>
            <a:r>
              <a:rPr lang="en-US" altLang="zh-CN" sz="2800" b="0" i="0" dirty="0">
                <a:solidFill>
                  <a:srgbClr val="000000"/>
                </a:solidFill>
                <a:latin typeface="Times New Roman" pitchFamily="34" charset="0"/>
                <a:ea typeface="SimSun" pitchFamily="34" charset="-122"/>
                <a:cs typeface="Times New Roman" pitchFamily="34" charset="-120"/>
              </a:rPr>
              <a:t>，也离不开教练、陪练等的辛勤付出。</a:t>
            </a:r>
            <a:r>
              <a:rPr lang="en-US" altLang="zh-CN" sz="2800" b="0" i="0">
                <a:solidFill>
                  <a:srgbClr val="000000"/>
                </a:solidFill>
                <a:latin typeface="Times New Roman" pitchFamily="34" charset="0"/>
                <a:ea typeface="SimSun" pitchFamily="34" charset="-122"/>
                <a:cs typeface="Times New Roman" pitchFamily="34" charset="-120"/>
              </a:rPr>
              <a:t>这说明(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60_1#cd9a736db.bracket?vaa=1&amp;vcp=1&amp;pid=2fecaff08&amp;color=0,0,0&amp;vpa=25&amp;vtp=1&amp;vaab=1"/>
          <p:cNvSpPr/>
          <p:nvPr/>
        </p:nvSpPr>
        <p:spPr>
          <a:xfrm>
            <a:off x="10417714" y="190160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6_BD.59_2#cd9a736db?vaa=1&amp;vcp=1&amp;pid=2fecaff08&amp;color=0,0,0&amp;vtp=1&amp;vaab=1&amp;bbb=1&amp;hb=1"/>
          <p:cNvSpPr/>
          <p:nvPr/>
        </p:nvSpPr>
        <p:spPr>
          <a:xfrm>
            <a:off x="539496" y="255064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①集体的力量源于共同的目标</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②集体的和谐来自个性的张扬</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③集体的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成功需要成员的协作</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④个人的成绩重于集体的荣誉</a:t>
            </a:r>
            <a:endParaRPr lang="en-US" altLang="zh-CN" sz="2800" dirty="0"/>
          </a:p>
        </p:txBody>
      </p:sp>
      <p:sp>
        <p:nvSpPr>
          <p:cNvPr id="6" name="QC_6_BD.59_3#cd9a736db.choices?vaa=1&amp;vcp=1&amp;pid=2fecaff08&amp;color=0,0,0&amp;vtp=1&amp;vaab=1&amp;bbb=1"/>
          <p:cNvSpPr/>
          <p:nvPr/>
        </p:nvSpPr>
        <p:spPr>
          <a:xfrm>
            <a:off x="539496" y="3819824"/>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6_BD.61_1#1c346f0fc?vaa=1&amp;vcp=1&amp;pid=2fecaff08&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班长了解到晓亮与爷爷奶奶共同生活，性格内向，</a:t>
            </a:r>
            <a:r>
              <a:rPr lang="en-US" altLang="zh-CN" sz="2800" b="0" i="0">
                <a:solidFill>
                  <a:srgbClr val="000000"/>
                </a:solidFill>
                <a:latin typeface="Times New Roman" pitchFamily="34" charset="0"/>
                <a:ea typeface="SimSun" pitchFamily="34" charset="-122"/>
                <a:cs typeface="Times New Roman" pitchFamily="34" charset="-120"/>
              </a:rPr>
              <a:t>很少与同学交往，</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主动组织班委会成员帮助晓亮</a:t>
            </a:r>
            <a:r>
              <a:rPr lang="en-US" altLang="zh-CN" sz="2800" b="0" i="0" dirty="0">
                <a:solidFill>
                  <a:srgbClr val="000000"/>
                </a:solidFill>
                <a:latin typeface="Times New Roman" pitchFamily="34" charset="0"/>
                <a:ea typeface="SimSun" pitchFamily="34" charset="-122"/>
                <a:cs typeface="Times New Roman" pitchFamily="34" charset="-120"/>
              </a:rPr>
              <a:t>，让晓亮感受到集体的温暖</a:t>
            </a:r>
            <a:r>
              <a:rPr lang="en-US" altLang="zh-CN" sz="2800" b="0" i="0">
                <a:solidFill>
                  <a:srgbClr val="000000"/>
                </a:solidFill>
                <a:latin typeface="Times New Roman" pitchFamily="34" charset="0"/>
                <a:ea typeface="SimSun" pitchFamily="34" charset="-122"/>
                <a:cs typeface="Times New Roman" pitchFamily="34" charset="-120"/>
              </a:rPr>
              <a:t>。这体现美好</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集体是(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62_1#1c346f0fc.bracket?vaa=1&amp;vcp=1&amp;pid=2fecaff08&amp;color=0,0,0&amp;vpa=26&amp;vtp=1&amp;vaab=1"/>
          <p:cNvSpPr/>
          <p:nvPr/>
        </p:nvSpPr>
        <p:spPr>
          <a:xfrm>
            <a:off x="1883314"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61_2#1c346f0fc.choices?vaa=1&amp;vcp=1&amp;pid=2fecaff08&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A.民主的</a:t>
            </a:r>
            <a:r>
              <a:rPr lang="en-US" altLang="zh-CN" sz="2800" b="0" i="0">
                <a:solidFill>
                  <a:srgbClr val="000000"/>
                </a:solidFill>
                <a:latin typeface="Times New Roman" pitchFamily="34" charset="0"/>
                <a:ea typeface="SimSun" pitchFamily="34" charset="-122"/>
                <a:cs typeface="Times New Roman" pitchFamily="34" charset="-120"/>
              </a:rPr>
              <a:t>、公正的</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.善于合作的</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C.充满关怀与友爱</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.充满活力的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6_BD.63_1#f39e73294?sp=1&amp;vaa=1&amp;vcp=1&amp;pid=2fecaff08&amp;color=0,0,0&amp;vtp=1&amp;vaab=1&amp;bt=1&amp;bbb=1"/>
          <p:cNvSpPr/>
          <p:nvPr/>
        </p:nvSpPr>
        <p:spPr>
          <a:xfrm>
            <a:off x="539496" y="142119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11.</a:t>
            </a:r>
            <a:r>
              <a:rPr lang="zh-CN" altLang="en-US" sz="2800" i="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图告诉我们的道理是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65_1#f39e73294.bracket?vaa=1&amp;vcp=1&amp;pid=2fecaff08&amp;color=0,0,0&amp;vpa=27&amp;vtp=1&amp;vaab=1"/>
          <p:cNvSpPr/>
          <p:nvPr/>
        </p:nvSpPr>
        <p:spPr>
          <a:xfrm>
            <a:off x="4797393" y="140785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pic>
        <p:nvPicPr>
          <p:cNvPr id="4" name="QC_6_BD.63_2#f39e73294?htil=1&amp;vaa=1&amp;vcp=1&amp;pid=2fecaff08&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63284" y="581025"/>
            <a:ext cx="3466878" cy="324491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63_3#f39e73294?htil=1&amp;vaa=1&amp;vcp=1&amp;pid=2fecaff08&amp;color=0,0,0&amp;vtp=1&amp;vaab=1&amp;bbb=1&amp;hb=1&amp;hs=1"/>
          <p:cNvSpPr/>
          <p:nvPr/>
        </p:nvSpPr>
        <p:spPr>
          <a:xfrm>
            <a:off x="539496" y="2053463"/>
            <a:ext cx="7982712"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①我们的生活需要道德、亲情、友情来协调</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②我</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们的生活与法律息息相关</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法律维护公民的一切</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权益</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④法律与我们每个人如影随形，相伴一生</a:t>
            </a:r>
            <a:endParaRPr lang="en-US" altLang="zh-CN" sz="2800" dirty="0"/>
          </a:p>
        </p:txBody>
      </p:sp>
      <p:sp>
        <p:nvSpPr>
          <p:cNvPr id="6" name="QC_6_BD.63_4#f39e73294.choices?vaa=1&amp;vcp=1&amp;pid=2fecaff08&amp;color=0,0,0&amp;vtp=1&amp;vaab=1&amp;bbb=1&amp;hs=1"/>
          <p:cNvSpPr/>
          <p:nvPr/>
        </p:nvSpPr>
        <p:spPr>
          <a:xfrm>
            <a:off x="539496" y="3976053"/>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.②④</a:t>
            </a:r>
            <a:endParaRPr lang="en-US" altLang="zh-CN" sz="2800" dirty="0"/>
          </a:p>
        </p:txBody>
      </p:sp>
      <p:sp>
        <p:nvSpPr>
          <p:cNvPr id="7" name="QC_6_AS.1_1#f39e73294?vaa=1&amp;vcp=1&amp;pid=2fecaff08&amp;color=0,0,0&amp;vtp=1&amp;vaab=1&amp;bbb=1&amp;hb=1&amp;hs=1"/>
          <p:cNvSpPr/>
          <p:nvPr/>
        </p:nvSpPr>
        <p:spPr>
          <a:xfrm>
            <a:off x="539496" y="460552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题目材料未涉及道德</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亲情</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友情</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不符合题意</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法律维护</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公民的合法权益</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不是一切权益</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6_BD.67_1#e3c7f421b?sp=1&amp;vaa=1&amp;vcp=1&amp;pid=2fecaff08&amp;color=0,0,0&amp;vtp=1&amp;vaab=1&amp;bt=1&amp;bbb=1&amp;hb=1"/>
          <p:cNvSpPr/>
          <p:nvPr/>
        </p:nvSpPr>
        <p:spPr>
          <a:xfrm>
            <a:off x="539496" y="90474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SimSun" pitchFamily="34" charset="-122"/>
                <a:cs typeface="Times New Roman" pitchFamily="34" charset="-120"/>
              </a:rPr>
              <a:t>近年来，校园欺凌事件时有发生，一些未成年人依仗自己“</a:t>
            </a:r>
            <a:r>
              <a:rPr lang="en-US" altLang="zh-CN" sz="2800" b="0" i="0">
                <a:solidFill>
                  <a:srgbClr val="000000"/>
                </a:solidFill>
                <a:latin typeface="Times New Roman" pitchFamily="34" charset="0"/>
                <a:ea typeface="SimSun" pitchFamily="34" charset="-122"/>
                <a:cs typeface="Times New Roman" pitchFamily="34" charset="-120"/>
              </a:rPr>
              <a:t>未成年人”</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的身份为所欲为</a:t>
            </a:r>
            <a:r>
              <a:rPr lang="en-US" altLang="zh-CN" sz="2800" b="0" i="0" dirty="0">
                <a:solidFill>
                  <a:srgbClr val="000000"/>
                </a:solidFill>
                <a:latin typeface="Times New Roman" pitchFamily="34" charset="0"/>
                <a:ea typeface="SimSun" pitchFamily="34" charset="-122"/>
                <a:cs typeface="Times New Roman" pitchFamily="34" charset="-120"/>
              </a:rPr>
              <a:t>。媒体指出：年龄不应是违法犯罪的挡箭牌</a:t>
            </a:r>
            <a:r>
              <a:rPr lang="en-US" altLang="zh-CN" sz="2800" b="0" i="0">
                <a:solidFill>
                  <a:srgbClr val="000000"/>
                </a:solidFill>
                <a:latin typeface="Times New Roman" pitchFamily="34" charset="0"/>
                <a:ea typeface="SimSun" pitchFamily="34" charset="-122"/>
                <a:cs typeface="Times New Roman" pitchFamily="34" charset="-120"/>
              </a:rPr>
              <a:t>。从法律角</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度看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这要求青少年(</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69_1#e3c7f421b.bracket?vaa=1&amp;vcp=1&amp;pid=2fecaff08&amp;color=0,0,0&amp;vpa=28&amp;vtp=1&amp;vaab=1"/>
          <p:cNvSpPr/>
          <p:nvPr/>
        </p:nvSpPr>
        <p:spPr>
          <a:xfrm>
            <a:off x="4016915" y="21868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67_2#e3c7f421b?vaa=1&amp;vcp=1&amp;pid=2fecaff08&amp;color=0,0,0&amp;vtp=1&amp;vaab=1&amp;bbb=1&amp;hb=1"/>
          <p:cNvSpPr/>
          <p:nvPr/>
        </p:nvSpPr>
        <p:spPr>
          <a:xfrm>
            <a:off x="539496" y="282848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①主动学法、用法，自觉遵纪守法</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②严惩校园欺凌者，</a:t>
            </a:r>
            <a:r>
              <a:rPr lang="en-US" altLang="zh-CN" sz="2800" b="0" i="0">
                <a:solidFill>
                  <a:srgbClr val="000000"/>
                </a:solidFill>
                <a:latin typeface="Times New Roman" pitchFamily="34" charset="0"/>
                <a:ea typeface="SimSun" pitchFamily="34" charset="-122"/>
                <a:cs typeface="Times New Roman" pitchFamily="34" charset="-120"/>
              </a:rPr>
              <a:t>维护校园安定</a:t>
            </a:r>
            <a:r>
              <a:rPr lang="en-US" altLang="zh-CN" sz="2800" b="0" i="0">
                <a:solidFill>
                  <a:srgbClr val="000000"/>
                </a:solidFill>
                <a:latin typeface="SimSun" pitchFamily="34" charset="0"/>
                <a:ea typeface="SimSun" pitchFamily="34" charset="-122"/>
                <a:cs typeface="SimSun" pitchFamily="34" charset="-120"/>
              </a:rPr>
              <a:t> </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完善各项制度，减少校园欺凌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④积极行使权利，学会自我保护</a:t>
            </a:r>
            <a:endParaRPr lang="en-US" altLang="zh-CN" sz="2800" dirty="0"/>
          </a:p>
        </p:txBody>
      </p:sp>
      <p:sp>
        <p:nvSpPr>
          <p:cNvPr id="5" name="QC_6_BD.67_3#e3c7f421b.choices?vaa=1&amp;vcp=1&amp;pid=2fecaff08&amp;color=0,0,0&amp;vtp=1&amp;vaab=1&amp;bbb=1"/>
          <p:cNvSpPr/>
          <p:nvPr/>
        </p:nvSpPr>
        <p:spPr>
          <a:xfrm>
            <a:off x="539496" y="409765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6" name="QC_6_AS.1_1#e3c7f421b?vaa=1&amp;vcp=1&amp;pid=2fecaff08&amp;color=0,0,0&amp;vtp=1&amp;vaab=1&amp;bbb=1&amp;hb=1"/>
          <p:cNvSpPr/>
          <p:nvPr/>
        </p:nvSpPr>
        <p:spPr>
          <a:xfrm>
            <a:off x="539496" y="472713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严惩校园欺凌者</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完善各项制度</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不是从青少年的角度</a:t>
            </a:r>
            <a:r>
              <a:rPr lang="en-US" altLang="zh-CN" sz="2800" b="0" i="0">
                <a:solidFill>
                  <a:srgbClr val="FF0000"/>
                </a:solidFill>
                <a:latin typeface="Times New Roman" pitchFamily="34" charset="0"/>
                <a:ea typeface="SimSun" pitchFamily="34" charset="-122"/>
                <a:cs typeface="Times New Roman" pitchFamily="34" charset="-120"/>
              </a:rPr>
              <a:t>，②③</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不符合题意</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601b3819a.fixed?vcp=1&amp;pid=8b2a245c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在集体中成长</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走进法治天地</a:t>
            </a:r>
            <a:endParaRPr lang="en-US" altLang="zh-CN" sz="4000" dirty="0"/>
          </a:p>
        </p:txBody>
      </p:sp>
      <p:sp>
        <p:nvSpPr>
          <p:cNvPr id="3" name="C_4_BD#601b3819a.fixed?vcp=1&amp;pid=8b2a245c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考点解读</a:t>
            </a:r>
            <a:endParaRPr lang="en-US" altLang="zh-CN" sz="4000" dirty="0"/>
          </a:p>
        </p:txBody>
      </p:sp>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pic>
        <p:nvPicPr>
          <p:cNvPr id="2" name="QO_6_BD.71_1#a59d46bc1?htil=2&amp;vaa=1&amp;vcp=1&amp;pid=2fecaff08&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373368" y="572688"/>
            <a:ext cx="5257800" cy="30540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71_2#a59d46bc1?htil=2&amp;sp=1&amp;vaa=1&amp;vcp=1&amp;pid=2fecaff08&amp;color=0,0,0&amp;vtp=1&amp;vaab=1&amp;bt=1&amp;bbb=1&amp;hb=1&amp;hs=1"/>
          <p:cNvSpPr/>
          <p:nvPr/>
        </p:nvSpPr>
        <p:spPr>
          <a:xfrm>
            <a:off x="539496" y="554400"/>
            <a:ext cx="5724144"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SimSun" pitchFamily="34" charset="-122"/>
                <a:cs typeface="Times New Roman" pitchFamily="34" charset="-120"/>
              </a:rPr>
              <a:t>【远离烟卡</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健康成长】</a:t>
            </a:r>
            <a:endParaRPr lang="en-US" altLang="zh-CN" sz="2800" dirty="0"/>
          </a:p>
          <a:p>
            <a:pPr latinLnBrk="1">
              <a:lnSpc>
                <a:spcPts val="51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烟卡</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在一些中小学校园中流行</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引发关注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烟卡</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是从烟盒上剪下带</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有商标的那部分</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折叠成卡片用于游</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根据香烟价格</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烟卡</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被划分为</a:t>
            </a:r>
            <a:endParaRPr lang="en-US" altLang="zh-CN" sz="2800" dirty="0"/>
          </a:p>
        </p:txBody>
      </p:sp>
      <p:sp>
        <p:nvSpPr>
          <p:cNvPr id="4" name="QO_7_BD.72_1#374c2450e?vaa=1&amp;vcp=1&amp;pid=a59d46bc1&amp;color=0,0,0&amp;vtp=1&amp;vaab=1&amp;bbb=1&amp;hb=1&amp;hs=1"/>
          <p:cNvSpPr/>
          <p:nvPr/>
        </p:nvSpPr>
        <p:spPr>
          <a:xfrm>
            <a:off x="539496" y="4382497"/>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（1）你所在学校准备开展“禁止玩‘烟卡’”的宣传活动</a:t>
            </a:r>
            <a:r>
              <a:rPr lang="en-US" altLang="zh-CN" sz="2800" b="0" i="0">
                <a:solidFill>
                  <a:srgbClr val="000000"/>
                </a:solidFill>
                <a:latin typeface="Times New Roman" pitchFamily="34" charset="0"/>
                <a:ea typeface="SimSun" pitchFamily="34" charset="-122"/>
                <a:cs typeface="Times New Roman" pitchFamily="34" charset="-120"/>
              </a:rPr>
              <a:t>，请你设计一种活</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动形式</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O_7_AN.1_1#374c2450e?vaa=1&amp;vcp=1&amp;pid=a59d46bc1&amp;color=0,0,0&amp;vtp=1&amp;vaab=1&amp;bbb=1&amp;hs=1"/>
          <p:cNvSpPr/>
          <p:nvPr/>
        </p:nvSpPr>
        <p:spPr>
          <a:xfrm>
            <a:off x="539496" y="565167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示例：召开主题班会、制作黑板报、举办演讲比赛等。</a:t>
            </a:r>
            <a:endParaRPr lang="en-US" altLang="zh-CN" sz="2800" dirty="0"/>
          </a:p>
        </p:txBody>
      </p:sp>
      <p:sp>
        <p:nvSpPr>
          <p:cNvPr id="6" name="QO_6_BD.71_2#a59d46bc1?htil=2&amp;sp=1&amp;vaa=1&amp;vcp=1&amp;pid=2fecaff08&amp;color=0,0,0&amp;vtp=1&amp;vaab=1&amp;bt=1&amp;bbb=1&amp;hb=1&amp;hs=1">
            <a:extLst>
              <a:ext uri="{FF2B5EF4-FFF2-40B4-BE49-F238E27FC236}">
                <a16:creationId xmlns:a16="http://schemas.microsoft.com/office/drawing/2014/main" id="{CFCB2D06-3420-44A4-3B84-9D9F06179C05}"/>
              </a:ext>
            </a:extLst>
          </p:cNvPr>
          <p:cNvSpPr/>
          <p:nvPr/>
        </p:nvSpPr>
        <p:spPr>
          <a:xfrm>
            <a:off x="539995" y="3753022"/>
            <a:ext cx="11112011" cy="553657"/>
          </a:xfrm>
          <a:prstGeom prst="rect">
            <a:avLst/>
          </a:prstGeom>
          <a:noFill/>
          <a:ln/>
        </p:spPr>
        <p:txBody>
          <a:bodyPr wrap="none" lIns="0" tIns="0" rIns="0" bIns="0" rtlCol="0" anchor="t"/>
          <a:lstStyle/>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不同等级</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这引发了不少家长和老师的担忧</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O_7_BD.74_1#d5d5f09dc?vaa=1&amp;vcp=1&amp;pid=a59d46bc1&amp;color=0,0,0&amp;vtp=1&amp;vaab=1&amp;bt=1&amp;bbb=1&amp;hb=1"/>
          <p:cNvSpPr/>
          <p:nvPr/>
        </p:nvSpPr>
        <p:spPr>
          <a:xfrm>
            <a:off x="539496" y="122097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（2）根据材料，请你从保护未成年人的角度，分析整治校园“</a:t>
            </a:r>
            <a:r>
              <a:rPr lang="en-US" altLang="zh-CN" sz="2800" b="0" i="0">
                <a:solidFill>
                  <a:srgbClr val="000000"/>
                </a:solidFill>
                <a:latin typeface="Times New Roman" pitchFamily="34" charset="0"/>
                <a:ea typeface="SimSun" pitchFamily="34" charset="-122"/>
                <a:cs typeface="Times New Roman" pitchFamily="34" charset="-120"/>
              </a:rPr>
              <a:t>烟卡风”</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的必要性</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d5d5f09dc?vaa=1&amp;vcp=1&amp;pid=a59d46bc1&amp;color=0,0,0&amp;vtp=1&amp;vaab=1&amp;bbb=1&amp;hb=1"/>
          <p:cNvSpPr/>
          <p:nvPr/>
        </p:nvSpPr>
        <p:spPr>
          <a:xfrm>
            <a:off x="539496" y="2503995"/>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①未成年人身心发育尚不成熟，自我保护能力较弱</a:t>
            </a:r>
            <a:r>
              <a:rPr lang="en-US" altLang="zh-CN" sz="2800" b="0" i="0">
                <a:solidFill>
                  <a:srgbClr val="FF0000"/>
                </a:solidFill>
                <a:latin typeface="Times New Roman" pitchFamily="34" charset="0"/>
                <a:ea typeface="SimSun" pitchFamily="34" charset="-122"/>
                <a:cs typeface="Times New Roman" pitchFamily="34" charset="-120"/>
              </a:rPr>
              <a:t>，辨别是非</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能力和自我控制能力不强</a:t>
            </a:r>
            <a:r>
              <a:rPr lang="en-US" altLang="zh-CN" sz="2800" b="0" i="0" dirty="0">
                <a:solidFill>
                  <a:srgbClr val="FF0000"/>
                </a:solidFill>
                <a:latin typeface="Times New Roman" pitchFamily="34" charset="0"/>
                <a:ea typeface="SimSun" pitchFamily="34" charset="-122"/>
                <a:cs typeface="Times New Roman" pitchFamily="34" charset="-120"/>
              </a:rPr>
              <a:t>，容易受到不良因素的影响和不法侵害</a:t>
            </a:r>
            <a:r>
              <a:rPr lang="en-US" altLang="zh-CN" sz="2800" b="0" i="0">
                <a:solidFill>
                  <a:srgbClr val="FF0000"/>
                </a:solidFill>
                <a:latin typeface="Times New Roman" pitchFamily="34" charset="0"/>
                <a:ea typeface="SimSun" pitchFamily="34" charset="-122"/>
                <a:cs typeface="Times New Roman" pitchFamily="34" charset="-120"/>
              </a:rPr>
              <a:t>。整治</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校园</a:t>
            </a:r>
            <a:r>
              <a:rPr lang="en-US" altLang="zh-CN" sz="2800" b="0" i="0" dirty="0">
                <a:solidFill>
                  <a:srgbClr val="FF0000"/>
                </a:solidFill>
                <a:latin typeface="Times New Roman" pitchFamily="34" charset="0"/>
                <a:ea typeface="SimSun" pitchFamily="34" charset="-122"/>
                <a:cs typeface="Times New Roman" pitchFamily="34" charset="-120"/>
              </a:rPr>
              <a:t>“烟卡风”有利于保护未成年人的身心健康，促进其健康成长。</a:t>
            </a:r>
            <a:r>
              <a:rPr lang="en-US" altLang="zh-CN" sz="2800" b="0" i="0">
                <a:solidFill>
                  <a:srgbClr val="FF0000"/>
                </a:solidFill>
                <a:latin typeface="Times New Roman" pitchFamily="34" charset="0"/>
                <a:ea typeface="SimSun" pitchFamily="34" charset="-122"/>
                <a:cs typeface="Times New Roman" pitchFamily="34" charset="-120"/>
              </a:rPr>
              <a:t>②未</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成年人的生存和发展事关人类的未来</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给予未成年人特殊关爱和保护，</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已经成为人类的共识</a:t>
            </a:r>
            <a:r>
              <a:rPr lang="en-US" altLang="zh-CN" sz="2800" b="0" i="0" dirty="0">
                <a:solidFill>
                  <a:srgbClr val="FF0000"/>
                </a:solidFill>
                <a:latin typeface="Times New Roman" pitchFamily="34" charset="0"/>
                <a:ea typeface="SimSun" pitchFamily="34" charset="-122"/>
                <a:cs typeface="Times New Roman" pitchFamily="34" charset="-120"/>
              </a:rPr>
              <a:t>。整治校园“烟卡风”体现了对未成年人的特殊保护。</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O_7_BD.76_1#407c48360?vaa=1&amp;vcp=1&amp;pid=a59d46bc1&amp;color=0,0,0&amp;vtp=1&amp;vaab=1&amp;bt=1&amp;bbb=1"/>
          <p:cNvSpPr/>
          <p:nvPr/>
        </p:nvSpPr>
        <p:spPr>
          <a:xfrm>
            <a:off x="539496" y="218490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（3）“远离‘烟卡’，从我做起”，为防止“烟卡”危害，你会怎么做？</a:t>
            </a:r>
            <a:endParaRPr lang="en-US" altLang="zh-CN" sz="2800" dirty="0"/>
          </a:p>
        </p:txBody>
      </p:sp>
      <p:sp>
        <p:nvSpPr>
          <p:cNvPr id="3" name="QO_7_AN.1_1#407c48360?vaa=1&amp;vcp=1&amp;pid=a59d46bc1&amp;color=0,0,0&amp;vtp=1&amp;vaab=1&amp;bbb=1&amp;hb=1"/>
          <p:cNvSpPr/>
          <p:nvPr/>
        </p:nvSpPr>
        <p:spPr>
          <a:xfrm>
            <a:off x="539496" y="281260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SimSun" pitchFamily="34" charset="-122"/>
                <a:cs typeface="Times New Roman" pitchFamily="34" charset="-120"/>
              </a:rPr>
              <a:t>增强自我保护意识，认识到“烟卡”的危害，远离“烟卡</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SimSun" pitchFamily="34" charset="-122"/>
                <a:cs typeface="Times New Roman" pitchFamily="34" charset="-120"/>
              </a:rPr>
              <a:t>积极向身边的同学宣传“烟卡”的危害，劝阻他们远离“烟卡</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③发现有同学玩</a:t>
            </a:r>
            <a:r>
              <a:rPr lang="en-US" altLang="zh-CN" sz="2800" b="0" i="0" dirty="0">
                <a:solidFill>
                  <a:srgbClr val="FF0000"/>
                </a:solidFill>
                <a:latin typeface="Times New Roman" pitchFamily="34" charset="0"/>
                <a:ea typeface="SimSun" pitchFamily="34" charset="-122"/>
                <a:cs typeface="Times New Roman" pitchFamily="34" charset="-120"/>
              </a:rPr>
              <a:t>“烟卡”，及时向老师或家长反映。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5_BD#8cd083780?sp=1&amp;vcp=1&amp;pid=601b3819a&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一、在集体中成长</a:t>
            </a:r>
            <a:endParaRPr lang="en-US" altLang="zh-CN" sz="3200" dirty="0"/>
          </a:p>
        </p:txBody>
      </p:sp>
      <p:sp>
        <p:nvSpPr>
          <p:cNvPr id="3" name="P_6_BD#01447aa3d?sp=1&amp;vcp=1&amp;pid=8cd083780&amp;color=0,0,0&amp;vtp=1&amp;vaab=1&amp;bbb=1"/>
          <p:cNvSpPr/>
          <p:nvPr/>
        </p:nvSpPr>
        <p:spPr>
          <a:xfrm>
            <a:off x="539496" y="1267240"/>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集体生活对个人发展的作用。</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个人在集体中涵养品格</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。①集体生活培养我们负责任的态度</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和能力。②集体生活培养我们人际交往的基本态度和能力。</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个人在集体中发展个性</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。①在集体中，我们展示自己的个性，</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发展自己的个性，不断认识和完善自我。</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②在集体中，我们包容他人</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的不同，学习他人的优点，完善个性。③实现集体共同目标的过程，也</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为个人发展提供了条件和可能。</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6_BD#01447aa3d?sp=1&amp;vcp=1&amp;pid=8cd083780&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如何让集体的和声更美？</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（1）每个人尽力做好自己，遵守规则，以保持和声的和谐之美。</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（2）对于集体要求中存在的不合理因素，我们可以通过恰当的方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式表达自己的意见，积极提出改进建议。</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（3）正确处理个人利益和集体利益的关系。</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（4）学会处理与他人的各种关系。</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6_BD#01447aa3d?sp=1&amp;vcp=1&amp;pid=8cd083780&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如何认识和处理个人利益与集体利益的关系？</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认识：</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在集体中，</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个人利益与集体利益本质上是一致的</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做法：</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①当个人利益与集体利益发生冲突时，</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把集体利益放</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在个人利益之上</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，坚持集体主义。②在承认个人利益的合理性、保护个</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人正当利益的前提下，反对只顾自己、不顾他人的极端个人主义。③无</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论个人之间有多大的矛盾和冲突，我们都应心中有集体，识大体、顾大</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局，不因个人之间的矛盾做有损集体利益的事情。</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TotalTime>
  <Words>2336</Words>
  <Application>Microsoft Office PowerPoint</Application>
  <PresentationFormat>宽屏</PresentationFormat>
  <Paragraphs>480</Paragraphs>
  <Slides>62</Slides>
  <Notes>62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62</vt:i4>
      </vt:variant>
    </vt:vector>
  </HeadingPairs>
  <TitlesOfParts>
    <vt:vector size="70" baseType="lpstr">
      <vt:lpstr>Arial (正文)</vt:lpstr>
      <vt:lpstr>华文隶书</vt:lpstr>
      <vt:lpstr>SimSun</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7</cp:revision>
  <dcterms:created xsi:type="dcterms:W3CDTF">2024-11-29T12:44:28Z</dcterms:created>
  <dcterms:modified xsi:type="dcterms:W3CDTF">2025-07-24T08:17:37Z</dcterms:modified>
  <cp:category/>
  <cp:contentStatus/>
</cp:coreProperties>
</file>