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971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0c71af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4A20030-27D8-4974-8A34-C10718AA3D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宾语从句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0c71af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62CB654-6C85-455E-9C05-F9C7D6761F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7289b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85e9b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5614f5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7ebb2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7289b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85e9be3d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e5614f5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67ebb2d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宾语从句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0c71af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15BCD04-A0AD-4B60-9EF4-4746D6BBD1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7289b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85e9b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5614f5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7ebb2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7289b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85e9be3d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e5614f5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67ebb2d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宾语从句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A2DC1A-29A9-8646-429F-DB694E05F29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0707274-C89F-4A98-A528-EFD8D3C096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8C8709-1FA6-400D-8C6D-43DA92EEB6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7289b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85e9b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5614f5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7ebb2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7289b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85e9be3d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e5614f5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67ebb2d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E07086-844C-46AE-AD0A-41813FDE6E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7289b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85e9b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5614f5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7ebb2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7289b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85e9be3d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e5614f5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67ebb2d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28e3699c3?colgroup=2,11,15&amp;vcp=1&amp;pid=b85e9be3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669"/>
              </p:ext>
            </p:extLst>
          </p:nvPr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2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4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如果主句中的谓语动词是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一般现在时或一般将来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从句根据实际情况可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用各种时态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8e3699c3?colgroup=2,11,15&amp;vcp=1&amp;pid=b85e9be3d&amp;color=0,0,0&amp;mp=1&amp;vtp=1&amp;vaab=1&amp;bt=1&amp;bbb=1">
            <a:extLst>
              <a:ext uri="{FF2B5EF4-FFF2-40B4-BE49-F238E27FC236}">
                <a16:creationId xmlns:a16="http://schemas.microsoft.com/office/drawing/2014/main" id="{07B1B7E0-710B-2005-B5B2-7762784C6337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28e3699c3?colgroup=2,11,15&amp;vcp=1&amp;pid=b85e9be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385545"/>
              </p:ext>
            </p:extLst>
          </p:nvPr>
        </p:nvGraphicFramePr>
        <p:xfrm>
          <a:off x="539496" y="1267650"/>
          <a:ext cx="11082528" cy="502729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2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4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77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如果主句的谓语动词用过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从句中的谓语动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词也应该用相应的某种过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去时态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开头的句子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不表示过去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而是一种委婉的语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所以宾语从句不必用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他们不知道他是谁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twice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他告诉我他已去过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英国两次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back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你能让我知道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他什么时候回来吗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8e3699c3?colgroup=2,11,15&amp;vcp=1&amp;pid=b85e9be3d&amp;color=0,0,0&amp;vtp=1&amp;vaab=1&amp;bt=1&amp;bbb=1">
            <a:extLst>
              <a:ext uri="{FF2B5EF4-FFF2-40B4-BE49-F238E27FC236}">
                <a16:creationId xmlns:a16="http://schemas.microsoft.com/office/drawing/2014/main" id="{27033067-2E41-EEF2-3F89-F4760398536A}"/>
              </a:ext>
            </a:extLst>
          </p:cNvPr>
          <p:cNvSpPr txBox="1"/>
          <p:nvPr/>
        </p:nvSpPr>
        <p:spPr>
          <a:xfrm>
            <a:off x="10903879" y="5592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28e3699c3?colgroup=3,13,12&amp;vcp=1&amp;pid=b85e9be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38233"/>
              </p:ext>
            </p:extLst>
          </p:nvPr>
        </p:nvGraphicFramePr>
        <p:xfrm>
          <a:off x="539496" y="1551844"/>
          <a:ext cx="11082528" cy="4458908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当宾语从句说明的是客观真理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和普遍事实时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不受主句时态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限制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33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引导的疑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问句或带有时间状语的从句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引导的疑问句或时间状语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从句中的一般过去时不变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28e3699c3?colgroup=3,13,12&amp;vcp=1&amp;pid=b85e9be3d&amp;color=0,0,0&amp;vtp=1&amp;vaab=1&amp;bt=1&amp;bbb=1">
            <a:extLst>
              <a:ext uri="{FF2B5EF4-FFF2-40B4-BE49-F238E27FC236}">
                <a16:creationId xmlns:a16="http://schemas.microsoft.com/office/drawing/2014/main" id="{6F750CA2-E794-5B9B-9776-9E45332B3488}"/>
              </a:ext>
            </a:extLst>
          </p:cNvPr>
          <p:cNvSpPr txBox="1"/>
          <p:nvPr/>
        </p:nvSpPr>
        <p:spPr>
          <a:xfrm>
            <a:off x="10903879" y="8434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28e3699c3?colgroup=3,16,9&amp;vcp=1&amp;pid=b85e9be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364876"/>
              </p:ext>
            </p:extLst>
          </p:nvPr>
        </p:nvGraphicFramePr>
        <p:xfrm>
          <a:off x="539496" y="1278509"/>
          <a:ext cx="11082528" cy="5005579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如果宾语从句含有过去具体的年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日作状语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则其一般过去时保持不变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否定的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suppose（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期待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等动词之后的宾语从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如果从句谓语动词是否定含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则其否定式要前移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即将主句谓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等变为否定形式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我认为你做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说得不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28e3699c3?colgroup=3,16,9&amp;vcp=1&amp;pid=b85e9be3d&amp;color=0,0,0&amp;vtp=1&amp;vaab=1&amp;bt=1&amp;bbb=1">
            <a:extLst>
              <a:ext uri="{FF2B5EF4-FFF2-40B4-BE49-F238E27FC236}">
                <a16:creationId xmlns:a16="http://schemas.microsoft.com/office/drawing/2014/main" id="{D2638D13-9BC9-CD8B-0069-CB5F3A223B21}"/>
              </a:ext>
            </a:extLst>
          </p:cNvPr>
          <p:cNvSpPr txBox="1"/>
          <p:nvPr/>
        </p:nvSpPr>
        <p:spPr>
          <a:xfrm>
            <a:off x="10903879" y="57010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vcp=1&amp;pid=b85e9be3d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在使用宾语从句时还要注意以下四点：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1.如果宾语从句后面有宾语补足语，要使用形式宾语it，将从句置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于宾语补足语之后。例如：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我觉得奇怪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的是她没给我打电话。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sp=1&amp;vcp=1&amp;pid=b85e9be3d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2.在think,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hope等动词以及I’m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afraid等词之后，可用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so替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代一个肯定的宾语从句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，还可用not代替否定的宾语从句。例如：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so=it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up（天气会转晴）。如果表达的是“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不会转晴”，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则可说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not.”或者“I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sp=1&amp;vcp=1&amp;pid=b85e9be3d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3.使用连词whether引导宾语从句时，常与or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not连用。例如：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他问我她是否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我不能确定是否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去参加他的聚会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不管你信不信，这是真的。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sp=1&amp;vcp=1&amp;pid=b85e9be3d&amp;color=0,0,0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4.由whether,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引导的宾语从句。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（1）由whether，if引导的宾语从句，实际上是由一般疑问句演变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而来的，意思是“是否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”，要用陈述句语序。一般说来，在宾语从句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中whether与if可以互换使用，但在特殊情况下if与whether是不能互换的。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whether（if）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我想知道他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们是否会来到我们的聚会。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sp=1&amp;vcp=1&amp;pid=b85e9be3d&amp;color=0,0,0&amp;mp=1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（2）只能用whether，不能用if引导的宾语从句。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在带to的不定式前。例如：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我们考虑是否步行到那儿。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在介词的后面。例如：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我在想我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们是否应该去看电影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vcp=1&amp;pid=b85e9be3d&amp;color=0,0,0&amp;mp=1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③在discuss,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decide等动词的后面。例如：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论是否在下周举办运动会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直接与or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not连用。例如：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我说不准他们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是否会准时来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c2354c91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c2354c91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8c2354c91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sp=1&amp;vcp=1&amp;pid=b85e9be3d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（3）if引导否定概念的宾语从句时，只能用if，不能用whether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他问我昨天是否没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来学校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e5614f5b.fixed?vcp=1&amp;pid=d0c71afa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1e5614f5b.fixed?vcp=1&amp;pid=d0c71afa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525d377c0?sp=1&amp;vaa=1&amp;vcp=1&amp;pid=1e5614f5b&amp;color=0,0,0&amp;vtp=1&amp;vaab=1&amp;bt=1&amp;bbb=1"/>
          <p:cNvSpPr/>
          <p:nvPr/>
        </p:nvSpPr>
        <p:spPr>
          <a:xfrm>
            <a:off x="539496" y="44597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（2024·北京·中考题）—Tim,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endParaRPr lang="en-US" altLang="zh-CN" sz="2800" dirty="0"/>
          </a:p>
        </p:txBody>
      </p:sp>
      <p:sp>
        <p:nvSpPr>
          <p:cNvPr id="4" name="QC_5_BD.1_2#525d377c0.choices?vaa=1&amp;vcp=1&amp;pid=1e5614f5b&amp;color=0,0,0&amp;vtp=1&amp;vaab=1&amp;bbb=1"/>
          <p:cNvSpPr/>
          <p:nvPr/>
        </p:nvSpPr>
        <p:spPr>
          <a:xfrm>
            <a:off x="539496" y="17208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endParaRPr lang="en-US" altLang="zh-CN" sz="2800" dirty="0"/>
          </a:p>
        </p:txBody>
      </p:sp>
      <p:sp>
        <p:nvSpPr>
          <p:cNvPr id="3" name="QC_5_AS.1_1#525d377c0?vaa=1&amp;vcp=1&amp;pid=1e5614f5b&amp;color=0,0,0&amp;mp=1&amp;vtp=1&amp;vaab=1&amp;bt=1&amp;bbb=1&amp;hb=1">
            <a:extLst>
              <a:ext uri="{FF2B5EF4-FFF2-40B4-BE49-F238E27FC236}">
                <a16:creationId xmlns:a16="http://schemas.microsoft.com/office/drawing/2014/main" id="{75E724F5-1FD3-125A-CD67-FABFE770FD1C}"/>
              </a:ext>
            </a:extLst>
          </p:cNvPr>
          <p:cNvSpPr/>
          <p:nvPr/>
        </p:nvSpPr>
        <p:spPr>
          <a:xfrm>
            <a:off x="539496" y="293382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句意：——Tim，你知道我们什么时候举办艺术节吗？——当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然知道！下个星期五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考查宾语从句。分析句子结构并结合选项可知，此处为宾语从句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应用陈述句语序，排除选项A、C；根据答语中的“Next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此处表示将来要发生的动作，时态应用一般将来时，故选D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AN.2_1#525d377c0?vaa=1&amp;vcp=1&amp;pid=1e5614f5b&amp;color=0,0,0&amp;vtp=1&amp;vaab=1&amp;bbb=1"/>
          <p:cNvSpPr/>
          <p:nvPr/>
        </p:nvSpPr>
        <p:spPr>
          <a:xfrm>
            <a:off x="8289515" y="440773"/>
            <a:ext cx="48360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bc862f452?vaa=1&amp;vcp=1&amp;pid=1e5614f5b&amp;color=0,0,0&amp;vtp=1&amp;vaab=1&amp;bt=1&amp;bbb=1&amp;hb=1"/>
          <p:cNvSpPr/>
          <p:nvPr/>
        </p:nvSpPr>
        <p:spPr>
          <a:xfrm>
            <a:off x="539496" y="4674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</a:t>
            </a:r>
            <a:endParaRPr lang="en-US" altLang="zh-CN" sz="2800" dirty="0"/>
          </a:p>
        </p:txBody>
      </p:sp>
      <p:sp>
        <p:nvSpPr>
          <p:cNvPr id="4" name="QC_5_BD.5_2#bc862f452.choices?vaa=1&amp;vcp=1&amp;pid=1e5614f5b&amp;color=0,0,0&amp;vtp=1&amp;vaab=1&amp;bbb=1"/>
          <p:cNvSpPr/>
          <p:nvPr/>
        </p:nvSpPr>
        <p:spPr>
          <a:xfrm>
            <a:off x="539496" y="17426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16020" algn="l"/>
                <a:tab pos="75590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A.that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C.how</a:t>
            </a:r>
            <a:endParaRPr lang="en-US" altLang="zh-CN" sz="2800" dirty="0"/>
          </a:p>
        </p:txBody>
      </p:sp>
      <p:sp>
        <p:nvSpPr>
          <p:cNvPr id="5" name="QC_5_AS.1_1#bc862f452?vaa=1&amp;vcp=1&amp;pid=1e5614f5b&amp;color=0,0,0&amp;vtp=1&amp;vaab=1&amp;bbb=1"/>
          <p:cNvSpPr/>
          <p:nvPr/>
        </p:nvSpPr>
        <p:spPr>
          <a:xfrm>
            <a:off x="539496" y="2364323"/>
            <a:ext cx="11555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句意：随着技术的发展，没有人知道将来世界会是什么样子的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5963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考查宾语从句的引导词。that引导宾语从句，无实义；what引导宾语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从句，在从句中作主语、宾语；how引导宾语从句，在从句中作方式状语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此处指没有人知道世界会是什么样子的，用what引导宾语从句，充当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like的宾语，故选B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525d377c0?vaa=1&amp;vcp=1&amp;pid=1e5614f5b&amp;color=0,0,0&amp;vtp=1&amp;vaab=1&amp;bbb=1">
            <a:extLst>
              <a:ext uri="{FF2B5EF4-FFF2-40B4-BE49-F238E27FC236}">
                <a16:creationId xmlns:a16="http://schemas.microsoft.com/office/drawing/2014/main" id="{0C89CA20-87A3-3D46-A10B-6EB4EAE198E6}"/>
              </a:ext>
            </a:extLst>
          </p:cNvPr>
          <p:cNvSpPr/>
          <p:nvPr/>
        </p:nvSpPr>
        <p:spPr>
          <a:xfrm>
            <a:off x="4881297" y="1099659"/>
            <a:ext cx="48360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5f77997ff?vaa=1&amp;vcp=1&amp;pid=1e5614f5b&amp;color=0,0,0&amp;vtp=1&amp;vaab=1&amp;bt=1&amp;bbb=1&amp;hb=1"/>
          <p:cNvSpPr/>
          <p:nvPr/>
        </p:nvSpPr>
        <p:spPr>
          <a:xfrm>
            <a:off x="539496" y="21916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（2023·黑龙江绥化·中考题）She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sun.</a:t>
            </a:r>
            <a:endParaRPr lang="en-US" altLang="zh-CN" sz="2800" dirty="0"/>
          </a:p>
        </p:txBody>
      </p:sp>
      <p:sp>
        <p:nvSpPr>
          <p:cNvPr id="4" name="QC_5_BD.10_2#5f77997ff.choices?vaa=1&amp;vcp=1&amp;pid=1e5614f5b&amp;color=0,0,0&amp;vtp=1&amp;vaab=1&amp;bbb=1"/>
          <p:cNvSpPr/>
          <p:nvPr/>
        </p:nvSpPr>
        <p:spPr>
          <a:xfrm>
            <a:off x="539496" y="34586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70020" algn="l"/>
                <a:tab pos="7711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.traveled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B.travels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.travel</a:t>
            </a:r>
            <a:endParaRPr lang="en-US" altLang="zh-CN" sz="2800" dirty="0"/>
          </a:p>
        </p:txBody>
      </p:sp>
      <p:sp>
        <p:nvSpPr>
          <p:cNvPr id="5" name="QC_5_AS.1_1#5f77997ff?vaa=1&amp;vcp=1&amp;pid=1e5614f5b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句意：她说过了地球围绕太阳转。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f77997ff?vaa=1&amp;vcp=1&amp;pid=1e5614f5b&amp;color=0,0,0&amp;mp=1&amp;vtp=1&amp;vaab=1&amp;bt=1&amp;bbb=1&amp;hb=1"/>
          <p:cNvSpPr/>
          <p:nvPr/>
        </p:nvSpPr>
        <p:spPr>
          <a:xfrm>
            <a:off x="539496" y="90890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考查宾语从句的时态。一般来说，在含有宾语从句的复合句中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如果主句的谓语动词用过去时态，从句中的谓语动词也应该用相应的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过去某种时态；但当宾语从句说明的是客观真理和普遍事实时，不受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主句时态限制，用一般现在时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地球绕太阳运行”是一个客观真理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虽然主句的谓语said是一般过去时，但宾语从句的谓语还是要用一般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现在时；而宾语从句的主语是the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earth，是第三人称单数，所以谓语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动词要用第三人称单数形式，加-s。综合分析可知，答案是B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5f77997ff?vaa=1&amp;vcp=1&amp;pid=1e5614f5b&amp;color=0,0,0&amp;vtp=1&amp;vaab=1&amp;bbb=1"/>
          <p:cNvSpPr/>
          <p:nvPr/>
        </p:nvSpPr>
        <p:spPr>
          <a:xfrm>
            <a:off x="539496" y="5382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c0268caa?vcp=1&amp;pid=1e5614f5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学习至此，请完成“第35讲备考练习（宾语从句）”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67ebb2d5.fixed?vcp=1&amp;pid=d0c71afa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f67ebb2d5.fixed?vcp=1&amp;pid=d0c71afa3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第35讲备考练习（宾语从句）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49b4581?vcp=1&amp;pid=f67ebb2d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db1036625?sp=1&amp;vcp=1&amp;pid=4749b458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15_1#50278e5d7?sp=1&amp;vaa=1&amp;vcp=1&amp;pid=4749b4581&amp;color=0,0,0&amp;vtp=1&amp;vaab=1&amp;bbb=1&amp;hb=1"/>
          <p:cNvSpPr/>
          <p:nvPr/>
        </p:nvSpPr>
        <p:spPr>
          <a:xfrm>
            <a:off x="539496" y="19048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（2024·安徽·中考题改编）—Could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6_1#50278e5d7.bracket?vaa=1&amp;vcp=1&amp;pid=4749b4581&amp;color=0,0,0&amp;vpa=4&amp;vtp=1&amp;vaab=1"/>
          <p:cNvSpPr/>
          <p:nvPr/>
        </p:nvSpPr>
        <p:spPr>
          <a:xfrm>
            <a:off x="7351236" y="31869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5_2#50278e5d7.choices?vaa=1&amp;vcp=1&amp;pid=4749b4581&amp;color=0,0,0&amp;vtp=1&amp;vaab=1&amp;bbb=1"/>
          <p:cNvSpPr/>
          <p:nvPr/>
        </p:nvSpPr>
        <p:spPr>
          <a:xfrm>
            <a:off x="539496" y="3827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18653" algn="l"/>
                <a:tab pos="7732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5a010b91c?sp=1&amp;vaa=1&amp;vcp=1&amp;pid=4749b4581&amp;color=0,0,0&amp;mp=1&amp;vtp=1&amp;vaab=1&amp;bt=1&amp;bbb=1"/>
          <p:cNvSpPr/>
          <p:nvPr/>
        </p:nvSpPr>
        <p:spPr>
          <a:xfrm>
            <a:off x="539496" y="18460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Guangfu,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Guangsu,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5a010b91c.bracket?vaa=1&amp;vcp=1&amp;pid=4749b4581&amp;color=0,0,0&amp;mp=1&amp;vpa=5&amp;vtp=1&amp;vaab=1"/>
          <p:cNvSpPr/>
          <p:nvPr/>
        </p:nvSpPr>
        <p:spPr>
          <a:xfrm>
            <a:off x="10761503" y="24804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7_2#5a010b91c.choices?vaa=1&amp;vcp=1&amp;pid=4749b4581&amp;color=0,0,0&amp;vtp=1&amp;vaab=1&amp;bbb=1"/>
          <p:cNvSpPr/>
          <p:nvPr/>
        </p:nvSpPr>
        <p:spPr>
          <a:xfrm>
            <a:off x="539496" y="3120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XVIII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XVIII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XVIII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7289bf1.fixed?vcp=1&amp;pid=d0c71afa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6b7289bf1.fixed?vcp=1&amp;pid=d0c71afa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7ad7d7a36?sp=1&amp;vaa=1&amp;vcp=1&amp;pid=4749b4581&amp;color=0,0,0&amp;vtp=1&amp;vaab=1&amp;bt=1&amp;bbb=1"/>
          <p:cNvSpPr/>
          <p:nvPr/>
        </p:nvSpPr>
        <p:spPr>
          <a:xfrm>
            <a:off x="539496" y="18460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（2024·甘肃白银·中考题改编）—Excuse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7ad7d7a36.bracket?vaa=1&amp;vcp=1&amp;pid=4749b4581&amp;color=0,0,0&amp;vpa=6&amp;vtp=1&amp;vaab=1"/>
          <p:cNvSpPr/>
          <p:nvPr/>
        </p:nvSpPr>
        <p:spPr>
          <a:xfrm>
            <a:off x="8040656" y="24804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9_2#7ad7d7a36.choices?vaa=1&amp;vcp=1&amp;pid=4749b4581&amp;color=0,0,0&amp;vtp=1&amp;vaab=1&amp;bbb=1"/>
          <p:cNvSpPr/>
          <p:nvPr/>
        </p:nvSpPr>
        <p:spPr>
          <a:xfrm>
            <a:off x="539496" y="3120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a7e0859ce?sp=1&amp;vaa=1&amp;vcp=1&amp;pid=4749b4581&amp;color=0,0,0&amp;mp=1&amp;vtp=1&amp;vaab=1&amp;bt=1&amp;bbb=1&amp;hb=1"/>
          <p:cNvSpPr/>
          <p:nvPr/>
        </p:nvSpPr>
        <p:spPr>
          <a:xfrm>
            <a:off x="539496" y="15222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（2024·甘肃临夏·中考题改编）—Do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Dunhuang?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fascinating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a7e0859ce.bracket?vaa=1&amp;vcp=1&amp;pid=4749b4581&amp;color=0,0,0&amp;mp=1&amp;vpa=7&amp;vtp=1&amp;vaab=1"/>
          <p:cNvSpPr/>
          <p:nvPr/>
        </p:nvSpPr>
        <p:spPr>
          <a:xfrm>
            <a:off x="1457865" y="28042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1_2#a7e0859ce.choices?vaa=1&amp;vcp=1&amp;pid=4749b4581&amp;color=0,0,0&amp;vtp=1&amp;vaab=1&amp;bbb=1"/>
          <p:cNvSpPr/>
          <p:nvPr/>
        </p:nvSpPr>
        <p:spPr>
          <a:xfrm>
            <a:off x="539496" y="34505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4d73433e5?vaa=1&amp;vcp=1&amp;pid=4749b4581&amp;color=0,0,0&amp;vtp=1&amp;vaab=1&amp;bt=1&amp;bbb=1&amp;hb=1"/>
          <p:cNvSpPr/>
          <p:nvPr/>
        </p:nvSpPr>
        <p:spPr>
          <a:xfrm>
            <a:off x="539496" y="8872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（2024·河北·中考题改编）To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4d73433e5.bracket?vaa=1&amp;vcp=1&amp;pid=4749b4581&amp;color=0,0,0&amp;vpa=8&amp;vtp=1&amp;vaab=1"/>
          <p:cNvSpPr/>
          <p:nvPr/>
        </p:nvSpPr>
        <p:spPr>
          <a:xfrm>
            <a:off x="4859877" y="1521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3_2#4d73433e5.choices?vaa=1&amp;vcp=1&amp;pid=4749b4581&amp;color=0,0,0&amp;vtp=1&amp;vaab=1&amp;bbb=1"/>
          <p:cNvSpPr/>
          <p:nvPr/>
        </p:nvSpPr>
        <p:spPr>
          <a:xfrm>
            <a:off x="539496" y="2154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03320" algn="l"/>
                <a:tab pos="7457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5" name="QC_6_BD.25_1#456addb7d?sp=1&amp;vaa=1&amp;vcp=1&amp;pid=4749b4581&amp;color=0,0,0&amp;vtp=1&amp;vaab=1&amp;bbb=1"/>
          <p:cNvSpPr/>
          <p:nvPr/>
        </p:nvSpPr>
        <p:spPr>
          <a:xfrm>
            <a:off x="539496" y="27837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（2024·黑龙江齐齐哈尔·中考题改编）—I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6_1#456addb7d.bracket?vaa=1&amp;vcp=1&amp;pid=4749b4581&amp;color=0,0,0&amp;vpa=9&amp;vtp=1&amp;vaab=1"/>
          <p:cNvSpPr/>
          <p:nvPr/>
        </p:nvSpPr>
        <p:spPr>
          <a:xfrm>
            <a:off x="7550119" y="34181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5_2#456addb7d.choices?vaa=1&amp;vcp=1&amp;pid=4749b4581&amp;color=0,0,0&amp;vtp=1&amp;vaab=1&amp;bbb=1"/>
          <p:cNvSpPr/>
          <p:nvPr/>
        </p:nvSpPr>
        <p:spPr>
          <a:xfrm>
            <a:off x="539496" y="4060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13e7908d8?sp=1&amp;vaa=1&amp;vcp=1&amp;pid=4749b4581&amp;color=0,0,0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（2024·黑龙江绥化·中考题改编）—There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13e7908d8.bracket?vaa=1&amp;vcp=1&amp;pid=4749b4581&amp;color=0,0,0&amp;vpa=10&amp;vtp=1&amp;vaab=1"/>
          <p:cNvSpPr/>
          <p:nvPr/>
        </p:nvSpPr>
        <p:spPr>
          <a:xfrm>
            <a:off x="5485352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7_2#13e7908d8.choices?vaa=1&amp;vcp=1&amp;pid=4749b4581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5" name="QC_6_BD.29_1#42323b707?sp=1&amp;vaa=1&amp;vcp=1&amp;pid=4749b4581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（2024·江苏连云港·中考题改编）—John,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0_1#42323b707.bracket?vaa=1&amp;vcp=1&amp;pid=4749b4581&amp;color=0,0,0&amp;vpa=11&amp;vtp=1&amp;vaab=1"/>
          <p:cNvSpPr/>
          <p:nvPr/>
        </p:nvSpPr>
        <p:spPr>
          <a:xfrm>
            <a:off x="5878480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9_2#42323b707.choices?vaa=1&amp;vcp=1&amp;pid=4749b4581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8fdf02e04?vaa=1&amp;vcp=1&amp;pid=4749b4581&amp;color=0,0,0&amp;mp=1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（2024·江苏扬州·中考题改编）Teenagers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2_1#8fdf02e04.bracket?vaa=1&amp;vcp=1&amp;pid=4749b4581&amp;color=0,0,0&amp;mp=1&amp;vpa=12&amp;vtp=1&amp;vaab=1"/>
          <p:cNvSpPr/>
          <p:nvPr/>
        </p:nvSpPr>
        <p:spPr>
          <a:xfrm>
            <a:off x="7536403" y="31434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1_2#8fdf02e04.choices?vaa=1&amp;vcp=1&amp;pid=4749b4581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18653" algn="l"/>
                <a:tab pos="7465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3b1bb70e9?sp=1&amp;vaa=1&amp;vcp=1&amp;pid=4749b4581&amp;color=0,0,0&amp;mp=1&amp;vtp=1&amp;vaab=1&amp;bt=1&amp;bbb=1&amp;hb=1"/>
          <p:cNvSpPr/>
          <p:nvPr/>
        </p:nvSpPr>
        <p:spPr>
          <a:xfrm>
            <a:off x="539496" y="15245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Guangzhou.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高铁）.(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4_1#3b1bb70e9.bracket?vaa=1&amp;vcp=1&amp;pid=4749b4581&amp;color=0,0,0&amp;mp=1&amp;vpa=13&amp;vtp=1&amp;vaab=1"/>
          <p:cNvSpPr/>
          <p:nvPr/>
        </p:nvSpPr>
        <p:spPr>
          <a:xfrm>
            <a:off x="9000078" y="28065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3_2#3b1bb70e9.choices?vaa=1&amp;vcp=1&amp;pid=4749b4581&amp;color=0,0,0&amp;vtp=1&amp;vaab=1&amp;bb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1c64731f?vcp=1&amp;pid=6b7289bf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34540"/>
            <a:ext cx="11064240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85e9be3d.fixed?vcp=1&amp;pid=d0c71afa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b85e9be3d.fixed?vcp=1&amp;pid=d0c71afa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8e3699c3?vcp=1&amp;pid=b85e9be3d&amp;color=0,0,0&amp;vtp=1&amp;vaab=1&amp;bt=1&amp;bbb=1&amp;hb=1"/>
          <p:cNvSpPr/>
          <p:nvPr/>
        </p:nvSpPr>
        <p:spPr>
          <a:xfrm>
            <a:off x="539496" y="13766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宾语从句是初中英语重要的语法项目之一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，也是每年中考的常考考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。见下表：</a:t>
            </a:r>
            <a:endParaRPr lang="en-US" altLang="zh-CN" sz="2800" dirty="0"/>
          </a:p>
        </p:txBody>
      </p:sp>
      <p:graphicFrame>
        <p:nvGraphicFramePr>
          <p:cNvPr id="7" name="P_5_BD#28e3699c3?colgroup=4,15,9&amp;vcp=1&amp;pid=b85e9be3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394294"/>
              </p:ext>
            </p:extLst>
          </p:nvPr>
        </p:nvGraphicFramePr>
        <p:xfrm>
          <a:off x="539496" y="2705417"/>
          <a:ext cx="11073384" cy="2770252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5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如果宾语从句为陈述句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常用连词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本身无实际意义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不在宾语从句中充当任何成分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此常可省略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（that）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twice.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28e3699c3?colgroup=4,17,6&amp;vcp=1&amp;pid=b85e9be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410343"/>
              </p:ext>
            </p:extLst>
          </p:nvPr>
        </p:nvGraphicFramePr>
        <p:xfrm>
          <a:off x="539496" y="1278033"/>
          <a:ext cx="11082528" cy="5006531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0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3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697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如果宾语从句是由一般疑问句转化来的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应用连词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句中不充当任何成分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但有一定的意义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不可省略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得注意的是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如有两种选择时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是一个固定搭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此处的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8e3699c3?colgroup=4,17,6&amp;vcp=1&amp;pid=b85e9be3d&amp;color=0,0,0&amp;vtp=1&amp;vaab=1&amp;bt=1&amp;bbb=1">
            <a:extLst>
              <a:ext uri="{FF2B5EF4-FFF2-40B4-BE49-F238E27FC236}">
                <a16:creationId xmlns:a16="http://schemas.microsoft.com/office/drawing/2014/main" id="{B90BD368-CAF2-A920-6638-8FE2E2306E89}"/>
              </a:ext>
            </a:extLst>
          </p:cNvPr>
          <p:cNvSpPr txBox="1"/>
          <p:nvPr/>
        </p:nvSpPr>
        <p:spPr>
          <a:xfrm>
            <a:off x="10903879" y="56962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28e3699c3?colgroup=4,17,6&amp;vcp=1&amp;pid=b85e9be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449560"/>
              </p:ext>
            </p:extLst>
          </p:nvPr>
        </p:nvGraphicFramePr>
        <p:xfrm>
          <a:off x="539496" y="1280350"/>
          <a:ext cx="11082528" cy="5001896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0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3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3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如果宾语从句是由特殊疑问句转化来的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应用连接代词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whose,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连接副词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连接代词引导宾语从句时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它们在句中既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起连接句子的作用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又充当一定的成分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而连接副词引导宾语从句时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它们在句中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既起连接作用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又在句中充当状语成分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作定语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begin?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作状语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8e3699c3?colgroup=4,17,6&amp;vcp=1&amp;pid=b85e9be3d&amp;color=0,0,0&amp;vtp=1&amp;vaab=1&amp;bt=1&amp;bbb=1">
            <a:extLst>
              <a:ext uri="{FF2B5EF4-FFF2-40B4-BE49-F238E27FC236}">
                <a16:creationId xmlns:a16="http://schemas.microsoft.com/office/drawing/2014/main" id="{2BBCA437-4DA2-191A-336F-EC3802D5BD3C}"/>
              </a:ext>
            </a:extLst>
          </p:cNvPr>
          <p:cNvSpPr txBox="1"/>
          <p:nvPr/>
        </p:nvSpPr>
        <p:spPr>
          <a:xfrm>
            <a:off x="10903879" y="5719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28e3699c3?colgroup=2,11,15&amp;vcp=1&amp;pid=b85e9be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582345"/>
              </p:ext>
            </p:extLst>
          </p:nvPr>
        </p:nvGraphicFramePr>
        <p:xfrm>
          <a:off x="539496" y="1551368"/>
          <a:ext cx="11082528" cy="4459860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2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4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宾语从句要用陈述句语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当连接代词本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身在宾语从句中充当主语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其语序则保持原来的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连接代词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?（what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在从句中作主语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richest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在宾语从句中作主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8e3699c3?colgroup=2,11,15&amp;vcp=1&amp;pid=b85e9be3d&amp;color=0,0,0&amp;vtp=1&amp;vaab=1&amp;bt=1&amp;bbb=1">
            <a:extLst>
              <a:ext uri="{FF2B5EF4-FFF2-40B4-BE49-F238E27FC236}">
                <a16:creationId xmlns:a16="http://schemas.microsoft.com/office/drawing/2014/main" id="{50381451-5813-334D-A571-1FC5480136AA}"/>
              </a:ext>
            </a:extLst>
          </p:cNvPr>
          <p:cNvSpPr txBox="1"/>
          <p:nvPr/>
        </p:nvSpPr>
        <p:spPr>
          <a:xfrm>
            <a:off x="10903879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1623</Words>
  <Application>Microsoft Office PowerPoint</Application>
  <PresentationFormat>宽屏</PresentationFormat>
  <Paragraphs>308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2024-11-29T11:57:05Z</dcterms:created>
  <dcterms:modified xsi:type="dcterms:W3CDTF">2025-07-25T08:08:10Z</dcterms:modified>
  <cp:category/>
  <cp:contentStatus/>
</cp:coreProperties>
</file>