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67" r:id="rId4"/>
    <p:sldId id="268" r:id="rId5"/>
    <p:sldId id="269" r:id="rId6"/>
    <p:sldId id="270" r:id="rId7"/>
    <p:sldId id="271" r:id="rId8"/>
    <p:sldId id="272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6" r:id="rId41"/>
  </p:sldIdLst>
  <p:sldSz cx="12192000" cy="6858000"/>
  <p:notesSz cx="6858000" cy="12192000"/>
  <p:custDataLst>
    <p:tags r:id="rId4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96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3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159a12a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4DAA7DD-0DEA-4ED0-8746-467BAC160A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让我们走进地理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159a12a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4E7F6A1-29FC-44F5-AC34-72014715A1B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8599739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a776598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67676b3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c8974c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8599739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a776598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67676b3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4c8974c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让我们走进地理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b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2985B14-36F6-7F84-F199-AA9779D2807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CAE0F14-2A72-4596-BC25-56B9B48DA12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AB6CB78-CC69-46B6-B690-FBD4520A77E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70A66E9-4175-48A4-BA3A-15EC65D8EE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8599739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a776598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67676b3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c8974c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8599739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a776598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67676b3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4c8974c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5F3FFBD-68E9-4020-5856-F52BD8980310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3c30a163e?vcp=1&amp;vis=1&amp;pid=28f58ea30&amp;color=0,0,0&amp;mp=1&amp;vtp=1&amp;vaab=1&amp;bt=1&amp;bbb=1"/>
          <p:cNvSpPr/>
          <p:nvPr/>
        </p:nvSpPr>
        <p:spPr>
          <a:xfrm>
            <a:off x="539496" y="5778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（3）图例和注记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地图上表示各种地理事物的符号。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注记：地图上的文字说明，如山脉、河流、国家、城市等的名称，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以及标明山高、海深等的数字。地图上常见的图例如下图所示：</a:t>
            </a:r>
            <a:endParaRPr lang="en-US" altLang="zh-CN" sz="2800" dirty="0"/>
          </a:p>
        </p:txBody>
      </p:sp>
      <p:pic>
        <p:nvPicPr>
          <p:cNvPr id="4" name="P_8_BD#3c30a163e?vcp=1&amp;vis=1&amp;pid=28f58ea3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016" y="3195066"/>
            <a:ext cx="9656064" cy="307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5_1#55a7a4166?sp=1&amp;vaa=1&amp;vcp=1&amp;vis=1&amp;pid=38c39f705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2.地图的分类和选择</a:t>
            </a:r>
            <a:endParaRPr lang="en-US" altLang="zh-CN" sz="2800" dirty="0"/>
          </a:p>
        </p:txBody>
      </p:sp>
      <p:sp>
        <p:nvSpPr>
          <p:cNvPr id="3" name="QB_7_BD.25_2#55a7a4166?sp=1&amp;vaa=1&amp;vcp=1&amp;vis=1&amp;pid=38c39f705&amp;color=0,0,0&amp;vtp=1&amp;vaab=1&amp;bbb=1&amp;hb=1"/>
          <p:cNvSpPr/>
          <p:nvPr/>
        </p:nvSpPr>
        <p:spPr>
          <a:xfrm>
            <a:off x="539496" y="1182097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（1）地图的分类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：地形图、气候图、水文图、植被图等。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：工业图、农业图、商业图、交通图、人口分布图等。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遥感图像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：除了有覆盖面大、信息丰富、空间位置准确等特点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，更具有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快捷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、直观的优势，在农林水利、地质测绘、环境监测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、国防建设等领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域得到广泛应用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：具有携带方便、内容更新快、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可快速获取地理信息等优点，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广泛用于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交通管理、个人出行等方面。</a:t>
            </a:r>
            <a:endParaRPr lang="en-US" altLang="zh-CN" sz="2800" dirty="0"/>
          </a:p>
        </p:txBody>
      </p:sp>
      <p:sp>
        <p:nvSpPr>
          <p:cNvPr id="4" name="QB_7_AN.26_1#55a7a4166.blank?vaa=1&amp;vcp=1&amp;vis=1&amp;pid=38c39f705&amp;color=0,0,0&amp;vpa=17&amp;vtp=1&amp;vaab=1&amp;bbb=1"/>
          <p:cNvSpPr/>
          <p:nvPr/>
        </p:nvSpPr>
        <p:spPr>
          <a:xfrm>
            <a:off x="549815" y="17993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</a:t>
            </a:r>
            <a:endParaRPr lang="en-US" altLang="zh-CN" sz="2800" dirty="0"/>
          </a:p>
        </p:txBody>
      </p:sp>
      <p:sp>
        <p:nvSpPr>
          <p:cNvPr id="5" name="QB_7_AN.27_1#55a7a4166.blank?vaa=1&amp;vcp=1&amp;vis=1&amp;pid=38c39f705&amp;color=0,0,0&amp;vpa=18&amp;vtp=1&amp;vaab=1&amp;bbb=1"/>
          <p:cNvSpPr/>
          <p:nvPr/>
        </p:nvSpPr>
        <p:spPr>
          <a:xfrm>
            <a:off x="549815" y="244701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社会经济</a:t>
            </a:r>
            <a:endParaRPr lang="en-US" altLang="zh-CN" sz="2800" dirty="0"/>
          </a:p>
        </p:txBody>
      </p:sp>
      <p:sp>
        <p:nvSpPr>
          <p:cNvPr id="6" name="QB_7_AN.28_1#55a7a4166.blank?vaa=1&amp;vcp=1&amp;vis=1&amp;pid=38c39f705&amp;color=0,0,0&amp;vpa=19&amp;vtp=1&amp;vaab=1&amp;bbb=1"/>
          <p:cNvSpPr/>
          <p:nvPr/>
        </p:nvSpPr>
        <p:spPr>
          <a:xfrm>
            <a:off x="549815" y="50378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电子</a:t>
            </a:r>
            <a:endParaRPr lang="en-US" altLang="zh-CN" sz="2800" dirty="0"/>
          </a:p>
        </p:txBody>
      </p:sp>
      <p:sp>
        <p:nvSpPr>
          <p:cNvPr id="7" name="QB_7_AN.29_1#55a7a4166.blank?vaa=1&amp;vcp=1&amp;vis=1&amp;pid=38c39f705&amp;color=0,0,0&amp;vpa=20&amp;vtp=1&amp;vaab=1&amp;bbb=1"/>
          <p:cNvSpPr/>
          <p:nvPr/>
        </p:nvSpPr>
        <p:spPr>
          <a:xfrm>
            <a:off x="1972214" y="566456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定位</a:t>
            </a:r>
            <a:endParaRPr lang="en-US" altLang="zh-CN" sz="2800" dirty="0"/>
          </a:p>
        </p:txBody>
      </p:sp>
      <p:sp>
        <p:nvSpPr>
          <p:cNvPr id="8" name="QB_7_AN.30_1#55a7a4166.blank?vaa=1&amp;vcp=1&amp;vis=1&amp;pid=38c39f705&amp;color=0,0,0&amp;vpa=21&amp;vtp=1&amp;vaab=1&amp;bbb=1"/>
          <p:cNvSpPr/>
          <p:nvPr/>
        </p:nvSpPr>
        <p:spPr>
          <a:xfrm>
            <a:off x="3394615" y="566456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导航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1_1#55a7a4166?sp=1&amp;vaa=1&amp;vcp=1&amp;vis=1&amp;pid=38c39f705&amp;color=0,0,0&amp;mp=1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（2）地图的选择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根据使用目的选择不同类型的地图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。根据内容详略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、实地范围大小选择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不同比例尺的地图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67676b32.fixed?vcp=1&amp;pid=8159a12a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让我们走进地理</a:t>
            </a:r>
            <a:endParaRPr lang="en-US" altLang="zh-CN" sz="4000" dirty="0"/>
          </a:p>
        </p:txBody>
      </p:sp>
      <p:sp>
        <p:nvSpPr>
          <p:cNvPr id="3" name="C_5_BD#c67676b32.fixed?vcp=1&amp;pid=8159a12a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b739a787?vcp=1&amp;pid=c67676b3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我们身边的地理</a:t>
            </a:r>
            <a:endParaRPr lang="en-US" altLang="zh-CN" sz="3000" dirty="0"/>
          </a:p>
        </p:txBody>
      </p:sp>
      <p:sp>
        <p:nvSpPr>
          <p:cNvPr id="3" name="QC_7_BD.32_1#b0f8ee4ba?vaa=1&amp;vcp=1&amp;vis=1&amp;pid=5b739a787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（2024·陕西·中考改编）2024年2月7日，中国第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5个南极科学考察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——秦岭站开站，填补了我国在南极罗斯海区域的考察空白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。极地科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考人员工作和居住的场所最有可能是下图中的(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BD.32_2#b0f8ee4ba.choices?vaa=1&amp;vcp=1&amp;vis=1&amp;pid=5b739a787&amp;color=0,0,0&amp;vtp=1&amp;vaab=1&amp;bbb=1"/>
          <p:cNvSpPr/>
          <p:nvPr/>
        </p:nvSpPr>
        <p:spPr>
          <a:xfrm>
            <a:off x="539496" y="3150470"/>
            <a:ext cx="11109960" cy="11522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0300"/>
              </a:lnSpc>
              <a:tabLst>
                <a:tab pos="2844165" algn="l"/>
                <a:tab pos="5548630" algn="l"/>
                <a:tab pos="84816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57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32_2#b0f8ee4ba.choice_image?vaa=1&amp;vcp=1&amp;vis=1&amp;pid=5b739a787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892" y="3127166"/>
            <a:ext cx="2176272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32_2#b0f8ee4ba.choice_image?vaa=1&amp;vcp=1&amp;vis=1&amp;pid=5b739a787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8562" y="3127166"/>
            <a:ext cx="2075688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32_2#b0f8ee4ba.choice_image?vaa=1&amp;vcp=1&amp;vis=1&amp;pid=5b739a787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3026" y="3127166"/>
            <a:ext cx="2304288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32_2#b0f8ee4ba.choice_image?vaa=1&amp;vcp=1&amp;vis=1&amp;pid=5b739a787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5061" y="3127166"/>
            <a:ext cx="2194560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b0f8ee4ba?vaa=1&amp;vcp=1&amp;vis=1&amp;pid=5b739a787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项是黄土高原的传统民居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窑洞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项是北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极地区因纽特人的传统民居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冰屋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项是福建的传统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民居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项中的房屋底部架空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窗户较小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于防止被积雪掩埋且防寒保暖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最有可能是极地科考人员工作和居住的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场所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b0f8ee4ba?vaa=1&amp;vcp=1&amp;vis=1&amp;pid=5b739a787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f74edfc5?vcp=1&amp;pid=5b739a78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C_8_BD.36_1#492dbfd98?vaa=1&amp;vcp=1&amp;vis=1&amp;pid=9f74edfc5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地理环境的差异形成了各具特色的风土人情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。下列关于地理与风土人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情的描述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7_1#492dbfd98.bracket?vaa=1&amp;vcp=1&amp;vis=1&amp;pid=9f74edfc5&amp;color=0,0,0&amp;vpa=23&amp;vtp=1&amp;vaab=1"/>
          <p:cNvSpPr/>
          <p:nvPr/>
        </p:nvSpPr>
        <p:spPr>
          <a:xfrm>
            <a:off x="4016915" y="186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36_2#492dbfd98.choices?vaa=1&amp;vcp=1&amp;vis=1&amp;pid=9f74edfc5&amp;color=0,0,0&amp;vtp=1&amp;vaab=1&amp;bbb=1"/>
          <p:cNvSpPr/>
          <p:nvPr/>
        </p:nvSpPr>
        <p:spPr>
          <a:xfrm>
            <a:off x="539496" y="25182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A.因纽特人在冰天雪地中捕鱼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.西班牙的斗牛表演既惊险又刺激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.葡萄牙的威尼斯“水城”风景独特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.泼水节是我国傣族居民一年中最盛大的传统节日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42885e28?vcp=1&amp;pid=c67676b3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我们怎样学地理</a:t>
            </a:r>
            <a:endParaRPr lang="en-US" altLang="zh-CN" sz="3000" dirty="0"/>
          </a:p>
        </p:txBody>
      </p:sp>
      <p:pic>
        <p:nvPicPr>
          <p:cNvPr id="3" name="QC_7_BD.38_1#d8fa778c7?htil=7&amp;vaa=1&amp;vcp=1&amp;vis=1&amp;pid=442885e2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8482" y="1229532"/>
            <a:ext cx="4974336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38_2#d8fa778c7?htil=7&amp;sp=1&amp;vaa=1&amp;vcp=1&amp;vis=1&amp;pid=442885e28&amp;color=0,0,0&amp;vtp=1&amp;vaab=1&amp;bbb=1&amp;hb=1&amp;hs=1"/>
          <p:cNvSpPr/>
          <p:nvPr/>
        </p:nvSpPr>
        <p:spPr>
          <a:xfrm>
            <a:off x="539496" y="1211244"/>
            <a:ext cx="60076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（2022·安徽·中考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）小明在从学校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去火车站的路上拍摄了一张照片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如图1所示），图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2示意小明所在学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校与火车站之间的道路网。小明拍摄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照片的位置可能位于图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38_3#d8fa778c7.choices?vaa=1&amp;vcp=1&amp;vis=1&amp;pid=442885e28&amp;color=0,0,0&amp;vtp=1&amp;vaab=1&amp;bbb=1&amp;hs=1"/>
          <p:cNvSpPr/>
          <p:nvPr/>
        </p:nvSpPr>
        <p:spPr>
          <a:xfrm>
            <a:off x="539496" y="44116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d8fa778c7?vaa=1&amp;vcp=1&amp;vis=1&amp;pid=442885e28&amp;color=0,0,0&amp;vtp=1&amp;vaab=1&amp;bt=1&amp;bbb=1&amp;hb=1"/>
          <p:cNvSpPr/>
          <p:nvPr/>
        </p:nvSpPr>
        <p:spPr>
          <a:xfrm>
            <a:off x="539496" y="7787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的指示牌可知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长江路和珠江路在拍摄位置的正南方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再结合长江路与泰山路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恒山路的相对位置可以判断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拍摄地点可能位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7_AS.1_1#d8fa778c7?vaa=1&amp;vcp=1&amp;vis=1&amp;pid=442885e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2192" y="2756376"/>
            <a:ext cx="4544568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2_1#d8fa778c7?vaa=1&amp;vcp=1&amp;vis=1&amp;pid=442885e28&amp;color=0,0,0&amp;vtp=1&amp;vaab=1&amp;bbb=1"/>
          <p:cNvSpPr/>
          <p:nvPr/>
        </p:nvSpPr>
        <p:spPr>
          <a:xfrm>
            <a:off x="539496" y="55122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2_1#d40f314a6?vaa=1&amp;vcp=1&amp;vis=1&amp;pid=442885e28&amp;color=0,0,0&amp;vtp=1&amp;vaab=1&amp;bt=1&amp;bbb=1&amp;hb=1"/>
          <p:cNvSpPr/>
          <p:nvPr/>
        </p:nvSpPr>
        <p:spPr>
          <a:xfrm>
            <a:off x="539496" y="12260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（2024·四川广安·中考）周末，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李叔叔想去广安市体育馆打篮球，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他通过手机利用北斗卫星导航系统搜索到导航地图。若想详细了解前方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的路况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他需要将导航地图的(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44_1#d40f314a6.bracket?vaa=1&amp;vcp=1&amp;vis=1&amp;pid=442885e28&amp;color=0,0,0&amp;vpa=25&amp;vtp=1&amp;vaab=1"/>
          <p:cNvSpPr/>
          <p:nvPr/>
        </p:nvSpPr>
        <p:spPr>
          <a:xfrm>
            <a:off x="5439315" y="25081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42_2#d40f314a6.choices?vaa=1&amp;vcp=1&amp;vis=1&amp;pid=442885e28&amp;color=0,0,0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.比例尺放大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B.图幅缩小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C.比例尺缩小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.图幅放大</a:t>
            </a:r>
            <a:endParaRPr lang="en-US" altLang="zh-CN" sz="2800" dirty="0"/>
          </a:p>
        </p:txBody>
      </p:sp>
      <p:sp>
        <p:nvSpPr>
          <p:cNvPr id="5" name="QC_7_AS.1_1#d40f314a6?vaa=1&amp;vcp=1&amp;vis=1&amp;pid=442885e28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一般情况下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手机屏幕大小无法更改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导航地图的图幅大小与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手机的屏幕大小基本一致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无法更改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相同图幅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比例尺越大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内容越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详细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故李叔叔应将导航地图的比例尺放大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58afe683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458afe683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458afe683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6_1#a3c8f7a2c?vaa=1&amp;vcp=1&amp;vis=1&amp;pid=442885e28&amp;color=0,0,0&amp;vtp=1&amp;vaab=1&amp;bt=1&amp;bbb=1"/>
          <p:cNvSpPr/>
          <p:nvPr/>
        </p:nvSpPr>
        <p:spPr>
          <a:xfrm>
            <a:off x="539496" y="21645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下列图例中，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与注记对应正确的是(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48_1#a3c8f7a2c.bracket?vaa=1&amp;vcp=1&amp;vis=1&amp;pid=442885e28&amp;color=0,0,0&amp;vpa=26&amp;vtp=1&amp;vaab=1"/>
          <p:cNvSpPr/>
          <p:nvPr/>
        </p:nvSpPr>
        <p:spPr>
          <a:xfrm>
            <a:off x="6864889" y="215122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46_2#a3c8f7a2c.choices?vaa=1&amp;vcp=1&amp;vis=1&amp;pid=442885e28&amp;color=0,0,0&amp;vtp=1&amp;vaab=1&amp;bbb=1"/>
          <p:cNvSpPr/>
          <p:nvPr/>
        </p:nvSpPr>
        <p:spPr>
          <a:xfrm>
            <a:off x="539496" y="2802223"/>
            <a:ext cx="11109960" cy="672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6000"/>
              </a:lnSpc>
              <a:tabLst>
                <a:tab pos="2993390" algn="l"/>
                <a:tab pos="5669280" algn="l"/>
                <a:tab pos="86245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4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34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7_BD.46_2#a3c8f7a2c.choice_image?vaa=1&amp;vcp=1&amp;vis=1&amp;pid=442885e28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177" y="2787237"/>
            <a:ext cx="2130552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46_2#a3c8f7a2c.choice_image?vaa=1&amp;vcp=1&amp;vis=1&amp;pid=442885e28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9499" y="2787237"/>
            <a:ext cx="1883664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46_2#a3c8f7a2c.choice_image?vaa=1&amp;vcp=1&amp;vis=1&amp;pid=442885e28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4820" y="2882868"/>
            <a:ext cx="2130552" cy="6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46_2#a3c8f7a2c.choice_image?vaa=1&amp;vcp=1&amp;vis=1&amp;pid=442885e28&amp;color=0,0,0&amp;tib=255,255,255&amp;iip=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1316" y="2882868"/>
            <a:ext cx="1883664" cy="6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AS.1_1#a3c8f7a2c?vaa=1&amp;vcp=1&amp;vis=1&amp;pid=442885e28&amp;color=0,0,0&amp;vtp=1&amp;vaab=1&amp;bbb=1&amp;hb=1"/>
          <p:cNvSpPr/>
          <p:nvPr/>
        </p:nvSpPr>
        <p:spPr>
          <a:xfrm>
            <a:off x="539496" y="34749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项表示长城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项表示等高线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项表示铁路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c738b157?vcp=1&amp;pid=442885e2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50_1#47038d42c?htil=8&amp;vaa=1&amp;vcp=1&amp;vis=1&amp;pid=cc738b15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6719" y="1251757"/>
            <a:ext cx="4590288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50_2#47038d42c?htil=8&amp;vaa=1&amp;vcp=1&amp;vis=1&amp;pid=cc738b157&amp;color=0,0,0&amp;vtp=1&amp;vaab=1&amp;bbb=1&amp;hb=1"/>
          <p:cNvSpPr/>
          <p:nvPr/>
        </p:nvSpPr>
        <p:spPr>
          <a:xfrm>
            <a:off x="539496" y="1233469"/>
            <a:ext cx="6391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（2023·湖南衡阳·中考）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图是利用北斗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卫星导航系统开发的某城市车载导航界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面示意图。读图，完成2~3题。</a:t>
            </a:r>
            <a:endParaRPr lang="en-US" altLang="zh-CN" sz="2800" dirty="0"/>
          </a:p>
        </p:txBody>
      </p:sp>
      <p:sp>
        <p:nvSpPr>
          <p:cNvPr id="5" name="QC_9_BD.51_1#20129b4a4?htil=8&amp;vaa=1&amp;vcp=1&amp;vis=1&amp;pid=47038d42c&amp;color=0,0,0&amp;vtp=1&amp;vaab=1&amp;bbb=1&amp;hb=1"/>
          <p:cNvSpPr/>
          <p:nvPr/>
        </p:nvSpPr>
        <p:spPr>
          <a:xfrm>
            <a:off x="539496" y="3158979"/>
            <a:ext cx="6391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图中箭头代表的汽车的行进方向是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51_2#20129b4a4.choices?htil=8&amp;vaa=1&amp;vcp=1&amp;vis=1&amp;pid=47038d42c&amp;color=0,0,0&amp;vtp=1&amp;vaab=1&amp;bbb=1"/>
          <p:cNvSpPr/>
          <p:nvPr/>
        </p:nvSpPr>
        <p:spPr>
          <a:xfrm>
            <a:off x="539496" y="4435964"/>
            <a:ext cx="6391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3032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.自正南向正北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.自正西向正东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3032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C.自东南向西北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.自西南向东北</a:t>
            </a:r>
            <a:endParaRPr lang="en-US" altLang="zh-CN" sz="2800" dirty="0"/>
          </a:p>
        </p:txBody>
      </p:sp>
      <p:sp>
        <p:nvSpPr>
          <p:cNvPr id="7" name="QC_9_AN.52_1#20129b4a4.bracket?vaa=1&amp;vcp=1&amp;vis=1&amp;pid=47038d42c&amp;color=0,0,0&amp;vpa=27&amp;vtp=1&amp;vaab=1"/>
          <p:cNvSpPr/>
          <p:nvPr/>
        </p:nvSpPr>
        <p:spPr>
          <a:xfrm>
            <a:off x="816515" y="37933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53_1#592f41046?htil=9&amp;vaa=1&amp;vcp=1&amp;vis=1&amp;pid=47038d42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880" y="904081"/>
            <a:ext cx="4590288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53_2#592f41046?htil=9&amp;sp=1&amp;vaa=1&amp;vcp=1&amp;vis=1&amp;pid=47038d42c&amp;color=0,0,0&amp;vtp=1&amp;vaab=1&amp;bt=1&amp;bbb=1&amp;hb=1&amp;hs=1"/>
          <p:cNvSpPr/>
          <p:nvPr/>
        </p:nvSpPr>
        <p:spPr>
          <a:xfrm>
            <a:off x="539496" y="885793"/>
            <a:ext cx="63916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如果放大车载导航界面示意图的比例尺，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查找某居民小区，下列相关说法正确的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54_1#592f41046.bracket?vaa=1&amp;vcp=1&amp;vis=1&amp;pid=47038d42c&amp;color=0,0,0&amp;vpa=28&amp;vtp=1&amp;vaab=1"/>
          <p:cNvSpPr/>
          <p:nvPr/>
        </p:nvSpPr>
        <p:spPr>
          <a:xfrm>
            <a:off x="1172115" y="21678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53_3#592f41046?htil=9&amp;vaa=1&amp;vcp=1&amp;vis=1&amp;pid=47038d42c&amp;color=0,0,0&amp;vtp=1&amp;vaab=1&amp;bbb=1&amp;hs=1"/>
          <p:cNvSpPr/>
          <p:nvPr/>
        </p:nvSpPr>
        <p:spPr>
          <a:xfrm>
            <a:off x="539496" y="2809525"/>
            <a:ext cx="6391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①界面显示的实地范围扩大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界面显示的实地范围缩小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界面显示的内容更详细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界面显示的内容更简略</a:t>
            </a:r>
            <a:endParaRPr lang="en-US" altLang="zh-CN" sz="2800" dirty="0"/>
          </a:p>
        </p:txBody>
      </p:sp>
      <p:sp>
        <p:nvSpPr>
          <p:cNvPr id="6" name="QC_9_BD.53_4#592f41046.choices?vaa=1&amp;vcp=1&amp;vis=1&amp;pid=47038d42c&amp;color=0,0,0&amp;vtp=1&amp;vaab=1&amp;bbb=1&amp;hs=1"/>
          <p:cNvSpPr/>
          <p:nvPr/>
        </p:nvSpPr>
        <p:spPr>
          <a:xfrm>
            <a:off x="539496" y="5367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4c8974c8.fixed?vcp=1&amp;pid=8159a12a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让我们走进地理</a:t>
            </a:r>
            <a:endParaRPr lang="en-US" altLang="zh-CN" sz="4000" dirty="0"/>
          </a:p>
        </p:txBody>
      </p:sp>
      <p:sp>
        <p:nvSpPr>
          <p:cNvPr id="3" name="C_5_BD#24c8974c8.fixed?vcp=1&amp;pid=8159a12a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654101e7?vcp=1&amp;pid=24c8974c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C_7_BD.55_1#44d725d93?sp=1&amp;vaa=1&amp;vcp=1&amp;vis=1&amp;pid=d654101e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阿拉伯人喜欢戴头巾、着长袍，且头巾、长袍多为白色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。这种传统服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饰特点说明当地气候(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56_1#44d725d93.bracket?vaa=1&amp;vcp=1&amp;vis=1&amp;pid=d654101e7&amp;color=0,0,0&amp;vpa=29&amp;vtp=1&amp;vaab=1"/>
          <p:cNvSpPr/>
          <p:nvPr/>
        </p:nvSpPr>
        <p:spPr>
          <a:xfrm>
            <a:off x="40169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7_BD.55_2#44d725d93?vaa=1&amp;vcp=1&amp;vis=1&amp;pid=d654101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84" y="2604561"/>
            <a:ext cx="3300984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55_3#44d725d93.choices?vaa=1&amp;vcp=1&amp;vis=1&amp;pid=d654101e7&amp;color=0,0,0&amp;vtp=1&amp;vaab=1&amp;bbb=1"/>
          <p:cNvSpPr/>
          <p:nvPr/>
        </p:nvSpPr>
        <p:spPr>
          <a:xfrm>
            <a:off x="539496" y="48270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94915" algn="l"/>
                <a:tab pos="4951730" algn="l"/>
                <a:tab pos="8830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B.寒冷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.炎热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、多风沙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.湿热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7_1#c285e390d?vaa=1&amp;vcp=1&amp;vis=1&amp;pid=d654101e7&amp;color=0,0,0&amp;vtp=1&amp;vaab=1&amp;bt=1&amp;bbb=1"/>
          <p:cNvSpPr/>
          <p:nvPr/>
        </p:nvSpPr>
        <p:spPr>
          <a:xfrm>
            <a:off x="539496" y="8252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下列图片中，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能够反映地理与生产建设关系的是(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58_1#c285e390d.bracket?vaa=1&amp;vcp=1&amp;vis=1&amp;pid=d654101e7&amp;color=0,0,0&amp;vpa=30&amp;vtp=1&amp;vaab=1"/>
          <p:cNvSpPr/>
          <p:nvPr/>
        </p:nvSpPr>
        <p:spPr>
          <a:xfrm>
            <a:off x="8550814" y="81187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7_BD.57_2#c285e390d.choice_image?htil=1&amp;vaa=1&amp;vcp=1&amp;vis=1&amp;pid=d654101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511395"/>
            <a:ext cx="2798064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57_3#c285e390d?htil=1&amp;vaa=1&amp;vcp=1&amp;vis=1&amp;pid=d654101e7&amp;color=0,0,0&amp;vtp=1&amp;vaab=1&amp;bbb=1"/>
          <p:cNvSpPr/>
          <p:nvPr/>
        </p:nvSpPr>
        <p:spPr>
          <a:xfrm>
            <a:off x="539496" y="322132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A.自由式滑雪</a:t>
            </a:r>
            <a:endParaRPr lang="en-US" altLang="zh-CN" sz="2800" dirty="0"/>
          </a:p>
        </p:txBody>
      </p:sp>
      <p:pic>
        <p:nvPicPr>
          <p:cNvPr id="6" name="QC_7_BD.57_4#c285e390d.choice_image?htil=1&amp;vaa=1&amp;vcp=1&amp;vis=1&amp;pid=d654101e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1511395"/>
            <a:ext cx="2862072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57_5#c285e390d?htil=1&amp;vaa=1&amp;vcp=1&amp;vis=1&amp;pid=d654101e7&amp;color=0,0,0&amp;vtp=1&amp;vaab=1&amp;bbb=1"/>
          <p:cNvSpPr/>
          <p:nvPr/>
        </p:nvSpPr>
        <p:spPr>
          <a:xfrm>
            <a:off x="6099048" y="322132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B.黄土高原的窑洞</a:t>
            </a:r>
            <a:endParaRPr lang="en-US" altLang="zh-CN" sz="2800" dirty="0"/>
          </a:p>
        </p:txBody>
      </p:sp>
      <p:pic>
        <p:nvPicPr>
          <p:cNvPr id="8" name="QC_7_BD.57_6#c285e390d.choice_image?htil=1&amp;vaa=1&amp;vcp=1&amp;vis=1&amp;pid=d654101e7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742531"/>
            <a:ext cx="2633472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BD.57_7#c285e390d?htil=1&amp;vaa=1&amp;vcp=1&amp;vis=1&amp;pid=d654101e7&amp;color=0,0,0&amp;vtp=1&amp;vaab=1&amp;bbb=1"/>
          <p:cNvSpPr/>
          <p:nvPr/>
        </p:nvSpPr>
        <p:spPr>
          <a:xfrm>
            <a:off x="539496" y="542578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C.东南丘陵的水田</a:t>
            </a:r>
            <a:endParaRPr lang="en-US" altLang="zh-CN" sz="2800" dirty="0"/>
          </a:p>
        </p:txBody>
      </p:sp>
      <p:pic>
        <p:nvPicPr>
          <p:cNvPr id="10" name="QC_7_BD.57_8#c285e390d.choice_image?htil=1&amp;vaa=1&amp;vcp=1&amp;vis=1&amp;pid=d654101e7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742531"/>
            <a:ext cx="2688336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7_BD.57_9#c285e390d?htil=1&amp;vaa=1&amp;vcp=1&amp;vis=1&amp;pid=d654101e7&amp;color=0,0,0&amp;vtp=1&amp;vaab=1&amp;bbb=1"/>
          <p:cNvSpPr/>
          <p:nvPr/>
        </p:nvSpPr>
        <p:spPr>
          <a:xfrm>
            <a:off x="6099048" y="542578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D.非洲的传统舞蹈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59_1#a7cdf7847?vaa=1&amp;vcp=1&amp;vis=1&amp;pid=d654101e7&amp;color=0,0,0&amp;vtp=1&amp;vaab=1&amp;bt=1&amp;bbb=1&amp;hb=1"/>
          <p:cNvSpPr/>
          <p:nvPr/>
        </p:nvSpPr>
        <p:spPr>
          <a:xfrm>
            <a:off x="539496" y="7493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（2023·江苏苏州·中考）苏州东部的金鸡湖风景优美（图1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），湖水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通过斜塘河注入吴淞江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，环湖步道全长14千米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，是人们休闲散步的好去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。曹老师在散步时拍摄到“大暑惊晚霞”的美丽景色（图2）。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3～4题。</a:t>
            </a:r>
            <a:endParaRPr lang="en-US" altLang="zh-CN" sz="2800" dirty="0"/>
          </a:p>
        </p:txBody>
      </p:sp>
      <p:pic>
        <p:nvPicPr>
          <p:cNvPr id="3" name="QM_7_BD.59_2#a7cdf7847?vaa=1&amp;vcp=1&amp;vis=1&amp;pid=d654101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7900" y="3055235"/>
            <a:ext cx="6555460" cy="328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0_1#c54a00f33?htil=10&amp;vaa=1&amp;vcp=1&amp;vis=1&amp;pid=a7cdf784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7197" y="1094509"/>
            <a:ext cx="5943226" cy="2996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60_2#c54a00f33?htil=10&amp;vaa=1&amp;vcp=1&amp;vis=1&amp;pid=a7cdf7847&amp;color=0,0,0&amp;vtp=1&amp;vaab=1&amp;bt=1&amp;bbb=1&amp;hs=1"/>
          <p:cNvSpPr/>
          <p:nvPr/>
        </p:nvSpPr>
        <p:spPr>
          <a:xfrm>
            <a:off x="539496" y="121996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曹老师拍照的位置大致在(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62_1#c54a00f33.bracket?vaa=1&amp;vcp=1&amp;vis=1&amp;pid=a7cdf7847&amp;color=0,0,0&amp;vpa=31&amp;vtp=1&amp;vaab=1"/>
          <p:cNvSpPr/>
          <p:nvPr/>
        </p:nvSpPr>
        <p:spPr>
          <a:xfrm>
            <a:off x="4994815" y="120662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60_3#c54a00f33.choices?htil=10&amp;vaa=1&amp;vcp=1&amp;vis=1&amp;pid=a7cdf7847&amp;color=0,0,0&amp;vtp=1&amp;vaab=1&amp;bbb=1&amp;hs=1"/>
          <p:cNvSpPr/>
          <p:nvPr/>
        </p:nvSpPr>
        <p:spPr>
          <a:xfrm>
            <a:off x="539496" y="184442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.④处</a:t>
            </a:r>
            <a:endParaRPr lang="en-US" altLang="zh-CN" sz="2800" dirty="0"/>
          </a:p>
        </p:txBody>
      </p:sp>
      <p:sp>
        <p:nvSpPr>
          <p:cNvPr id="6" name="QC_8_AS.1_1#c54a00f33?htil=10&amp;vaa=1&amp;vcp=1&amp;vis=1&amp;pid=a7cdf7847&amp;color=0,0,0&amp;vtp=1&amp;vaab=1&amp;bbb=1&amp;hb=1&amp;hs=1"/>
          <p:cNvSpPr/>
          <p:nvPr/>
        </p:nvSpPr>
        <p:spPr>
          <a:xfrm>
            <a:off x="539496" y="2473896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（提示：由图2可知，东方之门隔着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湖泊位于拍摄者的正对面。图1中①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处与东方之门隔湖相望处，在此处</a:t>
            </a:r>
            <a:endParaRPr lang="en-US" altLang="zh-CN" sz="2800" dirty="0"/>
          </a:p>
        </p:txBody>
      </p:sp>
      <p:sp>
        <p:nvSpPr>
          <p:cNvPr id="8" name="QC_8_AS.1_1#c54a00f33?htil=10&amp;vaa=1&amp;vcp=1&amp;vis=1&amp;pid=a7cdf7847&amp;color=0,0,0&amp;vtp=1&amp;vaab=1&amp;bbb=1&amp;hb=1&amp;hs=1"/>
          <p:cNvSpPr/>
          <p:nvPr/>
        </p:nvSpPr>
        <p:spPr>
          <a:xfrm>
            <a:off x="539496" y="4404296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可以拍到东方之门的正面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处位于东方之门的东南角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处位于东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方之门的东北角，在这三处均无法拍摄到东方之门的正面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4_1#5ced61165?htil=11&amp;vaa=1&amp;vcp=1&amp;vis=1&amp;pid=a7cdf784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006" y="804609"/>
            <a:ext cx="5698450" cy="28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64_2#5ced61165?htil=11&amp;vaa=1&amp;vcp=1&amp;vis=1&amp;pid=a7cdf7847&amp;color=0,0,0&amp;vtp=1&amp;vaab=1&amp;bt=1&amp;bbb=1&amp;hs=1"/>
          <p:cNvSpPr/>
          <p:nvPr/>
        </p:nvSpPr>
        <p:spPr>
          <a:xfrm>
            <a:off x="539496" y="726567"/>
            <a:ext cx="5559552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下列相关叙述，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66_1#5ced61165.bracket?vaa=1&amp;vcp=1&amp;vis=1&amp;pid=a7cdf7847&amp;color=0,0,0&amp;vpa=32&amp;vtp=1&amp;vaab=1"/>
          <p:cNvSpPr/>
          <p:nvPr/>
        </p:nvSpPr>
        <p:spPr>
          <a:xfrm>
            <a:off x="4994815" y="713423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64_3#5ced61165.choices?htil=11&amp;vaa=1&amp;vcp=1&amp;vis=1&amp;pid=a7cdf7847&amp;color=0,0,0&amp;vtp=1&amp;vaab=1&amp;bbb=1&amp;hs=1"/>
          <p:cNvSpPr/>
          <p:nvPr/>
        </p:nvSpPr>
        <p:spPr>
          <a:xfrm>
            <a:off x="539496" y="1323976"/>
            <a:ext cx="5559552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A.金鸡湖属于我国的内流湖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.玲珑岛位于桃花岛的东南侧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.步道的图上距离约为30厘米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.大暑这一天北半球昼长夜短</a:t>
            </a:r>
            <a:endParaRPr lang="en-US" altLang="zh-CN" sz="2800" dirty="0"/>
          </a:p>
        </p:txBody>
      </p:sp>
      <p:sp>
        <p:nvSpPr>
          <p:cNvPr id="6" name="QC_8_AS.1_1#5ced61165?vaa=1&amp;vcp=1&amp;vis=1&amp;pid=a7cdf7847&amp;color=0,0,0&amp;vtp=1&amp;vaab=1&amp;bbb=1&amp;hb=1&amp;hs=1"/>
          <p:cNvSpPr/>
          <p:nvPr/>
        </p:nvSpPr>
        <p:spPr>
          <a:xfrm>
            <a:off x="539496" y="3736976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（提示：金鸡湖湖水通过斜塘河注入吴淞江，故金鸡湖属于外流湖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；玲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珑岛位于桃花岛的西北方向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；图中比例尺表示图上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1厘米代表实地距离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米，环湖步道全长14千米，据此可计算出步道的图上距离约为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20厘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；大暑在每年的7月22日前后，这一天北半球昼长夜短）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8_1#4649ac9e1?htil=12&amp;vaa=1&amp;vcp=1&amp;vis=1&amp;pid=d654101e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878586"/>
            <a:ext cx="5422392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68_2#4649ac9e1?htil=12&amp;vaa=1&amp;vcp=1&amp;vis=1&amp;pid=d654101e7&amp;color=0,0,0&amp;vtp=1&amp;vaab=1&amp;bt=1&amp;bbb=1&amp;hb=1&amp;hs=1"/>
          <p:cNvSpPr/>
          <p:nvPr/>
        </p:nvSpPr>
        <p:spPr>
          <a:xfrm>
            <a:off x="539496" y="86029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甲、乙两幅图分别是中国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地图和京津冀局部地区图，据此完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成5～6题。</a:t>
            </a:r>
            <a:endParaRPr lang="en-US" altLang="zh-CN" sz="2800" dirty="0"/>
          </a:p>
        </p:txBody>
      </p:sp>
      <p:sp>
        <p:nvSpPr>
          <p:cNvPr id="4" name="QC_8_BD.69_1#d9e3674ce?vaa=1&amp;vcp=1&amp;vis=1&amp;pid=4649ac9e1&amp;color=0,0,0&amp;vtp=1&amp;vaab=1&amp;bbb=1&amp;hs=1"/>
          <p:cNvSpPr/>
          <p:nvPr/>
        </p:nvSpPr>
        <p:spPr>
          <a:xfrm>
            <a:off x="539496" y="41333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若甲、乙两幅图的图幅大小相同，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下列相关叙述正确的是(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70_1#d9e3674ce.bracket?vaa=1&amp;vcp=1&amp;vis=1&amp;pid=4649ac9e1&amp;color=0,0,0&amp;vpa=33&amp;vtp=1&amp;vaab=1"/>
          <p:cNvSpPr/>
          <p:nvPr/>
        </p:nvSpPr>
        <p:spPr>
          <a:xfrm>
            <a:off x="9973214" y="412000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69_2#d9e3674ce.choices?vaa=1&amp;vcp=1&amp;vis=1&amp;pid=4649ac9e1&amp;color=0,0,0&amp;vtp=1&amp;vaab=1&amp;bbb=1&amp;hs=1"/>
          <p:cNvSpPr/>
          <p:nvPr/>
        </p:nvSpPr>
        <p:spPr>
          <a:xfrm>
            <a:off x="539496" y="47645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A.甲图的内容较简单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、范围较小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.乙图的内容较详细、范围较小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.甲图的内容较详细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、范围较大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.乙图的内容较简略、范围较大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485997395.fixed?vcp=1&amp;pid=8159a12a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让我们走进地理</a:t>
            </a:r>
            <a:endParaRPr lang="en-US" altLang="zh-CN" sz="4000" dirty="0"/>
          </a:p>
        </p:txBody>
      </p:sp>
      <p:sp>
        <p:nvSpPr>
          <p:cNvPr id="3" name="C_5_BD#485997395.fixed?vcp=1&amp;pid=8159a12a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1_1#6609fb76d?htil=13&amp;vaa=1&amp;vcp=1&amp;vis=1&amp;pid=4649ac9e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222756"/>
            <a:ext cx="5422392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1_2#6609fb76d?htil=13&amp;vaa=1&amp;vcp=1&amp;vis=1&amp;pid=4649ac9e1&amp;color=0,0,0&amp;vtp=1&amp;vaab=1&amp;bt=1&amp;bbb=1&amp;hb=1"/>
          <p:cNvSpPr/>
          <p:nvPr/>
        </p:nvSpPr>
        <p:spPr>
          <a:xfrm>
            <a:off x="539496" y="120446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某旅游爱好者打算从张家口自驾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去北京游玩，其使用的导航图最有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72_1#6609fb76d.bracket?vaa=1&amp;vcp=1&amp;vis=1&amp;pid=4649ac9e1&amp;color=0,0,0&amp;vpa=34&amp;vtp=1&amp;vaab=1"/>
          <p:cNvSpPr/>
          <p:nvPr/>
        </p:nvSpPr>
        <p:spPr>
          <a:xfrm>
            <a:off x="1883314" y="24865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71_3#6609fb76d.choices?htil=13&amp;vaa=1&amp;vcp=1&amp;vis=1&amp;pid=4649ac9e1&amp;color=0,0,0&amp;vtp=1&amp;vaab=1&amp;bbb=1"/>
          <p:cNvSpPr/>
          <p:nvPr/>
        </p:nvSpPr>
        <p:spPr>
          <a:xfrm>
            <a:off x="539496" y="312820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A.纸质地形图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.纸质景点分布图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.纸质交通图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.电子导航地图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3_1#a518396a3?vaa=1&amp;vcp=1&amp;vis=1&amp;pid=d654101e7&amp;color=0,0,0&amp;vtp=1&amp;vaab=1&amp;bt=1&amp;bbb=1"/>
          <p:cNvSpPr/>
          <p:nvPr/>
        </p:nvSpPr>
        <p:spPr>
          <a:xfrm>
            <a:off x="539496" y="250771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图例是地图的基本要素之一，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下列图例表示正确的是(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74_1#a518396a3.bracket?vaa=1&amp;vcp=1&amp;vis=1&amp;pid=d654101e7&amp;color=0,0,0&amp;vpa=35&amp;vtp=1&amp;vaab=1"/>
          <p:cNvSpPr/>
          <p:nvPr/>
        </p:nvSpPr>
        <p:spPr>
          <a:xfrm>
            <a:off x="9262014" y="249437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73_2#a518396a3.choice_image?htil=1&amp;vaa=1&amp;vcp=1&amp;vis=1&amp;pid=d654101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203035"/>
            <a:ext cx="932688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3_3#a518396a3?htil=1&amp;vaa=1&amp;vcp=1&amp;vis=1&amp;pid=d654101e7&amp;color=0,0,0&amp;vtp=1&amp;vaab=1&amp;bbb=1"/>
          <p:cNvSpPr/>
          <p:nvPr/>
        </p:nvSpPr>
        <p:spPr>
          <a:xfrm>
            <a:off x="539496" y="376996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A.沙漠</a:t>
            </a:r>
            <a:endParaRPr lang="en-US" altLang="zh-CN" sz="2800" dirty="0"/>
          </a:p>
        </p:txBody>
      </p:sp>
      <p:pic>
        <p:nvPicPr>
          <p:cNvPr id="6" name="QC_7_BD.73_4#a518396a3.choice_image?htil=1&amp;vaa=1&amp;vcp=1&amp;vis=1&amp;pid=d654101e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203035"/>
            <a:ext cx="1444752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73_5#a518396a3?htil=1&amp;vaa=1&amp;vcp=1&amp;vis=1&amp;pid=d654101e7&amp;color=0,0,0&amp;vtp=1&amp;vaab=1&amp;bbb=1"/>
          <p:cNvSpPr/>
          <p:nvPr/>
        </p:nvSpPr>
        <p:spPr>
          <a:xfrm>
            <a:off x="3319272" y="376996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B.公路</a:t>
            </a:r>
            <a:endParaRPr lang="en-US" altLang="zh-CN" sz="2800" dirty="0"/>
          </a:p>
        </p:txBody>
      </p:sp>
      <p:pic>
        <p:nvPicPr>
          <p:cNvPr id="8" name="QC_7_BD.73_6#a518396a3.choice_image?htil=1&amp;vaa=1&amp;vcp=1&amp;vis=1&amp;pid=d654101e7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203035"/>
            <a:ext cx="1490472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BD.73_7#a518396a3?htil=1&amp;vaa=1&amp;vcp=1&amp;vis=1&amp;pid=d654101e7&amp;color=0,0,0&amp;vtp=1&amp;vaab=1&amp;bbb=1"/>
          <p:cNvSpPr/>
          <p:nvPr/>
        </p:nvSpPr>
        <p:spPr>
          <a:xfrm>
            <a:off x="6099048" y="376996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C.省级界</a:t>
            </a:r>
            <a:endParaRPr lang="en-US" altLang="zh-CN" sz="2800" dirty="0"/>
          </a:p>
        </p:txBody>
      </p:sp>
      <p:pic>
        <p:nvPicPr>
          <p:cNvPr id="10" name="QC_7_BD.73_8#a518396a3.choice_image?htil=1&amp;vaa=1&amp;vcp=1&amp;vis=1&amp;pid=d654101e7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3193891"/>
            <a:ext cx="1106424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7_BD.73_9#a518396a3?htil=1&amp;vaa=1&amp;vcp=1&amp;vis=1&amp;pid=d654101e7&amp;color=0,0,0&amp;vtp=1&amp;vaab=1&amp;bbb=1"/>
          <p:cNvSpPr/>
          <p:nvPr/>
        </p:nvSpPr>
        <p:spPr>
          <a:xfrm>
            <a:off x="8869680" y="376996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D.水库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5_1#dd20d4ca1?htil=14&amp;vaa=1&amp;vcp=1&amp;vis=1&amp;pid=d654101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4460" y="1005840"/>
            <a:ext cx="3154680" cy="486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75_2#dd20d4ca1?htil=14&amp;vaa=1&amp;vcp=1&amp;vis=1&amp;pid=d654101e7&amp;color=0,0,0&amp;vtp=1&amp;vaab=1&amp;bt=1&amp;bbb=1&amp;hb=1"/>
          <p:cNvSpPr/>
          <p:nvPr/>
        </p:nvSpPr>
        <p:spPr>
          <a:xfrm>
            <a:off x="539496" y="987552"/>
            <a:ext cx="782726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（2024·山东烟台·中考）小明在省外读书，开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学前爸爸开车送他去飞机场。出发前往飞机场前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小明用电子设备查看了路况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图是小明查阅的电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子地图截图，据此完成8～10题。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6_1#99d854bca?htil=15&amp;vaa=1&amp;vcp=1&amp;vis=1&amp;pid=dd20d4ca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7454" y="800419"/>
            <a:ext cx="2468200" cy="380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6_2#99d854bca?htil=15&amp;vaa=1&amp;vcp=1&amp;vis=1&amp;pid=dd20d4ca1&amp;color=0,0,0&amp;vtp=1&amp;vaab=1&amp;bt=1&amp;bbb=1&amp;hb=1"/>
          <p:cNvSpPr/>
          <p:nvPr/>
        </p:nvSpPr>
        <p:spPr>
          <a:xfrm>
            <a:off x="539496" y="782130"/>
            <a:ext cx="798271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下列关于电子设备软件推荐的三个路线方案的说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78_1#99d854bca.bracket?vaa=1&amp;vcp=1&amp;vis=1&amp;pid=dd20d4ca1&amp;color=0,0,0&amp;vpa=36&amp;vtp=1&amp;vaab=1"/>
          <p:cNvSpPr/>
          <p:nvPr/>
        </p:nvSpPr>
        <p:spPr>
          <a:xfrm>
            <a:off x="2950114" y="136594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76_3#99d854bca.choices?htil=15&amp;vaa=1&amp;vcp=1&amp;vis=1&amp;pid=dd20d4ca1&amp;color=0,0,0&amp;vtp=1&amp;vaab=1&amp;bbb=1"/>
          <p:cNvSpPr/>
          <p:nvPr/>
        </p:nvSpPr>
        <p:spPr>
          <a:xfrm>
            <a:off x="539496" y="1964055"/>
            <a:ext cx="798271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A.方案一用时最少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.方案二路程最短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.方案三红绿灯最少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.方案三全程无道路施工路段</a:t>
            </a:r>
            <a:endParaRPr lang="en-US" altLang="zh-CN" sz="2800" dirty="0"/>
          </a:p>
        </p:txBody>
      </p:sp>
      <p:sp>
        <p:nvSpPr>
          <p:cNvPr id="6" name="QC_8_AS.1_1#99d854bca?htil=15&amp;vaa=1&amp;vcp=1&amp;vis=1&amp;pid=dd20d4ca1&amp;color=0,0,0&amp;vtp=1&amp;vaab=1&amp;bbb=1&amp;hb=1"/>
          <p:cNvSpPr/>
          <p:nvPr/>
        </p:nvSpPr>
        <p:spPr>
          <a:xfrm>
            <a:off x="539496" y="4326255"/>
            <a:ext cx="7982712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提示：根据截图给出的信息可知，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方案二用时最少；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方案一和方案三路程最短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；方案二红绿灯最少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；方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案三全程无道路施工路段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0_1#378bd0333?htil=16&amp;vaa=1&amp;vcp=1&amp;vis=1&amp;pid=dd20d4ca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5221" y="896112"/>
            <a:ext cx="3337560" cy="50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0_2#378bd0333?htil=16&amp;vaa=1&amp;vcp=1&amp;vis=1&amp;pid=dd20d4ca1&amp;color=0,0,0&amp;vtp=1&amp;vaab=1&amp;bt=1&amp;bbb=1&amp;hb=1"/>
          <p:cNvSpPr/>
          <p:nvPr/>
        </p:nvSpPr>
        <p:spPr>
          <a:xfrm>
            <a:off x="539496" y="877824"/>
            <a:ext cx="763524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经比较，小明决定选择方案一的路线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，但是该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路线有拥堵路段。小明想知道拥堵路段的具体信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，他放大电子地图时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，电子地图发生的变化是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81_1#378bd0333.bracket?vaa=1&amp;vcp=1&amp;vis=1&amp;pid=dd20d4ca1&amp;color=0,0,0&amp;vpa=37&amp;vtp=1&amp;vaab=1"/>
          <p:cNvSpPr/>
          <p:nvPr/>
        </p:nvSpPr>
        <p:spPr>
          <a:xfrm>
            <a:off x="816515" y="280758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80_3#378bd0333.choices?htil=16&amp;vaa=1&amp;vcp=1&amp;vis=1&amp;pid=dd20d4ca1&amp;color=0,0,0&amp;vtp=1&amp;vaab=1&amp;bbb=1"/>
          <p:cNvSpPr/>
          <p:nvPr/>
        </p:nvSpPr>
        <p:spPr>
          <a:xfrm>
            <a:off x="539496" y="3449256"/>
            <a:ext cx="763524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255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.图幅变大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.显示范围变大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255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C.比例尺变小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.显示内容更详细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2_1#bc8fef0b8?htil=17&amp;vaa=1&amp;vcp=1&amp;vis=1&amp;pid=dd20d4ca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9671" y="896112"/>
            <a:ext cx="3337560" cy="50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2_2#bc8fef0b8?htil=17&amp;vaa=1&amp;vcp=1&amp;vis=1&amp;pid=dd20d4ca1&amp;color=0,0,0&amp;vtp=1&amp;vaab=1&amp;bt=1&amp;bbb=1&amp;hb=1"/>
          <p:cNvSpPr/>
          <p:nvPr/>
        </p:nvSpPr>
        <p:spPr>
          <a:xfrm>
            <a:off x="539496" y="877824"/>
            <a:ext cx="763524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与传统地图相比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，小明体会到电子地图有很多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优势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。下列描述中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，不属于电子地图具备的优势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83_1#bc8fef0b8.bracket?vaa=1&amp;vcp=1&amp;vis=1&amp;pid=dd20d4ca1&amp;color=0,0,0&amp;vpa=38&amp;vtp=1&amp;vaab=1"/>
          <p:cNvSpPr/>
          <p:nvPr/>
        </p:nvSpPr>
        <p:spPr>
          <a:xfrm>
            <a:off x="1172115" y="215988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82_3#bc8fef0b8.choices?htil=17&amp;vaa=1&amp;vcp=1&amp;vis=1&amp;pid=dd20d4ca1&amp;color=0,0,0&amp;vtp=1&amp;vaab=1&amp;bbb=1"/>
          <p:cNvSpPr/>
          <p:nvPr/>
        </p:nvSpPr>
        <p:spPr>
          <a:xfrm>
            <a:off x="539496" y="2801556"/>
            <a:ext cx="763524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255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.查询更方便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.路线规划更精准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255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C.路况可实时更新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.无电状态也能使用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20fb5e23?vcp=1&amp;pid=24c8974c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M_7_BD.84_1#0dc84b9de?htil=18&amp;vaa=1&amp;vcp=1&amp;vis=1&amp;pid=720fb5e2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7595" y="1285528"/>
            <a:ext cx="4709160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84_2#0dc84b9de?htil=18&amp;vaa=1&amp;vcp=1&amp;vis=1&amp;pid=720fb5e23&amp;color=0,0,0&amp;vtp=1&amp;vaab=1&amp;bbb=1&amp;hb=1&amp;hs=1"/>
          <p:cNvSpPr/>
          <p:nvPr/>
        </p:nvSpPr>
        <p:spPr>
          <a:xfrm>
            <a:off x="539496" y="1267240"/>
            <a:ext cx="62727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（2024·湖南长沙·中考）长沙某中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学“地理+”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校园劳动实践教育初见成效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读某校园劳动实践园布局图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完成11～12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题。</a:t>
            </a:r>
            <a:endParaRPr lang="en-US" altLang="zh-CN" sz="2800" dirty="0"/>
          </a:p>
        </p:txBody>
      </p:sp>
      <p:sp>
        <p:nvSpPr>
          <p:cNvPr id="5" name="QC_8_BD.85_1#3412e7458?htil=18&amp;vaa=1&amp;vcp=1&amp;vis=1&amp;pid=0dc84b9de&amp;color=0,0,0&amp;vtp=1&amp;vaab=1&amp;bbb=1&amp;hb=1&amp;hs=1"/>
          <p:cNvSpPr/>
          <p:nvPr/>
        </p:nvSpPr>
        <p:spPr>
          <a:xfrm>
            <a:off x="539496" y="3831254"/>
            <a:ext cx="62727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图中的药材园、桂花园、苗木园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、地</a:t>
            </a:r>
            <a:endParaRPr lang="en-US" altLang="zh-CN" sz="2800" dirty="0"/>
          </a:p>
        </p:txBody>
      </p:sp>
      <p:sp>
        <p:nvSpPr>
          <p:cNvPr id="6" name="QC_8_AN.86_1#3412e7458.bracket?vaa=1&amp;vcp=1&amp;vis=1&amp;pid=0dc84b9de&amp;color=0,0,0&amp;vpa=39&amp;vtp=1&amp;vaab=1"/>
          <p:cNvSpPr/>
          <p:nvPr/>
        </p:nvSpPr>
        <p:spPr>
          <a:xfrm>
            <a:off x="6239415" y="443958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BD.85_2#3412e7458.choices?htil=18&amp;vaa=1&amp;vcp=1&amp;vis=1&amp;pid=0dc84b9de&amp;color=0,0,0&amp;vtp=1&amp;vaab=1&amp;bbb=1&amp;hs=1"/>
          <p:cNvSpPr/>
          <p:nvPr/>
        </p:nvSpPr>
        <p:spPr>
          <a:xfrm>
            <a:off x="539496" y="50745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.药材园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B.桂花园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C.苗木园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.地理园</a:t>
            </a:r>
            <a:endParaRPr lang="en-US" altLang="zh-CN" sz="2800" dirty="0"/>
          </a:p>
        </p:txBody>
      </p:sp>
      <p:sp>
        <p:nvSpPr>
          <p:cNvPr id="8" name="QC_8_BD.85_1#3412e7458?htil=18&amp;vaa=1&amp;vcp=1&amp;vis=1&amp;pid=0dc84b9de&amp;color=0,0,0&amp;vtp=1&amp;vaab=1&amp;bbb=1&amp;hb=1&amp;hs=1"/>
          <p:cNvSpPr/>
          <p:nvPr/>
        </p:nvSpPr>
        <p:spPr>
          <a:xfrm>
            <a:off x="539496" y="445291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理园四个地块，实地面积最小的是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7_1#7b4572dd8?htil=19&amp;vaa=1&amp;vcp=1&amp;vis=1&amp;pid=0dc84b9d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2670" y="1567497"/>
            <a:ext cx="4709160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7_2#7b4572dd8?htil=19&amp;vaa=1&amp;vcp=1&amp;vis=1&amp;pid=0dc84b9de&amp;color=0,0,0&amp;vtp=1&amp;vaab=1&amp;bt=1&amp;bbb=1&amp;hb=1&amp;hs=1"/>
          <p:cNvSpPr/>
          <p:nvPr/>
        </p:nvSpPr>
        <p:spPr>
          <a:xfrm>
            <a:off x="539496" y="1549209"/>
            <a:ext cx="627278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①②两个菜园的土壤质地及施肥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水条件基本相同。同学们发现同一品种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的喜光蔬菜在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②地长势较好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，主要原因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②地光照条件较好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，位于教学楼的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88_1#7b4572dd8.bracket?vaa=1&amp;vcp=1&amp;vis=1&amp;pid=0dc84b9de&amp;color=0,0,0&amp;vpa=40&amp;vtp=1&amp;vaab=1"/>
          <p:cNvSpPr/>
          <p:nvPr/>
        </p:nvSpPr>
        <p:spPr>
          <a:xfrm>
            <a:off x="816515" y="412667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87_3#7b4572dd8.choices?htil=19&amp;vaa=1&amp;vcp=1&amp;vis=1&amp;pid=0dc84b9de&amp;color=0,0,0&amp;vtp=1&amp;vaab=1&amp;bbb=1&amp;hs=1"/>
          <p:cNvSpPr/>
          <p:nvPr/>
        </p:nvSpPr>
        <p:spPr>
          <a:xfrm>
            <a:off x="539995" y="474179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640840" algn="l"/>
                <a:tab pos="3244215" algn="l"/>
                <a:tab pos="48469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B.西面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9_1#6edb61f05?vaa=1&amp;vcp=1&amp;vis=1&amp;pid=720fb5e23&amp;color=0,0,0&amp;vtp=1&amp;vaab=1&amp;bt=1&amp;bbb=1&amp;hb=1"/>
          <p:cNvSpPr/>
          <p:nvPr/>
        </p:nvSpPr>
        <p:spPr>
          <a:xfrm>
            <a:off x="539496" y="21082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（2022·山东淄博·中考）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下列四幅图幅大小相同的等高线地形图中，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乙两点之间的实地距离最长的是(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90_1#6edb61f05.bracket?vaa=1&amp;vcp=1&amp;vis=1&amp;pid=720fb5e23&amp;color=0,0,0&amp;vpa=41&amp;vtp=1&amp;vaab=1"/>
          <p:cNvSpPr/>
          <p:nvPr/>
        </p:nvSpPr>
        <p:spPr>
          <a:xfrm>
            <a:off x="6506114" y="27425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9_2#6edb61f05.choices?vaa=1&amp;vcp=1&amp;vis=1&amp;pid=720fb5e23&amp;color=0,0,0&amp;vtp=1&amp;vaab=1&amp;bbb=1"/>
          <p:cNvSpPr/>
          <p:nvPr/>
        </p:nvSpPr>
        <p:spPr>
          <a:xfrm>
            <a:off x="539496" y="3391598"/>
            <a:ext cx="11109960" cy="134391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2000"/>
              </a:lnSpc>
              <a:tabLst>
                <a:tab pos="2888615" algn="l"/>
                <a:tab pos="5688330" algn="l"/>
                <a:tab pos="85515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67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7_BD.89_2#6edb61f05.choice_image?vaa=1&amp;vcp=1&amp;vis=1&amp;pid=720fb5e23&amp;color=0,0,0&amp;tib=255,255,255&amp;iip=9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892" y="3381629"/>
            <a:ext cx="1719072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89_2#6edb61f05.choice_image?vaa=1&amp;vcp=1&amp;vis=1&amp;pid=720fb5e23&amp;color=0,0,0&amp;tib=255,255,255&amp;iip=10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5010" y="3381629"/>
            <a:ext cx="1691640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89_2#6edb61f05.choice_image?vaa=1&amp;vcp=1&amp;vis=1&amp;pid=720fb5e23&amp;color=0,0,0&amp;tib=255,255,255&amp;iip=11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5013" y="3381629"/>
            <a:ext cx="1728216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89_2#6edb61f05.choice_image?vaa=1&amp;vcp=1&amp;vis=1&amp;pid=720fb5e23&amp;color=0,0,0&amp;tib=255,255,255&amp;iip=12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8291" y="3381629"/>
            <a:ext cx="1655064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1_1#df7751aa7?htil=20&amp;vaa=1&amp;vcp=1&amp;vis=1&amp;pid=720fb5e2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5768" y="572689"/>
            <a:ext cx="4034065" cy="321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91_2#df7751aa7?htil=20&amp;sp=1&amp;vaa=1&amp;vcp=1&amp;vis=1&amp;pid=720fb5e23&amp;color=0,0,0&amp;vtp=1&amp;vaab=1&amp;bt=1&amp;bbb=1&amp;hb=1&amp;hs=1"/>
          <p:cNvSpPr/>
          <p:nvPr/>
        </p:nvSpPr>
        <p:spPr>
          <a:xfrm>
            <a:off x="539496" y="554400"/>
            <a:ext cx="6526322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图为我国北方某中学校园平面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同学们在地理兴趣小组活动中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花坛的经纬度为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（39°15′N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，117°30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′E）。据此完成下列各题。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BD.92_1#106608e7c?htil=20&amp;vaa=1&amp;vcp=1&amp;vis=1&amp;pid=df7751aa7&amp;color=0,0,0&amp;vtp=1&amp;vaab=1&amp;bbb=1&amp;hb=1&amp;hs=1"/>
          <p:cNvSpPr/>
          <p:nvPr/>
        </p:nvSpPr>
        <p:spPr>
          <a:xfrm>
            <a:off x="539496" y="3125833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）该图用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来确定方向，花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坛位于A教学楼的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106608e7c.blank?vaa=1&amp;vcp=1&amp;vis=1&amp;pid=df7751aa7&amp;color=0,0,0&amp;vpa=42&amp;vtp=1&amp;vaab=1&amp;bbb=1"/>
          <p:cNvSpPr/>
          <p:nvPr/>
        </p:nvSpPr>
        <p:spPr>
          <a:xfrm>
            <a:off x="2505614" y="309535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指向标</a:t>
            </a:r>
            <a:endParaRPr lang="en-US" altLang="zh-CN" sz="2800" dirty="0"/>
          </a:p>
        </p:txBody>
      </p:sp>
      <p:sp>
        <p:nvSpPr>
          <p:cNvPr id="6" name="QB_8_AN.2_1#106608e7c.blank?vaa=1&amp;vcp=1&amp;vis=1&amp;pid=df7751aa7&amp;color=0,0,0&amp;vpa=43&amp;vtp=1&amp;vaab=1&amp;bbb=1"/>
          <p:cNvSpPr/>
          <p:nvPr/>
        </p:nvSpPr>
        <p:spPr>
          <a:xfrm>
            <a:off x="3296190" y="372209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7" name="QB_8_BD.95_1#21e736563?vaa=1&amp;vcp=1&amp;vis=1&amp;pid=df7751aa7&amp;color=0,0,0&amp;vtp=1&amp;vaab=1&amp;bbb=1&amp;hb=1&amp;hs=1"/>
          <p:cNvSpPr/>
          <p:nvPr/>
        </p:nvSpPr>
        <p:spPr>
          <a:xfrm>
            <a:off x="539496" y="440281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（2）已知花坛到A教学楼的实地距离为110米，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若在图上量得花坛到A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教学楼的直线距离约为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1.1厘米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，则该图的比例尺为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（3）一年中，A教学楼正午影子最长时段出现在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季。</a:t>
            </a:r>
            <a:endParaRPr lang="en-US" altLang="zh-CN" sz="2800" dirty="0"/>
          </a:p>
        </p:txBody>
      </p:sp>
      <p:sp>
        <p:nvSpPr>
          <p:cNvPr id="8" name="QB_8_AN.3_1#21e736563.blank?vaa=1&amp;vcp=1&amp;vis=1&amp;pid=df7751aa7&amp;color=0,0,0&amp;vpa=44&amp;vtp=1&amp;vaab=1&amp;bbb=1"/>
          <p:cNvSpPr/>
          <p:nvPr/>
        </p:nvSpPr>
        <p:spPr>
          <a:xfrm>
            <a:off x="8461914" y="5020038"/>
            <a:ext cx="1858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1∶10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endParaRPr lang="en-US" altLang="zh-CN" sz="2800" dirty="0"/>
          </a:p>
        </p:txBody>
      </p:sp>
      <p:sp>
        <p:nvSpPr>
          <p:cNvPr id="10" name="QB_8_AN.98_1#21e736563.blank?vaa=1&amp;vcp=1&amp;vis=1&amp;pid=df7751aa7&amp;color=0,0,0&amp;vpa=45&amp;vtp=1&amp;vaab=1"/>
          <p:cNvSpPr/>
          <p:nvPr/>
        </p:nvSpPr>
        <p:spPr>
          <a:xfrm>
            <a:off x="8096789" y="5646783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10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7c1c6e53d?colgroup=17,12&amp;vcp=1&amp;pid=485997395&amp;color=0,0,0&amp;vtp=1&amp;vaab=1&amp;bt=1&amp;bbb=1&amp;hb=1"/>
          <p:cNvGraphicFramePr>
            <a:graphicFrameLocks noGrp="1"/>
          </p:cNvGraphicFramePr>
          <p:nvPr/>
        </p:nvGraphicFramePr>
        <p:xfrm>
          <a:off x="539496" y="626237"/>
          <a:ext cx="11082528" cy="5605526"/>
        </p:xfrm>
        <a:graphic>
          <a:graphicData uri="http://schemas.openxmlformats.org/drawingml/2006/table">
            <a:tbl>
              <a:tblPr/>
              <a:tblGrid>
                <a:gridCol w="6464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7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69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结合实例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说出日常生活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风土人情等方面与地理的联系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能在地图上辨别方向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判读经纬度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用比例尺量算实地距离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能根据需要选择适用的地图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查找所需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要的地理信息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列举电子地图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遥感图像等在人们生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生活中应用的实例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600"/>
                        </a:lnSpc>
                      </a:pPr>
                      <a:r>
                        <a:rPr lang="en-US" altLang="zh-CN" sz="114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7c1c6e53d.table_image?tii=1&amp;vcp=1&amp;pid=4859973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4170" y="2405253"/>
            <a:ext cx="4425696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9_1#50ce401ce?htil=21&amp;vaa=1&amp;vcp=1&amp;vis=1&amp;pid=df7751aa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827881"/>
            <a:ext cx="4873752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99_2#50ce401ce?htil=21&amp;vaa=1&amp;vcp=1&amp;vis=1&amp;pid=df7751aa7&amp;color=0,0,0&amp;vtp=1&amp;vaab=1&amp;bt=1&amp;bbb=1&amp;hb=1&amp;hs=1"/>
          <p:cNvSpPr/>
          <p:nvPr/>
        </p:nvSpPr>
        <p:spPr>
          <a:xfrm>
            <a:off x="539496" y="809593"/>
            <a:ext cx="5556504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（4）昆明的经纬度约为（25°N，103°E），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则该校位于昆明的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AN.1_1#50ce401ce.blank?vaa=1&amp;vcp=1&amp;vis=1&amp;pid=df7751aa7&amp;color=0,0,0&amp;vpa=46&amp;vtp=1&amp;vaab=1&amp;bbb=1"/>
          <p:cNvSpPr/>
          <p:nvPr/>
        </p:nvSpPr>
        <p:spPr>
          <a:xfrm>
            <a:off x="5094610" y="146208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</a:t>
            </a:r>
            <a:endParaRPr lang="en-US" altLang="zh-CN" sz="2800" dirty="0"/>
          </a:p>
        </p:txBody>
      </p:sp>
      <p:sp>
        <p:nvSpPr>
          <p:cNvPr id="5" name="QC_8_BD.101_1#c5e0be67d?vaa=1&amp;vcp=1&amp;vis=1&amp;pid=df7751aa7&amp;color=0,0,0&amp;vtp=1&amp;vaab=1&amp;bbb=1&amp;hs=1"/>
          <p:cNvSpPr/>
          <p:nvPr/>
        </p:nvSpPr>
        <p:spPr>
          <a:xfrm>
            <a:off x="539496" y="2874316"/>
            <a:ext cx="5431813" cy="1187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（5）校园内计划再种植一些果树，最适宜种植的品种是(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02_1#c5e0be67d.bracket?vaa=1&amp;vcp=1&amp;vis=1&amp;pid=df7751aa7&amp;color=0,0,0&amp;vpa=47&amp;vtp=1&amp;vaab=1"/>
          <p:cNvSpPr/>
          <p:nvPr/>
        </p:nvSpPr>
        <p:spPr>
          <a:xfrm>
            <a:off x="4042313" y="349402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101_2#c5e0be67d.choices?vaa=1&amp;vcp=1&amp;vis=1&amp;pid=df7751aa7&amp;color=0,0,0&amp;vtp=1&amp;vaab=1&amp;bbb=1&amp;hs=1"/>
          <p:cNvSpPr/>
          <p:nvPr/>
        </p:nvSpPr>
        <p:spPr>
          <a:xfrm>
            <a:off x="539496" y="4125401"/>
            <a:ext cx="595135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A.苹果树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B.荔枝树</a:t>
            </a:r>
            <a:endParaRPr lang="en-US" altLang="zh-CN" sz="2800" b="0" i="0" spc="-103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C.椰子树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D.香蕉树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4a7765988.fixed?vcp=1&amp;pid=8159a12a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让我们走进地理</a:t>
            </a:r>
            <a:endParaRPr lang="en-US" altLang="zh-CN" sz="4000" dirty="0"/>
          </a:p>
        </p:txBody>
      </p:sp>
      <p:sp>
        <p:nvSpPr>
          <p:cNvPr id="3" name="C_5_BD#4a7765988.fixed?vcp=1&amp;pid=8159a12a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4aed127c?vcp=1&amp;pid=4a7765988&amp;color=0,0,0&amp;vtp=1&amp;vaab=1&amp;bt=1&amp;bbb=1"/>
          <p:cNvSpPr/>
          <p:nvPr/>
        </p:nvSpPr>
        <p:spPr>
          <a:xfrm>
            <a:off x="539496" y="554400"/>
            <a:ext cx="11109960" cy="5115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我们身边的地理</a:t>
            </a:r>
            <a:endParaRPr lang="en-US" altLang="zh-CN" sz="3000" dirty="0"/>
          </a:p>
        </p:txBody>
      </p:sp>
      <p:graphicFrame>
        <p:nvGraphicFramePr>
          <p:cNvPr id="16" name="P_7_BD#f52a147ec?colgroup=5,24&amp;vcp=1&amp;pid=a4aed127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407881"/>
              </p:ext>
            </p:extLst>
          </p:nvPr>
        </p:nvGraphicFramePr>
        <p:xfrm>
          <a:off x="539496" y="1194355"/>
          <a:ext cx="11091672" cy="4306956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93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解开地理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之“谜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了解地理现象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思考地理问题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51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日常生活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通过学习地理知识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提高对生活的适应能力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532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地理在农业生产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兴建工业企业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选择交通线路等方面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具有不可替代的作用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532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风土人情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欧洲威尼斯“水城”的独特风情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非洲质朴粗犷的传统舞蹈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8c39f705?vcp=1&amp;pid=4a776598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我们怎样学地理</a:t>
            </a:r>
            <a:endParaRPr lang="en-US" altLang="zh-CN" sz="3000" dirty="0"/>
          </a:p>
        </p:txBody>
      </p:sp>
      <p:sp>
        <p:nvSpPr>
          <p:cNvPr id="3" name="QO_7_BD.5_1#28f58ea30?vaa=1&amp;vcp=1&amp;vis=1&amp;pid=38c39f705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1.地图三要素</a:t>
            </a:r>
            <a:endParaRPr lang="en-US" altLang="zh-CN" sz="2800" dirty="0"/>
          </a:p>
        </p:txBody>
      </p:sp>
      <p:sp>
        <p:nvSpPr>
          <p:cNvPr id="4" name="QB_8_BD.6_1#c2b1ee340?sp=1&amp;vaa=1&amp;vcp=1&amp;vis=1&amp;pid=28f58ea30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（1）方向</a:t>
            </a:r>
            <a:endParaRPr lang="en-US" altLang="zh-CN" sz="2800" dirty="0"/>
          </a:p>
        </p:txBody>
      </p:sp>
      <p:graphicFrame>
        <p:nvGraphicFramePr>
          <p:cNvPr id="17" name="QB_8_BD.6_2#c2b1ee340?colgroup=3,19,6&amp;vaa=1&amp;vcp=1&amp;vis=1&amp;pid=28f58ea30&amp;color=0,0,0&amp;vtp=1&amp;vaab=1&amp;bbb=1&amp;hb=1"/>
          <p:cNvGraphicFramePr>
            <a:graphicFrameLocks noGrp="1"/>
          </p:cNvGraphicFramePr>
          <p:nvPr/>
        </p:nvGraphicFramePr>
        <p:xfrm>
          <a:off x="539496" y="2528996"/>
          <a:ext cx="11082528" cy="2742756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5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8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普通地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面对地图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通常按照“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”的规定确定方向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在此基础上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又分出东北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共八个方向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600"/>
                        </a:lnSpc>
                      </a:pPr>
                      <a:r>
                        <a:rPr lang="en-US" altLang="zh-CN" sz="98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QB_8_BD.6_3#c2b1ee340.table_image?tii=2&amp;vaa=1&amp;vcp=1&amp;vis=1&amp;pid=28f58ea3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0" y="3182602"/>
            <a:ext cx="1673352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AN.7_1#c2b1ee340.blank?vaa=1&amp;vcp=1&amp;vis=1&amp;pid=28f58ea30&amp;color=0,0,0&amp;vpa=1&amp;vtp=1&amp;vaab=1&amp;bbb=1"/>
          <p:cNvSpPr/>
          <p:nvPr/>
        </p:nvSpPr>
        <p:spPr>
          <a:xfrm>
            <a:off x="5531866" y="3322281"/>
            <a:ext cx="3459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上北下南，左西右东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8_BD.8_1#c2b1ee340?colgroup=3,19,6&amp;vaa=1&amp;vcp=1&amp;vis=1&amp;pid=28f58ea3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728946"/>
          <a:ext cx="11082528" cy="4104704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5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8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77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有指向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标的地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指向标箭头的指向一般为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与箭头指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向相反的方向是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垂直于箭头指向的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左侧是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右侧是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6600"/>
                        </a:lnSpc>
                      </a:pPr>
                      <a:r>
                        <a:rPr lang="en-US" altLang="zh-CN" sz="37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374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有经纬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网的地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先确定经线和纬线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根据经线指示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纬线指示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再确定其他方向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4100"/>
                        </a:lnSpc>
                      </a:pPr>
                      <a:r>
                        <a:rPr lang="en-US" altLang="zh-CN" sz="7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B_8_BD.8_2#c2b1ee340.table_image?tii=3&amp;vaa=1&amp;vcp=1&amp;vis=1&amp;pid=28f58ea30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7464" y="2757456"/>
            <a:ext cx="2020824" cy="74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8_BD.8_3#c2b1ee340.table_image?tii=4&amp;vaa=1&amp;vcp=1&amp;vis=1&amp;pid=28f58ea30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3476" y="4114832"/>
            <a:ext cx="18288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AN.9_1#c2b1ee340.blank?vaa=1&amp;vcp=1&amp;vis=1&amp;pid=28f58ea30&amp;color=0,0,0&amp;mp=1&amp;vpa=2&amp;vtp=1&amp;vaab=1"/>
          <p:cNvSpPr/>
          <p:nvPr/>
        </p:nvSpPr>
        <p:spPr>
          <a:xfrm>
            <a:off x="6042174" y="229603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6" name="QB_8_AN.10_1#c2b1ee340.blank?vaa=1&amp;vcp=1&amp;vis=1&amp;pid=28f58ea30&amp;color=0,0,0&amp;mp=1&amp;vpa=3&amp;vtp=1&amp;vaab=1"/>
          <p:cNvSpPr/>
          <p:nvPr/>
        </p:nvSpPr>
        <p:spPr>
          <a:xfrm>
            <a:off x="4619774" y="285483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7" name="QB_8_AN.11_1#c2b1ee340.blank?vaa=1&amp;vcp=1&amp;vis=1&amp;pid=28f58ea30&amp;color=0,0,0&amp;mp=1&amp;vpa=4&amp;vtp=1&amp;vaab=1"/>
          <p:cNvSpPr/>
          <p:nvPr/>
        </p:nvSpPr>
        <p:spPr>
          <a:xfrm>
            <a:off x="3197374" y="339356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8" name="QB_8_AN.12_1#c2b1ee340.blank?vaa=1&amp;vcp=1&amp;vis=1&amp;pid=28f58ea30&amp;color=0,0,0&amp;mp=1&amp;vpa=5&amp;vtp=1&amp;vaab=1"/>
          <p:cNvSpPr/>
          <p:nvPr/>
        </p:nvSpPr>
        <p:spPr>
          <a:xfrm>
            <a:off x="5673874" y="339356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9" name="QB_8_AN.13_1#c2b1ee340.blank?vaa=1&amp;vcp=1&amp;vis=1&amp;pid=28f58ea30&amp;color=0,0,0&amp;mp=1&amp;vpa=6&amp;vtp=1&amp;vaab=1&amp;bbb=1"/>
          <p:cNvSpPr/>
          <p:nvPr/>
        </p:nvSpPr>
        <p:spPr>
          <a:xfrm>
            <a:off x="7451874" y="435800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南北</a:t>
            </a:r>
            <a:endParaRPr lang="en-US" altLang="zh-CN" sz="2800" dirty="0"/>
          </a:p>
        </p:txBody>
      </p:sp>
      <p:sp>
        <p:nvSpPr>
          <p:cNvPr id="10" name="QB_8_AN.14_1#c2b1ee340.blank?vaa=1&amp;vcp=1&amp;vis=1&amp;pid=28f58ea30&amp;color=0,0,0&amp;mp=1&amp;vpa=7&amp;vtp=1&amp;vaab=1&amp;bbb=1"/>
          <p:cNvSpPr/>
          <p:nvPr/>
        </p:nvSpPr>
        <p:spPr>
          <a:xfrm>
            <a:off x="4251474" y="489673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</a:t>
            </a:r>
            <a:endParaRPr lang="en-US" altLang="zh-CN" sz="2800" dirty="0"/>
          </a:p>
        </p:txBody>
      </p:sp>
      <p:sp>
        <p:nvSpPr>
          <p:cNvPr id="2" name="QB_8_BD.8_1#c2b1ee340?colgroup=3,19,6&amp;vaa=1&amp;vcp=1&amp;vis=1&amp;pid=28f58ea30&amp;color=0,0,0&amp;mp=1&amp;vtp=1&amp;vaab=1&amp;bt=1&amp;bbb=1"/>
          <p:cNvSpPr txBox="1"/>
          <p:nvPr/>
        </p:nvSpPr>
        <p:spPr>
          <a:xfrm>
            <a:off x="10903879" y="10205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_1#ebeec2922?sp=1&amp;vaa=1&amp;vcp=1&amp;vis=1&amp;pid=28f58ea30&amp;color=0,0,0&amp;vtp=1&amp;vaab=1&amp;bt=1&amp;bbb=1"/>
          <p:cNvSpPr/>
          <p:nvPr/>
        </p:nvSpPr>
        <p:spPr>
          <a:xfrm>
            <a:off x="539496" y="11164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（2）比例尺</a:t>
            </a:r>
            <a:endParaRPr lang="en-US" altLang="zh-CN" sz="2800" dirty="0"/>
          </a:p>
        </p:txBody>
      </p:sp>
      <p:graphicFrame>
        <p:nvGraphicFramePr>
          <p:cNvPr id="21" name="QB_8_BD.15_2#ebeec2922?colgroup=9,20&amp;vaa=1&amp;vcp=1&amp;vis=1&amp;pid=28f58ea30&amp;color=0,0,0&amp;vtp=1&amp;vaab=1&amp;bbb=1&amp;hb=1"/>
          <p:cNvGraphicFramePr>
            <a:graphicFrameLocks noGrp="1"/>
          </p:cNvGraphicFramePr>
          <p:nvPr/>
        </p:nvGraphicFramePr>
        <p:xfrm>
          <a:off x="539496" y="1798065"/>
          <a:ext cx="11100816" cy="3930144"/>
        </p:xfrm>
        <a:graphic>
          <a:graphicData uri="http://schemas.openxmlformats.org/drawingml/2006/table">
            <a:tbl>
              <a:tblPr/>
              <a:tblGrid>
                <a:gridCol w="3557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3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表示图上距离比实地距离缩小的程度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计算公式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比例尺=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式比例尺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式比例尺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比例尺大小与地图表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示的范围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内容详略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之间的关系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图幅大小相同的地图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比例尺越大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表示的范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围越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内容越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比例尺越小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的范围越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内容越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8_AN.16_1#ebeec2922.blank?vaa=1&amp;vcp=1&amp;vis=1&amp;pid=28f58ea30&amp;color=0,0,0&amp;vpa=8&amp;vtp=1&amp;vaab=1&amp;bbb=1"/>
          <p:cNvSpPr/>
          <p:nvPr/>
        </p:nvSpPr>
        <p:spPr>
          <a:xfrm>
            <a:off x="5445655" y="235019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图上距离</a:t>
            </a:r>
            <a:endParaRPr lang="en-US" altLang="zh-CN" sz="2800" dirty="0"/>
          </a:p>
        </p:txBody>
      </p:sp>
      <p:sp>
        <p:nvSpPr>
          <p:cNvPr id="5" name="QB_8_AN.17_1#ebeec2922.blank?vaa=1&amp;vcp=1&amp;vis=1&amp;pid=28f58ea30&amp;color=0,0,0&amp;vpa=9&amp;vtp=1&amp;vaab=1&amp;bbb=1"/>
          <p:cNvSpPr/>
          <p:nvPr/>
        </p:nvSpPr>
        <p:spPr>
          <a:xfrm>
            <a:off x="7322079" y="235019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实地距离</a:t>
            </a:r>
            <a:endParaRPr lang="en-US" altLang="zh-CN" sz="2800" dirty="0"/>
          </a:p>
        </p:txBody>
      </p:sp>
      <p:sp>
        <p:nvSpPr>
          <p:cNvPr id="6" name="QB_8_AN.18_1#ebeec2922.blank?vaa=1&amp;vcp=1&amp;vis=1&amp;pid=28f58ea30&amp;color=0,0,0&amp;vpa=10&amp;vtp=1&amp;vaab=1&amp;bbb=1"/>
          <p:cNvSpPr/>
          <p:nvPr/>
        </p:nvSpPr>
        <p:spPr>
          <a:xfrm>
            <a:off x="4178830" y="293471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数字</a:t>
            </a:r>
            <a:endParaRPr lang="en-US" altLang="zh-CN" sz="2800" dirty="0"/>
          </a:p>
        </p:txBody>
      </p:sp>
      <p:sp>
        <p:nvSpPr>
          <p:cNvPr id="7" name="QB_8_AN.19_1#ebeec2922.blank?vaa=1&amp;vcp=1&amp;vis=1&amp;pid=28f58ea30&amp;color=0,0,0&amp;vpa=11&amp;vtp=1&amp;vaab=1&amp;bbb=1"/>
          <p:cNvSpPr/>
          <p:nvPr/>
        </p:nvSpPr>
        <p:spPr>
          <a:xfrm>
            <a:off x="7010931" y="293471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文字</a:t>
            </a:r>
            <a:endParaRPr lang="en-US" altLang="zh-CN" sz="2800" dirty="0"/>
          </a:p>
        </p:txBody>
      </p:sp>
      <p:sp>
        <p:nvSpPr>
          <p:cNvPr id="8" name="QB_8_AN.20_1#ebeec2922.blank?vaa=1&amp;vcp=1&amp;vis=1&amp;pid=28f58ea30&amp;color=0,0,0&amp;vpa=12&amp;vtp=1&amp;vaab=1&amp;bbb=1"/>
          <p:cNvSpPr/>
          <p:nvPr/>
        </p:nvSpPr>
        <p:spPr>
          <a:xfrm>
            <a:off x="9843029" y="293471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线段</a:t>
            </a:r>
            <a:endParaRPr lang="en-US" altLang="zh-CN" sz="2800" dirty="0"/>
          </a:p>
        </p:txBody>
      </p:sp>
      <p:sp>
        <p:nvSpPr>
          <p:cNvPr id="9" name="QB_8_AN.21_1#ebeec2922.blank?vaa=1&amp;vcp=1&amp;vis=1&amp;pid=28f58ea30&amp;color=0,0,0&amp;vpa=13&amp;vtp=1&amp;vaab=1"/>
          <p:cNvSpPr/>
          <p:nvPr/>
        </p:nvSpPr>
        <p:spPr>
          <a:xfrm>
            <a:off x="4890030" y="461270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10" name="QB_8_AN.22_1#ebeec2922.blank?vaa=1&amp;vcp=1&amp;vis=1&amp;pid=28f58ea30&amp;color=0,0,0&amp;vpa=14&amp;vtp=1&amp;vaab=1&amp;bbb=1"/>
          <p:cNvSpPr/>
          <p:nvPr/>
        </p:nvSpPr>
        <p:spPr>
          <a:xfrm>
            <a:off x="7010931" y="461270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详细</a:t>
            </a:r>
            <a:endParaRPr lang="en-US" altLang="zh-CN" sz="2800" dirty="0"/>
          </a:p>
        </p:txBody>
      </p:sp>
      <p:sp>
        <p:nvSpPr>
          <p:cNvPr id="11" name="QB_8_AN.23_1#ebeec2922.blank?vaa=1&amp;vcp=1&amp;vis=1&amp;pid=28f58ea30&amp;color=0,0,0&amp;vpa=15&amp;vtp=1&amp;vaab=1"/>
          <p:cNvSpPr/>
          <p:nvPr/>
        </p:nvSpPr>
        <p:spPr>
          <a:xfrm>
            <a:off x="5601230" y="515143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2" name="QB_8_AN.24_1#ebeec2922.blank?vaa=1&amp;vcp=1&amp;vis=1&amp;pid=28f58ea30&amp;color=0,0,0&amp;vpa=16&amp;vtp=1&amp;vaab=1&amp;bbb=1"/>
          <p:cNvSpPr/>
          <p:nvPr/>
        </p:nvSpPr>
        <p:spPr>
          <a:xfrm>
            <a:off x="7722129" y="515143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1394</Words>
  <Application>Microsoft Office PowerPoint</Application>
  <PresentationFormat>宽屏</PresentationFormat>
  <Paragraphs>332</Paragraphs>
  <Slides>40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19</cp:revision>
  <dcterms:created xsi:type="dcterms:W3CDTF">2024-11-23T11:00:00Z</dcterms:created>
  <dcterms:modified xsi:type="dcterms:W3CDTF">2025-07-28T01:00:18Z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5DCF720BB94948DF8E9C5083224D90F6_12</vt:lpwstr>
  </property>
  <property fmtid="{D5CDD505-2E9C-101B-9397-08002B2CF9AE}" pid="3" name="KSOProductBuildVer">
    <vt:lpwstr>2052-12.1.0.17147</vt:lpwstr>
  </property>
</Properties>
</file>