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314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15" r:id="rId48"/>
    <p:sldId id="301" r:id="rId49"/>
    <p:sldId id="302" r:id="rId50"/>
    <p:sldId id="303" r:id="rId51"/>
    <p:sldId id="304" r:id="rId52"/>
    <p:sldId id="305" r:id="rId53"/>
    <p:sldId id="306" r:id="rId54"/>
    <p:sldId id="307" r:id="rId5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9268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7de79f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BCDC23B-5E47-4327-9F26-89D31E9CD51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非谓语动词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7de79f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8E14FE5-F698-48F4-AB02-8D710A30392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6c7dbb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42eecdf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b28d45a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29d6166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6c7dbb1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42eecdf6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b28d45a4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e29d6166b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非谓语动词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7de79f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F078222-9699-4319-A49C-846033D547F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6c7dbb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42eecdf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b28d45a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29d6166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6c7dbb1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42eecdf6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b28d45a4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e29d6166b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非谓语动词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3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CC3668C-E1A5-D43B-4B86-468475B66EE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1DB5A07-22D7-4D72-8DFA-6041E58C7D7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23D7C29-4392-44DB-97E4-66C6B218A3A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6c7dbb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42eecdf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b28d45a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29d6166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6c7dbb1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42eecdf6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b28d45a4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e29d6166b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FF68251-DE1F-4DD4-A87E-F2804DB2C30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6c7dbb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42eecdf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b28d45a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29d6166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6c7dbb1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942eecdf6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cb28d45a4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e29d6166b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6_BD#109e2f086?colgroup=3,15,10&amp;vcp=1&amp;pid=15e1e539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15793"/>
              </p:ext>
            </p:extLst>
          </p:nvPr>
        </p:nvGraphicFramePr>
        <p:xfrm>
          <a:off x="539496" y="1026470"/>
          <a:ext cx="11073384" cy="5316285"/>
        </p:xfrm>
        <a:graphic>
          <a:graphicData uri="http://schemas.openxmlformats.org/drawingml/2006/table">
            <a:tbl>
              <a:tblPr/>
              <a:tblGrid>
                <a:gridCol w="1389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33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50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720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9023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宾语补</a:t>
                      </a:r>
                    </a:p>
                    <a:p>
                      <a:pPr marL="0" lvl="0" indent="0"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足语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对宾语进行补充说明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asked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football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9023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用在系动词之后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103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定语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不定式作定语时要后置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表示将要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发生的动作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被修饰语是不定式的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逻辑主语或宾语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若为逻辑宾语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该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不定式则应为及物性的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first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mountain.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109e2f086?colgroup=3,15,10&amp;vcp=1&amp;pid=15e1e5393&amp;color=0,0,0&amp;mp=1&amp;vtp=1&amp;vaab=1&amp;bt=1&amp;bbb=1">
            <a:extLst>
              <a:ext uri="{FF2B5EF4-FFF2-40B4-BE49-F238E27FC236}">
                <a16:creationId xmlns:a16="http://schemas.microsoft.com/office/drawing/2014/main" id="{BA0080D8-0E23-6044-39D1-713FC4AE5FEB}"/>
              </a:ext>
            </a:extLst>
          </p:cNvPr>
          <p:cNvSpPr txBox="1"/>
          <p:nvPr/>
        </p:nvSpPr>
        <p:spPr>
          <a:xfrm>
            <a:off x="10894735" y="415855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6_BD#109e2f086?colgroup=3,15,10&amp;vcp=1&amp;pid=15e1e539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575394"/>
              </p:ext>
            </p:extLst>
          </p:nvPr>
        </p:nvGraphicFramePr>
        <p:xfrm>
          <a:off x="539496" y="1829688"/>
          <a:ext cx="11073384" cy="3903220"/>
        </p:xfrm>
        <a:graphic>
          <a:graphicData uri="http://schemas.openxmlformats.org/drawingml/2006/table">
            <a:tbl>
              <a:tblPr/>
              <a:tblGrid>
                <a:gridCol w="1389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33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50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bookshop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dictionary.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I’m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happy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T-shirt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wear.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109e2f086?colgroup=3,15,10&amp;vcp=1&amp;pid=15e1e5393&amp;color=0,0,0&amp;mp=1&amp;vtp=1&amp;vaab=1&amp;bt=1&amp;bbb=1">
            <a:extLst>
              <a:ext uri="{FF2B5EF4-FFF2-40B4-BE49-F238E27FC236}">
                <a16:creationId xmlns:a16="http://schemas.microsoft.com/office/drawing/2014/main" id="{0D37B5FE-4DDD-C138-C7F7-948C0608403B}"/>
              </a:ext>
            </a:extLst>
          </p:cNvPr>
          <p:cNvSpPr txBox="1"/>
          <p:nvPr/>
        </p:nvSpPr>
        <p:spPr>
          <a:xfrm>
            <a:off x="10894735" y="11212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6_BD#109e2f086?colgroup=3,15,10&amp;vcp=1&amp;pid=15e1e539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696776"/>
              </p:ext>
            </p:extLst>
          </p:nvPr>
        </p:nvGraphicFramePr>
        <p:xfrm>
          <a:off x="539496" y="2100230"/>
          <a:ext cx="11073384" cy="3362136"/>
        </p:xfrm>
        <a:graphic>
          <a:graphicData uri="http://schemas.openxmlformats.org/drawingml/2006/table">
            <a:tbl>
              <a:tblPr/>
              <a:tblGrid>
                <a:gridCol w="1389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33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50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表示程度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enough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为避免重复使用动词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常用小品词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代替不定式短语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例如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swimming?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—Yes,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I’d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109e2f086?colgroup=3,15,10&amp;vcp=1&amp;pid=15e1e5393&amp;color=0,0,0&amp;mp=1&amp;vtp=1&amp;vaab=1&amp;bt=1&amp;bbb=1">
            <a:extLst>
              <a:ext uri="{FF2B5EF4-FFF2-40B4-BE49-F238E27FC236}">
                <a16:creationId xmlns:a16="http://schemas.microsoft.com/office/drawing/2014/main" id="{A501823A-C6D9-85A8-4BC8-D829FBE62097}"/>
              </a:ext>
            </a:extLst>
          </p:cNvPr>
          <p:cNvSpPr txBox="1"/>
          <p:nvPr/>
        </p:nvSpPr>
        <p:spPr>
          <a:xfrm>
            <a:off x="10894735" y="13918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09e2f086?sp=1&amp;vcp=1&amp;pid=15e1e5393&amp;color=0,0,0&amp;mp=1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接动词不定式作宾语的常用动词有begin,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接动词不定式作宾语补足语的常用动词有ask,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动词不定式省略to的动词：（1）感官动词see,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notice,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observe等；（2）使役动词let，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have；（3）在help之后，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不定式可以带to,也可以不带to。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09e2f086?sp=1&amp;vcp=1&amp;pid=15e1e5393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“疑问词+动词不定式”（疑问词why没有此用法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不定式的逻辑主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语常为句中主语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）构成的不定式短语在句中可以作主语、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宾语和表语。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milk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shake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.（作宾语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）我不知道怎样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制作奶昔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yet.（作主语）还没决定去哪里。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9080949d?sp=1&amp;vcp=1&amp;pid=942eecdf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二、动词-ing形式（动名词）</a:t>
            </a:r>
            <a:endParaRPr lang="en-US" altLang="zh-CN" sz="3200" dirty="0"/>
          </a:p>
        </p:txBody>
      </p:sp>
      <p:sp>
        <p:nvSpPr>
          <p:cNvPr id="3" name="P_6_BD#f20bb6201?vcp=1&amp;pid=f9080949d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动词-ing形式既是动词现在分词，也可以构成动名词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。构成动名词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，表示由这一个动词转换成的一件抽象的事，多用在介词之后。例如：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谢谢你能来。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Forests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森林有助于防止水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20bb6201?vcp=1&amp;pid=f9080949d&amp;color=0,0,0&amp;vtp=1&amp;vaab=1&amp;bt=1&amp;bbb=1"/>
          <p:cNvSpPr/>
          <p:nvPr/>
        </p:nvSpPr>
        <p:spPr>
          <a:xfrm>
            <a:off x="539496" y="5623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接动名词作宾语的动词和动词短语,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见下表：</a:t>
            </a:r>
            <a:endParaRPr lang="en-US" altLang="zh-CN" sz="2800" dirty="0"/>
          </a:p>
        </p:txBody>
      </p:sp>
      <p:graphicFrame>
        <p:nvGraphicFramePr>
          <p:cNvPr id="17" name="P_6_BD#f20bb6201?colgroup=4,7,5,11&amp;vcp=1&amp;pid=f9080949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836603"/>
              </p:ext>
            </p:extLst>
          </p:nvPr>
        </p:nvGraphicFramePr>
        <p:xfrm>
          <a:off x="539496" y="1248568"/>
          <a:ext cx="11064240" cy="5033710"/>
        </p:xfrm>
        <a:graphic>
          <a:graphicData uri="http://schemas.openxmlformats.org/drawingml/2006/table">
            <a:tbl>
              <a:tblPr/>
              <a:tblGrid>
                <a:gridCol w="1847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54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9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616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短语形式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enjoy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enjoy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喜欢做某事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enjoy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finish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完成做某事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finished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homework?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keep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keep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一直做某事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Keep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walking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straight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until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bank.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停止做某事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talking,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girls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6_BD#f20bb6201?colgroup=4,7,5,11&amp;vcp=1&amp;pid=f9080949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585584"/>
              </p:ext>
            </p:extLst>
          </p:nvPr>
        </p:nvGraphicFramePr>
        <p:xfrm>
          <a:off x="539496" y="1357375"/>
          <a:ext cx="11064240" cy="4853306"/>
        </p:xfrm>
        <a:graphic>
          <a:graphicData uri="http://schemas.openxmlformats.org/drawingml/2006/table">
            <a:tbl>
              <a:tblPr/>
              <a:tblGrid>
                <a:gridCol w="1847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54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9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616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196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短语形式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继续做某事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swimming.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喜欢做某事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collecting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stamps.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117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practice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practice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练习做某事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practice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piano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week.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3243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avoid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avoid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避免做某事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avoid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mistakes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6_BD#f20bb6201?colgroup=4,7,5,11&amp;vcp=1&amp;pid=f9080949d&amp;color=0,0,0&amp;vtp=1&amp;vaab=1&amp;bt=1&amp;bbb=1">
            <a:extLst>
              <a:ext uri="{FF2B5EF4-FFF2-40B4-BE49-F238E27FC236}">
                <a16:creationId xmlns:a16="http://schemas.microsoft.com/office/drawing/2014/main" id="{45479C25-D67D-834B-5356-CAE4BCD9EC95}"/>
              </a:ext>
            </a:extLst>
          </p:cNvPr>
          <p:cNvSpPr txBox="1"/>
          <p:nvPr/>
        </p:nvSpPr>
        <p:spPr>
          <a:xfrm>
            <a:off x="10885591" y="64896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6_BD#f20bb6201?colgroup=4,7,5,11&amp;vcp=1&amp;pid=f9080949d&amp;color=0,0,0&amp;vtp=1&amp;vaab=1&amp;bt=1&amp;bbb=1&amp;hb=1">
            <a:extLst>
              <a:ext uri="{FF2B5EF4-FFF2-40B4-BE49-F238E27FC236}">
                <a16:creationId xmlns:a16="http://schemas.microsoft.com/office/drawing/2014/main" id="{0D161951-AC41-BE64-F951-E8CF7599FD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593789"/>
              </p:ext>
            </p:extLst>
          </p:nvPr>
        </p:nvGraphicFramePr>
        <p:xfrm>
          <a:off x="539496" y="2732382"/>
          <a:ext cx="11064240" cy="2101851"/>
        </p:xfrm>
        <a:graphic>
          <a:graphicData uri="http://schemas.openxmlformats.org/drawingml/2006/table">
            <a:tbl>
              <a:tblPr/>
              <a:tblGrid>
                <a:gridCol w="1847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54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9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616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196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短语形式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介意做某事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opening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window?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P_6_BD#f20bb6201?colgroup=4,7,5,11&amp;vcp=1&amp;pid=f9080949d&amp;color=0,0,0&amp;vtp=1&amp;vaab=1&amp;bt=1&amp;bbb=1&amp;hb=1">
            <a:extLst>
              <a:ext uri="{FF2B5EF4-FFF2-40B4-BE49-F238E27FC236}">
                <a16:creationId xmlns:a16="http://schemas.microsoft.com/office/drawing/2014/main" id="{568A68D5-7AF0-7FFB-8609-23E5CE624DFE}"/>
              </a:ext>
            </a:extLst>
          </p:cNvPr>
          <p:cNvSpPr txBox="1"/>
          <p:nvPr/>
        </p:nvSpPr>
        <p:spPr>
          <a:xfrm>
            <a:off x="9063736" y="2033292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1703573861"/>
      </p:ext>
    </p:extLst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6_BD#f20bb6201?colgroup=4,7,5,11&amp;vcp=1&amp;pid=f9080949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522188"/>
              </p:ext>
            </p:extLst>
          </p:nvPr>
        </p:nvGraphicFramePr>
        <p:xfrm>
          <a:off x="539496" y="1262806"/>
          <a:ext cx="11064240" cy="5042980"/>
        </p:xfrm>
        <a:graphic>
          <a:graphicData uri="http://schemas.openxmlformats.org/drawingml/2006/table">
            <a:tbl>
              <a:tblPr/>
              <a:tblGrid>
                <a:gridCol w="1847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54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9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616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短语形式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suggest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suggest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建议做某事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suggest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tomorrow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放弃做某事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given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smoking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想做某事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trip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somewhere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去做某事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fishing.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6_BD#f20bb6201?colgroup=4,7,5,11&amp;vcp=1&amp;pid=f9080949d&amp;color=0,0,0&amp;vtp=1&amp;vaab=1&amp;bt=1&amp;bbb=1">
            <a:extLst>
              <a:ext uri="{FF2B5EF4-FFF2-40B4-BE49-F238E27FC236}">
                <a16:creationId xmlns:a16="http://schemas.microsoft.com/office/drawing/2014/main" id="{E3E470BE-05D6-F0EA-7E24-B5372BBE7720}"/>
              </a:ext>
            </a:extLst>
          </p:cNvPr>
          <p:cNvSpPr txBox="1"/>
          <p:nvPr/>
        </p:nvSpPr>
        <p:spPr>
          <a:xfrm>
            <a:off x="10885591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58e664b2.fixed?vcp=1&amp;pid=ea4cf00f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b58e664b2.fixed?vcp=1&amp;pid=ea4cf00f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b58e664b2.fixed?vcp=1&amp;pid=ea4cf00f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语法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20bb6201?vcp=1&amp;pid=f9080949d&amp;color=0,0,0&amp;vtp=1&amp;vaab=1&amp;bt=1&amp;bb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在复习动名词与动词不定式时要注意以下几点：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动名词表示由抽象动作转化成的一件事，而不定式表示具体的、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将要发生的动作。例如：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reading.我喜欢读书。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stories.他们俩都喜欢读爱情故事。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20bb6201?sp=1&amp;vcp=1&amp;pid=f9080949d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有的动词后接动名词与动词不定式在含义上的不同。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（1）stop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sth.与stop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sth.：stop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sth.意为“停止正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在做的事”；stop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sth.意为“停下来去做另一件事”。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（2）forget/remember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sth.与forget/remember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sth.：用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动名词形式表示“忘记/记得做过某事”；用不定式表示“忘记/记得去做某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sth.与go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sth.：前者为“继续正在做的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事”；后者为“接着继续做另一件事”。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20bb6201?sp=1&amp;vcp=1&amp;pid=f9080949d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sth.与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sth.表示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“需要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”，主语一般为物，相当于need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done；need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.表示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需要做某事”，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主语一般为人。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（5）try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sth.与try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sth.：try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sth.表示“试着做某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事”；try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表示“尽力做某事”。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e4e2b7c2?sp=1&amp;vcp=1&amp;pid=942eecdf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三、现在分词与过去分词</a:t>
            </a:r>
            <a:endParaRPr lang="en-US" altLang="zh-CN" sz="3200" dirty="0"/>
          </a:p>
        </p:txBody>
      </p:sp>
      <p:sp>
        <p:nvSpPr>
          <p:cNvPr id="3" name="P_6_BD#2fe5ee5ed?vcp=1&amp;pid=ee4e2b7c2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动词的现在分词与过去分词都具有形容词、副词的特征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，在句子中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可以作定语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、表语、宾语补足语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。现在分词与过去分词在用法上的区别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fe5ee5ed?sp=1&amp;vcp=1&amp;pid=ee4e2b7c2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现在分词表示主动，过去分词表示被动。请比较：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interesting.那堂课很有趣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。（那堂课本身很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我对那堂课很感兴趣。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我”在那堂课中被激起兴趣）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.假如你有一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个令人担忧的问题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，你就可能感到担忧。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fe5ee5ed?sp=1&amp;vcp=1&amp;pid=ee4e2b7c2&amp;color=0,0,0&amp;vtp=1&amp;vaab=1&amp;bt=1&amp;bbb=1"/>
          <p:cNvSpPr/>
          <p:nvPr/>
        </p:nvSpPr>
        <p:spPr>
          <a:xfrm>
            <a:off x="539496" y="24927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现在分词表示动作正在进行，过去分词表示动作已经完成。请比较：</a:t>
            </a:r>
            <a:endParaRPr lang="en-US" altLang="zh-CN" sz="2800" spc="-5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country.中国是一个发展中国家。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country.美国是一个发达国家。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fe5ee5ed?sp=1&amp;vcp=1&amp;pid=ee4e2b7c2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现在分词与动词不定式（省略to）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作感官动词的宾语补足语的区别：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（1）现在分词作宾语补足语表示所见到、听到的动作正在进行。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classroom.路过教室时我看见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她在画画。（画画的动作正在进行）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（2）动词不定式则表示所见到、听到的动作的全过程已经结束。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yesterday.昨天我看见她打破了一只玻璃杯。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（打破玻璃杯的动作已经结束）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b28d45a4.fixed?vcp=1&amp;pid=97de79f3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非谓语动词</a:t>
            </a:r>
            <a:endParaRPr lang="en-US" altLang="zh-CN" sz="4000" dirty="0"/>
          </a:p>
        </p:txBody>
      </p:sp>
      <p:sp>
        <p:nvSpPr>
          <p:cNvPr id="3" name="C_4_BD#cb28d45a4.fixed?vcp=1&amp;pid=97de79f3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典例精析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53785590b?vaa=1&amp;vcp=1&amp;pid=cb28d45a4&amp;color=0,0,0&amp;vtp=1&amp;vaab=1&amp;bt=1&amp;bbb=1&amp;hb=1"/>
          <p:cNvSpPr/>
          <p:nvPr/>
        </p:nvSpPr>
        <p:spPr>
          <a:xfrm>
            <a:off x="539496" y="15666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（2024·四川泸州·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</p:txBody>
      </p:sp>
      <p:sp>
        <p:nvSpPr>
          <p:cNvPr id="3" name="QC_5_AN.3_1#53785590b.blank?vaa=1&amp;vcp=1&amp;pid=cb28d45a4&amp;color=0,0,0&amp;vpa=1&amp;vtp=1&amp;vaab=1"/>
          <p:cNvSpPr/>
          <p:nvPr/>
        </p:nvSpPr>
        <p:spPr>
          <a:xfrm>
            <a:off x="5032915" y="153619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_2#53785590b.choices?vaa=1&amp;vcp=1&amp;pid=cb28d45a4&amp;color=0,0,0&amp;vtp=1&amp;vaab=1&amp;bbb=1"/>
          <p:cNvSpPr/>
          <p:nvPr/>
        </p:nvSpPr>
        <p:spPr>
          <a:xfrm>
            <a:off x="539496" y="28337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583815" algn="l"/>
                <a:tab pos="5599430" algn="l"/>
                <a:tab pos="8602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.Keep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C.Keeping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.Keeps</a:t>
            </a:r>
            <a:endParaRPr lang="en-US" altLang="zh-CN" sz="2800" dirty="0"/>
          </a:p>
        </p:txBody>
      </p:sp>
      <p:sp>
        <p:nvSpPr>
          <p:cNvPr id="5" name="QC_5_AS.1_1#53785590b?vaa=1&amp;vcp=1&amp;pid=cb28d45a4&amp;color=0,0,0&amp;vtp=1&amp;vaab=1&amp;bbb=1&amp;hb=1"/>
          <p:cNvSpPr/>
          <p:nvPr/>
        </p:nvSpPr>
        <p:spPr>
          <a:xfrm>
            <a:off x="539496" y="34632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根据语境可知，我们学生每天在学校总是做早操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，目的是为了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保持健康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，此处用动词不定式短语to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keep表示目的。句意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：为了保持健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，我们学生每天在学校总是做早操。故答案为B。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1286a59b0?vaa=1&amp;vcp=1&amp;pid=cb28d45a4&amp;color=0,0,0&amp;vtp=1&amp;vaab=1&amp;bt=1&amp;bbb=1&amp;hb=1"/>
          <p:cNvSpPr/>
          <p:nvPr/>
        </p:nvSpPr>
        <p:spPr>
          <a:xfrm>
            <a:off x="539496" y="920242"/>
            <a:ext cx="11109960" cy="1215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（2024·四川达州·中考）Qiqi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Sichuan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7_1#1286a59b0.blank?vaa=1&amp;vcp=1&amp;pid=cb28d45a4&amp;color=0,0,0&amp;vpa=2&amp;vtp=1&amp;vaab=1"/>
          <p:cNvSpPr/>
          <p:nvPr/>
        </p:nvSpPr>
        <p:spPr>
          <a:xfrm>
            <a:off x="6849014" y="88976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5_2#1286a59b0.choices?vaa=1&amp;vcp=1&amp;pid=cb28d45a4&amp;color=0,0,0&amp;vtp=1&amp;vaab=1&amp;bbb=1"/>
          <p:cNvSpPr/>
          <p:nvPr/>
        </p:nvSpPr>
        <p:spPr>
          <a:xfrm>
            <a:off x="539496" y="22057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27120" algn="l"/>
                <a:tab pos="74701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.studies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B.studying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endParaRPr lang="en-US" altLang="zh-CN" sz="2800" dirty="0"/>
          </a:p>
        </p:txBody>
      </p:sp>
      <p:sp>
        <p:nvSpPr>
          <p:cNvPr id="5" name="QC_5_AS.1_1#1286a59b0?vaa=1&amp;vcp=1&amp;pid=cb28d45a4&amp;color=0,0,0&amp;vtp=1&amp;vaab=1&amp;bbb=1&amp;hb=1"/>
          <p:cNvSpPr/>
          <p:nvPr/>
        </p:nvSpPr>
        <p:spPr>
          <a:xfrm>
            <a:off x="539496" y="2835211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zh-CN" altLang="en-US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refuse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agree，expect,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manage,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promise等一类动词后只能接动词不定式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作宾语，不能接动词-ing形式。hope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sth.是固定搭配，意为“希望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做某事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动词不定式作宾语。句意：琪琪希望去四川大学学医学。故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答案为C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6c7dbb1a.fixed?vcp=1&amp;pid=97de79f3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非谓语动词</a:t>
            </a:r>
            <a:endParaRPr lang="en-US" altLang="zh-CN" sz="4000" dirty="0"/>
          </a:p>
        </p:txBody>
      </p:sp>
      <p:sp>
        <p:nvSpPr>
          <p:cNvPr id="3" name="C_4_BD#66c7dbb1a.fixed?vcp=1&amp;pid=97de79f3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9df6ed412?vaa=1&amp;vcp=1&amp;pid=cb28d45a4&amp;color=0,0,0&amp;vtp=1&amp;vaab=1&amp;bt=1&amp;bbb=1&amp;hb=1"/>
          <p:cNvSpPr/>
          <p:nvPr/>
        </p:nvSpPr>
        <p:spPr>
          <a:xfrm>
            <a:off x="539496" y="1560322"/>
            <a:ext cx="11109960" cy="1215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11_1#9df6ed412.blank?vaa=1&amp;vcp=1&amp;pid=cb28d45a4&amp;color=0,0,0&amp;vpa=3&amp;vtp=1&amp;vaab=1"/>
          <p:cNvSpPr/>
          <p:nvPr/>
        </p:nvSpPr>
        <p:spPr>
          <a:xfrm>
            <a:off x="9670003" y="152984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9_2#9df6ed412.choices?vaa=1&amp;vcp=1&amp;pid=cb28d45a4&amp;color=0,0,0&amp;vtp=1&amp;vaab=1&amp;bbb=1"/>
          <p:cNvSpPr/>
          <p:nvPr/>
        </p:nvSpPr>
        <p:spPr>
          <a:xfrm>
            <a:off x="539496" y="28458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51487" algn="l"/>
                <a:tab pos="76648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B.going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.goes</a:t>
            </a:r>
            <a:endParaRPr lang="en-US" altLang="zh-CN" sz="2800" dirty="0"/>
          </a:p>
        </p:txBody>
      </p:sp>
      <p:sp>
        <p:nvSpPr>
          <p:cNvPr id="5" name="QC_5_AS.1_1#9df6ed412?vaa=1&amp;vcp=1&amp;pid=cb28d45a4&amp;color=0,0,0&amp;vtp=1&amp;vaab=1&amp;bbb=1&amp;hb=1"/>
          <p:cNvSpPr/>
          <p:nvPr/>
        </p:nvSpPr>
        <p:spPr>
          <a:xfrm>
            <a:off x="539496" y="34752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mind，finish,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avoid,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worth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to等一类词后要接动词-ing形式。suggest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“建议做某事”。句意：我的小弟弟建议去散步。故答案为B。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100d92417?vaa=1&amp;vcp=1&amp;pid=cb28d45a4&amp;color=0,0,0&amp;vtp=1&amp;vaab=1&amp;bt=1&amp;bbb=1&amp;hb=1"/>
          <p:cNvSpPr/>
          <p:nvPr/>
        </p:nvSpPr>
        <p:spPr>
          <a:xfrm>
            <a:off x="539496" y="15435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（2024·江苏宿迁·中考）By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signs,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mall.</a:t>
            </a:r>
            <a:endParaRPr lang="en-US" altLang="zh-CN" sz="2800" dirty="0"/>
          </a:p>
        </p:txBody>
      </p:sp>
      <p:sp>
        <p:nvSpPr>
          <p:cNvPr id="3" name="QC_5_AN.15_1#100d92417.blank?vaa=1&amp;vcp=1&amp;pid=cb28d45a4&amp;color=0,0,0&amp;vpa=4&amp;vtp=1&amp;vaab=1"/>
          <p:cNvSpPr/>
          <p:nvPr/>
        </p:nvSpPr>
        <p:spPr>
          <a:xfrm>
            <a:off x="2459514" y="213982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3_2#100d92417.choices?vaa=1&amp;vcp=1&amp;pid=cb28d45a4&amp;color=0,0,0&amp;vtp=1&amp;vaab=1&amp;bbb=1"/>
          <p:cNvSpPr/>
          <p:nvPr/>
        </p:nvSpPr>
        <p:spPr>
          <a:xfrm>
            <a:off x="539496" y="28187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555240" algn="l"/>
                <a:tab pos="5339080" algn="l"/>
                <a:tab pos="83134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B.found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.finding</a:t>
            </a:r>
            <a:endParaRPr lang="en-US" altLang="zh-CN" sz="2800" dirty="0"/>
          </a:p>
        </p:txBody>
      </p:sp>
      <p:sp>
        <p:nvSpPr>
          <p:cNvPr id="5" name="QC_5_AS.1_1#100d92417?vaa=1&amp;vcp=1&amp;pid=cb28d45a4&amp;color=0,0,0&amp;vtp=1&amp;vaab=1&amp;bbb=1&amp;hb=1"/>
          <p:cNvSpPr/>
          <p:nvPr/>
        </p:nvSpPr>
        <p:spPr>
          <a:xfrm>
            <a:off x="539496" y="3448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是固定搭配，意为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“做某事有困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”。句意：通过阅读公共标志，他毫不费力地找到了购物中心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案为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27adbfcd9?vaa=1&amp;vcp=1&amp;pid=cb28d45a4&amp;color=0,0,0&amp;vtp=1&amp;vaab=1&amp;bt=1&amp;bbb=1&amp;hb=1"/>
          <p:cNvSpPr/>
          <p:nvPr/>
        </p:nvSpPr>
        <p:spPr>
          <a:xfrm>
            <a:off x="539496" y="12466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（2024·四川自贡·中考）To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energy,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</a:t>
            </a:r>
            <a:endParaRPr lang="en-US" altLang="zh-CN" sz="2800" dirty="0"/>
          </a:p>
        </p:txBody>
      </p:sp>
      <p:sp>
        <p:nvSpPr>
          <p:cNvPr id="3" name="QC_5_AN.19_1#27adbfcd9.blank?vaa=1&amp;vcp=1&amp;pid=cb28d45a4&amp;color=0,0,0&amp;vpa=5&amp;vtp=1&amp;vaab=1"/>
          <p:cNvSpPr/>
          <p:nvPr/>
        </p:nvSpPr>
        <p:spPr>
          <a:xfrm>
            <a:off x="9536145" y="121615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7_2#27adbfcd9.choices?vaa=1&amp;vcp=1&amp;pid=cb28d45a4&amp;color=0,0,0&amp;vtp=1&amp;vaab=1&amp;bbb=1"/>
          <p:cNvSpPr/>
          <p:nvPr/>
        </p:nvSpPr>
        <p:spPr>
          <a:xfrm>
            <a:off x="539496" y="25137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91653" algn="l"/>
                <a:tab pos="74024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5" name="QC_5_AS.1_1#27adbfcd9?vaa=1&amp;vcp=1&amp;pid=cb28d45a4&amp;color=0,0,0&amp;vtp=1&amp;vaab=1&amp;bbb=1&amp;hb=1"/>
          <p:cNvSpPr/>
          <p:nvPr/>
        </p:nvSpPr>
        <p:spPr>
          <a:xfrm>
            <a:off x="539496" y="314318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sth.意为“忘记要去做某事”（事情未做）；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意为“忘记做过某事”（事情已做）。根据语境可知，是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“别忘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记要去关灯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”，所以设空处应用动词不定式to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：为了节约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，离开房间前别忘了关灯。故答案为C。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7bf3f1387?sp=1&amp;vaa=1&amp;vcp=1&amp;pid=cb28d45a4&amp;color=0,0,0&amp;vtp=1&amp;vaab=1&amp;bt=1&amp;bbb=1&amp;hb=1"/>
          <p:cNvSpPr/>
          <p:nvPr/>
        </p:nvSpPr>
        <p:spPr>
          <a:xfrm>
            <a:off x="539496" y="8996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（2024·四川遂宁·中考）—Daddy,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Middle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Autumn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grandparents?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mooncakes,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fruits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endParaRPr lang="en-US" altLang="zh-CN" sz="2800" dirty="0"/>
          </a:p>
        </p:txBody>
      </p:sp>
      <p:sp>
        <p:nvSpPr>
          <p:cNvPr id="3" name="QC_5_AN.23_1#7bf3f1387.blank?vaa=1&amp;vcp=1&amp;pid=cb28d45a4&amp;color=0,0,0&amp;vpa=6&amp;vtp=1&amp;vaab=1"/>
          <p:cNvSpPr/>
          <p:nvPr/>
        </p:nvSpPr>
        <p:spPr>
          <a:xfrm>
            <a:off x="5918740" y="151688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1_2#7bf3f1387.choices?vaa=1&amp;vcp=1&amp;pid=cb28d45a4&amp;color=0,0,0&amp;vtp=1&amp;vaab=1&amp;bbb=1"/>
          <p:cNvSpPr/>
          <p:nvPr/>
        </p:nvSpPr>
        <p:spPr>
          <a:xfrm>
            <a:off x="539496" y="28155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729865" algn="l"/>
                <a:tab pos="5497830" algn="l"/>
                <a:tab pos="84435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endParaRPr lang="en-US" altLang="zh-CN" sz="2800" dirty="0"/>
          </a:p>
        </p:txBody>
      </p:sp>
      <p:sp>
        <p:nvSpPr>
          <p:cNvPr id="5" name="QC_5_AS.1_1#7bf3f1387?vaa=1&amp;vcp=1&amp;pid=cb28d45a4&amp;color=0,0,0&amp;vtp=1&amp;vaab=1&amp;bbb=1&amp;hb=1"/>
          <p:cNvSpPr/>
          <p:nvPr/>
        </p:nvSpPr>
        <p:spPr>
          <a:xfrm>
            <a:off x="539496" y="34450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本题考查“疑问词+不定式”结构。根据答语可知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，上一句询问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买什么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，疑问词用what。句意：——爸爸，中秋节快到了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。你能告诉我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给祖父母买什么吗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？——你可以给他们买一些月饼、水果和鲜花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案为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5_1#42282cd83?vaa=1&amp;vcp=1&amp;pid=cb28d45a4&amp;color=0,0,0&amp;vtp=1&amp;vaab=1&amp;bt=1&amp;bbb=1&amp;hb=1"/>
          <p:cNvSpPr/>
          <p:nvPr/>
        </p:nvSpPr>
        <p:spPr>
          <a:xfrm>
            <a:off x="539496" y="25091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例7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（2024·黑龙江龙东地区·中考）It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Women’s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Volleyball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matches.</a:t>
            </a:r>
            <a:endParaRPr lang="en-US" altLang="zh-CN" sz="2800" dirty="0"/>
          </a:p>
        </p:txBody>
      </p:sp>
      <p:sp>
        <p:nvSpPr>
          <p:cNvPr id="4" name="QC_5_BD.25_2#42282cd83.choices?vaa=1&amp;vcp=1&amp;pid=cb28d45a4&amp;color=0,0,0&amp;vtp=1&amp;vaab=1&amp;bbb=1"/>
          <p:cNvSpPr/>
          <p:nvPr/>
        </p:nvSpPr>
        <p:spPr>
          <a:xfrm>
            <a:off x="539496" y="37761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24487" algn="l"/>
                <a:tab pos="77410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42282cd83?vaa=1&amp;vcp=1&amp;pid=cb28d45a4&amp;color=0,0,0&amp;vtp=1&amp;vaab=1&amp;bt=1&amp;bbb=1&amp;hb=1"/>
          <p:cNvSpPr/>
          <p:nvPr/>
        </p:nvSpPr>
        <p:spPr>
          <a:xfrm>
            <a:off x="539496" y="554400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使役动词let，make,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have后接的不定式省略to。make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意为“使某人做某事”，所以此处应用动词原形，排除选项B；以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-ing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结尾的形容词一般用来描述事物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，表示主动意义，意思是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“使人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感到）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的”；而以-ed结尾的形容词一般用来描述人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，表示被动意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，意思是“感到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的”。excited意为“感到兴奋的”;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exciting意为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“令人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兴奋的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”。根据“It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Women’s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Volleyball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Team’s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matches.”可知，此处修饰人，所以应用excited。句意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：看国家女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排的比赛让我很兴奋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。故答案为C。</a:t>
            </a:r>
            <a:endParaRPr lang="en-US" altLang="zh-CN" sz="2800" dirty="0"/>
          </a:p>
        </p:txBody>
      </p:sp>
      <p:sp>
        <p:nvSpPr>
          <p:cNvPr id="3" name="QC_5_AN.2_1#42282cd83?vaa=1&amp;vcp=1&amp;pid=cb28d45a4&amp;color=0,0,0&amp;vtp=1&amp;vaab=1&amp;bbb=1"/>
          <p:cNvSpPr/>
          <p:nvPr/>
        </p:nvSpPr>
        <p:spPr>
          <a:xfrm>
            <a:off x="539496" y="56707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9_1#2a0b115ff?sp=1&amp;vaa=1&amp;vcp=1&amp;pid=cb28d45a4&amp;color=0,0,0&amp;vtp=1&amp;vaab=1&amp;bt=1&amp;bbb=1&amp;hb=1"/>
          <p:cNvSpPr/>
          <p:nvPr/>
        </p:nvSpPr>
        <p:spPr>
          <a:xfrm>
            <a:off x="539496" y="772922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例8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（2023·四川自贡·中考）—Mike,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again.</a:t>
            </a:r>
            <a:endParaRPr lang="en-US" altLang="zh-CN" sz="2800" dirty="0"/>
          </a:p>
        </p:txBody>
      </p:sp>
      <p:sp>
        <p:nvSpPr>
          <p:cNvPr id="3" name="QC_5_AN.31_1#2a0b115ff.blank?vaa=1&amp;vcp=1&amp;pid=cb28d45a4&amp;color=0,0,0&amp;vpa=8&amp;vtp=1&amp;vaab=1"/>
          <p:cNvSpPr/>
          <p:nvPr/>
        </p:nvSpPr>
        <p:spPr>
          <a:xfrm>
            <a:off x="8969914" y="74701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9_2#2a0b115ff.choices?vaa=1&amp;vcp=1&amp;pid=cb28d45a4&amp;color=0,0,0&amp;vtp=1&amp;vaab=1&amp;bbb=1"/>
          <p:cNvSpPr/>
          <p:nvPr/>
        </p:nvSpPr>
        <p:spPr>
          <a:xfrm>
            <a:off x="539496" y="2579116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948853" algn="l"/>
                <a:tab pos="78596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.answering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.answer</a:t>
            </a:r>
            <a:endParaRPr lang="en-US" altLang="zh-CN" sz="2800" dirty="0"/>
          </a:p>
        </p:txBody>
      </p:sp>
      <p:sp>
        <p:nvSpPr>
          <p:cNvPr id="5" name="QC_5_AS.1_1#2a0b115ff?vaa=1&amp;vcp=1&amp;pid=cb28d45a4&amp;color=0,0,0&amp;vtp=1&amp;vaab=1&amp;bbb=1&amp;hb=1"/>
          <p:cNvSpPr/>
          <p:nvPr/>
        </p:nvSpPr>
        <p:spPr>
          <a:xfrm>
            <a:off x="539496" y="3175952"/>
            <a:ext cx="11109960" cy="2963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本题考查动词不定式的否定形式。tell后一般跟带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to的动词不定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式作宾语补足语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，构成tell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结构，其否定式是tell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。根据常识可知，过马路时不要接电话，所以要用否定式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。句意：——迈克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，我们被告知过马路时不要接电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。——对不起。我不会再这样做了。故答案为B。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3_1#f7cfbaa7a?vaa=1&amp;vcp=1&amp;pid=cb28d45a4&amp;color=0,0,0&amp;vtp=1&amp;vaab=1&amp;bt=1&amp;bbb=1&amp;hb=1"/>
          <p:cNvSpPr/>
          <p:nvPr/>
        </p:nvSpPr>
        <p:spPr>
          <a:xfrm>
            <a:off x="539496" y="750760"/>
            <a:ext cx="11109960" cy="1037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例9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（2023·黑龙江绥化·中考）I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35_1#f7cfbaa7a.blank?vaa=1&amp;vcp=1&amp;pid=cb28d45a4&amp;color=0,0,0&amp;vpa=9&amp;vtp=1&amp;vaab=1"/>
          <p:cNvSpPr/>
          <p:nvPr/>
        </p:nvSpPr>
        <p:spPr>
          <a:xfrm>
            <a:off x="7185564" y="716851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33_2#f7cfbaa7a.choices?vaa=1&amp;vcp=1&amp;pid=cb28d45a4&amp;color=0,0,0&amp;vtp=1&amp;vaab=1&amp;bbb=1"/>
          <p:cNvSpPr/>
          <p:nvPr/>
        </p:nvSpPr>
        <p:spPr>
          <a:xfrm>
            <a:off x="539496" y="1856232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542453" algn="l"/>
                <a:tab pos="73516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.dance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B.dancing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endParaRPr lang="en-US" altLang="zh-CN" sz="2800" dirty="0"/>
          </a:p>
        </p:txBody>
      </p:sp>
      <p:sp>
        <p:nvSpPr>
          <p:cNvPr id="5" name="QC_5_AS.1_1#f7cfbaa7a?vaa=1&amp;vcp=1&amp;pid=cb28d45a4&amp;color=0,0,0&amp;vtp=1&amp;vaab=1&amp;bbb=1&amp;hb=1"/>
          <p:cNvSpPr/>
          <p:nvPr/>
        </p:nvSpPr>
        <p:spPr>
          <a:xfrm>
            <a:off x="539496" y="2382330"/>
            <a:ext cx="11109960" cy="3754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本题考查现在分词与动词不定式作感官动词（see,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notice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等）的宾语补足语的用法及区别。它们的区别如下：（1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）现在分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词作宾语补足语表示所见到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、听到等的动作正在进行。（2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）动词不定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式则表示所见到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、听到等的动作的全过程。结合when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这一语境可知，“跳舞”这一动作发生在经过房间那一时刻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，强调动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作正在进行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，所以应该用see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：当我经过莉莉的房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，看见她在跳舞。故答案为B。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7_1#5b9ac3301?sp=1&amp;vaa=1&amp;vcp=1&amp;pid=cb28d45a4&amp;color=0,0,0&amp;vtp=1&amp;vaab=1&amp;bt=1&amp;bbb=1&amp;hb=1"/>
          <p:cNvSpPr/>
          <p:nvPr/>
        </p:nvSpPr>
        <p:spPr>
          <a:xfrm>
            <a:off x="539496" y="79648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例10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（2023·黑龙江龙东地区·中考）—Shall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swimming.(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39_1#5b9ac3301.bracket?vaa=1&amp;vcp=1&amp;pid=cb28d45a4&amp;color=0,0,0&amp;vpa=10&amp;vtp=1&amp;vaab=1"/>
          <p:cNvSpPr/>
          <p:nvPr/>
        </p:nvSpPr>
        <p:spPr>
          <a:xfrm>
            <a:off x="10520903" y="197720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37_2#5b9ac3301.choices?vaa=1&amp;vcp=1&amp;pid=cb28d45a4&amp;color=0,0,0&amp;vtp=1&amp;vaab=1&amp;bbb=1"/>
          <p:cNvSpPr/>
          <p:nvPr/>
        </p:nvSpPr>
        <p:spPr>
          <a:xfrm>
            <a:off x="539496" y="257270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92220" algn="l"/>
                <a:tab pos="71018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A.stay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.stay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endParaRPr lang="en-US" altLang="zh-CN" sz="2800" dirty="0"/>
          </a:p>
        </p:txBody>
      </p:sp>
      <p:sp>
        <p:nvSpPr>
          <p:cNvPr id="5" name="QC_5_AS.1_1#5b9ac3301?vaa=1&amp;vcp=1&amp;pid=cb28d45a4&amp;color=0,0,0&amp;vtp=1&amp;vaab=1&amp;bbb=1&amp;hb=1"/>
          <p:cNvSpPr/>
          <p:nvPr/>
        </p:nvSpPr>
        <p:spPr>
          <a:xfrm>
            <a:off x="539496" y="3151505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rather和动名词的用法。根据would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为固定结构，意为“宁愿做某事而不愿做某事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”，表示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主观愿望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，在两者之中选择其一，所以两个设空处都用动词原形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：——我们今天下午去游泳好吗?——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我宁愿待在家里也不愿去游泳。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故答案为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709f5251?vcp=1&amp;pid=cb28d45a4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学习至此，请完成第34讲备考练习（第273页）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f4f329a3?vcp=1&amp;pid=66c7dbb1a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6736" y="662940"/>
            <a:ext cx="9564624" cy="553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29d6166b.fixed?vcp=1&amp;pid=97de79f3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非谓语动词</a:t>
            </a:r>
            <a:endParaRPr lang="en-US" altLang="zh-CN" sz="4000" dirty="0"/>
          </a:p>
        </p:txBody>
      </p:sp>
      <p:sp>
        <p:nvSpPr>
          <p:cNvPr id="3" name="C_4_BD#e29d6166b.fixed?vcp=1&amp;pid=97de79f32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第34讲备考练习（非谓语动词）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BD.41_1#66adc17cb?vaa=1&amp;vcp=1&amp;pid=369bc1dd9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（2024·黑龙江牡丹江·中考）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responsible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independent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military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training（军训）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66adc17cb.bracket?vaa=1&amp;vcp=1&amp;pid=369bc1dd9&amp;color=0,0,0&amp;vpa=11&amp;vtp=1&amp;vaab=1"/>
          <p:cNvSpPr/>
          <p:nvPr/>
        </p:nvSpPr>
        <p:spPr>
          <a:xfrm>
            <a:off x="1753139" y="25455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41_2#66adc17cb.choices?vaa=1&amp;vcp=1&amp;pid=369bc1dd9&amp;color=0,0,0&amp;vtp=1&amp;vaab=1&amp;bbb=1"/>
          <p:cNvSpPr/>
          <p:nvPr/>
        </p:nvSpPr>
        <p:spPr>
          <a:xfrm>
            <a:off x="539496" y="31803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.Making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.Make</a:t>
            </a:r>
            <a:endParaRPr lang="en-US" altLang="zh-CN" sz="2800" dirty="0"/>
          </a:p>
        </p:txBody>
      </p:sp>
      <p:sp>
        <p:nvSpPr>
          <p:cNvPr id="6" name="QC_6_BD.43_1#f2b8a0f3b?vaa=1&amp;vcp=1&amp;pid=369bc1dd9&amp;color=0,0,0&amp;vtp=1&amp;vaab=1&amp;bbb=1&amp;hb=1"/>
          <p:cNvSpPr/>
          <p:nvPr/>
        </p:nvSpPr>
        <p:spPr>
          <a:xfrm>
            <a:off x="539496" y="38098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（2024·四川凉山州·中考）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eyesight,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electronic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products.(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44_1#f2b8a0f3b.bracket?vaa=1&amp;vcp=1&amp;pid=369bc1dd9&amp;color=0,0,0&amp;vpa=12&amp;vtp=1&amp;vaab=1"/>
          <p:cNvSpPr/>
          <p:nvPr/>
        </p:nvSpPr>
        <p:spPr>
          <a:xfrm>
            <a:off x="8677814" y="444421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43_2#f2b8a0f3b.choices?vaa=1&amp;vcp=1&amp;pid=369bc1dd9&amp;color=0,0,0&amp;vtp=1&amp;vaab=1&amp;bbb=1"/>
          <p:cNvSpPr/>
          <p:nvPr/>
        </p:nvSpPr>
        <p:spPr>
          <a:xfrm>
            <a:off x="539496" y="50790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.Protect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.Protecting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5_1#8c79989eb?vaa=1&amp;vcp=1&amp;pid=369bc1dd9&amp;color=0,0,0&amp;vtp=1&amp;vaab=1&amp;bt=1&amp;bbb=1&amp;hb=1"/>
          <p:cNvSpPr/>
          <p:nvPr/>
        </p:nvSpPr>
        <p:spPr>
          <a:xfrm>
            <a:off x="539496" y="21916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（2024·江苏扬州·中考改编）China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efforts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high-speed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railways.(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47_1#8c79989eb.bracket?vaa=1&amp;vcp=1&amp;pid=369bc1dd9&amp;color=0,0,0&amp;vpa=13&amp;vtp=1&amp;vaab=1"/>
          <p:cNvSpPr/>
          <p:nvPr/>
        </p:nvSpPr>
        <p:spPr>
          <a:xfrm>
            <a:off x="7141114" y="28259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5_2#8c79989eb.choices?vaa=1&amp;vcp=1&amp;pid=369bc1dd9&amp;color=0,0,0&amp;vtp=1&amp;vaab=1&amp;bbb=1"/>
          <p:cNvSpPr/>
          <p:nvPr/>
        </p:nvSpPr>
        <p:spPr>
          <a:xfrm>
            <a:off x="539496" y="34586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91653" algn="l"/>
                <a:tab pos="74024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.help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.helping</a:t>
            </a:r>
            <a:endParaRPr lang="en-US" altLang="zh-CN" sz="2800" dirty="0"/>
          </a:p>
        </p:txBody>
      </p:sp>
      <p:sp>
        <p:nvSpPr>
          <p:cNvPr id="5" name="QC_6_AS.1_1#8c79989eb?vaa=1&amp;vcp=1&amp;pid=369bc1dd9&amp;color=0,0,0&amp;vtp=1&amp;vaab=1&amp;bbb=1"/>
          <p:cNvSpPr/>
          <p:nvPr/>
        </p:nvSpPr>
        <p:spPr>
          <a:xfrm>
            <a:off x="539496" y="4080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efforts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“努力做某事”。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9_1#2a384ebf9?vaa=1&amp;vcp=1&amp;pid=369bc1dd9&amp;color=0,0,0&amp;vtp=1&amp;vaab=1&amp;bt=1&amp;bbb=1&amp;hb=1"/>
          <p:cNvSpPr/>
          <p:nvPr/>
        </p:nvSpPr>
        <p:spPr>
          <a:xfrm>
            <a:off x="539496" y="591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（2024·云南·中考改编）Our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headmaster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2a384ebf9.bracket?vaa=1&amp;vcp=1&amp;pid=369bc1dd9&amp;color=0,0,0&amp;vpa=14&amp;vtp=1&amp;vaab=1"/>
          <p:cNvSpPr/>
          <p:nvPr/>
        </p:nvSpPr>
        <p:spPr>
          <a:xfrm>
            <a:off x="7530750" y="12257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9_2#2a384ebf9.choices?vaa=1&amp;vcp=1&amp;pid=369bc1dd9&amp;color=0,0,0&amp;vtp=1&amp;vaab=1&amp;bbb=1"/>
          <p:cNvSpPr/>
          <p:nvPr/>
        </p:nvSpPr>
        <p:spPr>
          <a:xfrm>
            <a:off x="539496" y="185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.giving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B.given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endParaRPr lang="en-US" altLang="zh-CN" sz="2800" dirty="0"/>
          </a:p>
        </p:txBody>
      </p:sp>
      <p:sp>
        <p:nvSpPr>
          <p:cNvPr id="5" name="QC_6_BD.51_1#c952db816?vaa=1&amp;vcp=1&amp;pid=369bc1dd9&amp;color=0,0,0&amp;vtp=1&amp;vaab=1&amp;bbb=1&amp;hb=1"/>
          <p:cNvSpPr/>
          <p:nvPr/>
        </p:nvSpPr>
        <p:spPr>
          <a:xfrm>
            <a:off x="539496" y="24879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（2024·天津·中考改编）People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c952db816.bracket?vaa=1&amp;vcp=1&amp;pid=369bc1dd9&amp;color=0,0,0&amp;vpa=15&amp;vtp=1&amp;vaab=1"/>
          <p:cNvSpPr/>
          <p:nvPr/>
        </p:nvSpPr>
        <p:spPr>
          <a:xfrm>
            <a:off x="5147215" y="31223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51_2#c952db816.choices?vaa=1&amp;vcp=1&amp;pid=369bc1dd9&amp;color=0,0,0&amp;vtp=1&amp;vaab=1&amp;bbb=1"/>
          <p:cNvSpPr/>
          <p:nvPr/>
        </p:nvSpPr>
        <p:spPr>
          <a:xfrm>
            <a:off x="539496" y="375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.showed</a:t>
            </a:r>
            <a:endParaRPr lang="en-US" altLang="zh-CN" sz="2800" dirty="0"/>
          </a:p>
        </p:txBody>
      </p:sp>
      <p:sp>
        <p:nvSpPr>
          <p:cNvPr id="8" name="QC_6_BD.53_1#04a76d27d?vaa=1&amp;vcp=1&amp;pid=369bc1dd9&amp;color=0,0,0&amp;vtp=1&amp;vaab=1&amp;bbb=1&amp;hb=1"/>
          <p:cNvSpPr/>
          <p:nvPr/>
        </p:nvSpPr>
        <p:spPr>
          <a:xfrm>
            <a:off x="539496" y="4386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（2023·湖南株洲·中考）Today,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continue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54_1#04a76d27d.bracket?vaa=1&amp;vcp=1&amp;pid=369bc1dd9&amp;color=0,0,0&amp;vpa=16&amp;vtp=1&amp;vaab=1"/>
          <p:cNvSpPr/>
          <p:nvPr/>
        </p:nvSpPr>
        <p:spPr>
          <a:xfrm>
            <a:off x="7640606" y="50209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53_2#04a76d27d.choices?vaa=1&amp;vcp=1&amp;pid=369bc1dd9&amp;color=0,0,0&amp;vtp=1&amp;vaab=1&amp;bbb=1"/>
          <p:cNvSpPr/>
          <p:nvPr/>
        </p:nvSpPr>
        <p:spPr>
          <a:xfrm>
            <a:off x="539496" y="565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.keep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.keeping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5_1#a0d8666c2?vaa=1&amp;vcp=1&amp;pid=369bc1dd9&amp;color=0,0,0&amp;vtp=1&amp;vaab=1&amp;bt=1&amp;bbb=1&amp;hb=1"/>
          <p:cNvSpPr/>
          <p:nvPr/>
        </p:nvSpPr>
        <p:spPr>
          <a:xfrm>
            <a:off x="539496" y="12327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（2023·湖南怀化·中考）Many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zongzi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themselves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a0d8666c2.bracket?vaa=1&amp;vcp=1&amp;pid=369bc1dd9&amp;color=0,0,0&amp;vpa=17&amp;vtp=1&amp;vaab=1"/>
          <p:cNvSpPr/>
          <p:nvPr/>
        </p:nvSpPr>
        <p:spPr>
          <a:xfrm>
            <a:off x="7020464" y="18671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55_2#a0d8666c2.choices?vaa=1&amp;vcp=1&amp;pid=369bc1dd9&amp;color=0,0,0&amp;vtp=1&amp;vaab=1&amp;bbb=1"/>
          <p:cNvSpPr/>
          <p:nvPr/>
        </p:nvSpPr>
        <p:spPr>
          <a:xfrm>
            <a:off x="539496" y="24998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.making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B.made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endParaRPr lang="en-US" altLang="zh-CN" sz="2800" dirty="0"/>
          </a:p>
        </p:txBody>
      </p:sp>
      <p:sp>
        <p:nvSpPr>
          <p:cNvPr id="5" name="QC_6_BD.57_1#462f732a0?vaa=1&amp;vcp=1&amp;pid=369bc1dd9&amp;color=0,0,0&amp;vtp=1&amp;vaab=1&amp;bbb=1&amp;hb=1"/>
          <p:cNvSpPr/>
          <p:nvPr/>
        </p:nvSpPr>
        <p:spPr>
          <a:xfrm>
            <a:off x="539496" y="31293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（2023·江苏镇江·中考改编）Travellers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59_1#462f732a0.bracket?vaa=1&amp;vcp=1&amp;pid=369bc1dd9&amp;color=0,0,0&amp;vpa=18&amp;vtp=1&amp;vaab=1"/>
          <p:cNvSpPr/>
          <p:nvPr/>
        </p:nvSpPr>
        <p:spPr>
          <a:xfrm>
            <a:off x="5144738" y="37636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57_2#462f732a0.choices?vaa=1&amp;vcp=1&amp;pid=369bc1dd9&amp;color=0,0,0&amp;vtp=1&amp;vaab=1&amp;bbb=1"/>
          <p:cNvSpPr/>
          <p:nvPr/>
        </p:nvSpPr>
        <p:spPr>
          <a:xfrm>
            <a:off x="539496" y="439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B.starting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.start</a:t>
            </a:r>
            <a:endParaRPr lang="en-US" altLang="zh-CN" sz="2800" dirty="0"/>
          </a:p>
        </p:txBody>
      </p:sp>
      <p:sp>
        <p:nvSpPr>
          <p:cNvPr id="8" name="QC_6_AS.2_1#462f732a0?vaa=1&amp;vcp=1&amp;pid=369bc1dd9&amp;color=0,0,0&amp;vtp=1&amp;vaab=1&amp;bbb=1"/>
          <p:cNvSpPr/>
          <p:nvPr/>
        </p:nvSpPr>
        <p:spPr>
          <a:xfrm>
            <a:off x="539496" y="50201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意为“迫不及待做某事”。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1_1#97b2283ac?vaa=1&amp;vcp=1&amp;pid=369bc1dd9&amp;color=0,0,0&amp;vtp=1&amp;vaab=1&amp;bt=1&amp;bbb=1&amp;hb=1"/>
          <p:cNvSpPr/>
          <p:nvPr/>
        </p:nvSpPr>
        <p:spPr>
          <a:xfrm>
            <a:off x="539496" y="554400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（2023·黑龙江牡丹江·中考）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97b2283ac.bracket?vaa=1&amp;vcp=1&amp;pid=369bc1dd9&amp;color=0,0,0&amp;vpa=19&amp;vtp=1&amp;vaab=1"/>
          <p:cNvSpPr/>
          <p:nvPr/>
        </p:nvSpPr>
        <p:spPr>
          <a:xfrm>
            <a:off x="6983953" y="1087737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61_2#97b2283ac.choices?vaa=1&amp;vcp=1&amp;pid=369bc1dd9&amp;color=0,0,0&amp;vtp=1&amp;vaab=1&amp;bbb=1"/>
          <p:cNvSpPr/>
          <p:nvPr/>
        </p:nvSpPr>
        <p:spPr>
          <a:xfrm>
            <a:off x="539496" y="1645076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.Cutting</a:t>
            </a:r>
            <a:endParaRPr lang="en-US" altLang="zh-CN" sz="2800" dirty="0"/>
          </a:p>
        </p:txBody>
      </p:sp>
      <p:sp>
        <p:nvSpPr>
          <p:cNvPr id="5" name="QC_6_BD.63_1#06e57f7e9?sp=1&amp;vaa=1&amp;vcp=1&amp;pid=369bc1dd9&amp;color=0,0,0&amp;vtp=1&amp;vaab=1&amp;bbb=1&amp;hb=1"/>
          <p:cNvSpPr/>
          <p:nvPr/>
        </p:nvSpPr>
        <p:spPr>
          <a:xfrm>
            <a:off x="539496" y="2173270"/>
            <a:ext cx="11109960" cy="2115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（2023·四川泸州·中考改编）—What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vacation?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3-year-old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Chengdu.(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06e57f7e9.bracket?vaa=1&amp;vcp=1&amp;pid=369bc1dd9&amp;color=0,0,0&amp;vpa=20&amp;vtp=1&amp;vaab=1"/>
          <p:cNvSpPr/>
          <p:nvPr/>
        </p:nvSpPr>
        <p:spPr>
          <a:xfrm>
            <a:off x="2188114" y="3798807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63_2#06e57f7e9.choices?vaa=1&amp;vcp=1&amp;pid=369bc1dd9&amp;color=0,0,0&amp;vtp=1&amp;vaab=1&amp;bbb=1"/>
          <p:cNvSpPr/>
          <p:nvPr/>
        </p:nvSpPr>
        <p:spPr>
          <a:xfrm>
            <a:off x="539496" y="4350113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.seeing</a:t>
            </a:r>
            <a:endParaRPr lang="en-US" altLang="zh-CN" sz="2800" dirty="0"/>
          </a:p>
        </p:txBody>
      </p:sp>
      <p:sp>
        <p:nvSpPr>
          <p:cNvPr id="8" name="QC_6_BD.65_1#3b4fee847?vaa=1&amp;vcp=1&amp;pid=369bc1dd9&amp;color=0,0,0&amp;vtp=1&amp;vaab=1&amp;bbb=1&amp;hb=1"/>
          <p:cNvSpPr/>
          <p:nvPr/>
        </p:nvSpPr>
        <p:spPr>
          <a:xfrm>
            <a:off x="539496" y="4878307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（2023·黑龙江龙东地区·中考）We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avoid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66_1#3b4fee847.bracket?vaa=1&amp;vcp=1&amp;pid=369bc1dd9&amp;color=0,0,0&amp;vpa=21&amp;vtp=1&amp;vaab=1"/>
          <p:cNvSpPr/>
          <p:nvPr/>
        </p:nvSpPr>
        <p:spPr>
          <a:xfrm>
            <a:off x="2895251" y="5411644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65_2#3b4fee847.choices?vaa=1&amp;vcp=1&amp;pid=369bc1dd9&amp;color=0,0,0&amp;vtp=1&amp;vaab=1&amp;bbb=1"/>
          <p:cNvSpPr/>
          <p:nvPr/>
        </p:nvSpPr>
        <p:spPr>
          <a:xfrm>
            <a:off x="539496" y="5971332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.making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7_1#73155983c?sp=1&amp;vaa=1&amp;vcp=1&amp;pid=369bc1dd9&amp;color=0,0,0&amp;vtp=1&amp;vaab=1&amp;bt=1&amp;bbb=1&amp;hb=1"/>
          <p:cNvSpPr/>
          <p:nvPr/>
        </p:nvSpPr>
        <p:spPr>
          <a:xfrm>
            <a:off x="539496" y="12223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（2023·湖南益阳·中考）—Why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test.(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73155983c.bracket?vaa=1&amp;vcp=1&amp;pid=369bc1dd9&amp;color=0,0,0&amp;vpa=22&amp;vtp=1&amp;vaab=1"/>
          <p:cNvSpPr/>
          <p:nvPr/>
        </p:nvSpPr>
        <p:spPr>
          <a:xfrm>
            <a:off x="8773064" y="25044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67_2#73155983c.choices?vaa=1&amp;vcp=1&amp;pid=369bc1dd9&amp;color=0,0,0&amp;vtp=1&amp;vaab=1&amp;bbb=1"/>
          <p:cNvSpPr/>
          <p:nvPr/>
        </p:nvSpPr>
        <p:spPr>
          <a:xfrm>
            <a:off x="539496" y="31357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.prepare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B.preparing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prepare</a:t>
            </a:r>
            <a:endParaRPr lang="en-US" altLang="zh-CN" sz="2800" dirty="0"/>
          </a:p>
        </p:txBody>
      </p:sp>
      <p:sp>
        <p:nvSpPr>
          <p:cNvPr id="5" name="QC_6_BD.69_1#68606cb29?vaa=1&amp;vcp=1&amp;pid=369bc1dd9&amp;color=0,0,0&amp;vtp=1&amp;vaab=1&amp;bbb=1&amp;hb=1"/>
          <p:cNvSpPr/>
          <p:nvPr/>
        </p:nvSpPr>
        <p:spPr>
          <a:xfrm>
            <a:off x="539496" y="37652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（2023·江苏南通·中考改编）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chopsticks.(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70_1#68606cb29.bracket?vaa=1&amp;vcp=1&amp;pid=369bc1dd9&amp;color=0,0,0&amp;vpa=23&amp;vtp=1&amp;vaab=1"/>
          <p:cNvSpPr/>
          <p:nvPr/>
        </p:nvSpPr>
        <p:spPr>
          <a:xfrm>
            <a:off x="9566814" y="43995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69_2#68606cb29.choices?vaa=1&amp;vcp=1&amp;pid=369bc1dd9&amp;color=0,0,0&amp;vtp=1&amp;vaab=1&amp;bbb=1"/>
          <p:cNvSpPr/>
          <p:nvPr/>
        </p:nvSpPr>
        <p:spPr>
          <a:xfrm>
            <a:off x="539496" y="50343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.Keeping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B.Keep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1_1#ae94b959c?vaa=1&amp;vcp=1&amp;pid=369bc1dd9&amp;color=0,0,0&amp;vtp=1&amp;vaab=1&amp;bbb=1&amp;hb=1">
            <a:extLst>
              <a:ext uri="{FF2B5EF4-FFF2-40B4-BE49-F238E27FC236}">
                <a16:creationId xmlns:a16="http://schemas.microsoft.com/office/drawing/2014/main" id="{DB26568C-307F-A53D-B6D8-9E8BA18BC06B}"/>
              </a:ext>
            </a:extLst>
          </p:cNvPr>
          <p:cNvSpPr/>
          <p:nvPr/>
        </p:nvSpPr>
        <p:spPr>
          <a:xfrm>
            <a:off x="539496" y="154792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（2023·天津·中考改编）David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71_2#ae94b959c.choices?vaa=1&amp;vcp=1&amp;pid=369bc1dd9&amp;color=0,0,0&amp;vtp=1&amp;vaab=1&amp;bbb=1">
            <a:extLst>
              <a:ext uri="{FF2B5EF4-FFF2-40B4-BE49-F238E27FC236}">
                <a16:creationId xmlns:a16="http://schemas.microsoft.com/office/drawing/2014/main" id="{5E213BBD-34BD-4125-7CC9-41F70A683916}"/>
              </a:ext>
            </a:extLst>
          </p:cNvPr>
          <p:cNvSpPr/>
          <p:nvPr/>
        </p:nvSpPr>
        <p:spPr>
          <a:xfrm>
            <a:off x="539496" y="281838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.swim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B.swims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</a:t>
            </a:r>
            <a:endParaRPr lang="en-US" altLang="zh-CN" sz="2800" dirty="0"/>
          </a:p>
        </p:txBody>
      </p:sp>
      <p:sp>
        <p:nvSpPr>
          <p:cNvPr id="4" name="QC_6_BD.73_1#ef4dbf404?vaa=1&amp;vcp=1&amp;pid=369bc1dd9&amp;color=0,0,0&amp;vtp=1&amp;vaab=1&amp;bbb=1&amp;hb=1">
            <a:extLst>
              <a:ext uri="{FF2B5EF4-FFF2-40B4-BE49-F238E27FC236}">
                <a16:creationId xmlns:a16="http://schemas.microsoft.com/office/drawing/2014/main" id="{7B3B233F-4C78-54CC-4B5F-C86A5B12D6D6}"/>
              </a:ext>
            </a:extLst>
          </p:cNvPr>
          <p:cNvSpPr/>
          <p:nvPr/>
        </p:nvSpPr>
        <p:spPr>
          <a:xfrm>
            <a:off x="539496" y="344785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（2023·黑龙江绥化·中考）Boys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BD.73_2#ef4dbf404.choices?vaa=1&amp;vcp=1&amp;pid=369bc1dd9&amp;color=0,0,0&amp;vtp=1&amp;vaab=1&amp;bbb=1">
            <a:extLst>
              <a:ext uri="{FF2B5EF4-FFF2-40B4-BE49-F238E27FC236}">
                <a16:creationId xmlns:a16="http://schemas.microsoft.com/office/drawing/2014/main" id="{28F4D67B-CC03-8DDC-4841-239569E29426}"/>
              </a:ext>
            </a:extLst>
          </p:cNvPr>
          <p:cNvSpPr/>
          <p:nvPr/>
        </p:nvSpPr>
        <p:spPr>
          <a:xfrm>
            <a:off x="539496" y="47183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.get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B.getting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endParaRPr lang="en-US" altLang="zh-CN" sz="2800" dirty="0"/>
          </a:p>
        </p:txBody>
      </p:sp>
      <p:sp>
        <p:nvSpPr>
          <p:cNvPr id="6" name="QC_6_AN.1_1#ae94b959c.bracket?vaa=1&amp;vcp=1&amp;pid=369bc1dd9&amp;color=0,0,0&amp;vpa=24&amp;vtp=1&amp;vaab=1">
            <a:extLst>
              <a:ext uri="{FF2B5EF4-FFF2-40B4-BE49-F238E27FC236}">
                <a16:creationId xmlns:a16="http://schemas.microsoft.com/office/drawing/2014/main" id="{32E11851-A8EB-7F0C-1853-4E4A893AD84E}"/>
              </a:ext>
            </a:extLst>
          </p:cNvPr>
          <p:cNvSpPr/>
          <p:nvPr/>
        </p:nvSpPr>
        <p:spPr>
          <a:xfrm>
            <a:off x="1457865" y="218228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AN.74_1#ef4dbf404.bracket?vaa=1&amp;vcp=1&amp;pid=369bc1dd9&amp;color=0,0,0&amp;vpa=25&amp;vtp=1&amp;vaab=1">
            <a:extLst>
              <a:ext uri="{FF2B5EF4-FFF2-40B4-BE49-F238E27FC236}">
                <a16:creationId xmlns:a16="http://schemas.microsoft.com/office/drawing/2014/main" id="{4834C127-C539-5F0F-9BF0-22C769A6775B}"/>
              </a:ext>
            </a:extLst>
          </p:cNvPr>
          <p:cNvSpPr/>
          <p:nvPr/>
        </p:nvSpPr>
        <p:spPr>
          <a:xfrm>
            <a:off x="6650006" y="408222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3432376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5_1#42d7baa78?vaa=1&amp;vcp=1&amp;pid=369bc1dd9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（2023·江苏扬州·中考改编）Science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favourite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subject,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42d7baa78.bracket?vaa=1&amp;vcp=1&amp;pid=369bc1dd9&amp;color=0,0,0&amp;vpa=26&amp;vtp=1&amp;vaab=1"/>
          <p:cNvSpPr/>
          <p:nvPr/>
        </p:nvSpPr>
        <p:spPr>
          <a:xfrm>
            <a:off x="7460203" y="11887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75_2#42d7baa78.choices?vaa=1&amp;vcp=1&amp;pid=369bc1dd9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.join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endParaRPr lang="en-US" altLang="zh-CN" sz="2800" dirty="0"/>
          </a:p>
        </p:txBody>
      </p:sp>
      <p:sp>
        <p:nvSpPr>
          <p:cNvPr id="5" name="QC_6_BD.77_1#f7c85aa78?vaa=1&amp;vcp=1&amp;pid=369bc1dd9&amp;color=0,0,0&amp;vtp=1&amp;vaab=1&amp;bbb=1&amp;hb=1"/>
          <p:cNvSpPr/>
          <p:nvPr/>
        </p:nvSpPr>
        <p:spPr>
          <a:xfrm>
            <a:off x="539496" y="24590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（2023·云南·中考改编）Today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f7c85aa78.bracket?vaa=1&amp;vcp=1&amp;pid=369bc1dd9&amp;color=0,0,0&amp;vpa=27&amp;vtp=1&amp;vaab=1"/>
          <p:cNvSpPr/>
          <p:nvPr/>
        </p:nvSpPr>
        <p:spPr>
          <a:xfrm>
            <a:off x="4360830" y="309344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77_2#f7c85aa78.choices?vaa=1&amp;vcp=1&amp;pid=369bc1dd9&amp;color=0,0,0&amp;vtp=1&amp;vaab=1&amp;bbb=1"/>
          <p:cNvSpPr/>
          <p:nvPr/>
        </p:nvSpPr>
        <p:spPr>
          <a:xfrm>
            <a:off x="539496" y="37282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B.preparing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.prepared</a:t>
            </a:r>
            <a:endParaRPr lang="en-US" altLang="zh-CN" sz="2800" dirty="0"/>
          </a:p>
        </p:txBody>
      </p:sp>
      <p:sp>
        <p:nvSpPr>
          <p:cNvPr id="8" name="QC_6_BD.79_1#95c0d9ffb?sp=1&amp;vaa=1&amp;vcp=1&amp;pid=369bc1dd9&amp;color=0,0,0&amp;vtp=1&amp;vaab=1&amp;bbb=1"/>
          <p:cNvSpPr/>
          <p:nvPr/>
        </p:nvSpPr>
        <p:spPr>
          <a:xfrm>
            <a:off x="539496" y="43577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（2023·湖南邵阳·中考）—Is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classroom?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80_1#95c0d9ffb.bracket?vaa=1&amp;vcp=1&amp;pid=369bc1dd9&amp;color=0,0,0&amp;vpa=28&amp;vtp=1&amp;vaab=1"/>
          <p:cNvSpPr/>
          <p:nvPr/>
        </p:nvSpPr>
        <p:spPr>
          <a:xfrm>
            <a:off x="9041670" y="49920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79_2#95c0d9ffb.choices?vaa=1&amp;vcp=1&amp;pid=369bc1dd9&amp;color=0,0,0&amp;vtp=1&amp;vaab=1&amp;bbb=1"/>
          <p:cNvSpPr/>
          <p:nvPr/>
        </p:nvSpPr>
        <p:spPr>
          <a:xfrm>
            <a:off x="539496" y="5626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B.drawing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.draws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1_1#545fe96b3?sp=1&amp;vaa=1&amp;vcp=1&amp;pid=369bc1dd9&amp;color=0,0,0&amp;vtp=1&amp;vaab=1&amp;bt=1&amp;bbb=1&amp;hb=1"/>
          <p:cNvSpPr/>
          <p:nvPr/>
        </p:nvSpPr>
        <p:spPr>
          <a:xfrm>
            <a:off x="539496" y="554400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（2023·江苏宿迁·中考改编）—Our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545fe96b3.bracket?vaa=1&amp;vcp=1&amp;pid=369bc1dd9&amp;color=0,0,0&amp;vpa=29&amp;vtp=1&amp;vaab=1"/>
          <p:cNvSpPr/>
          <p:nvPr/>
        </p:nvSpPr>
        <p:spPr>
          <a:xfrm>
            <a:off x="3819493" y="176369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81_2#545fe96b3.choices?vaa=1&amp;vcp=1&amp;pid=369bc1dd9&amp;color=0,0,0&amp;vtp=1&amp;vaab=1&amp;bbb=1"/>
          <p:cNvSpPr/>
          <p:nvPr/>
        </p:nvSpPr>
        <p:spPr>
          <a:xfrm>
            <a:off x="539496" y="236059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.give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.giving</a:t>
            </a:r>
            <a:endParaRPr lang="en-US" altLang="zh-CN" sz="2800" dirty="0"/>
          </a:p>
        </p:txBody>
      </p:sp>
      <p:sp>
        <p:nvSpPr>
          <p:cNvPr id="5" name="QC_6_BD.83_1#c41d1e7d8?vaa=1&amp;vcp=1&amp;pid=369bc1dd9&amp;color=0,0,0&amp;vtp=1&amp;vaab=1&amp;bbb=1&amp;hb=1"/>
          <p:cNvSpPr/>
          <p:nvPr/>
        </p:nvSpPr>
        <p:spPr>
          <a:xfrm>
            <a:off x="539496" y="295743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（2023·辽宁营口·中考改编）In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earliest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flight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forced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c41d1e7d8.bracket?vaa=1&amp;vcp=1&amp;pid=369bc1dd9&amp;color=0,0,0&amp;vpa=30&amp;vtp=1&amp;vaab=1"/>
          <p:cNvSpPr/>
          <p:nvPr/>
        </p:nvSpPr>
        <p:spPr>
          <a:xfrm>
            <a:off x="9076278" y="3557124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83_2#c41d1e7d8.choices?vaa=1&amp;vcp=1&amp;pid=369bc1dd9&amp;color=0,0,0&amp;vtp=1&amp;vaab=1&amp;bbb=1"/>
          <p:cNvSpPr/>
          <p:nvPr/>
        </p:nvSpPr>
        <p:spPr>
          <a:xfrm>
            <a:off x="539496" y="4166788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endParaRPr lang="en-US" altLang="zh-CN" sz="2800" dirty="0"/>
          </a:p>
        </p:txBody>
      </p:sp>
      <p:sp>
        <p:nvSpPr>
          <p:cNvPr id="8" name="QC_6_BD.85_1#d5624224e?vaa=1&amp;vcp=1&amp;pid=369bc1dd9&amp;color=0,0,0&amp;vtp=1&amp;vaab=1&amp;bbb=1&amp;hb=1"/>
          <p:cNvSpPr/>
          <p:nvPr/>
        </p:nvSpPr>
        <p:spPr>
          <a:xfrm>
            <a:off x="539496" y="4763624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（2023·吉林长春·中考改编）We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Asian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Hangzhou.(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86_1#d5624224e.bracket?vaa=1&amp;vcp=1&amp;pid=369bc1dd9&amp;color=0,0,0&amp;vpa=31&amp;vtp=1&amp;vaab=1"/>
          <p:cNvSpPr/>
          <p:nvPr/>
        </p:nvSpPr>
        <p:spPr>
          <a:xfrm>
            <a:off x="8225378" y="5363318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85_2#d5624224e.choices?vaa=1&amp;vcp=1&amp;pid=369bc1dd9&amp;color=0,0,0&amp;vtp=1&amp;vaab=1&amp;bbb=1"/>
          <p:cNvSpPr/>
          <p:nvPr/>
        </p:nvSpPr>
        <p:spPr>
          <a:xfrm>
            <a:off x="539496" y="597298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.understanding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.understood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42eecdf6.fixed?vcp=1&amp;pid=97de79f3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非谓语动词</a:t>
            </a:r>
            <a:endParaRPr lang="en-US" altLang="zh-CN" sz="4000" dirty="0"/>
          </a:p>
        </p:txBody>
      </p:sp>
      <p:sp>
        <p:nvSpPr>
          <p:cNvPr id="3" name="C_4_BD#942eecdf6.fixed?vcp=1&amp;pid=97de79f3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7_1#2e0c38650?vaa=1&amp;vcp=1&amp;pid=369bc1dd9&amp;color=0,0,0&amp;vtp=1&amp;vaab=1&amp;bt=1&amp;bbb=1&amp;hb=1"/>
          <p:cNvSpPr/>
          <p:nvPr/>
        </p:nvSpPr>
        <p:spPr>
          <a:xfrm>
            <a:off x="539496" y="55440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（2023·江苏徐州·中考改编）I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2e0c38650.bracket?vaa=1&amp;vcp=1&amp;pid=369bc1dd9&amp;color=0,0,0&amp;vpa=32&amp;vtp=1&amp;vaab=1"/>
          <p:cNvSpPr/>
          <p:nvPr/>
        </p:nvSpPr>
        <p:spPr>
          <a:xfrm>
            <a:off x="6809328" y="115409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87_2#2e0c38650.choices?vaa=1&amp;vcp=1&amp;pid=369bc1dd9&amp;color=0,0,0&amp;vtp=1&amp;vaab=1&amp;bbb=1"/>
          <p:cNvSpPr/>
          <p:nvPr/>
        </p:nvSpPr>
        <p:spPr>
          <a:xfrm>
            <a:off x="539496" y="176369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.visiting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B.visited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.visit</a:t>
            </a:r>
            <a:endParaRPr lang="en-US" altLang="zh-CN" sz="2800" dirty="0"/>
          </a:p>
        </p:txBody>
      </p:sp>
      <p:sp>
        <p:nvSpPr>
          <p:cNvPr id="5" name="QC_6_BD.89_1#df9aef533?sp=1&amp;vaa=1&amp;vcp=1&amp;pid=369bc1dd9&amp;color=0,0,0&amp;vtp=1&amp;vaab=1&amp;bbb=1"/>
          <p:cNvSpPr/>
          <p:nvPr/>
        </p:nvSpPr>
        <p:spPr>
          <a:xfrm>
            <a:off x="539496" y="236053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（2023·黑龙江哈尔滨·中考）—Who’s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there?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df9aef533.bracket?vaa=1&amp;vcp=1&amp;pid=369bc1dd9&amp;color=0,0,0&amp;vpa=33&amp;vtp=1&amp;vaab=1"/>
          <p:cNvSpPr/>
          <p:nvPr/>
        </p:nvSpPr>
        <p:spPr>
          <a:xfrm>
            <a:off x="10227024" y="296022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89_2#df9aef533.choices?vaa=1&amp;vcp=1&amp;pid=369bc1dd9&amp;color=0,0,0&amp;vtp=1&amp;vaab=1&amp;bbb=1"/>
          <p:cNvSpPr/>
          <p:nvPr/>
        </p:nvSpPr>
        <p:spPr>
          <a:xfrm>
            <a:off x="539496" y="3569888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endParaRPr lang="en-US" altLang="zh-CN" sz="2800" dirty="0"/>
          </a:p>
        </p:txBody>
      </p:sp>
      <p:sp>
        <p:nvSpPr>
          <p:cNvPr id="8" name="QC_6_BD.91_1#36dad854e?sp=1&amp;vaa=1&amp;vcp=1&amp;pid=369bc1dd9&amp;color=0,0,0&amp;vtp=1&amp;vaab=1&amp;bbb=1&amp;hb=1"/>
          <p:cNvSpPr/>
          <p:nvPr/>
        </p:nvSpPr>
        <p:spPr>
          <a:xfrm>
            <a:off x="539496" y="4166724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（2023·湖北孝感·中考改编）—Safety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ourselves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92_1#36dad854e.bracket?vaa=1&amp;vcp=1&amp;pid=369bc1dd9&amp;color=0,0,0&amp;vpa=34&amp;vtp=1&amp;vaab=1"/>
          <p:cNvSpPr/>
          <p:nvPr/>
        </p:nvSpPr>
        <p:spPr>
          <a:xfrm>
            <a:off x="1378490" y="5376018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91_2#36dad854e.choices?vaa=1&amp;vcp=1&amp;pid=369bc1dd9&amp;color=0,0,0&amp;vtp=1&amp;vaab=1&amp;bbb=1"/>
          <p:cNvSpPr/>
          <p:nvPr/>
        </p:nvSpPr>
        <p:spPr>
          <a:xfrm>
            <a:off x="539496" y="597298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3_1#029f70e7c?vaa=1&amp;vcp=1&amp;pid=369bc1dd9&amp;color=0,0,0&amp;vtp=1&amp;vaab=1&amp;bt=1&amp;bbb=1&amp;hb=1"/>
          <p:cNvSpPr/>
          <p:nvPr/>
        </p:nvSpPr>
        <p:spPr>
          <a:xfrm>
            <a:off x="539496" y="90881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（2023·吉林·中考）We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low-carbon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低碳生活）.(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029f70e7c.bracket?vaa=1&amp;vcp=1&amp;pid=369bc1dd9&amp;color=0,0,0&amp;vpa=35&amp;vtp=1&amp;vaab=1"/>
          <p:cNvSpPr/>
          <p:nvPr/>
        </p:nvSpPr>
        <p:spPr>
          <a:xfrm>
            <a:off x="5309140" y="154317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93_2#029f70e7c.choices?vaa=1&amp;vcp=1&amp;pid=369bc1dd9&amp;color=0,0,0&amp;vtp=1&amp;vaab=1&amp;bbb=1"/>
          <p:cNvSpPr/>
          <p:nvPr/>
        </p:nvSpPr>
        <p:spPr>
          <a:xfrm>
            <a:off x="539496" y="21758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.build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B.building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</a:t>
            </a:r>
            <a:endParaRPr lang="en-US" altLang="zh-CN" sz="2800" dirty="0"/>
          </a:p>
        </p:txBody>
      </p:sp>
      <p:sp>
        <p:nvSpPr>
          <p:cNvPr id="5" name="QC_6_BD.95_1#4ca8df553?vaa=1&amp;vcp=1&amp;pid=369bc1dd9&amp;color=0,0,0&amp;vtp=1&amp;vaab=1&amp;bbb=1&amp;hb=1"/>
          <p:cNvSpPr/>
          <p:nvPr/>
        </p:nvSpPr>
        <p:spPr>
          <a:xfrm>
            <a:off x="539496" y="28053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（2022·黑龙江绥化·中考）If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difficulty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97_1#4ca8df553.bracket?vaa=1&amp;vcp=1&amp;pid=369bc1dd9&amp;color=0,0,0&amp;vpa=36&amp;vtp=1&amp;vaab=1"/>
          <p:cNvSpPr/>
          <p:nvPr/>
        </p:nvSpPr>
        <p:spPr>
          <a:xfrm>
            <a:off x="7406228" y="34397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95_2#4ca8df553.choices?vaa=1&amp;vcp=1&amp;pid=369bc1dd9&amp;color=0,0,0&amp;vtp=1&amp;vaab=1&amp;bbb=1"/>
          <p:cNvSpPr/>
          <p:nvPr/>
        </p:nvSpPr>
        <p:spPr>
          <a:xfrm>
            <a:off x="539496" y="407454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.work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B.working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endParaRPr lang="en-US" altLang="zh-CN" sz="2800" dirty="0"/>
          </a:p>
        </p:txBody>
      </p:sp>
      <p:sp>
        <p:nvSpPr>
          <p:cNvPr id="8" name="QC_6_AS.2_1#4ca8df553?vaa=1&amp;vcp=1&amp;pid=369bc1dd9&amp;color=0,0,0&amp;vtp=1&amp;vaab=1&amp;bbb=1&amp;hb=1"/>
          <p:cNvSpPr/>
          <p:nvPr/>
        </p:nvSpPr>
        <p:spPr>
          <a:xfrm>
            <a:off x="539496" y="47040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（in）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是固定搭配，意为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“做某事有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困难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9_1#bd9b7ad07?vaa=1&amp;vcp=1&amp;pid=369bc1dd9&amp;color=0,0,0&amp;vtp=1&amp;vaab=1&amp;bt=1&amp;bbb=1&amp;hb=1"/>
          <p:cNvSpPr/>
          <p:nvPr/>
        </p:nvSpPr>
        <p:spPr>
          <a:xfrm>
            <a:off x="539496" y="591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（2022·云南昆明·中考改编）Boys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journey!(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bd9b7ad07.bracket?vaa=1&amp;vcp=1&amp;pid=369bc1dd9&amp;color=0,0,0&amp;vpa=37&amp;vtp=1&amp;vaab=1"/>
          <p:cNvSpPr/>
          <p:nvPr/>
        </p:nvSpPr>
        <p:spPr>
          <a:xfrm>
            <a:off x="8460328" y="12257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99_2#bd9b7ad07.choices?vaa=1&amp;vcp=1&amp;pid=369bc1dd9&amp;color=0,0,0&amp;vtp=1&amp;vaab=1&amp;bbb=1"/>
          <p:cNvSpPr/>
          <p:nvPr/>
        </p:nvSpPr>
        <p:spPr>
          <a:xfrm>
            <a:off x="539496" y="185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.getting</a:t>
            </a:r>
            <a:endParaRPr lang="en-US" altLang="zh-CN" sz="2800" dirty="0"/>
          </a:p>
        </p:txBody>
      </p:sp>
      <p:sp>
        <p:nvSpPr>
          <p:cNvPr id="5" name="QC_6_BD.101_1#3c5e7b92a?vaa=1&amp;vcp=1&amp;pid=369bc1dd9&amp;color=0,0,0&amp;vtp=1&amp;vaab=1&amp;bbb=1&amp;hb=1"/>
          <p:cNvSpPr/>
          <p:nvPr/>
        </p:nvSpPr>
        <p:spPr>
          <a:xfrm>
            <a:off x="539496" y="24879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（2022·四川遂宁·中考改编）You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3c5e7b92a.bracket?vaa=1&amp;vcp=1&amp;pid=369bc1dd9&amp;color=0,0,0&amp;vpa=38&amp;vtp=1&amp;vaab=1"/>
          <p:cNvSpPr/>
          <p:nvPr/>
        </p:nvSpPr>
        <p:spPr>
          <a:xfrm>
            <a:off x="6095968" y="31223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01_2#3c5e7b92a.choices?vaa=1&amp;vcp=1&amp;pid=369bc1dd9&amp;color=0,0,0&amp;vtp=1&amp;vaab=1&amp;bbb=1"/>
          <p:cNvSpPr/>
          <p:nvPr/>
        </p:nvSpPr>
        <p:spPr>
          <a:xfrm>
            <a:off x="539496" y="375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.singing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</a:t>
            </a:r>
            <a:endParaRPr lang="en-US" altLang="zh-CN" sz="2800" dirty="0"/>
          </a:p>
        </p:txBody>
      </p:sp>
      <p:sp>
        <p:nvSpPr>
          <p:cNvPr id="8" name="QC_6_BD.103_1#1be22261a?vaa=1&amp;vcp=1&amp;pid=369bc1dd9&amp;color=0,0,0&amp;vtp=1&amp;vaab=1&amp;bbb=1&amp;hb=1"/>
          <p:cNvSpPr/>
          <p:nvPr/>
        </p:nvSpPr>
        <p:spPr>
          <a:xfrm>
            <a:off x="539496" y="4386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（2022·贵州黔东南州·中考改编）There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doubt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Potter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04_1#1be22261a.bracket?vaa=1&amp;vcp=1&amp;pid=369bc1dd9&amp;color=0,0,0&amp;vpa=39&amp;vtp=1&amp;vaab=1"/>
          <p:cNvSpPr/>
          <p:nvPr/>
        </p:nvSpPr>
        <p:spPr>
          <a:xfrm>
            <a:off x="4815427" y="50209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103_2#1be22261a.choices?vaa=1&amp;vcp=1&amp;pid=369bc1dd9&amp;color=0,0,0&amp;vtp=1&amp;vaab=1&amp;bbb=1"/>
          <p:cNvSpPr/>
          <p:nvPr/>
        </p:nvSpPr>
        <p:spPr>
          <a:xfrm>
            <a:off x="539496" y="565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A.whether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5_1#f1bbc3ee3?vaa=1&amp;vcp=1&amp;pid=369bc1dd9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（2022·贵州黔西南州·中考改编）Most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themselves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f1bbc3ee3.bracket?vaa=1&amp;vcp=1&amp;pid=369bc1dd9&amp;color=0,0,0&amp;vpa=40&amp;vtp=1&amp;vaab=1"/>
          <p:cNvSpPr/>
          <p:nvPr/>
        </p:nvSpPr>
        <p:spPr>
          <a:xfrm>
            <a:off x="8365078" y="11887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05_2#f1bbc3ee3.choices?vaa=1&amp;vcp=1&amp;pid=369bc1dd9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.working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B.relax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.relaxing</a:t>
            </a:r>
            <a:endParaRPr lang="en-US" altLang="zh-CN" sz="2800" dirty="0"/>
          </a:p>
        </p:txBody>
      </p:sp>
      <p:sp>
        <p:nvSpPr>
          <p:cNvPr id="5" name="QC_6_BD.107_1#293141c8f?vaa=1&amp;vcp=1&amp;pid=369bc1dd9&amp;color=0,0,0&amp;vtp=1&amp;vaab=1&amp;bbb=1&amp;hb=1"/>
          <p:cNvSpPr/>
          <p:nvPr/>
        </p:nvSpPr>
        <p:spPr>
          <a:xfrm>
            <a:off x="539496" y="24590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（2022·重庆·中考A卷改编）Mr.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293141c8f.bracket?vaa=1&amp;vcp=1&amp;pid=369bc1dd9&amp;color=0,0,0&amp;vpa=41&amp;vtp=1&amp;vaab=1"/>
          <p:cNvSpPr/>
          <p:nvPr/>
        </p:nvSpPr>
        <p:spPr>
          <a:xfrm>
            <a:off x="5264690" y="30934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07_2#293141c8f.choices?vaa=1&amp;vcp=1&amp;pid=369bc1dd9&amp;color=0,0,0&amp;vtp=1&amp;vaab=1&amp;bbb=1"/>
          <p:cNvSpPr/>
          <p:nvPr/>
        </p:nvSpPr>
        <p:spPr>
          <a:xfrm>
            <a:off x="539496" y="37282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.touch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.touching</a:t>
            </a:r>
            <a:endParaRPr lang="en-US" altLang="zh-CN" sz="2800" dirty="0"/>
          </a:p>
        </p:txBody>
      </p:sp>
      <p:sp>
        <p:nvSpPr>
          <p:cNvPr id="8" name="QC_6_BD.109_1#a8e36e049?vaa=1&amp;vcp=1&amp;pid=369bc1dd9&amp;color=0,0,0&amp;vtp=1&amp;vaab=1&amp;bbb=1&amp;hb=1"/>
          <p:cNvSpPr/>
          <p:nvPr/>
        </p:nvSpPr>
        <p:spPr>
          <a:xfrm>
            <a:off x="539496" y="43577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（2022·辽宁丹东·中考改编）If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efforts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meaningful,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society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10_1#a8e36e049.bracket?vaa=1&amp;vcp=1&amp;pid=369bc1dd9&amp;color=0,0,0&amp;vpa=42&amp;vtp=1&amp;vaab=1"/>
          <p:cNvSpPr/>
          <p:nvPr/>
        </p:nvSpPr>
        <p:spPr>
          <a:xfrm>
            <a:off x="10758456" y="49920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109_2#a8e36e049.choices?vaa=1&amp;vcp=1&amp;pid=369bc1dd9&amp;color=0,0,0&amp;vtp=1&amp;vaab=1&amp;bbb=1"/>
          <p:cNvSpPr/>
          <p:nvPr/>
        </p:nvSpPr>
        <p:spPr>
          <a:xfrm>
            <a:off x="539496" y="5626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1_1#0030cb024?vaa=1&amp;vcp=1&amp;pid=369bc1dd9&amp;color=0,0,0&amp;vtp=1&amp;vaab=1&amp;bt=1&amp;bbb=1&amp;hb=1"/>
          <p:cNvSpPr/>
          <p:nvPr/>
        </p:nvSpPr>
        <p:spPr>
          <a:xfrm>
            <a:off x="539496" y="554400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（2022·云南·中考改编）If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pronunciation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0030cb024.bracket?vaa=1&amp;vcp=1&amp;pid=369bc1dd9&amp;color=0,0,0&amp;vpa=43&amp;vtp=1&amp;vaab=1"/>
          <p:cNvSpPr/>
          <p:nvPr/>
        </p:nvSpPr>
        <p:spPr>
          <a:xfrm>
            <a:off x="5340000" y="1087737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11_2#0030cb024.choices?vaa=1&amp;vcp=1&amp;pid=369bc1dd9&amp;color=0,0,0&amp;vtp=1&amp;vaab=1&amp;bbb=1"/>
          <p:cNvSpPr/>
          <p:nvPr/>
        </p:nvSpPr>
        <p:spPr>
          <a:xfrm>
            <a:off x="539496" y="1645076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.improve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.improving</a:t>
            </a:r>
            <a:endParaRPr lang="en-US" altLang="zh-CN" sz="2800" dirty="0"/>
          </a:p>
        </p:txBody>
      </p:sp>
      <p:sp>
        <p:nvSpPr>
          <p:cNvPr id="5" name="QC_6_BD.113_1#33b2a8ddc?sp=1&amp;vaa=1&amp;vcp=1&amp;pid=369bc1dd9&amp;color=0,0,0&amp;vtp=1&amp;vaab=1&amp;bbb=1&amp;hb=1"/>
          <p:cNvSpPr/>
          <p:nvPr/>
        </p:nvSpPr>
        <p:spPr>
          <a:xfrm>
            <a:off x="539496" y="2173270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（2022·黑龙江哈尔滨·中考）—I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TV.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33b2a8ddc.bracket?vaa=1&amp;vcp=1&amp;pid=369bc1dd9&amp;color=0,0,0&amp;vpa=44&amp;vtp=1&amp;vaab=1"/>
          <p:cNvSpPr/>
          <p:nvPr/>
        </p:nvSpPr>
        <p:spPr>
          <a:xfrm>
            <a:off x="2346864" y="3252707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13_2#33b2a8ddc.choices?vaa=1&amp;vcp=1&amp;pid=369bc1dd9&amp;color=0,0,0&amp;vtp=1&amp;vaab=1&amp;bbb=1"/>
          <p:cNvSpPr/>
          <p:nvPr/>
        </p:nvSpPr>
        <p:spPr>
          <a:xfrm>
            <a:off x="539496" y="3816713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8" name="QC_6_BD.115_1#2b0a69381?vaa=1&amp;vcp=1&amp;pid=369bc1dd9&amp;color=0,0,0&amp;vtp=1&amp;vaab=1&amp;bbb=1&amp;hb=1"/>
          <p:cNvSpPr/>
          <p:nvPr/>
        </p:nvSpPr>
        <p:spPr>
          <a:xfrm>
            <a:off x="539496" y="4344907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（2022·四川泸州·中考改编）As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mobile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focus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schoolwork.(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16_1#2b0a69381.bracket?vaa=1&amp;vcp=1&amp;pid=369bc1dd9&amp;color=0,0,0&amp;vpa=45&amp;vtp=1&amp;vaab=1"/>
          <p:cNvSpPr/>
          <p:nvPr/>
        </p:nvSpPr>
        <p:spPr>
          <a:xfrm>
            <a:off x="2564353" y="5424344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115_2#2b0a69381.choices?vaa=1&amp;vcp=1&amp;pid=369bc1dd9&amp;color=0,0,0&amp;vtp=1&amp;vaab=1&amp;bbb=1"/>
          <p:cNvSpPr/>
          <p:nvPr/>
        </p:nvSpPr>
        <p:spPr>
          <a:xfrm>
            <a:off x="539496" y="5988350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.bring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.bringing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2ee58c27?vcp=1&amp;pid=942eecdf6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这一讲要求掌握动词不定式的构成和用法，掌握动词-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ing形式的常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见用法和动词过去分词的常见用法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非谓语动词包括动词不定式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、动名词、现在分词和过去分词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。它们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具有动词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、名词、形容词和副词的特征，在句中不可作谓语。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5e1e5393?sp=1&amp;vcp=1&amp;pid=942eecdf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一、动词不定式</a:t>
            </a:r>
            <a:endParaRPr lang="en-US" altLang="zh-CN" sz="3200" dirty="0"/>
          </a:p>
        </p:txBody>
      </p:sp>
      <p:sp>
        <p:nvSpPr>
          <p:cNvPr id="3" name="P_6_BD#109e2f086?vcp=1&amp;pid=15e1e5393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动词不定式由“to+动词原形”构成，其否定式由“not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to+动词原形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+名（代）词+不定式”，即for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.构成不定式的复合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动词不定式无人称和数的变化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，在句中不可作谓语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，但它仍保留动词</a:t>
            </a:r>
          </a:p>
          <a:p>
            <a:pPr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的特点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，有语态的变化，可以和自己的宾语、状语构成动词不定式短语。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09e2f086?sp=1&amp;vcp=1&amp;pid=15e1e5393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动词不定式具有名词、形容词、副词的特性，可以作主语、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宾语、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宾语补足语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、表语、定语和状语。见下表：</a:t>
            </a:r>
            <a:endParaRPr lang="en-US" altLang="zh-CN" sz="2800" dirty="0"/>
          </a:p>
        </p:txBody>
      </p:sp>
      <p:graphicFrame>
        <p:nvGraphicFramePr>
          <p:cNvPr id="9" name="P_6_BD#109e2f086?colgroup=3,15,10&amp;vcp=1&amp;pid=15e1e539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049736"/>
              </p:ext>
            </p:extLst>
          </p:nvPr>
        </p:nvGraphicFramePr>
        <p:xfrm>
          <a:off x="539496" y="1891329"/>
          <a:ext cx="11073384" cy="4450843"/>
        </p:xfrm>
        <a:graphic>
          <a:graphicData uri="http://schemas.openxmlformats.org/drawingml/2006/table">
            <a:tbl>
              <a:tblPr/>
              <a:tblGrid>
                <a:gridCol w="1389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33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50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作形式主语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动词不定式作真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正的主语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放在句子的后面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基本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adj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（+for/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sb.）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painful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injection.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059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常用结构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hours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6_BD#109e2f086?colgroup=3,15,10&amp;vcp=1&amp;pid=15e1e539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966413"/>
              </p:ext>
            </p:extLst>
          </p:nvPr>
        </p:nvGraphicFramePr>
        <p:xfrm>
          <a:off x="539496" y="1829212"/>
          <a:ext cx="11073384" cy="3904172"/>
        </p:xfrm>
        <a:graphic>
          <a:graphicData uri="http://schemas.openxmlformats.org/drawingml/2006/table">
            <a:tbl>
              <a:tblPr/>
              <a:tblGrid>
                <a:gridCol w="1389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33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50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宾语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用在及物动词之后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rest.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433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作形式宾语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动词不定式作真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正的宾语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放在句子的后面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基本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adj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well.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difficult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maths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well.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109e2f086?colgroup=3,15,10&amp;vcp=1&amp;pid=15e1e5393&amp;color=0,0,0&amp;mp=1&amp;vtp=1&amp;vaab=1&amp;bt=1&amp;bbb=1">
            <a:extLst>
              <a:ext uri="{FF2B5EF4-FFF2-40B4-BE49-F238E27FC236}">
                <a16:creationId xmlns:a16="http://schemas.microsoft.com/office/drawing/2014/main" id="{248587B3-4F85-AC02-1322-1C7E81BC9E5A}"/>
              </a:ext>
            </a:extLst>
          </p:cNvPr>
          <p:cNvSpPr txBox="1"/>
          <p:nvPr/>
        </p:nvSpPr>
        <p:spPr>
          <a:xfrm>
            <a:off x="10894735" y="11208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3544</Words>
  <Application>Microsoft Office PowerPoint</Application>
  <PresentationFormat>宽屏</PresentationFormat>
  <Paragraphs>548</Paragraphs>
  <Slides>54</Slides>
  <Notes>52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2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6</cp:revision>
  <dcterms:created xsi:type="dcterms:W3CDTF">2024-11-19T11:41:39Z</dcterms:created>
  <dcterms:modified xsi:type="dcterms:W3CDTF">2025-07-25T08:38:26Z</dcterms:modified>
  <cp:category/>
  <cp:contentStatus/>
</cp:coreProperties>
</file>