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1"/>
  </p:notesMasterIdLst>
  <p:sldIdLst>
    <p:sldId id="256" r:id="rId2"/>
    <p:sldId id="257" r:id="rId3"/>
    <p:sldId id="262" r:id="rId4"/>
    <p:sldId id="263" r:id="rId5"/>
    <p:sldId id="265" r:id="rId6"/>
    <p:sldId id="264" r:id="rId7"/>
    <p:sldId id="266" r:id="rId8"/>
    <p:sldId id="267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74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77" r:id="rId90"/>
    <p:sldId id="351" r:id="rId91"/>
    <p:sldId id="352" r:id="rId92"/>
    <p:sldId id="354" r:id="rId93"/>
    <p:sldId id="375" r:id="rId94"/>
    <p:sldId id="355" r:id="rId95"/>
    <p:sldId id="356" r:id="rId96"/>
    <p:sldId id="357" r:id="rId97"/>
    <p:sldId id="358" r:id="rId98"/>
    <p:sldId id="359" r:id="rId99"/>
    <p:sldId id="360" r:id="rId100"/>
    <p:sldId id="361" r:id="rId101"/>
    <p:sldId id="362" r:id="rId102"/>
    <p:sldId id="364" r:id="rId103"/>
    <p:sldId id="363" r:id="rId104"/>
    <p:sldId id="365" r:id="rId105"/>
    <p:sldId id="366" r:id="rId106"/>
    <p:sldId id="367" r:id="rId107"/>
    <p:sldId id="368" r:id="rId108"/>
    <p:sldId id="369" r:id="rId109"/>
    <p:sldId id="370" r:id="rId1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98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64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50CA-8BBF-5A1A-4EEC-A7F8301F0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243BEE-EAD6-E7A4-AAB4-D86632329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B351C5-6E53-CEFD-CE6F-2D05C719E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0C84-9AA6-60C0-8AD9-2AD2141B01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0590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411b7c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F13F1B-96DE-44D7-9A7F-08C22E75E66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 文言实词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inese#pid=673723671f6855087e737d8b#tid=673db8f2f38e380009f4e7a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349007-94E7-5DC1-3997-549659ADA16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EE3D49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84E4594-C159-4965-9C1F-907373BA20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38328" y="0"/>
            <a:ext cx="540410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0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0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0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0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0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0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5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5.xml"/><Relationship Id="rId5" Type="http://schemas.openxmlformats.org/officeDocument/2006/relationships/slide" Target="slide2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0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0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0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0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0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0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0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224ca97e?sp=1&amp;vcp=1&amp;pid=647de9ab5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3.课内迁移。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遇到课外文言语句中的通假字，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可采用课内迁移法。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我们需仔细回忆这个通假字在哪篇课文的哪个句子中出现过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通哪个字，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意思是什么等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。若没有，可以用代入法，将同音字、音近字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、形近字代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入句中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，找出正确答案。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689444653?sp=1&amp;vaa=1&amp;vcp=1&amp;pid=0992a781b&amp;color=0,0,0&amp;vtp=1&amp;vaab=1&amp;bt=1&amp;bbb=1&amp;hb=1&amp;hltap=1"/>
          <p:cNvSpPr/>
          <p:nvPr/>
        </p:nvSpPr>
        <p:spPr>
          <a:xfrm>
            <a:off x="539496" y="1552416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请分别从甲乙两文中找一个字概括活版印刷术和地动仪的主要特点，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并结合文章内容进行分析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7&amp;si=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S.1_1#689444653?vaa=1&amp;vcp=1&amp;pid=0992a781b&amp;color=0,0,0&amp;vtp=1&amp;vaab=1&amp;bt=1&amp;bbb=1&amp;hb=1"/>
          <p:cNvSpPr/>
          <p:nvPr/>
        </p:nvSpPr>
        <p:spPr>
          <a:xfrm>
            <a:off x="539496" y="14881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本题考查内容的理解与概括。甲文紧紧围绕“活”字展开说明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如“欲印，则以一铁范置铁板上，乃密布字印”体现了布字灵活；“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常作二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铁板，一板印刷，一板已自布字”体现了排版灵活。乙文中“张衡性精微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有巧艺”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的意思是张衡性格谨慎，有精巧的技艺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观之莫不服其奇丽”的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意思是观看的人没有一个不叹服地动仪的神奇、美丽，据此可知，地动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仪的主要特点是“巧（奇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N.1_1#689444653?vaa=1&amp;vcp=1&amp;pid=0992a781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示例：活版印刷术的特点是“活”，如“每字为一印”“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欲印，则以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一铁范置铁板上，乃密布字印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常作二铁板，一板印刷，一板已自布字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地动仪的主要特点是“巧（奇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）”，如“张衡性精微，有巧艺”“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观之莫不服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其奇丽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S.1_1#689444653?vaa=1&amp;vcp=1&amp;pid=0992a781b&amp;color=0,0,0&amp;mp=1&amp;vtp=1&amp;vaab=1&amp;bt=1&amp;bbb=1&amp;hb=1"/>
          <p:cNvSpPr/>
          <p:nvPr/>
        </p:nvSpPr>
        <p:spPr>
          <a:xfrm>
            <a:off x="539496" y="280080"/>
            <a:ext cx="11109960" cy="6144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张衡性格谨慎细心，有精巧的技艺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他）制作的地动仪，用精铜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制成，直径八尺，样子像倾斜的酒杯；它的盖子像天空一样，中央高高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拱起，上面用篆文作装饰；外面刻有八条龙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龙首）的下面有铜铸的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蟾蜍张着嘴（准备）接铜丸。它的发动机关都隐藏在形似酒杯的容器中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周身看不出边际，就像一个整体。地动仪的机关一发，龙就吐出铜丸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蟾蜍张开口接住铜丸，声音于是振动传播，工作人员发觉后，立即观察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机器，其余的七条龙头没有吐出铜丸，就知道地震从哪边发出，配合默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契，就像神器一样，观看的人没有一个不叹服地动仪的神奇、美丽。自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古以来，不曾有过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M_6_BD.27_2#4681a8c0b?sp=1&amp;vaa=1&amp;vcp=1&amp;pid=f930c96bf&amp;color=0,0,0&amp;vtp=1&amp;vaab=1&amp;bbb=1&amp;hb=1"/>
          <p:cNvSpPr/>
          <p:nvPr/>
        </p:nvSpPr>
        <p:spPr>
          <a:xfrm>
            <a:off x="539496" y="814542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【甲】生于忧患，死于安乐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舜发于畎亩之中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傅说举于版筑之间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胶鬲举于鱼盐之中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管夷吾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举于士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孙叔敖举于海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百里奚举于市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故天将降大任于是人也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必先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苦其心志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劳其筋骨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饿其体肤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空乏其身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行拂乱其所为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所以动心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忍性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曾益其所不能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人恒过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然后能改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困于心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衡于虑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征于色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发于声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而后喻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入则无法家拂士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出则无敌国外患者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国恒亡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然后知生于忧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患而死于安乐也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6_BD.27_2#4681a8c0b?sp=1&amp;vaa=1&amp;vcp=1&amp;pid=f930c96bf&amp;color=0,0,0&amp;vtp=1&amp;vaab=1&amp;bbb=1&amp;hb=1&amp;zzd= 4">
            <a:extLst>
              <a:ext uri="{FF2B5EF4-FFF2-40B4-BE49-F238E27FC236}">
                <a16:creationId xmlns:a16="http://schemas.microsoft.com/office/drawing/2014/main" id="{3E664EE8-81BE-164D-867C-77D3540E542E}"/>
              </a:ext>
            </a:extLst>
          </p:cNvPr>
          <p:cNvSpPr/>
          <p:nvPr/>
        </p:nvSpPr>
        <p:spPr>
          <a:xfrm>
            <a:off x="6387878" y="27195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M_6_BD.27_2#4681a8c0b?sp=1&amp;vaa=1&amp;vcp=1&amp;pid=f930c96bf&amp;color=0,0,0&amp;vtp=1&amp;vaab=1&amp;bbb=1&amp;hb=1&amp;zzd= 4">
            <a:extLst>
              <a:ext uri="{FF2B5EF4-FFF2-40B4-BE49-F238E27FC236}">
                <a16:creationId xmlns:a16="http://schemas.microsoft.com/office/drawing/2014/main" id="{7F1F78A4-A6C4-07AB-A9DA-2ED46050693D}"/>
              </a:ext>
            </a:extLst>
          </p:cNvPr>
          <p:cNvSpPr/>
          <p:nvPr/>
        </p:nvSpPr>
        <p:spPr>
          <a:xfrm>
            <a:off x="7099078" y="27195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27_3#4681a8c0b?sp=1&amp;vaa=1&amp;vcp=1&amp;pid=f930c96bf&amp;color=0,0,0&amp;vtp=1&amp;vaab=1&amp;bt=1&amp;bbb=1&amp;hb=1"/>
          <p:cNvSpPr/>
          <p:nvPr/>
        </p:nvSpPr>
        <p:spPr>
          <a:xfrm>
            <a:off x="539496" y="70094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【乙】史记·越王勾践世家（节选）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吴既赦越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越王勾践反国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乃苦身焦思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置胆于坐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坐卧即仰胆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饮食亦尝胆也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女忘会稽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之耻邪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身自耕作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夫人自织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衣不重采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折节下贤人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厚遇宾客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与百姓同其劳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使范蠡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与大夫柘稽行成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为质于吴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二岁而吴归蠡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至明年春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吴王北会诸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侯于黄池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吴国精兵从王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惟独老弱与太子留守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勾践伐吴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吴师败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遂杀吴太子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</a:t>
            </a:r>
            <a:r>
              <a:rPr lang="en-US" altLang="zh-CN" sz="2800" b="1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】①会稽：古地名。②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成：讲和，和解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</p:txBody>
      </p:sp>
      <p:sp>
        <p:nvSpPr>
          <p:cNvPr id="3" name="QM_6_BD.27_3#4681a8c0b?sp=1&amp;vaa=1&amp;vcp=1&amp;pid=f930c96bf&amp;color=0,0,0&amp;vtp=1&amp;vaab=1&amp;bt=1&amp;bbb=1&amp;hb=1&amp;zzd= 4">
            <a:extLst>
              <a:ext uri="{FF2B5EF4-FFF2-40B4-BE49-F238E27FC236}">
                <a16:creationId xmlns:a16="http://schemas.microsoft.com/office/drawing/2014/main" id="{62704C75-52FA-AA5A-2E46-99772D1A3063}"/>
              </a:ext>
            </a:extLst>
          </p:cNvPr>
          <p:cNvSpPr/>
          <p:nvPr/>
        </p:nvSpPr>
        <p:spPr>
          <a:xfrm>
            <a:off x="6084951" y="25678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6_BD.27_3#4681a8c0b?sp=1&amp;vaa=1&amp;vcp=1&amp;pid=f930c96bf&amp;color=0,0,0&amp;vtp=1&amp;vaab=1&amp;bt=1&amp;bbb=1&amp;hb=1&amp;zzd= 7">
            <a:extLst>
              <a:ext uri="{FF2B5EF4-FFF2-40B4-BE49-F238E27FC236}">
                <a16:creationId xmlns:a16="http://schemas.microsoft.com/office/drawing/2014/main" id="{D84EEEB6-683E-189D-3436-E772B5B1C6BD}"/>
              </a:ext>
            </a:extLst>
          </p:cNvPr>
          <p:cNvSpPr/>
          <p:nvPr/>
        </p:nvSpPr>
        <p:spPr>
          <a:xfrm>
            <a:off x="10655078" y="45490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26a4081d0?vaa=1&amp;vcp=1&amp;pid=4681a8c0b&amp;color=0,0,0&amp;vtp=1&amp;vaab=1&amp;bt=1&amp;bbb=1"/>
          <p:cNvSpPr/>
          <p:nvPr/>
        </p:nvSpPr>
        <p:spPr>
          <a:xfrm>
            <a:off x="539496" y="6770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下列各项中加点词的含义或用法相同的一项(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30_1#26a4081d0.bracket?vaa=1&amp;vcp=1&amp;pid=4681a8c0b&amp;color=0,0,0&amp;vpa=7&amp;vtp=1&amp;vaab=1"/>
          <p:cNvSpPr/>
          <p:nvPr/>
        </p:nvSpPr>
        <p:spPr>
          <a:xfrm>
            <a:off x="7839614" y="6637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28_2#26a4081d0.choices?vaa=1&amp;vcp=1&amp;pid=4681a8c0b&amp;color=0,0,0&amp;vtp=1&amp;vaab=1&amp;bbb=1"/>
          <p:cNvSpPr/>
          <p:nvPr/>
        </p:nvSpPr>
        <p:spPr>
          <a:xfrm>
            <a:off x="539496" y="130930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A.百里奚举于市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愿为市鞍马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（《木兰诗》）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B.故天将降大任于是人也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故自号曰醉翁也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（《醉翁亭记》）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C.勾践伐吴，吴师败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三人行，必有我师焉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（《〈论语〉十二章》）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D.女忘会稽之耻邪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两狼之并驱如故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（《狼》）</a:t>
            </a:r>
            <a:endParaRPr lang="en-US" altLang="zh-CN" sz="2800" dirty="0"/>
          </a:p>
        </p:txBody>
      </p:sp>
      <p:sp>
        <p:nvSpPr>
          <p:cNvPr id="5" name="QC_7_AS.1_1#26a4081d0?vaa=1&amp;vcp=1&amp;pid=4681a8c0b&amp;color=0,0,0&amp;vtp=1&amp;vaab=1&amp;bbb=1&amp;hb=1"/>
          <p:cNvSpPr/>
          <p:nvPr/>
        </p:nvSpPr>
        <p:spPr>
          <a:xfrm>
            <a:off x="539496" y="4108671"/>
            <a:ext cx="11109960" cy="19450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A.名词，集市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/动词，买；B.连词，所以（因此）；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C.名词：军队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名词：老师；D.助词，的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用于主谓语之间，取消句子的独立性，可不译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故选B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C_7_BD.28_2#26a4081d0.choices?vaa=1&amp;vcp=1&amp;pid=4681a8c0b&amp;color=0,0,0&amp;vtp=1&amp;vaab=1&amp;bbb=1&amp;zzd= 1">
            <a:extLst>
              <a:ext uri="{FF2B5EF4-FFF2-40B4-BE49-F238E27FC236}">
                <a16:creationId xmlns:a16="http://schemas.microsoft.com/office/drawing/2014/main" id="{A8D49B6D-26DA-97FA-E974-231188F2D2D0}"/>
              </a:ext>
            </a:extLst>
          </p:cNvPr>
          <p:cNvSpPr/>
          <p:nvPr/>
        </p:nvSpPr>
        <p:spPr>
          <a:xfrm>
            <a:off x="2822353" y="19189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7_BD.28_2#26a4081d0.choices?vaa=1&amp;vcp=1&amp;pid=4681a8c0b&amp;color=0,0,0&amp;vtp=1&amp;vaab=1&amp;bbb=1&amp;zzd= 1">
            <a:extLst>
              <a:ext uri="{FF2B5EF4-FFF2-40B4-BE49-F238E27FC236}">
                <a16:creationId xmlns:a16="http://schemas.microsoft.com/office/drawing/2014/main" id="{29D45663-FDDB-2A70-0D41-528E4D25D88A}"/>
              </a:ext>
            </a:extLst>
          </p:cNvPr>
          <p:cNvSpPr/>
          <p:nvPr/>
        </p:nvSpPr>
        <p:spPr>
          <a:xfrm>
            <a:off x="5965381" y="19189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7_BD.28_2#26a4081d0.choices?vaa=1&amp;vcp=1&amp;pid=4681a8c0b&amp;color=0,0,0&amp;vtp=1&amp;vaab=1&amp;bbb=1&amp;zzd= 3">
            <a:extLst>
              <a:ext uri="{FF2B5EF4-FFF2-40B4-BE49-F238E27FC236}">
                <a16:creationId xmlns:a16="http://schemas.microsoft.com/office/drawing/2014/main" id="{683592B8-0D70-EF75-E594-0C65F9C3D6BE}"/>
              </a:ext>
            </a:extLst>
          </p:cNvPr>
          <p:cNvSpPr/>
          <p:nvPr/>
        </p:nvSpPr>
        <p:spPr>
          <a:xfrm>
            <a:off x="1023716" y="25666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7_BD.28_2#26a4081d0.choices?vaa=1&amp;vcp=1&amp;pid=4681a8c0b&amp;color=0,0,0&amp;vtp=1&amp;vaab=1&amp;bbb=1&amp;zzd= 3">
            <a:extLst>
              <a:ext uri="{FF2B5EF4-FFF2-40B4-BE49-F238E27FC236}">
                <a16:creationId xmlns:a16="http://schemas.microsoft.com/office/drawing/2014/main" id="{5564E9B4-A033-4800-74FE-E4AD2F60DF55}"/>
              </a:ext>
            </a:extLst>
          </p:cNvPr>
          <p:cNvSpPr/>
          <p:nvPr/>
        </p:nvSpPr>
        <p:spPr>
          <a:xfrm>
            <a:off x="5271865" y="251958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7_BD.28_2#26a4081d0.choices?vaa=1&amp;vcp=1&amp;pid=4681a8c0b&amp;color=0,0,0&amp;vtp=1&amp;vaab=1&amp;bbb=1&amp;zzd= 5">
            <a:extLst>
              <a:ext uri="{FF2B5EF4-FFF2-40B4-BE49-F238E27FC236}">
                <a16:creationId xmlns:a16="http://schemas.microsoft.com/office/drawing/2014/main" id="{7661DA5E-79A2-EAFC-0844-D9C254660857}"/>
              </a:ext>
            </a:extLst>
          </p:cNvPr>
          <p:cNvSpPr/>
          <p:nvPr/>
        </p:nvSpPr>
        <p:spPr>
          <a:xfrm>
            <a:off x="3157316" y="32143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7_BD.28_2#26a4081d0.choices?vaa=1&amp;vcp=1&amp;pid=4681a8c0b&amp;color=0,0,0&amp;vtp=1&amp;vaab=1&amp;bbb=1&amp;zzd= 5">
            <a:extLst>
              <a:ext uri="{FF2B5EF4-FFF2-40B4-BE49-F238E27FC236}">
                <a16:creationId xmlns:a16="http://schemas.microsoft.com/office/drawing/2014/main" id="{C297BA12-D73A-8CD5-2477-9BA9EF84C9EB}"/>
              </a:ext>
            </a:extLst>
          </p:cNvPr>
          <p:cNvSpPr/>
          <p:nvPr/>
        </p:nvSpPr>
        <p:spPr>
          <a:xfrm>
            <a:off x="7745730" y="3176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7_BD.28_2#26a4081d0.choices?vaa=1&amp;vcp=1&amp;pid=4681a8c0b&amp;color=0,0,0&amp;vtp=1&amp;vaab=1&amp;bbb=1&amp;zzd= 7">
            <a:extLst>
              <a:ext uri="{FF2B5EF4-FFF2-40B4-BE49-F238E27FC236}">
                <a16:creationId xmlns:a16="http://schemas.microsoft.com/office/drawing/2014/main" id="{CFFD062A-F9FE-3557-1C97-CF37322319DA}"/>
              </a:ext>
            </a:extLst>
          </p:cNvPr>
          <p:cNvSpPr/>
          <p:nvPr/>
        </p:nvSpPr>
        <p:spPr>
          <a:xfrm>
            <a:off x="2466753" y="37965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7_BD.28_2#26a4081d0.choices?vaa=1&amp;vcp=1&amp;pid=4681a8c0b&amp;color=0,0,0&amp;vtp=1&amp;vaab=1&amp;bbb=1&amp;zzd= 7">
            <a:extLst>
              <a:ext uri="{FF2B5EF4-FFF2-40B4-BE49-F238E27FC236}">
                <a16:creationId xmlns:a16="http://schemas.microsoft.com/office/drawing/2014/main" id="{08A8DFC4-6505-50AF-00C4-A824507CB825}"/>
              </a:ext>
            </a:extLst>
          </p:cNvPr>
          <p:cNvSpPr/>
          <p:nvPr/>
        </p:nvSpPr>
        <p:spPr>
          <a:xfrm>
            <a:off x="5965603" y="38346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2_1#8bc35f0ed?vaa=1&amp;vcp=1&amp;pid=4681a8c0b&amp;color=0,0,0&amp;vtp=1&amp;vaab=1&amp;bt=1&amp;bbb=1"/>
          <p:cNvSpPr/>
          <p:nvPr/>
        </p:nvSpPr>
        <p:spPr>
          <a:xfrm>
            <a:off x="539496" y="635889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下列各项对文章内容的探究有误的一项是(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34_1#8bc35f0ed.bracket?vaa=1&amp;vcp=1&amp;pid=4681a8c0b&amp;color=0,0,0&amp;vpa=8&amp;vtp=1&amp;vaab=1"/>
          <p:cNvSpPr/>
          <p:nvPr/>
        </p:nvSpPr>
        <p:spPr>
          <a:xfrm>
            <a:off x="7484014" y="625793"/>
            <a:ext cx="495300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32_2#8bc35f0ed.choices?vaa=1&amp;vcp=1&amp;pid=4681a8c0b&amp;color=0,0,0&amp;vtp=1&amp;vaab=1&amp;bbb=1&amp;hb=1"/>
          <p:cNvSpPr/>
          <p:nvPr/>
        </p:nvSpPr>
        <p:spPr>
          <a:xfrm>
            <a:off x="539496" y="1254380"/>
            <a:ext cx="11109960" cy="435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A.甲文开头用排比句式列举了六位历史上著名人物的事例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，又从正反两方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面进一步论证磨炼的好处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，最后总结出中心论点：生于忧患，死于安乐。</a:t>
            </a:r>
            <a:endParaRPr lang="en-US" altLang="zh-CN" sz="2800" spc="-1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.成语“卧薪尝胆”出自乙文，这个故事恰好印证了甲文“生于忧患”的道理。</a:t>
            </a:r>
            <a:endParaRPr lang="en-US" altLang="zh-CN" sz="2800" spc="-5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.乙文中的“乃苦身焦思”主要体现了甲文的“劳其筋骨”，“身自耕作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”主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要体现了甲文的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“苦其心志”。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.甲乙两文告诉我们一个道理：逆境造就人才。经得起艰苦的磨炼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，终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能成就不平凡的事业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S.1_1#8bc35f0ed?vaa=1&amp;vcp=1&amp;pid=4681a8c0b&amp;color=0,0,0&amp;vtp=1&amp;vaab=1&amp;bbb=1"/>
          <p:cNvSpPr/>
          <p:nvPr/>
        </p:nvSpPr>
        <p:spPr>
          <a:xfrm>
            <a:off x="415671" y="5688075"/>
            <a:ext cx="11519154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】“乃苦身焦思”体现了“苦其心志”，“身自耕作”体现了“劳其筋骨”。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_1#c354a217d?sp=1&amp;vaa=1&amp;vcp=1&amp;pid=4681a8c0b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请你根据乙文简要概括越王勾践的人物形象。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3" name="QB_7_AN.1_1#c354a217d?vaa=1&amp;vcp=1&amp;pid=4681a8c0b&amp;color=0,0,0&amp;vtp=1&amp;vaab=1&amp;bt=1&amp;bbb=1&amp;hb=1"/>
          <p:cNvSpPr/>
          <p:nvPr/>
        </p:nvSpPr>
        <p:spPr>
          <a:xfrm>
            <a:off x="539496" y="31254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发愤图强、忍辱负重、与百姓同甘共苦、礼贤下士、善于把握作战时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机、吃苦耐劳、生活简朴（任意答出三点即可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5&amp;si=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S.1_1#c354a217d?vaa=1&amp;vcp=1&amp;pid=4681a8c0b&amp;color=0,0,0&amp;vtp=1&amp;vaab=1&amp;bt=1&amp;bbb=1&amp;hb=1"/>
          <p:cNvSpPr/>
          <p:nvPr/>
        </p:nvSpPr>
        <p:spPr>
          <a:xfrm>
            <a:off x="539496" y="45915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吴王赦免了越王（勾践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勾践回国后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深思熟虑，苦心经营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苦胆挂到座位上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坐卧即能仰头看看苦胆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饮食也尝尝苦胆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他对自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己）说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：“你忘记会稽的耻辱了吗?”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他亲身耕作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他的夫人亲手织布，吃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饭不用两份肉，穿衣不加绣染，对贤人彬彬有礼，招待宾客热情诚恳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与百姓共同劳作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让范蠡和大夫柘稽求和，到吴国作人质。两年后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才让范蠡回国。到第二年春天，吴王到北部的黄池去会合诸侯，吴国的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精税部队跟随吴王赴会，只有老弱残兵和太子留守吴都。越王勾践攻打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吴国，吴军大败，越军于是杀了吴国太子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539496" y="3967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初中课内文言文常用通假字列表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1.七年级上册</a:t>
            </a:r>
            <a:endParaRPr lang="en-US" altLang="zh-CN" sz="2800" dirty="0"/>
          </a:p>
        </p:txBody>
      </p:sp>
      <p:graphicFrame>
        <p:nvGraphicFramePr>
          <p:cNvPr id="18" name="P_7_BD#8224ca97e?colgroup=15,13&amp;vcp=1&amp;pid=647de9ab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752120"/>
              </p:ext>
            </p:extLst>
          </p:nvPr>
        </p:nvGraphicFramePr>
        <p:xfrm>
          <a:off x="539496" y="1733711"/>
          <a:ext cx="11091672" cy="4402440"/>
        </p:xfrm>
        <a:graphic>
          <a:graphicData uri="http://schemas.openxmlformats.org/drawingml/2006/table">
            <a:tbl>
              <a:tblPr/>
              <a:tblGrid>
                <a:gridCol w="5879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尊君在不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陈太丘与友期行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学而时习之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不亦说乎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（yuè）：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愉快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吾十有五而志于学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用于整数和零数之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其人舍然大喜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杞人忧天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（shì）：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P_7_BD#8224ca97e?colgroup=15,13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DBB78FE0-4F4E-156E-622F-2237C9E2396A}"/>
              </a:ext>
            </a:extLst>
          </p:cNvPr>
          <p:cNvSpPr/>
          <p:nvPr/>
        </p:nvSpPr>
        <p:spPr>
          <a:xfrm>
            <a:off x="1837078" y="30592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5,13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63B6EB89-5C72-96AC-5302-18CF69ADB697}"/>
              </a:ext>
            </a:extLst>
          </p:cNvPr>
          <p:cNvSpPr/>
          <p:nvPr/>
        </p:nvSpPr>
        <p:spPr>
          <a:xfrm>
            <a:off x="3621428" y="374032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5,13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7FB4F606-705F-D2BE-D5AA-9E6E1EFF8B39}"/>
              </a:ext>
            </a:extLst>
          </p:cNvPr>
          <p:cNvSpPr/>
          <p:nvPr/>
        </p:nvSpPr>
        <p:spPr>
          <a:xfrm>
            <a:off x="1462428" y="48884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5,13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61EF6AD8-FE5E-0FA5-3022-E98F2B0BFB27}"/>
              </a:ext>
            </a:extLst>
          </p:cNvPr>
          <p:cNvSpPr/>
          <p:nvPr/>
        </p:nvSpPr>
        <p:spPr>
          <a:xfrm>
            <a:off x="1483780" y="60205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539496" y="3180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2.七年级下册</a:t>
            </a:r>
            <a:endParaRPr lang="en-US" altLang="zh-CN" sz="2800" dirty="0"/>
          </a:p>
        </p:txBody>
      </p:sp>
      <p:graphicFrame>
        <p:nvGraphicFramePr>
          <p:cNvPr id="19" name="P_7_BD#8224ca97e?colgroup=17,11&amp;vcp=1&amp;pid=647de9ab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511273"/>
              </p:ext>
            </p:extLst>
          </p:nvPr>
        </p:nvGraphicFramePr>
        <p:xfrm>
          <a:off x="539496" y="940698"/>
          <a:ext cx="11082528" cy="5353200"/>
        </p:xfrm>
        <a:graphic>
          <a:graphicData uri="http://schemas.openxmlformats.org/drawingml/2006/table">
            <a:tbl>
              <a:tblPr/>
              <a:tblGrid>
                <a:gridCol w="6656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2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孤岂欲卿治经为博士邪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孙权劝学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（yé）：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对镜帖花黄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木兰诗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但手熟尔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卖油翁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相当于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罢了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徐以杓酌油沥之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卖油翁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已后典籍皆为板本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药稍镕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5863FE2E-4DBD-B658-A1A8-4B6F66D93BBE}"/>
              </a:ext>
            </a:extLst>
          </p:cNvPr>
          <p:cNvSpPr/>
          <p:nvPr/>
        </p:nvSpPr>
        <p:spPr>
          <a:xfrm>
            <a:off x="3970678" y="208314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C17CBEAB-6CC1-0887-09C7-9FCFE0C8111B}"/>
              </a:ext>
            </a:extLst>
          </p:cNvPr>
          <p:cNvSpPr/>
          <p:nvPr/>
        </p:nvSpPr>
        <p:spPr>
          <a:xfrm>
            <a:off x="1481478" y="27482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4AB5F651-5681-AE10-2FEB-19E52E2B1079}"/>
              </a:ext>
            </a:extLst>
          </p:cNvPr>
          <p:cNvSpPr/>
          <p:nvPr/>
        </p:nvSpPr>
        <p:spPr>
          <a:xfrm>
            <a:off x="1837078" y="34581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352691A3-2136-3053-FD01-67858B28BC6F}"/>
              </a:ext>
            </a:extLst>
          </p:cNvPr>
          <p:cNvSpPr/>
          <p:nvPr/>
        </p:nvSpPr>
        <p:spPr>
          <a:xfrm>
            <a:off x="1481478" y="4141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8B9D6FDB-576A-32F8-00E9-A8D306D60F6D}"/>
              </a:ext>
            </a:extLst>
          </p:cNvPr>
          <p:cNvSpPr/>
          <p:nvPr/>
        </p:nvSpPr>
        <p:spPr>
          <a:xfrm>
            <a:off x="1119902" y="47990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4F497E6C-2F4B-522F-57CB-273EFA910CB9}"/>
              </a:ext>
            </a:extLst>
          </p:cNvPr>
          <p:cNvSpPr/>
          <p:nvPr/>
        </p:nvSpPr>
        <p:spPr>
          <a:xfrm>
            <a:off x="755337" y="548488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7_BD#8224ca97e?colgroup=17,11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DBD7CAB3-AE50-9036-37BF-D4EC527C70BA}"/>
              </a:ext>
            </a:extLst>
          </p:cNvPr>
          <p:cNvSpPr/>
          <p:nvPr/>
        </p:nvSpPr>
        <p:spPr>
          <a:xfrm>
            <a:off x="1462428" y="617517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413987" y="4816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3.八年级上册</a:t>
            </a:r>
            <a:endParaRPr lang="en-US" altLang="zh-CN" sz="2800" dirty="0"/>
          </a:p>
        </p:txBody>
      </p:sp>
      <p:graphicFrame>
        <p:nvGraphicFramePr>
          <p:cNvPr id="20" name="P_7_BD#8224ca97e?colgroup=17,12&amp;vcp=1&amp;pid=647de9ab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00073"/>
              </p:ext>
            </p:extLst>
          </p:nvPr>
        </p:nvGraphicFramePr>
        <p:xfrm>
          <a:off x="413988" y="1163284"/>
          <a:ext cx="11409716" cy="4320000"/>
        </p:xfrm>
        <a:graphic>
          <a:graphicData uri="http://schemas.openxmlformats.org/drawingml/2006/table">
            <a:tbl>
              <a:tblPr/>
              <a:tblGrid>
                <a:gridCol w="629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两岸连山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略无阙处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蝉则千转不穷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与朱元思书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这里指蝉鸣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窥谷忘反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与朱元思书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返回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亲戚畔之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得道多助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失道寡助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往之女家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富贵不能淫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43A2A469-E37E-B673-5F61-5AD448B26707}"/>
              </a:ext>
            </a:extLst>
          </p:cNvPr>
          <p:cNvSpPr/>
          <p:nvPr/>
        </p:nvSpPr>
        <p:spPr>
          <a:xfrm>
            <a:off x="3121270" y="24798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431FEE5C-ABEB-3C52-0BF4-45DB4DCA432B}"/>
              </a:ext>
            </a:extLst>
          </p:cNvPr>
          <p:cNvSpPr/>
          <p:nvPr/>
        </p:nvSpPr>
        <p:spPr>
          <a:xfrm>
            <a:off x="1692520" y="31892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EEDE06D6-8465-57E6-C26B-C94C14A021CE}"/>
              </a:ext>
            </a:extLst>
          </p:cNvPr>
          <p:cNvSpPr/>
          <p:nvPr/>
        </p:nvSpPr>
        <p:spPr>
          <a:xfrm>
            <a:off x="1711570" y="39344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7B16F67D-BD8B-304F-C0F8-3E6F4E439D39}"/>
              </a:ext>
            </a:extLst>
          </p:cNvPr>
          <p:cNvSpPr/>
          <p:nvPr/>
        </p:nvSpPr>
        <p:spPr>
          <a:xfrm>
            <a:off x="1370596" y="46443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49DF4C92-96B1-AD84-A554-5FA4DD74A94C}"/>
              </a:ext>
            </a:extLst>
          </p:cNvPr>
          <p:cNvSpPr/>
          <p:nvPr/>
        </p:nvSpPr>
        <p:spPr>
          <a:xfrm>
            <a:off x="1355970" y="53543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8224ca97e?colgroup=17,12&amp;vcp=1&amp;pid=647de9ab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313869"/>
              </p:ext>
            </p:extLst>
          </p:nvPr>
        </p:nvGraphicFramePr>
        <p:xfrm>
          <a:off x="390175" y="1429906"/>
          <a:ext cx="11411649" cy="3600000"/>
        </p:xfrm>
        <a:graphic>
          <a:graphicData uri="http://schemas.openxmlformats.org/drawingml/2006/table">
            <a:tbl>
              <a:tblPr/>
              <a:tblGrid>
                <a:gridCol w="74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5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曾益其所不能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困于心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衡于虑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梗塞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入则无法家拂士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寒暑易节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始一反焉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往返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8224ca97e?colgroup=17,12&amp;vcp=1&amp;pid=647de9ab5&amp;color=0,0,0&amp;mp=1&amp;vtp=1&amp;vaab=1&amp;bt=1&amp;bbb=1">
            <a:extLst>
              <a:ext uri="{FF2B5EF4-FFF2-40B4-BE49-F238E27FC236}">
                <a16:creationId xmlns:a16="http://schemas.microsoft.com/office/drawing/2014/main" id="{68013026-4A3A-51BA-3C24-1D37D220E4D3}"/>
              </a:ext>
            </a:extLst>
          </p:cNvPr>
          <p:cNvSpPr txBox="1"/>
          <p:nvPr/>
        </p:nvSpPr>
        <p:spPr>
          <a:xfrm>
            <a:off x="10784041" y="7215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631F7859-A9B1-62A0-F943-38BADB0BB577}"/>
              </a:ext>
            </a:extLst>
          </p:cNvPr>
          <p:cNvSpPr/>
          <p:nvPr/>
        </p:nvSpPr>
        <p:spPr>
          <a:xfrm>
            <a:off x="582857" y="276246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41405C90-8337-553B-CA18-B4BF2F35110E}"/>
              </a:ext>
            </a:extLst>
          </p:cNvPr>
          <p:cNvSpPr/>
          <p:nvPr/>
        </p:nvSpPr>
        <p:spPr>
          <a:xfrm>
            <a:off x="2030657" y="3498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E49D63D4-9D9A-57D5-2967-E94EB86E4C05}"/>
              </a:ext>
            </a:extLst>
          </p:cNvPr>
          <p:cNvSpPr/>
          <p:nvPr/>
        </p:nvSpPr>
        <p:spPr>
          <a:xfrm>
            <a:off x="2418007" y="418911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C849F82B-5804-7AF2-2C15-F8A6A9C60449}"/>
              </a:ext>
            </a:extLst>
          </p:cNvPr>
          <p:cNvSpPr/>
          <p:nvPr/>
        </p:nvSpPr>
        <p:spPr>
          <a:xfrm>
            <a:off x="3078407" y="48998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8224ca97e?colgroup=17,12&amp;vcp=1&amp;pid=647de9ab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277452"/>
              </p:ext>
            </p:extLst>
          </p:nvPr>
        </p:nvGraphicFramePr>
        <p:xfrm>
          <a:off x="539497" y="1389340"/>
          <a:ext cx="11112011" cy="3600000"/>
        </p:xfrm>
        <a:graphic>
          <a:graphicData uri="http://schemas.openxmlformats.org/drawingml/2006/table">
            <a:tbl>
              <a:tblPr/>
              <a:tblGrid>
                <a:gridCol w="629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4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甚矣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汝之不惠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聪明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军士吏被甲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穿着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改容式车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车前横木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用作动词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指扶轼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8224ca97e?colgroup=17,12&amp;vcp=1&amp;pid=647de9ab5&amp;color=0,0,0&amp;mp=1&amp;vtp=1&amp;vaab=1&amp;bt=1&amp;bbb=1">
            <a:extLst>
              <a:ext uri="{FF2B5EF4-FFF2-40B4-BE49-F238E27FC236}">
                <a16:creationId xmlns:a16="http://schemas.microsoft.com/office/drawing/2014/main" id="{D3969255-0CF1-0E2A-5423-BD8B3FFB66B6}"/>
              </a:ext>
            </a:extLst>
          </p:cNvPr>
          <p:cNvSpPr txBox="1"/>
          <p:nvPr/>
        </p:nvSpPr>
        <p:spPr>
          <a:xfrm>
            <a:off x="10933363" y="6809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B2C6AE3F-B435-4F45-6909-3D955F692D58}"/>
              </a:ext>
            </a:extLst>
          </p:cNvPr>
          <p:cNvSpPr/>
          <p:nvPr/>
        </p:nvSpPr>
        <p:spPr>
          <a:xfrm>
            <a:off x="2891179" y="270589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AEB71337-3E4C-47B8-8F87-4C7EDB9C69AB}"/>
              </a:ext>
            </a:extLst>
          </p:cNvPr>
          <p:cNvSpPr/>
          <p:nvPr/>
        </p:nvSpPr>
        <p:spPr>
          <a:xfrm>
            <a:off x="1820705" y="34312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30D21F76-8EE8-F15E-5D59-AFF37FFC648F}"/>
              </a:ext>
            </a:extLst>
          </p:cNvPr>
          <p:cNvSpPr/>
          <p:nvPr/>
        </p:nvSpPr>
        <p:spPr>
          <a:xfrm>
            <a:off x="1465852" y="454654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539496" y="72318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4.八年级下册</a:t>
            </a:r>
            <a:endParaRPr lang="en-US" altLang="zh-CN" sz="2800" dirty="0"/>
          </a:p>
        </p:txBody>
      </p:sp>
      <p:graphicFrame>
        <p:nvGraphicFramePr>
          <p:cNvPr id="23" name="P_7_BD#8224ca97e?colgroup=17,12&amp;vcp=1&amp;pid=647de9ab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109726"/>
              </p:ext>
            </p:extLst>
          </p:nvPr>
        </p:nvGraphicFramePr>
        <p:xfrm>
          <a:off x="539496" y="1404792"/>
          <a:ext cx="11091672" cy="4320000"/>
        </p:xfrm>
        <a:graphic>
          <a:graphicData uri="http://schemas.openxmlformats.org/drawingml/2006/table">
            <a:tbl>
              <a:tblPr/>
              <a:tblGrid>
                <a:gridCol w="6327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便要回家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（y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邀请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左手倚一衡木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北冥有鱼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北冥有鱼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学学半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虽有嘉肴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（xi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o）”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教导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选贤与能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（jǔ）：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7_BD#8224ca97e?colgroup=17,12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48AE07A4-725D-9ED1-E451-C33AAF60D87C}"/>
              </a:ext>
            </a:extLst>
          </p:cNvPr>
          <p:cNvSpPr/>
          <p:nvPr/>
        </p:nvSpPr>
        <p:spPr>
          <a:xfrm>
            <a:off x="1125878" y="27382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2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B2D15231-45F1-C4FA-EA34-280B0229A2F1}"/>
              </a:ext>
            </a:extLst>
          </p:cNvPr>
          <p:cNvSpPr/>
          <p:nvPr/>
        </p:nvSpPr>
        <p:spPr>
          <a:xfrm>
            <a:off x="2180038" y="34491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2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0E9D51EE-A00B-2053-E2D5-2F5B8DB166C7}"/>
              </a:ext>
            </a:extLst>
          </p:cNvPr>
          <p:cNvSpPr/>
          <p:nvPr/>
        </p:nvSpPr>
        <p:spPr>
          <a:xfrm>
            <a:off x="1106828" y="418595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2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3178EF9E-3213-1339-73CC-9B82297DEAA2}"/>
              </a:ext>
            </a:extLst>
          </p:cNvPr>
          <p:cNvSpPr/>
          <p:nvPr/>
        </p:nvSpPr>
        <p:spPr>
          <a:xfrm>
            <a:off x="770278" y="49048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7,12&amp;vcp=1&amp;pid=647de9ab5&amp;color=0,0,0&amp;vtp=1&amp;vaab=1&amp;bbb=1&amp;zzd= 1">
            <a:extLst>
              <a:ext uri="{FF2B5EF4-FFF2-40B4-BE49-F238E27FC236}">
                <a16:creationId xmlns:a16="http://schemas.microsoft.com/office/drawing/2014/main" id="{564EE6B9-8C71-784D-E707-130D0174416D}"/>
              </a:ext>
            </a:extLst>
          </p:cNvPr>
          <p:cNvSpPr/>
          <p:nvPr/>
        </p:nvSpPr>
        <p:spPr>
          <a:xfrm>
            <a:off x="1456885" y="55968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8224ca97e?colgroup=17,12&amp;vcp=1&amp;pid=647de9ab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948037"/>
              </p:ext>
            </p:extLst>
          </p:nvPr>
        </p:nvGraphicFramePr>
        <p:xfrm>
          <a:off x="539496" y="1033239"/>
          <a:ext cx="11091672" cy="5040000"/>
        </p:xfrm>
        <a:graphic>
          <a:graphicData uri="http://schemas.openxmlformats.org/drawingml/2006/table">
            <a:tbl>
              <a:tblPr/>
              <a:tblGrid>
                <a:gridCol w="5947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4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废疾者皆有所养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（ɡu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n）：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老而无妻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食马者不知其能千里而食也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食之不能尽其材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（sì）：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才美不外见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系向牛头充炭直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卖炭翁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8224ca97e?colgroup=17,12&amp;vcp=1&amp;pid=647de9ab5&amp;color=0,0,0&amp;mp=1&amp;vtp=1&amp;vaab=1&amp;bt=1&amp;bbb=1">
            <a:extLst>
              <a:ext uri="{FF2B5EF4-FFF2-40B4-BE49-F238E27FC236}">
                <a16:creationId xmlns:a16="http://schemas.microsoft.com/office/drawing/2014/main" id="{0089AC8C-B89D-CAB7-C383-85E1D6C3DD12}"/>
              </a:ext>
            </a:extLst>
          </p:cNvPr>
          <p:cNvSpPr txBox="1"/>
          <p:nvPr/>
        </p:nvSpPr>
        <p:spPr>
          <a:xfrm>
            <a:off x="10913023" y="32483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D353E87A-8AF7-9F9C-1BD9-66B4FB090D6F}"/>
              </a:ext>
            </a:extLst>
          </p:cNvPr>
          <p:cNvSpPr/>
          <p:nvPr/>
        </p:nvSpPr>
        <p:spPr>
          <a:xfrm>
            <a:off x="759506" y="24772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9CDC176B-7065-092B-9557-5491CF46E69D}"/>
              </a:ext>
            </a:extLst>
          </p:cNvPr>
          <p:cNvSpPr/>
          <p:nvPr/>
        </p:nvSpPr>
        <p:spPr>
          <a:xfrm>
            <a:off x="778556" y="389318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0DBE6B1E-2250-8419-6EFF-91F613CF83F0}"/>
              </a:ext>
            </a:extLst>
          </p:cNvPr>
          <p:cNvSpPr/>
          <p:nvPr/>
        </p:nvSpPr>
        <p:spPr>
          <a:xfrm>
            <a:off x="4354853" y="38741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B395ABF5-CB4B-C7CB-EDDC-B16EAE1FBFF8}"/>
              </a:ext>
            </a:extLst>
          </p:cNvPr>
          <p:cNvSpPr/>
          <p:nvPr/>
        </p:nvSpPr>
        <p:spPr>
          <a:xfrm>
            <a:off x="5170828" y="38741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AA36631D-DE5D-9457-C6DB-2615469EAA0C}"/>
              </a:ext>
            </a:extLst>
          </p:cNvPr>
          <p:cNvSpPr/>
          <p:nvPr/>
        </p:nvSpPr>
        <p:spPr>
          <a:xfrm>
            <a:off x="2159681" y="52362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224ca97e?colgroup=17,12&amp;vcp=1&amp;pid=647de9ab5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C87FC4E9-3A08-9BA8-F567-CFD63FBB9EEB}"/>
              </a:ext>
            </a:extLst>
          </p:cNvPr>
          <p:cNvSpPr/>
          <p:nvPr/>
        </p:nvSpPr>
        <p:spPr>
          <a:xfrm>
            <a:off x="2912156" y="593153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539496" y="1036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5.九年级上册</a:t>
            </a:r>
            <a:endParaRPr lang="en-US" altLang="zh-CN" sz="2800" dirty="0"/>
          </a:p>
        </p:txBody>
      </p:sp>
      <p:graphicFrame>
        <p:nvGraphicFramePr>
          <p:cNvPr id="25" name="P_7_BD#8224ca97e?colgroup=14,14&amp;vcp=1&amp;pid=647de9ab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971917"/>
              </p:ext>
            </p:extLst>
          </p:nvPr>
        </p:nvGraphicFramePr>
        <p:xfrm>
          <a:off x="539496" y="1718563"/>
          <a:ext cx="11082528" cy="3600000"/>
        </p:xfrm>
        <a:graphic>
          <a:graphicData uri="http://schemas.openxmlformats.org/drawingml/2006/table">
            <a:tbl>
              <a:tblPr/>
              <a:tblGrid>
                <a:gridCol w="5541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百废具兴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属予作文以记之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嘱托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玉盘珍羞直万钱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行路难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美味的食物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7_BD#8224ca97e?colgroup=14,14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3240B56E-7BFB-46C3-3426-1D2FE3867D9A}"/>
              </a:ext>
            </a:extLst>
          </p:cNvPr>
          <p:cNvSpPr/>
          <p:nvPr/>
        </p:nvSpPr>
        <p:spPr>
          <a:xfrm>
            <a:off x="1462428" y="302615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4,14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6AEB7B00-0693-8D76-05B7-50D78E47E331}"/>
              </a:ext>
            </a:extLst>
          </p:cNvPr>
          <p:cNvSpPr/>
          <p:nvPr/>
        </p:nvSpPr>
        <p:spPr>
          <a:xfrm>
            <a:off x="788081" y="375456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4,14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8BEFA8B4-5F41-1885-86B1-A5DFD5D0BDCB}"/>
              </a:ext>
            </a:extLst>
          </p:cNvPr>
          <p:cNvSpPr/>
          <p:nvPr/>
        </p:nvSpPr>
        <p:spPr>
          <a:xfrm>
            <a:off x="1837078" y="46003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4,14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9FE7F9F1-C67A-EB60-55B5-A72833ECADEC}"/>
              </a:ext>
            </a:extLst>
          </p:cNvPr>
          <p:cNvSpPr/>
          <p:nvPr/>
        </p:nvSpPr>
        <p:spPr>
          <a:xfrm>
            <a:off x="2192678" y="46003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224ca97e?sp=1&amp;vcp=1&amp;pid=647de9ab5&amp;color=0,0,0&amp;vtp=1&amp;vaab=1&amp;bt=1&amp;bbb=1"/>
          <p:cNvSpPr/>
          <p:nvPr/>
        </p:nvSpPr>
        <p:spPr>
          <a:xfrm>
            <a:off x="539496" y="5873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6.九年级下册</a:t>
            </a:r>
            <a:endParaRPr lang="en-US" altLang="zh-CN" sz="2800" dirty="0"/>
          </a:p>
        </p:txBody>
      </p:sp>
      <p:graphicFrame>
        <p:nvGraphicFramePr>
          <p:cNvPr id="26" name="P_7_BD#8224ca97e?colgroup=17,11&amp;vcp=1&amp;pid=647de9ab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733029"/>
              </p:ext>
            </p:extLst>
          </p:nvPr>
        </p:nvGraphicFramePr>
        <p:xfrm>
          <a:off x="539496" y="1269000"/>
          <a:ext cx="11268000" cy="4320000"/>
        </p:xfrm>
        <a:graphic>
          <a:graphicData uri="http://schemas.openxmlformats.org/drawingml/2006/table">
            <a:tbl>
              <a:tblPr/>
              <a:tblGrid>
                <a:gridCol w="69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故患有所不辟也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则凡可以辟患者何不为也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躲避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万钟则不辩礼义而受之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辨别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所识穷乏者得我与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语气词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7_BD#8224ca97e?colgroup=17,11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3CF9699C-C901-4E7D-6B93-2C7979ECEFB9}"/>
              </a:ext>
            </a:extLst>
          </p:cNvPr>
          <p:cNvSpPr/>
          <p:nvPr/>
        </p:nvSpPr>
        <p:spPr>
          <a:xfrm>
            <a:off x="2548278" y="26844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1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61864B99-EF5E-5F6D-3221-BF731D0C8C27}"/>
              </a:ext>
            </a:extLst>
          </p:cNvPr>
          <p:cNvSpPr/>
          <p:nvPr/>
        </p:nvSpPr>
        <p:spPr>
          <a:xfrm>
            <a:off x="4780303" y="26844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1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8E6F9458-0045-3895-1FBB-EFE90AF75111}"/>
              </a:ext>
            </a:extLst>
          </p:cNvPr>
          <p:cNvSpPr/>
          <p:nvPr/>
        </p:nvSpPr>
        <p:spPr>
          <a:xfrm>
            <a:off x="2194606" y="40152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1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4DB18E74-9EF2-D0CF-5451-59FDDEA2FFDD}"/>
              </a:ext>
            </a:extLst>
          </p:cNvPr>
          <p:cNvSpPr/>
          <p:nvPr/>
        </p:nvSpPr>
        <p:spPr>
          <a:xfrm>
            <a:off x="2548278" y="5105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7,11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04F28675-DFD6-3689-C9C7-F2608BF5D3D7}"/>
              </a:ext>
            </a:extLst>
          </p:cNvPr>
          <p:cNvSpPr/>
          <p:nvPr/>
        </p:nvSpPr>
        <p:spPr>
          <a:xfrm>
            <a:off x="3259478" y="510592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_2#59d91f608.fixed?vcp=1&amp;pid=043cc72b0&amp;color=238,61,73&amp;vtp=1&amp;vaab=1&amp;bbb=1">
            <a:extLst>
              <a:ext uri="{FF2B5EF4-FFF2-40B4-BE49-F238E27FC236}">
                <a16:creationId xmlns:a16="http://schemas.microsoft.com/office/drawing/2014/main" id="{977F3F28-1530-7139-AA9F-2096D5CB3387}"/>
              </a:ext>
            </a:extLst>
          </p:cNvPr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6" name="C_2#59d91f608.fixed?vcp=1&amp;pid=043cc72b0&amp;color=86,186,157&amp;vtp=1&amp;vaab=1&amp;bbb=1">
            <a:extLst>
              <a:ext uri="{FF2B5EF4-FFF2-40B4-BE49-F238E27FC236}">
                <a16:creationId xmlns:a16="http://schemas.microsoft.com/office/drawing/2014/main" id="{DBF4D434-07D5-C458-FA2B-ECF31D033E3B}"/>
              </a:ext>
            </a:extLst>
          </p:cNvPr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r>
              <a:rPr lang="en-US" altLang="zh-CN" sz="4800" b="1" i="0" dirty="0" err="1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8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SimSun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7" name="C_2_BD#59d91f608.fixed?vcp=1&amp;pid=043cc72b0&amp;color=0,0,0&amp;vtp=1&amp;vaab=1&amp;bbb=1">
            <a:extLst>
              <a:ext uri="{FF2B5EF4-FFF2-40B4-BE49-F238E27FC236}">
                <a16:creationId xmlns:a16="http://schemas.microsoft.com/office/drawing/2014/main" id="{E6CDB873-E9EF-1776-CF6A-4206ACAA227D}"/>
              </a:ext>
            </a:extLst>
          </p:cNvPr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四、文言文阅读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8224ca97e?colgroup=17,11&amp;vcp=1&amp;pid=647de9ab5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245214"/>
              </p:ext>
            </p:extLst>
          </p:nvPr>
        </p:nvGraphicFramePr>
        <p:xfrm>
          <a:off x="554736" y="879945"/>
          <a:ext cx="11082528" cy="5400000"/>
        </p:xfrm>
        <a:graphic>
          <a:graphicData uri="http://schemas.openxmlformats.org/drawingml/2006/table">
            <a:tbl>
              <a:tblPr/>
              <a:tblGrid>
                <a:gridCol w="6656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乡为身死而不受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鱼我所欲也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故不错意也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仓鹰击于殿上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四支僵劲不能动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同舍生皆被绮绣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将军身被坚执锐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发闾左適戍渔阳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7_BD#8224ca97e?colgroup=17,11&amp;vcp=1&amp;pid=647de9ab5&amp;color=0,0,0&amp;mp=1&amp;vtp=1&amp;vaab=1&amp;bt=1&amp;bbb=1">
            <a:extLst>
              <a:ext uri="{FF2B5EF4-FFF2-40B4-BE49-F238E27FC236}">
                <a16:creationId xmlns:a16="http://schemas.microsoft.com/office/drawing/2014/main" id="{D09F923E-859D-179D-B94B-658B715E7FDF}"/>
              </a:ext>
            </a:extLst>
          </p:cNvPr>
          <p:cNvSpPr txBox="1"/>
          <p:nvPr/>
        </p:nvSpPr>
        <p:spPr>
          <a:xfrm>
            <a:off x="10919119" y="29606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9F15B610-0832-2E94-56F8-509EDAF9F5E1}"/>
              </a:ext>
            </a:extLst>
          </p:cNvPr>
          <p:cNvSpPr/>
          <p:nvPr/>
        </p:nvSpPr>
        <p:spPr>
          <a:xfrm>
            <a:off x="751886" y="19882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2DDF7893-543E-9DF2-387A-B3B4C9AB062B}"/>
              </a:ext>
            </a:extLst>
          </p:cNvPr>
          <p:cNvSpPr/>
          <p:nvPr/>
        </p:nvSpPr>
        <p:spPr>
          <a:xfrm>
            <a:off x="1517061" y="27356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55385F88-D88A-58EA-298D-E90A474F6DCD}"/>
              </a:ext>
            </a:extLst>
          </p:cNvPr>
          <p:cNvSpPr/>
          <p:nvPr/>
        </p:nvSpPr>
        <p:spPr>
          <a:xfrm>
            <a:off x="766468" y="34595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8DBEF48A-6839-DC80-ED9E-DDF913FDD03A}"/>
              </a:ext>
            </a:extLst>
          </p:cNvPr>
          <p:cNvSpPr/>
          <p:nvPr/>
        </p:nvSpPr>
        <p:spPr>
          <a:xfrm>
            <a:off x="1103018" y="41778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F4444116-B458-516C-7412-C02E23F77281}"/>
              </a:ext>
            </a:extLst>
          </p:cNvPr>
          <p:cNvSpPr/>
          <p:nvPr/>
        </p:nvSpPr>
        <p:spPr>
          <a:xfrm>
            <a:off x="2226968" y="48922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7_BD#8224ca97e?colgroup=17,11&amp;vcp=1&amp;pid=647de9ab5&amp;color=0,0,0&amp;mp=1&amp;vtp=1&amp;vaab=1&amp;bt=1&amp;bbb=1&amp;zzd= 3">
            <a:extLst>
              <a:ext uri="{FF2B5EF4-FFF2-40B4-BE49-F238E27FC236}">
                <a16:creationId xmlns:a16="http://schemas.microsoft.com/office/drawing/2014/main" id="{453C493D-9215-F6FF-B826-76D057E00B10}"/>
              </a:ext>
            </a:extLst>
          </p:cNvPr>
          <p:cNvSpPr/>
          <p:nvPr/>
        </p:nvSpPr>
        <p:spPr>
          <a:xfrm>
            <a:off x="1885361" y="54459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866D779D-3FAD-0E96-772F-2A1154B30D71}"/>
              </a:ext>
            </a:extLst>
          </p:cNvPr>
          <p:cNvSpPr/>
          <p:nvPr/>
        </p:nvSpPr>
        <p:spPr>
          <a:xfrm>
            <a:off x="1847261" y="613102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8224ca97e?colgroup=17,11&amp;vcp=1&amp;pid=647de9ab5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507419"/>
              </p:ext>
            </p:extLst>
          </p:nvPr>
        </p:nvGraphicFramePr>
        <p:xfrm>
          <a:off x="539496" y="1780284"/>
          <a:ext cx="11082528" cy="2880000"/>
        </p:xfrm>
        <a:graphic>
          <a:graphicData uri="http://schemas.openxmlformats.org/drawingml/2006/table">
            <a:tbl>
              <a:tblPr/>
              <a:tblGrid>
                <a:gridCol w="6656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为天下唱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固以怪之矣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不知饴阿谁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十五从军征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8224ca97e?colgroup=17,11&amp;vcp=1&amp;pid=647de9ab5&amp;color=0,0,0&amp;mp=1&amp;vtp=1&amp;vaab=1&amp;bt=1&amp;bbb=1">
            <a:extLst>
              <a:ext uri="{FF2B5EF4-FFF2-40B4-BE49-F238E27FC236}">
                <a16:creationId xmlns:a16="http://schemas.microsoft.com/office/drawing/2014/main" id="{1FD2577E-0154-F532-1EEC-3ABEB90BA672}"/>
              </a:ext>
            </a:extLst>
          </p:cNvPr>
          <p:cNvSpPr txBox="1"/>
          <p:nvPr/>
        </p:nvSpPr>
        <p:spPr>
          <a:xfrm>
            <a:off x="10903879" y="11151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9229E4B8-59E1-9E34-8073-8E99E59A7A2A}"/>
              </a:ext>
            </a:extLst>
          </p:cNvPr>
          <p:cNvSpPr/>
          <p:nvPr/>
        </p:nvSpPr>
        <p:spPr>
          <a:xfrm>
            <a:off x="1837078" y="30835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5180F5B2-7872-C63F-B87E-6186B2A69DF5}"/>
              </a:ext>
            </a:extLst>
          </p:cNvPr>
          <p:cNvSpPr/>
          <p:nvPr/>
        </p:nvSpPr>
        <p:spPr>
          <a:xfrm>
            <a:off x="1144928" y="38119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7_BD#8224ca97e?colgroup=17,11&amp;vcp=1&amp;pid=647de9ab5&amp;color=0,0,0&amp;mp=1&amp;vtp=1&amp;vaab=1&amp;bt=1&amp;bbb=1&amp;zzd= 1">
            <a:extLst>
              <a:ext uri="{FF2B5EF4-FFF2-40B4-BE49-F238E27FC236}">
                <a16:creationId xmlns:a16="http://schemas.microsoft.com/office/drawing/2014/main" id="{C9F4A426-189B-D094-B5D6-FB519BC7E484}"/>
              </a:ext>
            </a:extLst>
          </p:cNvPr>
          <p:cNvSpPr/>
          <p:nvPr/>
        </p:nvSpPr>
        <p:spPr>
          <a:xfrm>
            <a:off x="1462428" y="454037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e463d8dd.fixed?vcp=1&amp;pid=7411b7c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文言实词</a:t>
            </a:r>
            <a:endParaRPr lang="en-US" altLang="zh-CN" sz="4000" dirty="0"/>
          </a:p>
        </p:txBody>
      </p:sp>
      <p:sp>
        <p:nvSpPr>
          <p:cNvPr id="3" name="C_4_BD#2e463d8dd.fixed?sp=1&amp;vcp=1&amp;pid=7411b7c1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二、古今异义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c42539f?vcp=1&amp;pid=2e463d8dd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6_BD#1a91aa3ac?vcp=1&amp;pid=fbc42539f&amp;color=0,0,0&amp;vtp=1&amp;vaab=1&amp;bbb=1&amp;hb=1"/>
          <p:cNvSpPr/>
          <p:nvPr/>
        </p:nvSpPr>
        <p:spPr>
          <a:xfrm>
            <a:off x="539496" y="131331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现代汉语由古代汉语发展而来,有些词义一直沿用下来,有些词义已经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发生了变化，形成了古今异义的现象。古今异义词主要有以下几种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1.词义扩大。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文言文中，有些词语本来的应用范围比较小，后来它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的意义有所发展，应用的范围比原来广泛，这种现象叫作词义的扩大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多为今义大于古义，古义包含在今义之中。如“河”，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古代指黄河（如“饮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于河、渭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现在则是河流的通称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91aa3ac?sp=1&amp;vcp=1&amp;pid=fbc42539f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2.词义缩小。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词义缩小主要有两类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（1）程度减弱。如“病”，古义指严重的疾病，多达到危及生命的程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度（如“君之病在肠胃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而今天的“病”一般泛指所有疾病，程度有所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（2）范围缩小。如“臭”，古代指气味（如“左佩刀，右备容臭”），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现在指臭味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妻子”古代指妻子和儿女，现在则只指妻子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91aa3ac?sp=1&amp;vcp=1&amp;pid=fbc42539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3.词义转移。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古代汉语中的一些词义随着时代的发展，由表示原来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的对象转移为表示另外一种对象。主要有以下几种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（1）由表示甲事物转化为表示乙事物。如“颜色”，古义指容颜、脸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色（如“颜色憔悴，形容枯槁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今义指色彩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（2）由表示甲动作转化为表示乙动作。如“去”，古义指离开（如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太丘舍去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距离（如“相去复几许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今义是“到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91aa3ac?sp=1&amp;vcp=1&amp;pid=fbc42539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（3）由表示甲范围转化为表示乙范围。如“鲜美”，古义有新鲜美丽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的意思（如“芳草鲜美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今义则指食物滋味好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（4）由表示甲义转化为表示乙义时，词性也发生了转变。如“交通”，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古义指交错相通，是动词词组（如“阡陌交通，鸡犬相闻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今义是指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运输事业的名词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91aa3ac?sp=1&amp;vcp=1&amp;pid=fbc42539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4.词义感情色彩的变化。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词义在演变过程中出现的褒贬义变化。主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要有三种情况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（1）褒义词转化为贬义词或中性词。如“爪牙”，古义比喻勇士、武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臣（如“将军者，国之爪牙也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今义比喻坏人的党羽，由褒义词转化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为贬义词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（2）贬义词转化为褒义词。如“乖”，古义为偏执、不顺服（如“行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为偏僻性乖张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今义指听话，伶俐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91aa3ac?vcp=1&amp;pid=fbc42539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（3）中性词转化为褒义词或贬义词。如“祥”，古义指吉凶的预兆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（如“是何祥也？吉凶焉在？”），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是中性词；今义为吉利，是褒义词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“谤”，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古义是公开指责别人的过失（如“能谤讥于市朝，闻寡人之耳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者”），为中性词；今义是诽谤，为贬义词。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52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初中教材中常见的古今异义词列表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1.七年级上册</a:t>
            </a:r>
            <a:endParaRPr lang="en-US" altLang="zh-CN" sz="2800" dirty="0"/>
          </a:p>
        </p:txBody>
      </p:sp>
      <p:graphicFrame>
        <p:nvGraphicFramePr>
          <p:cNvPr id="36" name="P_6_BD#1a91aa3ac?colgroup=12,8,8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585302"/>
              </p:ext>
            </p:extLst>
          </p:nvPr>
        </p:nvGraphicFramePr>
        <p:xfrm>
          <a:off x="539496" y="1866772"/>
          <a:ext cx="11082528" cy="3903220"/>
        </p:xfrm>
        <a:graphic>
          <a:graphicData uri="http://schemas.openxmlformats.org/drawingml/2006/table">
            <a:tbl>
              <a:tblPr/>
              <a:tblGrid>
                <a:gridCol w="4663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与儿女讲论文义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咏雪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这里泛指小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包括侄儿侄女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太丘舍去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陈太丘与友期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离开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有朋自远方来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志同道合的人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朋友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6_BD#1a91aa3ac?colgroup=12,8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44C092FB-AD28-4AA2-065B-10C5751303DF}"/>
              </a:ext>
            </a:extLst>
          </p:cNvPr>
          <p:cNvSpPr/>
          <p:nvPr/>
        </p:nvSpPr>
        <p:spPr>
          <a:xfrm>
            <a:off x="1125878" y="29393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2,8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C7293BA5-F6FD-6960-7607-96F189498BC5}"/>
              </a:ext>
            </a:extLst>
          </p:cNvPr>
          <p:cNvSpPr/>
          <p:nvPr/>
        </p:nvSpPr>
        <p:spPr>
          <a:xfrm>
            <a:off x="1481478" y="293935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2,8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B74C14C4-0DB2-F58D-1C83-FD5D89E24A67}"/>
              </a:ext>
            </a:extLst>
          </p:cNvPr>
          <p:cNvSpPr/>
          <p:nvPr/>
        </p:nvSpPr>
        <p:spPr>
          <a:xfrm>
            <a:off x="1837078" y="40605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2,8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573614D0-7E36-AB55-F60E-192A82075CFC}"/>
              </a:ext>
            </a:extLst>
          </p:cNvPr>
          <p:cNvSpPr/>
          <p:nvPr/>
        </p:nvSpPr>
        <p:spPr>
          <a:xfrm>
            <a:off x="1125878" y="51817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3a91f8497?vcp=1&amp;pid=be22916a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7007" y="1567008"/>
            <a:ext cx="8714232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C_4_BD#5932849df?vcp=1&amp;pid=7411b7c11&amp;color=238,61,73&amp;vtp=1&amp;vaab=1&amp;bt=1&amp;bbb=1">
            <a:extLst>
              <a:ext uri="{FF2B5EF4-FFF2-40B4-BE49-F238E27FC236}">
                <a16:creationId xmlns:a16="http://schemas.microsoft.com/office/drawing/2014/main" id="{4F951437-4691-8FEA-D7C3-DF4EE658673B}"/>
              </a:ext>
            </a:extLst>
          </p:cNvPr>
          <p:cNvSpPr/>
          <p:nvPr/>
        </p:nvSpPr>
        <p:spPr>
          <a:xfrm>
            <a:off x="539496" y="554400"/>
            <a:ext cx="11109960" cy="853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知识建构</a:t>
            </a:r>
            <a:endParaRPr lang="en-US" altLang="zh-CN" sz="34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6_BD#1a91aa3ac?colgroup=12,8,8&amp;vcp=1&amp;pid=fbc42539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714874"/>
              </p:ext>
            </p:extLst>
          </p:nvPr>
        </p:nvGraphicFramePr>
        <p:xfrm>
          <a:off x="539496" y="2107056"/>
          <a:ext cx="11082528" cy="3348484"/>
        </p:xfrm>
        <a:graphic>
          <a:graphicData uri="http://schemas.openxmlformats.org/drawingml/2006/table">
            <a:tbl>
              <a:tblPr/>
              <a:tblGrid>
                <a:gridCol w="4663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1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7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可以为师矣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论语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可以凭借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表示许可或能够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屠自后断其股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屁股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禽兽之变诈几何哉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能有多少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数学的一个分支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a91aa3ac?colgroup=12,8,8&amp;vcp=1&amp;pid=fbc42539f&amp;color=0,0,0&amp;vtp=1&amp;vaab=1&amp;bt=1&amp;bbb=1">
            <a:extLst>
              <a:ext uri="{FF2B5EF4-FFF2-40B4-BE49-F238E27FC236}">
                <a16:creationId xmlns:a16="http://schemas.microsoft.com/office/drawing/2014/main" id="{ADF185E8-9C4E-A07D-D37B-E7D2E6349346}"/>
              </a:ext>
            </a:extLst>
          </p:cNvPr>
          <p:cNvSpPr txBox="1"/>
          <p:nvPr/>
        </p:nvSpPr>
        <p:spPr>
          <a:xfrm>
            <a:off x="10903879" y="13986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2,8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E85A5C0F-6FCD-69B5-CF72-B5147787A1EE}"/>
              </a:ext>
            </a:extLst>
          </p:cNvPr>
          <p:cNvSpPr/>
          <p:nvPr/>
        </p:nvSpPr>
        <p:spPr>
          <a:xfrm>
            <a:off x="770278" y="3179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2,8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4DEAF068-B924-F1D2-DA49-E8A0FE1B1DB9}"/>
              </a:ext>
            </a:extLst>
          </p:cNvPr>
          <p:cNvSpPr/>
          <p:nvPr/>
        </p:nvSpPr>
        <p:spPr>
          <a:xfrm>
            <a:off x="1125878" y="317963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2,8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6392E11C-3ECB-CC9E-BC29-8773D15A2BC1}"/>
              </a:ext>
            </a:extLst>
          </p:cNvPr>
          <p:cNvSpPr/>
          <p:nvPr/>
        </p:nvSpPr>
        <p:spPr>
          <a:xfrm>
            <a:off x="2548278" y="42310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2,8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0E104918-741E-7713-5D11-136F7FC7DB2B}"/>
              </a:ext>
            </a:extLst>
          </p:cNvPr>
          <p:cNvSpPr/>
          <p:nvPr/>
        </p:nvSpPr>
        <p:spPr>
          <a:xfrm>
            <a:off x="2548278" y="48673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2,8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71907634-2868-9D25-F2BB-4A5B47FBBF8C}"/>
              </a:ext>
            </a:extLst>
          </p:cNvPr>
          <p:cNvSpPr/>
          <p:nvPr/>
        </p:nvSpPr>
        <p:spPr>
          <a:xfrm>
            <a:off x="2903878" y="486733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3931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2.七年级下册</a:t>
            </a:r>
            <a:endParaRPr lang="en-US" altLang="zh-CN" sz="2800" dirty="0"/>
          </a:p>
        </p:txBody>
      </p:sp>
      <p:graphicFrame>
        <p:nvGraphicFramePr>
          <p:cNvPr id="38" name="P_6_BD#1a91aa3ac?colgroup=11,9,7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903938"/>
              </p:ext>
            </p:extLst>
          </p:nvPr>
        </p:nvGraphicFramePr>
        <p:xfrm>
          <a:off x="539496" y="1074736"/>
          <a:ext cx="11073384" cy="4942000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孤岂欲卿治经为博士邪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孙权劝学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专掌经学传授的学官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学位的最高一级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但当涉猎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孙权劝学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见往事耳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孙权劝学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过去的事情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亭亭净植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爱莲说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竖立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药稍镕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文中提到的松脂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等的混合物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227856CF-6F5F-3F09-8E0C-D0F7CAD95EEE}"/>
              </a:ext>
            </a:extLst>
          </p:cNvPr>
          <p:cNvSpPr/>
          <p:nvPr/>
        </p:nvSpPr>
        <p:spPr>
          <a:xfrm>
            <a:off x="3259478" y="21473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1D68A750-556D-1B15-3CFD-6CA6DD3FDB4B}"/>
              </a:ext>
            </a:extLst>
          </p:cNvPr>
          <p:cNvSpPr/>
          <p:nvPr/>
        </p:nvSpPr>
        <p:spPr>
          <a:xfrm>
            <a:off x="3615078" y="21473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E564A8D3-D074-D16E-C152-3BB73714055C}"/>
              </a:ext>
            </a:extLst>
          </p:cNvPr>
          <p:cNvSpPr/>
          <p:nvPr/>
        </p:nvSpPr>
        <p:spPr>
          <a:xfrm>
            <a:off x="770278" y="33225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603AFAED-D694-1858-6CE6-8CBDC58F6327}"/>
              </a:ext>
            </a:extLst>
          </p:cNvPr>
          <p:cNvSpPr/>
          <p:nvPr/>
        </p:nvSpPr>
        <p:spPr>
          <a:xfrm>
            <a:off x="1125878" y="40605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C9856B6F-6505-56C4-6405-0DDDDE866645}"/>
              </a:ext>
            </a:extLst>
          </p:cNvPr>
          <p:cNvSpPr/>
          <p:nvPr/>
        </p:nvSpPr>
        <p:spPr>
          <a:xfrm>
            <a:off x="1481478" y="406050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196B9874-BB30-0A18-31EA-7355D0F94D97}"/>
              </a:ext>
            </a:extLst>
          </p:cNvPr>
          <p:cNvSpPr/>
          <p:nvPr/>
        </p:nvSpPr>
        <p:spPr>
          <a:xfrm>
            <a:off x="1856128" y="475081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C6615A4A-B1AB-3C50-1E49-773141DD8D17}"/>
              </a:ext>
            </a:extLst>
          </p:cNvPr>
          <p:cNvSpPr/>
          <p:nvPr/>
        </p:nvSpPr>
        <p:spPr>
          <a:xfrm>
            <a:off x="770278" y="57184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3.八年级上册</a:t>
            </a:r>
            <a:endParaRPr lang="en-US" altLang="zh-CN" sz="2800" dirty="0"/>
          </a:p>
        </p:txBody>
      </p:sp>
      <p:graphicFrame>
        <p:nvGraphicFramePr>
          <p:cNvPr id="39" name="P_6_BD#1a91aa3ac?colgroup=12,8,8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950005"/>
              </p:ext>
            </p:extLst>
          </p:nvPr>
        </p:nvGraphicFramePr>
        <p:xfrm>
          <a:off x="539496" y="1236009"/>
          <a:ext cx="11082528" cy="4320000"/>
        </p:xfrm>
        <a:graphic>
          <a:graphicData uri="http://schemas.openxmlformats.org/drawingml/2006/table">
            <a:tbl>
              <a:tblPr/>
              <a:tblGrid>
                <a:gridCol w="5499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15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或王命急宣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虽乘奔御风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即使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晓雾将歇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答谢中书书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休息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夕日欲颓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答谢中书书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坠落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萎靡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盖竹柏影也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记承天寺夜游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大概是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器物上有遮盖作用的东西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5AEE870D-C847-7D79-F638-815412A5194B}"/>
              </a:ext>
            </a:extLst>
          </p:cNvPr>
          <p:cNvSpPr/>
          <p:nvPr/>
        </p:nvSpPr>
        <p:spPr>
          <a:xfrm>
            <a:off x="751228" y="2541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31407BB6-38A5-DED8-EA38-564310237A4D}"/>
              </a:ext>
            </a:extLst>
          </p:cNvPr>
          <p:cNvSpPr/>
          <p:nvPr/>
        </p:nvSpPr>
        <p:spPr>
          <a:xfrm>
            <a:off x="769031" y="3284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144CB35-1602-82F3-F7B1-C22489C50EAE}"/>
              </a:ext>
            </a:extLst>
          </p:cNvPr>
          <p:cNvSpPr/>
          <p:nvPr/>
        </p:nvSpPr>
        <p:spPr>
          <a:xfrm>
            <a:off x="1837078" y="39702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4035C1F1-03FB-C3D5-243B-D64A031A5CF1}"/>
              </a:ext>
            </a:extLst>
          </p:cNvPr>
          <p:cNvSpPr/>
          <p:nvPr/>
        </p:nvSpPr>
        <p:spPr>
          <a:xfrm>
            <a:off x="1837078" y="470599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F000D33D-A798-48B2-D5E8-E1BC7F0B5F93}"/>
              </a:ext>
            </a:extLst>
          </p:cNvPr>
          <p:cNvSpPr/>
          <p:nvPr/>
        </p:nvSpPr>
        <p:spPr>
          <a:xfrm>
            <a:off x="789328" y="54512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6_BD#1a91aa3ac?colgroup=12,8,8&amp;vcp=1&amp;pid=fbc42539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463039"/>
              </p:ext>
            </p:extLst>
          </p:nvPr>
        </p:nvGraphicFramePr>
        <p:xfrm>
          <a:off x="539496" y="1070952"/>
          <a:ext cx="11082528" cy="5238435"/>
        </p:xfrm>
        <a:graphic>
          <a:graphicData uri="http://schemas.openxmlformats.org/drawingml/2006/table">
            <a:tbl>
              <a:tblPr/>
              <a:tblGrid>
                <a:gridCol w="4663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47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20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鸢飞戾天者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与朱元思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罪过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乖张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42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亲戚畔之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得道多助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道寡助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内外亲属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包括父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系亲属和母系亲属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跟自己家庭有婚姻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关系或血缘关系的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家庭或它的成员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20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故君子有不战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得道多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失道寡助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这里指能行仁政的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君主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品德高尚的人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20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丈夫之冠也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富贵不能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成年男子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女子的配偶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1a91aa3ac?colgroup=12,8,8&amp;vcp=1&amp;pid=fbc42539f&amp;color=0,0,0&amp;mp=1&amp;vtp=1&amp;vaab=1&amp;bt=1&amp;bbb=1">
            <a:extLst>
              <a:ext uri="{FF2B5EF4-FFF2-40B4-BE49-F238E27FC236}">
                <a16:creationId xmlns:a16="http://schemas.microsoft.com/office/drawing/2014/main" id="{6C7FB027-9B80-73D7-BA2B-B82FD61C60B0}"/>
              </a:ext>
            </a:extLst>
          </p:cNvPr>
          <p:cNvSpPr txBox="1"/>
          <p:nvPr/>
        </p:nvSpPr>
        <p:spPr>
          <a:xfrm>
            <a:off x="10903879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7B8B01FC-96BE-6C15-A11B-CCB05A41DB7F}"/>
              </a:ext>
            </a:extLst>
          </p:cNvPr>
          <p:cNvSpPr/>
          <p:nvPr/>
        </p:nvSpPr>
        <p:spPr>
          <a:xfrm>
            <a:off x="1484653" y="20557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D237779E-0E96-6EEA-7C40-314AA70FC138}"/>
              </a:ext>
            </a:extLst>
          </p:cNvPr>
          <p:cNvSpPr/>
          <p:nvPr/>
        </p:nvSpPr>
        <p:spPr>
          <a:xfrm>
            <a:off x="770278" y="3409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F4511F4-E2EB-8203-1BB6-308498694438}"/>
              </a:ext>
            </a:extLst>
          </p:cNvPr>
          <p:cNvSpPr/>
          <p:nvPr/>
        </p:nvSpPr>
        <p:spPr>
          <a:xfrm>
            <a:off x="1113178" y="34099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50E78AF5-2F67-EA66-762E-968F358A7DE5}"/>
              </a:ext>
            </a:extLst>
          </p:cNvPr>
          <p:cNvSpPr/>
          <p:nvPr/>
        </p:nvSpPr>
        <p:spPr>
          <a:xfrm>
            <a:off x="1130981" y="47451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49FCD495-9948-6378-1F76-409C7BEACD6C}"/>
              </a:ext>
            </a:extLst>
          </p:cNvPr>
          <p:cNvSpPr/>
          <p:nvPr/>
        </p:nvSpPr>
        <p:spPr>
          <a:xfrm>
            <a:off x="1473881" y="474510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EE5C0742-35DA-BAEF-12BC-49FD3F1E45B8}"/>
              </a:ext>
            </a:extLst>
          </p:cNvPr>
          <p:cNvSpPr/>
          <p:nvPr/>
        </p:nvSpPr>
        <p:spPr>
          <a:xfrm>
            <a:off x="770278" y="57489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3F16A63-DA05-C11A-C1A3-AAC1C158EA7D}"/>
              </a:ext>
            </a:extLst>
          </p:cNvPr>
          <p:cNvSpPr/>
          <p:nvPr/>
        </p:nvSpPr>
        <p:spPr>
          <a:xfrm>
            <a:off x="1113178" y="574894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6_BD#1a91aa3ac?colgroup=12,8,8&amp;vcp=1&amp;pid=fbc42539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205701"/>
              </p:ext>
            </p:extLst>
          </p:nvPr>
        </p:nvGraphicFramePr>
        <p:xfrm>
          <a:off x="711228" y="845527"/>
          <a:ext cx="10769544" cy="5400000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管夷吾举于士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生于忧患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死于安乐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狱官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方七百里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古代计量面积用语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常指矩形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惩山北之塞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苦于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惩罚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何苦而不平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愚公移山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苦何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担心什么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用反问语气表示不值得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使人称谢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问候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致意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1a91aa3ac?colgroup=12,8,8&amp;vcp=1&amp;pid=fbc42539f&amp;color=0,0,0&amp;mp=1&amp;vtp=1&amp;vaab=1&amp;bt=1&amp;bbb=1">
            <a:extLst>
              <a:ext uri="{FF2B5EF4-FFF2-40B4-BE49-F238E27FC236}">
                <a16:creationId xmlns:a16="http://schemas.microsoft.com/office/drawing/2014/main" id="{884D0B44-D1C3-6C4D-C14F-0C10BA2D6196}"/>
              </a:ext>
            </a:extLst>
          </p:cNvPr>
          <p:cNvSpPr txBox="1"/>
          <p:nvPr/>
        </p:nvSpPr>
        <p:spPr>
          <a:xfrm>
            <a:off x="10762627" y="32897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4AFD93CA-21D1-C6F5-B971-976BBAD99E67}"/>
              </a:ext>
            </a:extLst>
          </p:cNvPr>
          <p:cNvSpPr/>
          <p:nvPr/>
        </p:nvSpPr>
        <p:spPr>
          <a:xfrm>
            <a:off x="2703853" y="217004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72841659-9573-1A4B-13C5-5177AF714892}"/>
              </a:ext>
            </a:extLst>
          </p:cNvPr>
          <p:cNvSpPr/>
          <p:nvPr/>
        </p:nvSpPr>
        <p:spPr>
          <a:xfrm>
            <a:off x="941728" y="339090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3056F9EA-CF8E-A611-3899-E52FF225C6C9}"/>
              </a:ext>
            </a:extLst>
          </p:cNvPr>
          <p:cNvSpPr/>
          <p:nvPr/>
        </p:nvSpPr>
        <p:spPr>
          <a:xfrm>
            <a:off x="922678" y="409409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DDDB43B3-30FE-C7F3-E4D4-89072F42F70E}"/>
              </a:ext>
            </a:extLst>
          </p:cNvPr>
          <p:cNvSpPr/>
          <p:nvPr/>
        </p:nvSpPr>
        <p:spPr>
          <a:xfrm>
            <a:off x="1999003" y="61038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29C081EA-5F6E-7D04-3E2E-A5A1116C4C22}"/>
              </a:ext>
            </a:extLst>
          </p:cNvPr>
          <p:cNvSpPr/>
          <p:nvPr/>
        </p:nvSpPr>
        <p:spPr>
          <a:xfrm>
            <a:off x="940481" y="51221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1,9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0B124156-92D4-E441-AF7D-DACDF42353BC}"/>
              </a:ext>
            </a:extLst>
          </p:cNvPr>
          <p:cNvSpPr/>
          <p:nvPr/>
        </p:nvSpPr>
        <p:spPr>
          <a:xfrm>
            <a:off x="1283381" y="51221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6917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4.八年级下册</a:t>
            </a:r>
            <a:endParaRPr lang="en-US" altLang="zh-CN" sz="2800" dirty="0"/>
          </a:p>
        </p:txBody>
      </p:sp>
      <p:graphicFrame>
        <p:nvGraphicFramePr>
          <p:cNvPr id="42" name="P_6_BD#1a91aa3ac?colgroup=12,7,9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87794"/>
              </p:ext>
            </p:extLst>
          </p:nvPr>
        </p:nvGraphicFramePr>
        <p:xfrm>
          <a:off x="539496" y="1373377"/>
          <a:ext cx="11073384" cy="4237176"/>
        </p:xfrm>
        <a:graphic>
          <a:graphicData uri="http://schemas.openxmlformats.org/drawingml/2006/table">
            <a:tbl>
              <a:tblPr/>
              <a:tblGrid>
                <a:gridCol w="4791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3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芳草鲜美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新鲜美好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食物的味道鲜美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仿佛若有光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隐隐约约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看不真切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似乎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好像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5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阡陌交通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鸡犬相闻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交错相通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原是各种运输和邮电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事业的总称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现仅指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运输事业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F8A5C09C-6707-5CAE-C221-2321C77FD6EA}"/>
              </a:ext>
            </a:extLst>
          </p:cNvPr>
          <p:cNvSpPr/>
          <p:nvPr/>
        </p:nvSpPr>
        <p:spPr>
          <a:xfrm>
            <a:off x="1481478" y="2700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C6D160DA-6E01-8ABE-2A95-74D46F994A18}"/>
              </a:ext>
            </a:extLst>
          </p:cNvPr>
          <p:cNvSpPr/>
          <p:nvPr/>
        </p:nvSpPr>
        <p:spPr>
          <a:xfrm>
            <a:off x="1837078" y="270002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A0F06B84-39A6-8986-51CD-9CCE6B9FBB45}"/>
              </a:ext>
            </a:extLst>
          </p:cNvPr>
          <p:cNvSpPr/>
          <p:nvPr/>
        </p:nvSpPr>
        <p:spPr>
          <a:xfrm>
            <a:off x="770278" y="363912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99507A3B-00C1-509D-22B0-A9C88E6280C5}"/>
              </a:ext>
            </a:extLst>
          </p:cNvPr>
          <p:cNvSpPr/>
          <p:nvPr/>
        </p:nvSpPr>
        <p:spPr>
          <a:xfrm>
            <a:off x="1125878" y="363912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C47EDB0E-67FC-0E98-EB61-89A5C8C07668}"/>
              </a:ext>
            </a:extLst>
          </p:cNvPr>
          <p:cNvSpPr/>
          <p:nvPr/>
        </p:nvSpPr>
        <p:spPr>
          <a:xfrm>
            <a:off x="1481478" y="47444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2,7,9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A654415-08E5-DC56-F624-C675B0CC954B}"/>
              </a:ext>
            </a:extLst>
          </p:cNvPr>
          <p:cNvSpPr/>
          <p:nvPr/>
        </p:nvSpPr>
        <p:spPr>
          <a:xfrm>
            <a:off x="1837078" y="474440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6_BD#1a91aa3ac?colgroup=12,7,9&amp;vcp=1&amp;pid=fbc42539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349827"/>
              </p:ext>
            </p:extLst>
          </p:nvPr>
        </p:nvGraphicFramePr>
        <p:xfrm>
          <a:off x="539496" y="1251171"/>
          <a:ext cx="11073384" cy="4623220"/>
        </p:xfrm>
        <a:graphic>
          <a:graphicData uri="http://schemas.openxmlformats.org/drawingml/2006/table">
            <a:tbl>
              <a:tblPr/>
              <a:tblGrid>
                <a:gridCol w="4791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1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0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率妻子邑人来此绝境</a:t>
                      </a:r>
                      <a:endParaRPr lang="en-US" altLang="zh-CN" sz="100" b="0" i="0" kern="0" spc="-9990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妻子儿女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与人世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隔绝的地方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男子的配偶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没有出路的境地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无论魏晋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桃花源记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不要说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更不必说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在任何条件下结果都不会改变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不可久居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小石潭记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崔氏二小生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小石潭记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年轻人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戏曲中生角的一种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扮演青年男子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1a91aa3ac?colgroup=12,7,9&amp;vcp=1&amp;pid=fbc42539f&amp;color=0,0,0&amp;mp=1&amp;vtp=1&amp;vaab=1&amp;bt=1&amp;bbb=1">
            <a:extLst>
              <a:ext uri="{FF2B5EF4-FFF2-40B4-BE49-F238E27FC236}">
                <a16:creationId xmlns:a16="http://schemas.microsoft.com/office/drawing/2014/main" id="{6EF186A1-AE93-CC7B-C0DD-77E697CA7D80}"/>
              </a:ext>
            </a:extLst>
          </p:cNvPr>
          <p:cNvSpPr txBox="1"/>
          <p:nvPr/>
        </p:nvSpPr>
        <p:spPr>
          <a:xfrm>
            <a:off x="10894735" y="5427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2BB3AE7E-AB62-9F87-2D13-74C752956A55}"/>
              </a:ext>
            </a:extLst>
          </p:cNvPr>
          <p:cNvSpPr/>
          <p:nvPr/>
        </p:nvSpPr>
        <p:spPr>
          <a:xfrm>
            <a:off x="1125878" y="235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9900FB86-9B02-D2A9-219A-3AB67F27287B}"/>
              </a:ext>
            </a:extLst>
          </p:cNvPr>
          <p:cNvSpPr/>
          <p:nvPr/>
        </p:nvSpPr>
        <p:spPr>
          <a:xfrm>
            <a:off x="1481478" y="23523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6857C86A-1D0B-B263-42C0-E5047D51C874}"/>
              </a:ext>
            </a:extLst>
          </p:cNvPr>
          <p:cNvSpPr/>
          <p:nvPr/>
        </p:nvSpPr>
        <p:spPr>
          <a:xfrm>
            <a:off x="3259478" y="232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C32B0AB7-0FCB-C488-C7D4-25E7C3F625FD}"/>
              </a:ext>
            </a:extLst>
          </p:cNvPr>
          <p:cNvSpPr/>
          <p:nvPr/>
        </p:nvSpPr>
        <p:spPr>
          <a:xfrm>
            <a:off x="3615078" y="23237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5153D755-4A47-2E4B-F8F3-85FD5D3919BC}"/>
              </a:ext>
            </a:extLst>
          </p:cNvPr>
          <p:cNvSpPr/>
          <p:nvPr/>
        </p:nvSpPr>
        <p:spPr>
          <a:xfrm>
            <a:off x="770278" y="372875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2C387643-AA62-0A84-3DC4-6ABF0FB31023}"/>
              </a:ext>
            </a:extLst>
          </p:cNvPr>
          <p:cNvSpPr/>
          <p:nvPr/>
        </p:nvSpPr>
        <p:spPr>
          <a:xfrm>
            <a:off x="1125878" y="372875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A0C38D54-3BF3-40C0-19AF-35926786B2F5}"/>
              </a:ext>
            </a:extLst>
          </p:cNvPr>
          <p:cNvSpPr/>
          <p:nvPr/>
        </p:nvSpPr>
        <p:spPr>
          <a:xfrm>
            <a:off x="1856128" y="463927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9713BA51-7CFB-8609-26BC-EFD582876F90}"/>
              </a:ext>
            </a:extLst>
          </p:cNvPr>
          <p:cNvSpPr/>
          <p:nvPr/>
        </p:nvSpPr>
        <p:spPr>
          <a:xfrm>
            <a:off x="1848531" y="5559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B1CA9486-F13C-140D-002C-B2136D334791}"/>
              </a:ext>
            </a:extLst>
          </p:cNvPr>
          <p:cNvSpPr/>
          <p:nvPr/>
        </p:nvSpPr>
        <p:spPr>
          <a:xfrm>
            <a:off x="2204131" y="55593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6_BD#1a91aa3ac?colgroup=12,7,9&amp;vcp=1&amp;pid=fbc42539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39607"/>
              </p:ext>
            </p:extLst>
          </p:nvPr>
        </p:nvGraphicFramePr>
        <p:xfrm>
          <a:off x="539496" y="1498599"/>
          <a:ext cx="11073384" cy="3281220"/>
        </p:xfrm>
        <a:graphic>
          <a:graphicData uri="http://schemas.openxmlformats.org/drawingml/2006/table">
            <a:tbl>
              <a:tblPr/>
              <a:tblGrid>
                <a:gridCol w="5594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高可二黍许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核舟记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儒家推崇的上古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时代的政治制度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女有归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大道之行也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女子出嫁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返回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6_BD#1a91aa3ac?colgroup=12,7,9&amp;vcp=1&amp;pid=fbc42539f&amp;color=0,0,0&amp;mp=1&amp;vtp=1&amp;vaab=1&amp;bt=1&amp;bbb=1">
            <a:extLst>
              <a:ext uri="{FF2B5EF4-FFF2-40B4-BE49-F238E27FC236}">
                <a16:creationId xmlns:a16="http://schemas.microsoft.com/office/drawing/2014/main" id="{7BC410AC-AD3A-D6E2-FD1E-3F9607A9FD78}"/>
              </a:ext>
            </a:extLst>
          </p:cNvPr>
          <p:cNvSpPr txBox="1"/>
          <p:nvPr/>
        </p:nvSpPr>
        <p:spPr>
          <a:xfrm>
            <a:off x="10894735" y="79019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D2FABD63-99D3-1A76-C2F7-7C8501E61767}"/>
              </a:ext>
            </a:extLst>
          </p:cNvPr>
          <p:cNvSpPr/>
          <p:nvPr/>
        </p:nvSpPr>
        <p:spPr>
          <a:xfrm>
            <a:off x="1125878" y="282524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8395CCD5-39CF-49E7-308A-BDFF6AF85DB1}"/>
              </a:ext>
            </a:extLst>
          </p:cNvPr>
          <p:cNvSpPr/>
          <p:nvPr/>
        </p:nvSpPr>
        <p:spPr>
          <a:xfrm>
            <a:off x="1106828" y="37644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2,7,9&amp;vcp=1&amp;pid=fbc42539f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6468107D-5B7E-89F8-9917-82EFAD0330F5}"/>
              </a:ext>
            </a:extLst>
          </p:cNvPr>
          <p:cNvSpPr/>
          <p:nvPr/>
        </p:nvSpPr>
        <p:spPr>
          <a:xfrm>
            <a:off x="1448481" y="464629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911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5.九年级上册</a:t>
            </a:r>
            <a:endParaRPr lang="en-US" altLang="zh-CN" sz="2800" dirty="0"/>
          </a:p>
        </p:txBody>
      </p:sp>
      <p:graphicFrame>
        <p:nvGraphicFramePr>
          <p:cNvPr id="45" name="P_6_BD#1a91aa3ac?colgroup=13,7,7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117804"/>
              </p:ext>
            </p:extLst>
          </p:nvPr>
        </p:nvGraphicFramePr>
        <p:xfrm>
          <a:off x="539496" y="1593595"/>
          <a:ext cx="11423649" cy="3281220"/>
        </p:xfrm>
        <a:graphic>
          <a:graphicData uri="http://schemas.openxmlformats.org/drawingml/2006/table">
            <a:tbl>
              <a:tblPr/>
              <a:tblGrid>
                <a:gridCol w="6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7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气象万千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大气的状态和现象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去国怀乡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岳阳楼记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余强饮三大白而别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湖心亭看雪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古人罚酒时用的酒杯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白色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6_BD#1a91aa3ac?colgroup=13,7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DADA4FE7-F14B-7A14-A569-B6703D305274}"/>
              </a:ext>
            </a:extLst>
          </p:cNvPr>
          <p:cNvSpPr/>
          <p:nvPr/>
        </p:nvSpPr>
        <p:spPr>
          <a:xfrm>
            <a:off x="770278" y="29213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3,7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253B008-4DC9-321E-0DD9-A98C44F6F207}"/>
              </a:ext>
            </a:extLst>
          </p:cNvPr>
          <p:cNvSpPr/>
          <p:nvPr/>
        </p:nvSpPr>
        <p:spPr>
          <a:xfrm>
            <a:off x="1125878" y="292138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3,7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A494A67-7D03-2A21-1658-CE21B799C79B}"/>
              </a:ext>
            </a:extLst>
          </p:cNvPr>
          <p:cNvSpPr/>
          <p:nvPr/>
        </p:nvSpPr>
        <p:spPr>
          <a:xfrm>
            <a:off x="1125878" y="36318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3,7,7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46D41747-B426-8A55-3AD3-0BD002A064AF}"/>
              </a:ext>
            </a:extLst>
          </p:cNvPr>
          <p:cNvSpPr/>
          <p:nvPr/>
        </p:nvSpPr>
        <p:spPr>
          <a:xfrm>
            <a:off x="2548278" y="456342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91aa3ac?sp=1&amp;vcp=1&amp;pid=fbc42539f&amp;color=0,0,0&amp;vtp=1&amp;vaab=1&amp;bt=1&amp;bbb=1"/>
          <p:cNvSpPr/>
          <p:nvPr/>
        </p:nvSpPr>
        <p:spPr>
          <a:xfrm>
            <a:off x="539496" y="8466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6.九年级下册</a:t>
            </a:r>
            <a:endParaRPr lang="en-US" altLang="zh-CN" sz="2800" dirty="0"/>
          </a:p>
        </p:txBody>
      </p:sp>
      <p:graphicFrame>
        <p:nvGraphicFramePr>
          <p:cNvPr id="46" name="P_6_BD#1a91aa3ac?colgroup=13,7,8&amp;vcp=1&amp;pid=fbc42539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329000"/>
              </p:ext>
            </p:extLst>
          </p:nvPr>
        </p:nvGraphicFramePr>
        <p:xfrm>
          <a:off x="539496" y="1528285"/>
          <a:ext cx="11073384" cy="3820780"/>
        </p:xfrm>
        <a:graphic>
          <a:graphicData uri="http://schemas.openxmlformats.org/drawingml/2006/table">
            <a:tbl>
              <a:tblPr/>
              <a:tblGrid>
                <a:gridCol w="6689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2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受地于先王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虽然如此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两个词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表示让步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一个词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以头抢地耳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抢夺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长跪而谢之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唐雎不辱使命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走送之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P_6_BD#1a91aa3ac?colgroup=13,7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12D89441-3142-92F9-985E-D192C0AB620C}"/>
              </a:ext>
            </a:extLst>
          </p:cNvPr>
          <p:cNvSpPr/>
          <p:nvPr/>
        </p:nvSpPr>
        <p:spPr>
          <a:xfrm>
            <a:off x="770278" y="2915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3,7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3531BDB2-DF7E-F9E7-0B7C-26F6D92DC701}"/>
              </a:ext>
            </a:extLst>
          </p:cNvPr>
          <p:cNvSpPr/>
          <p:nvPr/>
        </p:nvSpPr>
        <p:spPr>
          <a:xfrm>
            <a:off x="1125878" y="291518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3,7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8FA07AED-63BB-2303-2FF9-84FC6185B026}"/>
              </a:ext>
            </a:extLst>
          </p:cNvPr>
          <p:cNvSpPr/>
          <p:nvPr/>
        </p:nvSpPr>
        <p:spPr>
          <a:xfrm>
            <a:off x="1481478" y="376970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3,7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3C7C93F0-0F4C-C75A-16A9-EDAB3AC07490}"/>
              </a:ext>
            </a:extLst>
          </p:cNvPr>
          <p:cNvSpPr/>
          <p:nvPr/>
        </p:nvSpPr>
        <p:spPr>
          <a:xfrm>
            <a:off x="1845356" y="453850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3,7,8&amp;vcp=1&amp;pid=fbc42539f&amp;color=0,0,0&amp;vtp=1&amp;vaab=1&amp;bbb=1&amp;hb=1&amp;zzd= 1">
            <a:extLst>
              <a:ext uri="{FF2B5EF4-FFF2-40B4-BE49-F238E27FC236}">
                <a16:creationId xmlns:a16="http://schemas.microsoft.com/office/drawing/2014/main" id="{04F918D5-586C-51FE-812F-21B49A9CD755}"/>
              </a:ext>
            </a:extLst>
          </p:cNvPr>
          <p:cNvSpPr/>
          <p:nvPr/>
        </p:nvSpPr>
        <p:spPr>
          <a:xfrm>
            <a:off x="740456" y="52184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411b7c11.fixed?vcp=1&amp;pid=e3b8326c6&amp;color=238,61,73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EE3D4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7411b7c11.fixed?vcp=1&amp;pid=e3b8326c6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读</a:t>
            </a:r>
            <a:endParaRPr lang="en-US" altLang="zh-CN" sz="4800" dirty="0"/>
          </a:p>
        </p:txBody>
      </p:sp>
      <p:sp>
        <p:nvSpPr>
          <p:cNvPr id="4" name="C_3#7411b7c11.fixed?vcp=1&amp;pid=e3b8326c6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四、文言文阅读</a:t>
            </a:r>
            <a:endParaRPr lang="en-US" altLang="zh-CN" sz="4000" dirty="0"/>
          </a:p>
        </p:txBody>
      </p:sp>
      <p:sp>
        <p:nvSpPr>
          <p:cNvPr id="5" name="C_3_BD#7411b7c11.fixed?vcp=1&amp;pid=e3b8326c6&amp;color=0,0,0&amp;vtp=1&amp;vaab=1&amp;bbb=1"/>
          <p:cNvSpPr/>
          <p:nvPr/>
        </p:nvSpPr>
        <p:spPr>
          <a:xfrm>
            <a:off x="265176" y="4754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文言实词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6_BD#1a91aa3ac?colgroup=13,7,8&amp;vcp=1&amp;pid=fbc42539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475284"/>
              </p:ext>
            </p:extLst>
          </p:nvPr>
        </p:nvGraphicFramePr>
        <p:xfrm>
          <a:off x="539496" y="1031539"/>
          <a:ext cx="11073384" cy="5125229"/>
        </p:xfrm>
        <a:graphic>
          <a:graphicData uri="http://schemas.openxmlformats.org/drawingml/2006/table">
            <a:tbl>
              <a:tblPr/>
              <a:tblGrid>
                <a:gridCol w="5047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5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304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媵人持汤沃灌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热水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食物煮熟后所得的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汁水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3041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左佩刀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右备容臭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送东阳马生序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香气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难闻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3041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肉食者鄙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浅陋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这里指目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光短浅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3041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牺牲玉帛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指祭祀用的纯色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全体牲畜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为正义的目的而舍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弃自己的生命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小大之狱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曹刿论战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诉讼事件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监狱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1a91aa3ac?colgroup=13,7,8&amp;vcp=1&amp;pid=fbc42539f&amp;color=0,0,0&amp;vtp=1&amp;vaab=1&amp;bt=1&amp;bbb=1">
            <a:extLst>
              <a:ext uri="{FF2B5EF4-FFF2-40B4-BE49-F238E27FC236}">
                <a16:creationId xmlns:a16="http://schemas.microsoft.com/office/drawing/2014/main" id="{E7A49B2D-3504-C5C5-182A-CFB80D19728E}"/>
              </a:ext>
            </a:extLst>
          </p:cNvPr>
          <p:cNvSpPr txBox="1"/>
          <p:nvPr/>
        </p:nvSpPr>
        <p:spPr>
          <a:xfrm>
            <a:off x="10894735" y="4020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951EA522-AC3E-E315-4352-664F9D08CB8C}"/>
              </a:ext>
            </a:extLst>
          </p:cNvPr>
          <p:cNvSpPr/>
          <p:nvPr/>
        </p:nvSpPr>
        <p:spPr>
          <a:xfrm>
            <a:off x="1837078" y="20228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57D54517-9BFB-8BFA-7697-0F954FF2512A}"/>
              </a:ext>
            </a:extLst>
          </p:cNvPr>
          <p:cNvSpPr/>
          <p:nvPr/>
        </p:nvSpPr>
        <p:spPr>
          <a:xfrm>
            <a:off x="3230903" y="302213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29141CF2-3965-243F-EBE9-777A03455A07}"/>
              </a:ext>
            </a:extLst>
          </p:cNvPr>
          <p:cNvSpPr/>
          <p:nvPr/>
        </p:nvSpPr>
        <p:spPr>
          <a:xfrm>
            <a:off x="1837078" y="42188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1038104E-4003-9D30-C5D0-F450CA848321}"/>
              </a:ext>
            </a:extLst>
          </p:cNvPr>
          <p:cNvSpPr/>
          <p:nvPr/>
        </p:nvSpPr>
        <p:spPr>
          <a:xfrm>
            <a:off x="770278" y="51368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CC7ADCAF-44D5-320B-1C92-BEBB799F1A4B}"/>
              </a:ext>
            </a:extLst>
          </p:cNvPr>
          <p:cNvSpPr/>
          <p:nvPr/>
        </p:nvSpPr>
        <p:spPr>
          <a:xfrm>
            <a:off x="1125878" y="51368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71471F37-2F4C-134A-E11E-4F90CBE6734B}"/>
              </a:ext>
            </a:extLst>
          </p:cNvPr>
          <p:cNvSpPr/>
          <p:nvPr/>
        </p:nvSpPr>
        <p:spPr>
          <a:xfrm>
            <a:off x="1845356" y="601121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P_6_BD#1a91aa3ac?colgroup=13,7,8&amp;vcp=1&amp;pid=fbc42539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32466"/>
              </p:ext>
            </p:extLst>
          </p:nvPr>
        </p:nvGraphicFramePr>
        <p:xfrm>
          <a:off x="539496" y="907714"/>
          <a:ext cx="11124000" cy="5317328"/>
        </p:xfrm>
        <a:graphic>
          <a:graphicData uri="http://schemas.openxmlformats.org/drawingml/2006/table">
            <a:tbl>
              <a:tblPr/>
              <a:tblGrid>
                <a:gridCol w="44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8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今齐地方千里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邹忌讽齐王纳谏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土地方圆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中央下属的各级行</a:t>
                      </a:r>
                    </a:p>
                    <a:p>
                      <a:pPr marL="0" lv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政区划的统治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群臣吏民能面刺寡人之过者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邹忌讽齐王纳谏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尖的东西进入或穿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过物体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会天大雨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恰巧遇到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聚会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集会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见面等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3965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夜篝火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用竹笼罩着火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这里的意思是用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篝火装作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鬼火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在空旷处或野外架木柴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树枝燃烧的火堆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6_BD#1a91aa3ac?colgroup=13,7,8&amp;vcp=1&amp;pid=fbc42539f&amp;color=0,0,0&amp;vtp=1&amp;vaab=1&amp;bt=1&amp;bbb=1">
            <a:extLst>
              <a:ext uri="{FF2B5EF4-FFF2-40B4-BE49-F238E27FC236}">
                <a16:creationId xmlns:a16="http://schemas.microsoft.com/office/drawing/2014/main" id="{673042C6-FD85-E5A6-4290-82BEC2B4320C}"/>
              </a:ext>
            </a:extLst>
          </p:cNvPr>
          <p:cNvSpPr txBox="1"/>
          <p:nvPr/>
        </p:nvSpPr>
        <p:spPr>
          <a:xfrm>
            <a:off x="10894735" y="278175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6C9F8F2D-ECEE-3DDA-007D-8075326AEDD8}"/>
              </a:ext>
            </a:extLst>
          </p:cNvPr>
          <p:cNvSpPr/>
          <p:nvPr/>
        </p:nvSpPr>
        <p:spPr>
          <a:xfrm>
            <a:off x="1481478" y="1979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3333FC66-36DB-B729-AF3C-46C99F0E9F56}"/>
              </a:ext>
            </a:extLst>
          </p:cNvPr>
          <p:cNvSpPr/>
          <p:nvPr/>
        </p:nvSpPr>
        <p:spPr>
          <a:xfrm>
            <a:off x="1837078" y="197965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0739F54B-2CB1-0D2A-AC54-A0BF95EB4703}"/>
              </a:ext>
            </a:extLst>
          </p:cNvPr>
          <p:cNvSpPr/>
          <p:nvPr/>
        </p:nvSpPr>
        <p:spPr>
          <a:xfrm>
            <a:off x="2893106" y="324375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6F82FE2B-38C4-17C8-44C0-2A0F6D594816}"/>
              </a:ext>
            </a:extLst>
          </p:cNvPr>
          <p:cNvSpPr/>
          <p:nvPr/>
        </p:nvSpPr>
        <p:spPr>
          <a:xfrm>
            <a:off x="751228" y="445635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633E4ECF-A72F-79B2-B934-4587C93206F9}"/>
              </a:ext>
            </a:extLst>
          </p:cNvPr>
          <p:cNvSpPr/>
          <p:nvPr/>
        </p:nvSpPr>
        <p:spPr>
          <a:xfrm>
            <a:off x="1125878" y="56485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2C3BF8D8-8843-3FE9-9860-725CCA28944C}"/>
              </a:ext>
            </a:extLst>
          </p:cNvPr>
          <p:cNvSpPr/>
          <p:nvPr/>
        </p:nvSpPr>
        <p:spPr>
          <a:xfrm>
            <a:off x="1481478" y="56485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6_BD#1a91aa3ac?colgroup=13,7,8&amp;vcp=1&amp;pid=fbc42539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14408"/>
              </p:ext>
            </p:extLst>
          </p:nvPr>
        </p:nvGraphicFramePr>
        <p:xfrm>
          <a:off x="539496" y="1102422"/>
          <a:ext cx="11073384" cy="5122440"/>
        </p:xfrm>
        <a:graphic>
          <a:graphicData uri="http://schemas.openxmlformats.org/drawingml/2006/table">
            <a:tbl>
              <a:tblPr/>
              <a:tblGrid>
                <a:gridCol w="5261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1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卒中往往语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陈涉世家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常常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诚宜开张圣听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商店等开始营业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未尝不叹息痛恨于桓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灵也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痛心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极端憎恨或悔恨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先帝不以臣卑鄙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社会地位低微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见识短浅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语言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3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不道德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由是感激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出师表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感奋激发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感谢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P_6_BD#1a91aa3ac?colgroup=13,7,8&amp;vcp=1&amp;pid=fbc42539f&amp;color=0,0,0&amp;vtp=1&amp;vaab=1&amp;bt=1&amp;bbb=1">
            <a:extLst>
              <a:ext uri="{FF2B5EF4-FFF2-40B4-BE49-F238E27FC236}">
                <a16:creationId xmlns:a16="http://schemas.microsoft.com/office/drawing/2014/main" id="{09B395A5-0B50-761A-ACE8-10DE09B13D56}"/>
              </a:ext>
            </a:extLst>
          </p:cNvPr>
          <p:cNvSpPr txBox="1"/>
          <p:nvPr/>
        </p:nvSpPr>
        <p:spPr>
          <a:xfrm>
            <a:off x="10894735" y="3940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E7B0526F-EDA3-CA37-A115-2E9924498D2A}"/>
              </a:ext>
            </a:extLst>
          </p:cNvPr>
          <p:cNvSpPr/>
          <p:nvPr/>
        </p:nvSpPr>
        <p:spPr>
          <a:xfrm>
            <a:off x="1481478" y="2419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5EF11F38-370F-8857-553D-8197670EE798}"/>
              </a:ext>
            </a:extLst>
          </p:cNvPr>
          <p:cNvSpPr/>
          <p:nvPr/>
        </p:nvSpPr>
        <p:spPr>
          <a:xfrm>
            <a:off x="1837078" y="24195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551F1901-5181-488B-F178-26286B797DE8}"/>
              </a:ext>
            </a:extLst>
          </p:cNvPr>
          <p:cNvSpPr/>
          <p:nvPr/>
        </p:nvSpPr>
        <p:spPr>
          <a:xfrm>
            <a:off x="1481478" y="3157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65ADCE1E-991C-EE79-CC2A-F44B8DD902F5}"/>
              </a:ext>
            </a:extLst>
          </p:cNvPr>
          <p:cNvSpPr/>
          <p:nvPr/>
        </p:nvSpPr>
        <p:spPr>
          <a:xfrm>
            <a:off x="1837078" y="3157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C1A596E2-F1EC-8587-4121-A0A259C4C920}"/>
              </a:ext>
            </a:extLst>
          </p:cNvPr>
          <p:cNvSpPr/>
          <p:nvPr/>
        </p:nvSpPr>
        <p:spPr>
          <a:xfrm>
            <a:off x="2548278" y="38032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E58CF926-81D9-E1CC-C94D-ABA1BB9D3024}"/>
              </a:ext>
            </a:extLst>
          </p:cNvPr>
          <p:cNvSpPr/>
          <p:nvPr/>
        </p:nvSpPr>
        <p:spPr>
          <a:xfrm>
            <a:off x="2903878" y="38032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0BF5E7CB-D55D-7A80-6157-952D01626E8D}"/>
              </a:ext>
            </a:extLst>
          </p:cNvPr>
          <p:cNvSpPr/>
          <p:nvPr/>
        </p:nvSpPr>
        <p:spPr>
          <a:xfrm>
            <a:off x="2604181" y="5257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E5D2B304-4A73-8A53-6AE2-831D68BEA4BA}"/>
              </a:ext>
            </a:extLst>
          </p:cNvPr>
          <p:cNvSpPr/>
          <p:nvPr/>
        </p:nvSpPr>
        <p:spPr>
          <a:xfrm>
            <a:off x="2959781" y="525786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E05A3095-0751-12D9-93DD-BF7F20ACE8E8}"/>
              </a:ext>
            </a:extLst>
          </p:cNvPr>
          <p:cNvSpPr/>
          <p:nvPr/>
        </p:nvSpPr>
        <p:spPr>
          <a:xfrm>
            <a:off x="1489756" y="61092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_6_BD#1a91aa3ac?colgroup=13,7,8&amp;vcp=1&amp;pid=fbc42539f&amp;color=0,0,0&amp;vtp=1&amp;vaab=1&amp;bt=1&amp;bbb=1&amp;hb=1&amp;zzd= 1">
            <a:extLst>
              <a:ext uri="{FF2B5EF4-FFF2-40B4-BE49-F238E27FC236}">
                <a16:creationId xmlns:a16="http://schemas.microsoft.com/office/drawing/2014/main" id="{CC6A6AE4-4615-976A-C907-45307E106748}"/>
              </a:ext>
            </a:extLst>
          </p:cNvPr>
          <p:cNvSpPr/>
          <p:nvPr/>
        </p:nvSpPr>
        <p:spPr>
          <a:xfrm>
            <a:off x="1845356" y="610927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8cde80d0?vcp=1&amp;pid=fbc42539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7_BD#d45f172ba?sp=1&amp;vcp=1&amp;pid=98cde80d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1.归类复习。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把初中课内文言文中所有的古今异义词挑选出来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类在一起复习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，可以加深记忆。容易记忆的，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可以根据前面的列表复习；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记忆困难的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，就要联系课文内容进行复习，这样可以提高复习的效率。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45f172ba?sp=1&amp;vcp=1&amp;pid=98cde80d0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2.结合上下文语境理解。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不管是解答主观题还是客观题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，碰到用现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代汉语的意思解释不通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，又没有通假和一词多义的现象时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，就应该考虑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该词语是否为古今异义词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，然后结合上下文推测词义。例如“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去国怀乡”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“去”用现代汉语常用义“前往”无法解释，联系下文“忧谗畏讥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，满目萧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”和“谪守”的背景，可知是“离开”的意思。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e1bea590.fixed?vcp=1&amp;pid=7411b7c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文言实词</a:t>
            </a:r>
            <a:endParaRPr lang="en-US" altLang="zh-CN" sz="4000" dirty="0"/>
          </a:p>
        </p:txBody>
      </p:sp>
      <p:sp>
        <p:nvSpPr>
          <p:cNvPr id="3" name="C_4_BD#ae1bea590.fixed?sp=1&amp;vcp=1&amp;pid=7411b7c1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三、词类活用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e9969f31?vcp=1&amp;pid=ae1bea590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6_BD#258cab104?vcp=1&amp;pid=6e9969f31&amp;color=0,0,0&amp;vtp=1&amp;vaab=1&amp;bbb=1"/>
          <p:cNvSpPr/>
          <p:nvPr/>
        </p:nvSpPr>
        <p:spPr>
          <a:xfrm>
            <a:off x="539496" y="131331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常见的词类活用主要有以下几种：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（1）名词的活用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①名词活用作动词。如“一狼洞其中”（洞，名词作动词，打洞）。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②名词的使动用法。如“闻寡人之耳者”（闻，使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听到）。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③名词的意动用法。如“而不知太守之乐其乐也”（前一个“乐”，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为快乐）。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58cab104?vcp=1&amp;pid=6e9969f31&amp;color=0,0,0&amp;vtp=1&amp;vaab=1&amp;bt=1&amp;bbb=1&amp;hb=1"/>
          <p:cNvSpPr/>
          <p:nvPr/>
        </p:nvSpPr>
        <p:spPr>
          <a:xfrm>
            <a:off x="539496" y="8671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④名词活用作状语。主要有以下几种类型：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表特征、状态。如“一狼犬坐于前”（犬，像狗一样）。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b.表态度、方式。如“吾得兄事之”（兄，当兄弟一样）。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c.表动作涉及的工具、方式。如“箕畚运于渤海之尾”（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箕畚，用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箕畚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d.表处所、地点。如“道渴而死”（道，在途中）。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e.表趋向、方位。如“从小丘西行百二十步”（西，向西）。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f.表频率。如“主人日再食”（日，每天）。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58cab104?sp=1&amp;vcp=1&amp;pid=6e9969f31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）形容词的活用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①形容词活用作名词。如“将军身被坚执锐”（坚，坚固的盔甲；锐，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锐利的武器）。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②形容词活用作动词。如“臣之妻私臣”（私，偏爱）。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③形容词的意动用法。如“吾妻之美我者，私我也”（美，认为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④形容词的使动用法。如“饿其体肤”（饿，使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受饥饿）。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58cab104?sp=1&amp;vcp=1&amp;pid=6e9969f31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）动词的活用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①动词的使动用法。如“无案牍之劳形”（劳，使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劳累）。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②动词活用作名词。如“夫大国，难测也，惧有伏焉”（伏，伏兵）。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08F4421-7A48-2789-324A-1166CD8C9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605" y="433205"/>
            <a:ext cx="7656148" cy="4496468"/>
          </a:xfrm>
          <a:prstGeom prst="rect">
            <a:avLst/>
          </a:prstGeom>
        </p:spPr>
      </p:pic>
      <p:sp>
        <p:nvSpPr>
          <p:cNvPr id="2" name="C_4_BD#5932849df?vcp=1&amp;pid=7411b7c11&amp;color=238,61,73&amp;vtp=1&amp;vaab=1&amp;bt=1&amp;bbb=1"/>
          <p:cNvSpPr/>
          <p:nvPr/>
        </p:nvSpPr>
        <p:spPr>
          <a:xfrm>
            <a:off x="539496" y="554400"/>
            <a:ext cx="11109960" cy="853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知识建构</a:t>
            </a:r>
            <a:endParaRPr lang="en-US" altLang="zh-CN" sz="3400" dirty="0"/>
          </a:p>
        </p:txBody>
      </p:sp>
      <p:sp>
        <p:nvSpPr>
          <p:cNvPr id="4" name="P_5_BD#453b5d431?vcp=1&amp;pid=5932849df&amp;color=0,0,0&amp;vtp=1&amp;vaab=1&amp;bbb=1&amp;hb=1"/>
          <p:cNvSpPr/>
          <p:nvPr/>
        </p:nvSpPr>
        <p:spPr>
          <a:xfrm>
            <a:off x="541020" y="4929672"/>
            <a:ext cx="11109960" cy="15697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文言文阅读中的第一个选择题通常考查实词、虚词、古今异义词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通假字、词类活用等。除了理解和积累词义，还需要学会根据上下文推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测词义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58cab104?vcp=1&amp;pid=6e9969f31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【点拨】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辨析词类活用的前提是理解文言字句的基本意思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。在此基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，通过分析、比较文言词语的一般用法和特殊用法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，确定其活用的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。词类活用是文言文学习中的难点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，在复习时要注意积累典型例句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并认真分析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、理解，在此基础上进行归纳总结。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7e1a73b?vcp=1&amp;pid=6e9969f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7_BD#26e58a7c3?sp=1&amp;vcp=1&amp;pid=ec7e1a73b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1.归类复习。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词类活用是文言文学习中的难点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，在复习时要注意积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累常见文言词语的不同意义和不同用法，还要注意结合典型例句认真分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、理解。辨析词类活用的前提是理解文言词语的基本意思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，在此基础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，通过分析比较文言词语的一般用法和特殊用法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，掌握词类活用的基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，在阅读中加以运用。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6e58a7c3?sp=1&amp;vcp=1&amp;pid=ec7e1a73b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2.从语法角度分析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辨析词类活用现象还需要了解各类词的语法功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能和组合搭配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。判断一个词是否存在活用现象，必须结合具体语境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析该词与前后词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、上下文的关系。对所在句子和文段进行整体理解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正确判断的前提和关键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6e58a7c3?sp=1&amp;vcp=1&amp;pid=ec7e1a73b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3.用代入法加以辨别。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，可以先套用我们学习过的文言词语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，再联系上下文检验意思是否正确、文意是否通畅。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一般来说，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如果一个词照它本来的意思在句子中讲不通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就要考虑它是否有活用、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通假等现象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。确定该词是某一类特殊用法后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，再联系上下文将其所在的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句子翻译一遍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，看看句子的意思是否通顺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，由此判断对该词的理解是否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我们平时要多积累文言词语的意义和用法，准确把握词类活用等特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殊语法现象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，不断总结学习文言文的规律和方法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，这样才能提高文言文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的阅读能力和解题能力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dffd07a3.fixed?vcp=1&amp;pid=7411b7c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文言实词</a:t>
            </a:r>
            <a:endParaRPr lang="en-US" altLang="zh-CN" sz="4000" dirty="0"/>
          </a:p>
        </p:txBody>
      </p:sp>
      <p:sp>
        <p:nvSpPr>
          <p:cNvPr id="3" name="C_4_BD#6dffd07a3.fixed?sp=1&amp;vcp=1&amp;pid=7411b7c1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四、一词多义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effce2e?vcp=1&amp;pid=6dffd07a3&amp;color=238,61,73&amp;vtp=1&amp;vaab=1&amp;bt=1&amp;bbb=1"/>
          <p:cNvSpPr/>
          <p:nvPr/>
        </p:nvSpPr>
        <p:spPr>
          <a:xfrm>
            <a:off x="539496" y="4020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6_BD#03c2d87da?vcp=1&amp;pid=3feffce2e&amp;color=0,0,0&amp;vtp=1&amp;vaab=1&amp;bbb=1&amp;hb=1"/>
          <p:cNvSpPr/>
          <p:nvPr/>
        </p:nvSpPr>
        <p:spPr>
          <a:xfrm>
            <a:off x="539496" y="116091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一词多义指的是同一个词具有两个或两个以上的不同意义。一词多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义多是由本义经过引申、比喻和假借等方式形成的，因此应该由本义入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手，理解和掌握它的引申义、比喻义和假借义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1.词的本义有两种理解：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（1）就词的来源说，即一个词最初的意义。如“去”最初的意义是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兵”最初的意义是“兵器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（2）就词的应用来说，一个词常用的那个意义是该词的本义，也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叫基本义。如“兵”常用的意义是“士兵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03c2d87da?sp=1&amp;vcp=1&amp;pid=3feffce2e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2.引申义是从本义发展而来的，与本义相似、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相对或相关联的意义。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“刑”，本义是“刑法”，还包含“对犯人的处罚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”，后来由这个意义发展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“惩处”的意义，如“皆刑其长吏”（《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陈涉世家》）。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3.比喻义是由词的比喻用法固定下来的意义。有的比喻义是从词的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本义、基本义衍生而来的，如“窝”的本义、基本义都是“鸟兽昆虫居住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的地方”，从这个意义衍生出的比喻义为“人安身、聚居的地方”。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edc1c314?vcp=1&amp;pid=3feffce2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7#620cd9993?sp=1&amp;vcp=1&amp;pid=bedc1c314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1.掌握词的本义、引申义、比喻义和假借义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如“引”的本义是“拉弓”，由“拉弓”又可以引申为“拉、牵”，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如“下车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”（《陈太丘与友期行》）。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如“爪牙”的本义是“鸟兽的爪子和牙齿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比喻义是“亲信、党羽”，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如“以耿夔、任尚等为爪牙，邓叠、郭璜为心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腹”（《后汉书·窦宪传》）。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20cd9993?sp=1&amp;vcp=1&amp;pid=bedc1c314&amp;color=0,0,0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2.强化积累，集中记忆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我们如何确定一个词在某个句子中究竟用的是多个义项中的哪个义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项呢？这就要求我们要熟练掌握其常见的几个义项。如“发”字，在“见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其发矢十中八九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卖油翁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》）中意为“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在“舜发于畎亩之中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生于忧患，死于安乐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》）中意为“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兴起，被任用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在“野芳发而幽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香”（《醉翁亭记》）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中意为“开放”等。这些都是其常见的义项。平时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不断积累词语在不同语境中的意义，掌握得多，才能形成触类旁通的能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力，不断提高阅读能力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20cd9993?sp=1&amp;vcp=1&amp;pid=bedc1c31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3.掌握推断词义的方法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面对一词多义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需要在理解的基础上记住常见文言实词的多个义项，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更需要掌握一些推断词义的方法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7411b7c11?lid=06186fa69&amp;cid=06186fa69&amp;tib=255,255,255&amp;vtp=1&amp;vaab=1&amp;bt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36" y="1380744"/>
            <a:ext cx="566928" cy="566928"/>
          </a:xfrm>
          <a:prstGeom prst="rect">
            <a:avLst/>
          </a:prstGeom>
        </p:spPr>
      </p:pic>
      <p:sp>
        <p:nvSpPr>
          <p:cNvPr id="3" name="C_1#目录1:7411b7c11?lid=06186fa69&amp;cid=06186fa69&amp;vtp=1&amp;vaab=1&amp;bbb=1">
            <a:hlinkClick r:id="rId3" action="ppaction://hlinksldjump"/>
          </p:cNvPr>
          <p:cNvSpPr/>
          <p:nvPr/>
        </p:nvSpPr>
        <p:spPr>
          <a:xfrm>
            <a:off x="5486400" y="1399032"/>
            <a:ext cx="4142232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一、通假字</a:t>
            </a:r>
            <a:endParaRPr lang="en-US" altLang="zh-CN" sz="3200" dirty="0"/>
          </a:p>
        </p:txBody>
      </p:sp>
      <p:pic>
        <p:nvPicPr>
          <p:cNvPr id="4" name="C_1#目录1:7411b7c11?lid=2e463d8dd&amp;cid=2e463d8dd&amp;tib=255,255,255&amp;vtp=1&amp;vaab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36" y="2484945"/>
            <a:ext cx="566928" cy="566928"/>
          </a:xfrm>
          <a:prstGeom prst="rect">
            <a:avLst/>
          </a:prstGeom>
        </p:spPr>
      </p:pic>
      <p:sp>
        <p:nvSpPr>
          <p:cNvPr id="5" name="C_1#目录1:7411b7c11?lid=2e463d8dd&amp;cid=2e463d8dd&amp;vtp=1&amp;vaab=1&amp;bbb=1">
            <a:hlinkClick r:id="rId5" action="ppaction://hlinksldjump"/>
          </p:cNvPr>
          <p:cNvSpPr/>
          <p:nvPr/>
        </p:nvSpPr>
        <p:spPr>
          <a:xfrm>
            <a:off x="5486400" y="2503233"/>
            <a:ext cx="4142232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二、古今异义</a:t>
            </a:r>
            <a:endParaRPr lang="en-US" altLang="zh-CN" sz="3200" dirty="0"/>
          </a:p>
        </p:txBody>
      </p:sp>
      <p:pic>
        <p:nvPicPr>
          <p:cNvPr id="6" name="C_1#目录1:7411b7c11?lid=ae1bea590&amp;cid=ae1bea590&amp;tib=255,255,255&amp;vtp=1&amp;vaab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36" y="3598291"/>
            <a:ext cx="566928" cy="566928"/>
          </a:xfrm>
          <a:prstGeom prst="rect">
            <a:avLst/>
          </a:prstGeom>
        </p:spPr>
      </p:pic>
      <p:sp>
        <p:nvSpPr>
          <p:cNvPr id="7" name="C_1#目录1:7411b7c11?lid=ae1bea590&amp;cid=ae1bea590&amp;vtp=1&amp;vaab=1&amp;bbb=1">
            <a:hlinkClick r:id="rId6" action="ppaction://hlinksldjump"/>
          </p:cNvPr>
          <p:cNvSpPr/>
          <p:nvPr/>
        </p:nvSpPr>
        <p:spPr>
          <a:xfrm>
            <a:off x="5486400" y="3607435"/>
            <a:ext cx="4142232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三、词类活用</a:t>
            </a:r>
            <a:endParaRPr lang="en-US" altLang="zh-CN" sz="3200" dirty="0"/>
          </a:p>
        </p:txBody>
      </p:sp>
      <p:pic>
        <p:nvPicPr>
          <p:cNvPr id="8" name="C_1#目录1:7411b7c11?lid=6dffd07a3&amp;cid=6dffd07a3&amp;tib=255,255,255&amp;vtp=1&amp;vaab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36" y="4702492"/>
            <a:ext cx="566928" cy="566928"/>
          </a:xfrm>
          <a:prstGeom prst="rect">
            <a:avLst/>
          </a:prstGeom>
        </p:spPr>
      </p:pic>
      <p:sp>
        <p:nvSpPr>
          <p:cNvPr id="9" name="C_1#目录1:7411b7c11?lid=6dffd07a3&amp;cid=6dffd07a3&amp;vtp=1&amp;vaab=1&amp;bbb=1">
            <a:hlinkClick r:id="rId7" action="ppaction://hlinksldjump"/>
          </p:cNvPr>
          <p:cNvSpPr/>
          <p:nvPr/>
        </p:nvSpPr>
        <p:spPr>
          <a:xfrm>
            <a:off x="5486400" y="4711636"/>
            <a:ext cx="4142232" cy="5394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180000"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四、一词多义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20cd9993?sp=1&amp;vcp=1&amp;pid=bedc1c314&amp;color=0,0,0&amp;mp=1&amp;vtp=1&amp;vaab=1&amp;bt=1&amp;bbb=1"/>
          <p:cNvSpPr/>
          <p:nvPr/>
        </p:nvSpPr>
        <p:spPr>
          <a:xfrm>
            <a:off x="539496" y="9966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（1）字形推断法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汉字属于表意体系的文字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形旁”给我们推断词义提供了有利的条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件。例如：从“钅（金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木、氵（水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）、火、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（土）”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词义基本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上与五行有关；从“刂（刀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弓、矛、戈、斤（斧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殳（shū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的词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词义基本上与兵器有关；从“马、牛、羊、豕、犭、鸟、虫”的词，词义基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本上与动物有关；从“讠（言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辶（走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刂（心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彳（行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者，与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人的行为有关；等等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P_7_BD#620cd9993?vcp=1&amp;pid=bedc1c314&amp;color=0,0,0&amp;mp=1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691" y="2628868"/>
            <a:ext cx="228600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20cd9993?sp=1&amp;vcp=1&amp;pid=bedc1c314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（2）课内迁移法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试题中出现的一些词语，有可能在课文中已经出现过，可联系课文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进行迁移。例如联系《桃花源记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》“余人各复延至其家”可得出，“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延余两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人坐”中“延”意为“邀请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（3）成语印证法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成语中保留了大量的文言词义，联系成语的含义加以理解，对判断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文言词义有很大的帮助。例如“势拔五岳掩赤城”的“拔”与“出类拔萃”的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拔”均为“超出”的意思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20cd9993?sp=1&amp;vcp=1&amp;pid=bedc1c314&amp;color=0,0,0&amp;vtp=1&amp;vaab=1&amp;bt=1&amp;bbb=1"/>
          <p:cNvSpPr/>
          <p:nvPr/>
        </p:nvSpPr>
        <p:spPr>
          <a:xfrm>
            <a:off x="539496" y="6525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初中课内文言文常用一词多义列表</a:t>
            </a:r>
            <a:endParaRPr lang="en-US" altLang="zh-CN" sz="2800" dirty="0"/>
          </a:p>
        </p:txBody>
      </p:sp>
      <p:graphicFrame>
        <p:nvGraphicFramePr>
          <p:cNvPr id="69" name="P_7_BD#620cd9993?colgroup=2,14,11&amp;vcp=1&amp;pid=bedc1c314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305028"/>
              </p:ext>
            </p:extLst>
          </p:nvPr>
        </p:nvGraphicFramePr>
        <p:xfrm>
          <a:off x="539496" y="1334197"/>
          <a:ext cx="11073384" cy="4320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谢太傅寒雪日内集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日中不至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意与日去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岁月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计日以还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主人日再食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每天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P_7_BD#620cd9993?colgroup=2,14,11&amp;vcp=1&amp;pid=bedc1c31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101488"/>
              </p:ext>
            </p:extLst>
          </p:nvPr>
        </p:nvGraphicFramePr>
        <p:xfrm>
          <a:off x="539496" y="1043731"/>
          <a:ext cx="11073384" cy="5047936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3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8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有朋自远方来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王屋二山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方七百里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古代计量面积用语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后面加上表示长度的数字或数量词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表示纵横若干长度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方欲行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转视积薪后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温故而知新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学过的知识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公问其故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缘故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故余虽愚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BCF13BE7-8AF4-FC44-5B28-635FD930F028}"/>
              </a:ext>
            </a:extLst>
          </p:cNvPr>
          <p:cNvSpPr txBox="1"/>
          <p:nvPr/>
        </p:nvSpPr>
        <p:spPr>
          <a:xfrm>
            <a:off x="10894735" y="3353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200401"/>
              </p:ext>
            </p:extLst>
          </p:nvPr>
        </p:nvGraphicFramePr>
        <p:xfrm>
          <a:off x="539496" y="841099"/>
          <a:ext cx="11073384" cy="5400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一狼得骨止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止有剩骨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意暇甚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态度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意将隧入以攻其后也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打算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意与日去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醉翁之意不在酒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情趣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鸣之而不能通其意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恐前后受其敌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攻击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盖以诱敌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敌人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D2C8456B-8121-64C1-3E51-17FC6E82757E}"/>
              </a:ext>
            </a:extLst>
          </p:cNvPr>
          <p:cNvSpPr txBox="1"/>
          <p:nvPr/>
        </p:nvSpPr>
        <p:spPr>
          <a:xfrm>
            <a:off x="10894735" y="297225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09269"/>
              </p:ext>
            </p:extLst>
          </p:nvPr>
        </p:nvGraphicFramePr>
        <p:xfrm>
          <a:off x="539496" y="967531"/>
          <a:ext cx="11073384" cy="5184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元方入门不顾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回头看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顾野有麦场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三顾臣于草庐之中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拜访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00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国人道之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讲述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伐竹取道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益慕圣贤之道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学说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虽有至道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策之不以其道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正确方法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0366DC8D-2DBE-35DD-8CA7-A86AB11CF73F}"/>
              </a:ext>
            </a:extLst>
          </p:cNvPr>
          <p:cNvSpPr txBox="1"/>
          <p:nvPr/>
        </p:nvSpPr>
        <p:spPr>
          <a:xfrm>
            <a:off x="10894735" y="3258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" name="P_7_BD#620cd9993?colgroup=8,11,9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84376"/>
              </p:ext>
            </p:extLst>
          </p:nvPr>
        </p:nvGraphicFramePr>
        <p:xfrm>
          <a:off x="539496" y="1262806"/>
          <a:ext cx="11082528" cy="4860000"/>
        </p:xfrm>
        <a:graphic>
          <a:graphicData uri="http://schemas.openxmlformats.org/drawingml/2006/table">
            <a:tbl>
              <a:tblPr/>
              <a:tblGrid>
                <a:gridCol w="3383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东市买骏马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市场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愿为市鞍马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不可亵玩焉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潭中鱼可百许头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绝</a:t>
                      </a:r>
                      <a:endParaRPr lang="zh-CN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哀转久绝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天下独绝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绝妙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来此绝境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与人世隔绝的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佛印绝类弥勒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P_7_BD#620cd9993?colgroup=8,11,9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D890CB1D-0E9C-BE2F-530B-D49C878CBEBD}"/>
              </a:ext>
            </a:extLst>
          </p:cNvPr>
          <p:cNvSpPr txBox="1"/>
          <p:nvPr/>
        </p:nvSpPr>
        <p:spPr>
          <a:xfrm>
            <a:off x="10903879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P_7_BD#620cd9993?colgroup=2,14,11&amp;vcp=1&amp;pid=bedc1c314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072033"/>
              </p:ext>
            </p:extLst>
          </p:nvPr>
        </p:nvGraphicFramePr>
        <p:xfrm>
          <a:off x="539496" y="1069116"/>
          <a:ext cx="11073384" cy="5040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乃丹书帛曰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答谢中书书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无从致书以观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书籍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横柯上蔽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在上面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受上赏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负势竞上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vtp=1&amp;vaab=1&amp;bt=1&amp;bbb=1">
            <a:extLst>
              <a:ext uri="{FF2B5EF4-FFF2-40B4-BE49-F238E27FC236}">
                <a16:creationId xmlns:a16="http://schemas.microsoft.com/office/drawing/2014/main" id="{F97F7B74-879F-24AB-4C8D-6C233D44F97C}"/>
              </a:ext>
            </a:extLst>
          </p:cNvPr>
          <p:cNvSpPr txBox="1"/>
          <p:nvPr/>
        </p:nvSpPr>
        <p:spPr>
          <a:xfrm>
            <a:off x="10894735" y="3607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620cd9993?colgroup=2,14,11&amp;vcp=1&amp;pid=bedc1c314&amp;color=0,0,0&amp;vtp=1&amp;vaab=1&amp;bt=1&amp;bbb=1&amp;zzd= 1">
            <a:extLst>
              <a:ext uri="{FF2B5EF4-FFF2-40B4-BE49-F238E27FC236}">
                <a16:creationId xmlns:a16="http://schemas.microsoft.com/office/drawing/2014/main" id="{851FD857-8D67-B017-F13D-49AF5985C7B4}"/>
              </a:ext>
            </a:extLst>
          </p:cNvPr>
          <p:cNvSpPr/>
          <p:nvPr/>
        </p:nvSpPr>
        <p:spPr>
          <a:xfrm>
            <a:off x="3257455" y="310594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176317"/>
              </p:ext>
            </p:extLst>
          </p:nvPr>
        </p:nvGraphicFramePr>
        <p:xfrm>
          <a:off x="539496" y="1138981"/>
          <a:ext cx="11073384" cy="507143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6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舜发于畎亩之中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兴起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被任用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征于色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发于声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有时朝发白帝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野芳发而幽香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发闾左適戍渔阳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征派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（f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头发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周亚夫军细柳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驻军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驻扎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至霸上及棘门军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1998F25F-4261-FBB0-0B26-9687AE6C6000}"/>
              </a:ext>
            </a:extLst>
          </p:cNvPr>
          <p:cNvSpPr txBox="1"/>
          <p:nvPr/>
        </p:nvSpPr>
        <p:spPr>
          <a:xfrm>
            <a:off x="10894735" y="4305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589378"/>
              </p:ext>
            </p:extLst>
          </p:nvPr>
        </p:nvGraphicFramePr>
        <p:xfrm>
          <a:off x="539496" y="1528824"/>
          <a:ext cx="11073384" cy="450494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便舍船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舍弃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屋舍俨然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房屋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其人舍然大喜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处处志之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做记号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寻向所志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做的记号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燕雀安知鸿鹄之志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志怪者也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86C2AA82-429E-E911-903D-226E470DA9B1}"/>
              </a:ext>
            </a:extLst>
          </p:cNvPr>
          <p:cNvSpPr txBox="1"/>
          <p:nvPr/>
        </p:nvSpPr>
        <p:spPr>
          <a:xfrm>
            <a:off x="10894735" y="8204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6186fa69.fixed?vcp=1&amp;pid=7411b7c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文言实词</a:t>
            </a:r>
            <a:endParaRPr lang="en-US" altLang="zh-CN" sz="4000" dirty="0"/>
          </a:p>
        </p:txBody>
      </p:sp>
      <p:sp>
        <p:nvSpPr>
          <p:cNvPr id="3" name="C_4_BD#06186fa69.fixed?sp=1&amp;vcp=1&amp;pid=7411b7c1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一、通假字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41659"/>
              </p:ext>
            </p:extLst>
          </p:nvPr>
        </p:nvGraphicFramePr>
        <p:xfrm>
          <a:off x="539496" y="1183999"/>
          <a:ext cx="11073384" cy="477457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6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591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寻向所志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寻病终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随即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591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其名为鲲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有仙则名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故虽有名马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有名的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著名的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名之者谁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太守自谓也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命名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591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北山愚公长息曰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生物之以息相吹也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59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鸢飞戾天者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望峰息心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FBAF975D-E9F6-6B53-D77C-D3DA54942EC1}"/>
              </a:ext>
            </a:extLst>
          </p:cNvPr>
          <p:cNvSpPr txBox="1"/>
          <p:nvPr/>
        </p:nvSpPr>
        <p:spPr>
          <a:xfrm>
            <a:off x="10894735" y="5544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544954"/>
              </p:ext>
            </p:extLst>
          </p:nvPr>
        </p:nvGraphicFramePr>
        <p:xfrm>
          <a:off x="539496" y="1385949"/>
          <a:ext cx="11073384" cy="450494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固不知子矣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子固非鱼也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汝心之固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顽固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固国不以山溪之险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牢固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食马者不知其能千里而食也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食不饱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皆出酒食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A5B107C2-C6C6-09DD-14E1-6F0F46F8978A}"/>
              </a:ext>
            </a:extLst>
          </p:cNvPr>
          <p:cNvSpPr txBox="1"/>
          <p:nvPr/>
        </p:nvSpPr>
        <p:spPr>
          <a:xfrm>
            <a:off x="10894735" y="67754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03692"/>
              </p:ext>
            </p:extLst>
          </p:nvPr>
        </p:nvGraphicFramePr>
        <p:xfrm>
          <a:off x="539496" y="1053256"/>
          <a:ext cx="11073384" cy="507143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虽有千里之能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安求其能千里也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先帝称之曰能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而或长烟一空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或异二者之为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而或长烟一空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浊浪排空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空乏其身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B2553BE6-BC14-7810-FE14-EA3C5238CEA2}"/>
              </a:ext>
            </a:extLst>
          </p:cNvPr>
          <p:cNvSpPr txBox="1"/>
          <p:nvPr/>
        </p:nvSpPr>
        <p:spPr>
          <a:xfrm>
            <a:off x="10894735" y="3448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458901"/>
              </p:ext>
            </p:extLst>
          </p:nvPr>
        </p:nvGraphicFramePr>
        <p:xfrm>
          <a:off x="539496" y="1072306"/>
          <a:ext cx="11073384" cy="507143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南极潇湘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此乐何极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初极狭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此则岳阳楼之大观也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景象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予观夫巴陵胜状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家贫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无从致书以观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阅读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太守归而宾客从也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返回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归来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云归而岩穴暝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聚拢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30DA6A6B-0A6F-E83F-08EB-AF921F758236}"/>
              </a:ext>
            </a:extLst>
          </p:cNvPr>
          <p:cNvSpPr txBox="1"/>
          <p:nvPr/>
        </p:nvSpPr>
        <p:spPr>
          <a:xfrm>
            <a:off x="10894735" y="3639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37133"/>
              </p:ext>
            </p:extLst>
          </p:nvPr>
        </p:nvGraphicFramePr>
        <p:xfrm>
          <a:off x="539496" y="976374"/>
          <a:ext cx="11073384" cy="5184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是日更定矣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是金陵人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表示判断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秦王使人谓安陵君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派遣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安陵君因使唐雎使于秦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使内外异法也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民弗从也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8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战则请从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跟随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5FC04C13-79D1-AC22-06AB-B8DD9DDDA754}"/>
              </a:ext>
            </a:extLst>
          </p:cNvPr>
          <p:cNvSpPr txBox="1"/>
          <p:nvPr/>
        </p:nvSpPr>
        <p:spPr>
          <a:xfrm>
            <a:off x="10894735" y="2679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620cd9993?colgroup=2,14,11&amp;vcp=1&amp;pid=bedc1c314&amp;color=0,0,0&amp;mp=1&amp;vtp=1&amp;vaab=1&amp;bt=1&amp;bbb=1&amp;zzd= 1">
            <a:extLst>
              <a:ext uri="{FF2B5EF4-FFF2-40B4-BE49-F238E27FC236}">
                <a16:creationId xmlns:a16="http://schemas.microsoft.com/office/drawing/2014/main" id="{06714DFF-4ED5-B095-64B1-D158C29D6B1D}"/>
              </a:ext>
            </a:extLst>
          </p:cNvPr>
          <p:cNvSpPr/>
          <p:nvPr/>
        </p:nvSpPr>
        <p:spPr>
          <a:xfrm>
            <a:off x="4321080" y="411676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34145"/>
              </p:ext>
            </p:extLst>
          </p:nvPr>
        </p:nvGraphicFramePr>
        <p:xfrm>
          <a:off x="539496" y="1183999"/>
          <a:ext cx="11073384" cy="477457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4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76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朝服衣冠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早晨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于是入朝见威王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皆朝于齐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37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徐公不若君之美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比得上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门庭若市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37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我孰与城北徐公美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用于比较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哪一个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孰视之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仔细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37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以光先帝遗德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是以先帝简拔以遗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（wèi）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陛下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8693568B-BA63-7303-181E-588FBBFE0E16}"/>
              </a:ext>
            </a:extLst>
          </p:cNvPr>
          <p:cNvSpPr txBox="1"/>
          <p:nvPr/>
        </p:nvSpPr>
        <p:spPr>
          <a:xfrm>
            <a:off x="10894735" y="5544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99010"/>
              </p:ext>
            </p:extLst>
          </p:nvPr>
        </p:nvGraphicFramePr>
        <p:xfrm>
          <a:off x="539496" y="1812066"/>
          <a:ext cx="11073384" cy="3938464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愿陛下托臣以讨贼兴复之效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则治臣之罪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效果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然后施行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性行淑均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故临崩寄臣以大事也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临表涕零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8FA21453-7BDF-4DF4-59AD-C9CC4EE31971}"/>
              </a:ext>
            </a:extLst>
          </p:cNvPr>
          <p:cNvSpPr txBox="1"/>
          <p:nvPr/>
        </p:nvSpPr>
        <p:spPr>
          <a:xfrm>
            <a:off x="10894735" y="11036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560204"/>
              </p:ext>
            </p:extLst>
          </p:nvPr>
        </p:nvGraphicFramePr>
        <p:xfrm>
          <a:off x="539496" y="888724"/>
          <a:ext cx="11073384" cy="5400000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风雨不动安如山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然后知生于忧患而死于安乐也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衣食所安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弗敢专也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指安身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安求其能千里也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表反问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怎么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关山度若飞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越过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（duó）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已失期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估计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0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又数刀毙之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珠可历历数也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广故数言欲亡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屡次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DC11361A-5FE2-A1C7-44B2-FEF312AAFFFF}"/>
              </a:ext>
            </a:extLst>
          </p:cNvPr>
          <p:cNvSpPr txBox="1"/>
          <p:nvPr/>
        </p:nvSpPr>
        <p:spPr>
          <a:xfrm>
            <a:off x="10894735" y="316275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851664"/>
              </p:ext>
            </p:extLst>
          </p:nvPr>
        </p:nvGraphicFramePr>
        <p:xfrm>
          <a:off x="539496" y="1528824"/>
          <a:ext cx="11073384" cy="450494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有良田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桑竹之属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神情与苏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黄不属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属引凄异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属予作文以记之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嘱托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不足为外人道也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值得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食不饱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力不足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充足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细若蚊足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E608F68A-36B8-7961-EDDA-EA0028F4846E}"/>
              </a:ext>
            </a:extLst>
          </p:cNvPr>
          <p:cNvSpPr txBox="1"/>
          <p:nvPr/>
        </p:nvSpPr>
        <p:spPr>
          <a:xfrm>
            <a:off x="10894735" y="8204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9E806CC0-86D2-3706-0073-4117479D7D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5283"/>
              </p:ext>
            </p:extLst>
          </p:nvPr>
        </p:nvGraphicFramePr>
        <p:xfrm>
          <a:off x="539496" y="2657134"/>
          <a:ext cx="11073384" cy="223901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执策而临之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马鞭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策之不以其道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用马鞭驱赶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策勋十二转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记录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E6011132-1343-F689-2C02-B89674395D4F}"/>
              </a:ext>
            </a:extLst>
          </p:cNvPr>
          <p:cNvSpPr txBox="1"/>
          <p:nvPr/>
        </p:nvSpPr>
        <p:spPr>
          <a:xfrm>
            <a:off x="9072880" y="195804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361398027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57d13dda?vcp=1&amp;pid=06186fa69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要点梳理</a:t>
            </a:r>
            <a:endParaRPr lang="en-US" altLang="zh-CN" sz="3400" dirty="0"/>
          </a:p>
        </p:txBody>
      </p:sp>
      <p:sp>
        <p:nvSpPr>
          <p:cNvPr id="3" name="P_6_BD#efd664314?vcp=1&amp;pid=c57d13dda&amp;color=0,0,0&amp;vtp=1&amp;vaab=1&amp;bbb=1&amp;hb=1"/>
          <p:cNvSpPr/>
          <p:nvPr/>
        </p:nvSpPr>
        <p:spPr>
          <a:xfrm>
            <a:off x="539496" y="131331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通假字一般包括音近通假和形近通假两种类型，如“甚矣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，汝之不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”中的“惠”同“慧”，“往之女家”中的“女”同“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汝”。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【点拨】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初中课内文言文中的通假字数量不多，且课下注释中基本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都有，复习的时候可以分册集中整理，在理解词义和句义的基础上进行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归纳、识记。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889834"/>
              </p:ext>
            </p:extLst>
          </p:nvPr>
        </p:nvGraphicFramePr>
        <p:xfrm>
          <a:off x="539496" y="1262806"/>
          <a:ext cx="11073384" cy="507143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自三峡七百里中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自非亭午夜分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帝感其诚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诚心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此诚危急存亡之秋也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及鲁肃过寻阳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人恒过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然后能改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犯错误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况才之过于余者乎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超过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胜过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以其境过清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A85C8978-DEE9-B00B-D4D3-6CF4BD16FF55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21992"/>
              </p:ext>
            </p:extLst>
          </p:nvPr>
        </p:nvGraphicFramePr>
        <p:xfrm>
          <a:off x="539496" y="1100881"/>
          <a:ext cx="11073384" cy="507143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又何间焉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参与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遂与外人间隔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隔开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奉命于危难之间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面山而居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居庙堂之高则忧其民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处于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不可久居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杂然相许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赞同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遂许先帝以驱驰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允许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答应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E9AF056A-671D-5A8E-C389-C6FC68F51086}"/>
              </a:ext>
            </a:extLst>
          </p:cNvPr>
          <p:cNvSpPr txBox="1"/>
          <p:nvPr/>
        </p:nvSpPr>
        <p:spPr>
          <a:xfrm>
            <a:off x="10894735" y="3924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P_7_BD#620cd9993?colgroup=2,14,11&amp;vcp=1&amp;pid=bedc1c314&amp;color=0,0,0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712216"/>
              </p:ext>
            </p:extLst>
          </p:nvPr>
        </p:nvGraphicFramePr>
        <p:xfrm>
          <a:off x="539496" y="986581"/>
          <a:ext cx="11073384" cy="5152948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芳草鲜美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陶后鲜有闻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欲穷其林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穷冬烈风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所识穷乏者得我与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穷困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00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而不知太守之乐其乐也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而不知人之乐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乐趣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游人去而禽鸟乐也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快乐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vtp=1&amp;vaab=1&amp;bt=1&amp;bbb=1">
            <a:extLst>
              <a:ext uri="{FF2B5EF4-FFF2-40B4-BE49-F238E27FC236}">
                <a16:creationId xmlns:a16="http://schemas.microsoft.com/office/drawing/2014/main" id="{4DCFAAD3-E303-0ED8-FEE6-3511F0EF75D2}"/>
              </a:ext>
            </a:extLst>
          </p:cNvPr>
          <p:cNvSpPr txBox="1"/>
          <p:nvPr/>
        </p:nvSpPr>
        <p:spPr>
          <a:xfrm>
            <a:off x="10894735" y="3353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8224ca97e?colgroup=17,12&amp;vcp=1&amp;pid=647de9ab5&amp;color=0,0,0&amp;vtp=1&amp;vaab=1&amp;bbb=1&amp;hb=1&amp;zzd= 1">
            <a:extLst>
              <a:ext uri="{FF2B5EF4-FFF2-40B4-BE49-F238E27FC236}">
                <a16:creationId xmlns:a16="http://schemas.microsoft.com/office/drawing/2014/main" id="{0469FD4D-DAD9-5917-03F9-9B58BB98C3E6}"/>
              </a:ext>
            </a:extLst>
          </p:cNvPr>
          <p:cNvSpPr/>
          <p:nvPr/>
        </p:nvSpPr>
        <p:spPr>
          <a:xfrm>
            <a:off x="3961396" y="491108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P_7_BD#620cd9993?colgroup=2,14,11&amp;vcp=1&amp;pid=bedc1c314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044199"/>
              </p:ext>
            </p:extLst>
          </p:nvPr>
        </p:nvGraphicFramePr>
        <p:xfrm>
          <a:off x="539496" y="2661792"/>
          <a:ext cx="11073384" cy="2239012"/>
        </p:xfrm>
        <a:graphic>
          <a:graphicData uri="http://schemas.openxmlformats.org/drawingml/2006/table">
            <a:tbl>
              <a:tblPr/>
              <a:tblGrid>
                <a:gridCol w="106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词语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百废具兴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各具情态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此人一一为具言所闻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详细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620cd9993?colgroup=2,14,11&amp;vcp=1&amp;pid=bedc1c314&amp;color=0,0,0&amp;mp=1&amp;vtp=1&amp;vaab=1&amp;bt=1&amp;bbb=1">
            <a:extLst>
              <a:ext uri="{FF2B5EF4-FFF2-40B4-BE49-F238E27FC236}">
                <a16:creationId xmlns:a16="http://schemas.microsoft.com/office/drawing/2014/main" id="{2A4EC52E-D6E6-7C89-8A50-189377FCCC88}"/>
              </a:ext>
            </a:extLst>
          </p:cNvPr>
          <p:cNvSpPr txBox="1"/>
          <p:nvPr/>
        </p:nvSpPr>
        <p:spPr>
          <a:xfrm>
            <a:off x="10894735" y="19533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bff510e3?vcp=1&amp;pid=6dffd07a3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400" dirty="0"/>
          </a:p>
        </p:txBody>
      </p:sp>
      <p:sp>
        <p:nvSpPr>
          <p:cNvPr id="3" name="QC_6_BD.1_1#5b8dd00a6?sp=1&amp;vaa=1&amp;vcp=1&amp;pid=cbff510e3&amp;color=0,0,0&amp;vtp=1&amp;vaab=1&amp;bbb=1"/>
          <p:cNvSpPr/>
          <p:nvPr/>
        </p:nvSpPr>
        <p:spPr>
          <a:xfrm>
            <a:off x="539496" y="1322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C_6_BD.1_2#5b8dd00a6?sp=1&amp;vaa=1&amp;vcp=1&amp;pid=cbff510e3&amp;color=0,0,0&amp;vtp=1&amp;vaab=1&amp;bbb=1&amp;hb=1"/>
          <p:cNvSpPr/>
          <p:nvPr/>
        </p:nvSpPr>
        <p:spPr>
          <a:xfrm>
            <a:off x="539496" y="19499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【甲】与朱元思书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风烟俱净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天山共色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从流飘荡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任意东西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自富阳至桐庐一百许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奇山异水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天下独绝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水皆缥碧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千丈见底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游鱼细石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直视无碍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急湍甚箭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猛浪若奔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BD.1_2#5b8dd00a6?sp=1&amp;vaa=1&amp;vcp=1&amp;pid=cbff510e3&amp;color=0,0,0&amp;vtp=1&amp;vaab=1&amp;bbb=1&amp;hb=1&amp;zzd= 6">
            <a:extLst>
              <a:ext uri="{FF2B5EF4-FFF2-40B4-BE49-F238E27FC236}">
                <a16:creationId xmlns:a16="http://schemas.microsoft.com/office/drawing/2014/main" id="{12F25428-C334-2429-D7DE-D26D1A324190}"/>
              </a:ext>
            </a:extLst>
          </p:cNvPr>
          <p:cNvSpPr/>
          <p:nvPr/>
        </p:nvSpPr>
        <p:spPr>
          <a:xfrm>
            <a:off x="3898678" y="443717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3#5b8dd00a6?vaa=1&amp;vcp=1&amp;pid=cbff510e3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夹岸高山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皆生寒树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负势竞上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互相轩邈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争高直指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千百成峰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泉水激石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泠泠作响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好鸟相鸣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嘤嘤成韵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蝉则千转不穷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猿则百叫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鸢飞戾天者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望峰息心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经纶世务者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窥谷忘反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横柯上蔽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昼犹昏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疏条交映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有时见日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（选自《吴均集校注》）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QC_6_BD.1_3#5b8dd00a6?vaa=1&amp;vcp=1&amp;pid=cbff510e3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5D58ED64-5276-C886-F709-0A1ED6F9F152}"/>
              </a:ext>
            </a:extLst>
          </p:cNvPr>
          <p:cNvSpPr/>
          <p:nvPr/>
        </p:nvSpPr>
        <p:spPr>
          <a:xfrm>
            <a:off x="4965478" y="246859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4#5b8dd00a6?sp=1&amp;vaa=1&amp;vcp=1&amp;pid=cbff510e3&amp;color=0,0,0&amp;mp=1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【乙】游牛首山记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癸卯三月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在金陵与客游牛首山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先一日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宿山下僧舍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凌晨相与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摄衣而上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逮午始至最高处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吾闻桂林之山名天下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其岩洞丘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壑奇异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吾恨未及见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子盍为我言之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未暇也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客且为吾言兹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山之胜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兹山者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或晴雨之殊观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朝暮之异态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寒暑之不同其时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则莫不有其奇秀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峻邃之胜以应之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虽吾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sng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亦不能尽言之也</a:t>
            </a:r>
            <a:r>
              <a:rPr lang="en-US" altLang="zh-CN" sz="2800" b="0" i="0" u="sng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观止乎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客曰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C_6_BD.1_4#5b8dd00a6?sp=1&amp;vaa=1&amp;vcp=1&amp;pid=cbff510e3&amp;color=0,0,0&amp;mp=1&amp;vtp=1&amp;vaab=1&amp;bt=1&amp;bbb=1&amp;hb=1&amp;zzd= 3">
            <a:extLst>
              <a:ext uri="{FF2B5EF4-FFF2-40B4-BE49-F238E27FC236}">
                <a16:creationId xmlns:a16="http://schemas.microsoft.com/office/drawing/2014/main" id="{E9CA8565-889D-E8B0-E99C-CEFC92548BB2}"/>
              </a:ext>
            </a:extLst>
          </p:cNvPr>
          <p:cNvSpPr/>
          <p:nvPr/>
        </p:nvSpPr>
        <p:spPr>
          <a:xfrm>
            <a:off x="9588278" y="214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5#5b8dd00a6?vaa=1&amp;vcp=1&amp;pid=cbff510e3&amp;color=0,0,0&amp;mp=1&amp;vtp=1&amp;vaab=1&amp;bt=1&amp;bbb=1&amp;hb=1"/>
          <p:cNvSpPr/>
          <p:nvPr/>
        </p:nvSpPr>
        <p:spPr>
          <a:xfrm>
            <a:off x="539496" y="134102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余曰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吾无以告子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凡吾桂之山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其接于目者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皆如是也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且是山幸而生于兹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使其不幸而生于粤</a:t>
            </a:r>
            <a:r>
              <a:rPr lang="en-US" altLang="zh-CN" sz="280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则虽欲独以名称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②</a:t>
            </a:r>
            <a:r>
              <a:rPr lang="en-US" altLang="zh-CN" sz="100" b="0" i="0" kern="0" spc="-99900" baseline="300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岂可得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选自谢良琦</a:t>
            </a:r>
            <a:r>
              <a:rPr lang="en-US" altLang="zh-CN" sz="2800" baseline="30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《游牛首山记》，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有删改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    【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】①粤：此指桂林。②名称：此指名声显赫。③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谢良琦：明</a:t>
            </a:r>
            <a:endParaRPr lang="en-US" altLang="zh-CN" sz="28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末清初广西全州人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</p:txBody>
      </p:sp>
      <p:sp>
        <p:nvSpPr>
          <p:cNvPr id="3" name="QC_6_BD.1_5#5b8dd00a6?vaa=1&amp;vcp=1&amp;pid=cbff510e3&amp;color=0,0,0&amp;mp=1&amp;vtp=1&amp;vaab=1&amp;bt=1&amp;bbb=1&amp;hb=1&amp;zzd= 1">
            <a:extLst>
              <a:ext uri="{FF2B5EF4-FFF2-40B4-BE49-F238E27FC236}">
                <a16:creationId xmlns:a16="http://schemas.microsoft.com/office/drawing/2014/main" id="{669DB6C4-B790-0CD8-04E2-0971E41B2469}"/>
              </a:ext>
            </a:extLst>
          </p:cNvPr>
          <p:cNvSpPr/>
          <p:nvPr/>
        </p:nvSpPr>
        <p:spPr>
          <a:xfrm>
            <a:off x="9745441" y="195062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_6#5b8dd00a6?vaa=1&amp;vcp=1&amp;pid=cbff510e3&amp;color=0,0,0&amp;mp=1&amp;vtp=1&amp;vaab=1&amp;bt=1&amp;bbb=1"/>
          <p:cNvSpPr/>
          <p:nvPr/>
        </p:nvSpPr>
        <p:spPr>
          <a:xfrm>
            <a:off x="720471" y="9449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下列各项中加点词含义不相同的一项是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1_7#5b8dd00a6?bid=1&amp;vaa=1&amp;vcp=1&amp;pid=cbff510e3&amp;htil=1&amp;color=0,0,0&amp;vtp=1&amp;vaab=1"/>
          <p:cNvSpPr/>
          <p:nvPr/>
        </p:nvSpPr>
        <p:spPr>
          <a:xfrm>
            <a:off x="1472946" y="1790874"/>
            <a:ext cx="5559552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千丈见底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见其发矢十中八九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卖油翁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5" name="QC_6_BD.1_8#5b8dd00a6?bid=2&amp;vaa=1&amp;vcp=1&amp;pid=cbff510e3&amp;htil=1&amp;color=0,0,0&amp;vtp=1&amp;vaab=1"/>
          <p:cNvSpPr/>
          <p:nvPr/>
        </p:nvSpPr>
        <p:spPr>
          <a:xfrm>
            <a:off x="1452309" y="3168618"/>
            <a:ext cx="5267728" cy="1633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负势竞上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至于负者歌于途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醉翁亭记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8" name="QC_6_BD.1_8#5b8dd00a6?bid=2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2376A8FF-28FB-71AF-23E1-02A55FC03D9F}"/>
              </a:ext>
            </a:extLst>
          </p:cNvPr>
          <p:cNvSpPr/>
          <p:nvPr/>
        </p:nvSpPr>
        <p:spPr>
          <a:xfrm>
            <a:off x="741109" y="3350371"/>
            <a:ext cx="5552958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0" name="QC_6_BD.1_7#5b8dd00a6?bid=1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5A376AA7-C1B0-545F-A65F-D1855DEA88EA}"/>
              </a:ext>
            </a:extLst>
          </p:cNvPr>
          <p:cNvSpPr/>
          <p:nvPr/>
        </p:nvSpPr>
        <p:spPr>
          <a:xfrm>
            <a:off x="741109" y="2137870"/>
            <a:ext cx="5559552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1" name="SystemAddBraceShape">
            <a:extLst>
              <a:ext uri="{FF2B5EF4-FFF2-40B4-BE49-F238E27FC236}">
                <a16:creationId xmlns:a16="http://schemas.microsoft.com/office/drawing/2014/main" id="{6941C196-33D4-009D-90BF-37504095FA54}"/>
              </a:ext>
            </a:extLst>
          </p:cNvPr>
          <p:cNvSpPr/>
          <p:nvPr/>
        </p:nvSpPr>
        <p:spPr>
          <a:xfrm>
            <a:off x="1239584" y="2044874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QC_6_BD.1_7#5b8dd00a6?bid=1&amp;vaa=1&amp;vcp=1&amp;pid=cbff510e3&amp;htil=1&amp;color=0,0,0&amp;vtp=1&amp;vaab=1&amp;zzd= 1">
            <a:extLst>
              <a:ext uri="{FF2B5EF4-FFF2-40B4-BE49-F238E27FC236}">
                <a16:creationId xmlns:a16="http://schemas.microsoft.com/office/drawing/2014/main" id="{F468C937-3CE1-04AF-02E5-70257348B818}"/>
              </a:ext>
            </a:extLst>
          </p:cNvPr>
          <p:cNvSpPr/>
          <p:nvPr/>
        </p:nvSpPr>
        <p:spPr>
          <a:xfrm>
            <a:off x="2363566" y="240047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QC_6_BD.1_7#5b8dd00a6?bid=1&amp;vaa=1&amp;vcp=1&amp;pid=cbff510e3&amp;htil=1&amp;color=0,0,0&amp;vtp=1&amp;vaab=1&amp;zzd= 2">
            <a:extLst>
              <a:ext uri="{FF2B5EF4-FFF2-40B4-BE49-F238E27FC236}">
                <a16:creationId xmlns:a16="http://schemas.microsoft.com/office/drawing/2014/main" id="{22F224E6-7956-D632-AE07-D2AECDF2E0BA}"/>
              </a:ext>
            </a:extLst>
          </p:cNvPr>
          <p:cNvSpPr/>
          <p:nvPr/>
        </p:nvSpPr>
        <p:spPr>
          <a:xfrm>
            <a:off x="1592041" y="30031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QC_6_BD.1_8#5b8dd00a6?bid=2&amp;vaa=1&amp;vcp=1&amp;pid=cbff510e3&amp;htil=1&amp;color=0,0,0&amp;vtp=1&amp;vaab=1&amp;zzd= 1">
            <a:extLst>
              <a:ext uri="{FF2B5EF4-FFF2-40B4-BE49-F238E27FC236}">
                <a16:creationId xmlns:a16="http://schemas.microsoft.com/office/drawing/2014/main" id="{8F40017A-A27B-E60C-5196-F61D6FD58AD6}"/>
              </a:ext>
            </a:extLst>
          </p:cNvPr>
          <p:cNvSpPr/>
          <p:nvPr/>
        </p:nvSpPr>
        <p:spPr>
          <a:xfrm>
            <a:off x="1611091" y="377821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QC_6_BD.1_8#5b8dd00a6?bid=2&amp;vaa=1&amp;vcp=1&amp;pid=cbff510e3&amp;htil=1&amp;color=0,0,0&amp;vtp=1&amp;vaab=1&amp;zzd= 2">
            <a:extLst>
              <a:ext uri="{FF2B5EF4-FFF2-40B4-BE49-F238E27FC236}">
                <a16:creationId xmlns:a16="http://schemas.microsoft.com/office/drawing/2014/main" id="{D8C2E21E-9FF8-BF5F-C2C2-7315CC28BDF1}"/>
              </a:ext>
            </a:extLst>
          </p:cNvPr>
          <p:cNvSpPr/>
          <p:nvPr/>
        </p:nvSpPr>
        <p:spPr>
          <a:xfrm>
            <a:off x="2333033" y="4393119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SystemAddBraceShape">
            <a:extLst>
              <a:ext uri="{FF2B5EF4-FFF2-40B4-BE49-F238E27FC236}">
                <a16:creationId xmlns:a16="http://schemas.microsoft.com/office/drawing/2014/main" id="{4301672C-C3B8-C4CD-FD7A-DB6A6E74588D}"/>
              </a:ext>
            </a:extLst>
          </p:cNvPr>
          <p:cNvSpPr/>
          <p:nvPr/>
        </p:nvSpPr>
        <p:spPr>
          <a:xfrm>
            <a:off x="1221868" y="3435747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AD931-F31E-3E86-EAB5-10AF9DFE8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1_9#5b8dd00a6?bid=3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9F830459-6A1E-2620-C462-322A0B732D1C}"/>
              </a:ext>
            </a:extLst>
          </p:cNvPr>
          <p:cNvSpPr/>
          <p:nvPr/>
        </p:nvSpPr>
        <p:spPr>
          <a:xfrm>
            <a:off x="1598359" y="530734"/>
            <a:ext cx="5559552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宿山下僧舍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9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屋舍俨然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桃花源记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7" name="QC_6_BD.1_10#5b8dd00a6?bid=4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FA952EF2-F742-C9C2-534F-3751959D1358}"/>
              </a:ext>
            </a:extLst>
          </p:cNvPr>
          <p:cNvSpPr/>
          <p:nvPr/>
        </p:nvSpPr>
        <p:spPr>
          <a:xfrm>
            <a:off x="1598359" y="1867344"/>
            <a:ext cx="5450968" cy="13044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皆如是也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是进亦忧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退亦忧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岳阳楼记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》）</a:t>
            </a:r>
            <a:endParaRPr lang="en-US" altLang="zh-CN" sz="2800" dirty="0"/>
          </a:p>
        </p:txBody>
      </p:sp>
      <p:sp>
        <p:nvSpPr>
          <p:cNvPr id="12" name="QC_6_BD.1_10#5b8dd00a6?bid=4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2536B683-F81B-7583-5452-60DAE9290B5A}"/>
              </a:ext>
            </a:extLst>
          </p:cNvPr>
          <p:cNvSpPr/>
          <p:nvPr/>
        </p:nvSpPr>
        <p:spPr>
          <a:xfrm>
            <a:off x="887159" y="2147030"/>
            <a:ext cx="5552958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14" name="QC_6_BD.1_9#5b8dd00a6?bid=3&amp;vaa=1&amp;vcp=1&amp;pid=cbff510e3&amp;htil=1&amp;color=0,0,0&amp;vtp=1&amp;vaab=1">
            <a:extLst>
              <a:ext uri="{FF2B5EF4-FFF2-40B4-BE49-F238E27FC236}">
                <a16:creationId xmlns:a16="http://schemas.microsoft.com/office/drawing/2014/main" id="{71B831F7-95B3-54DC-853F-8E8BDD1B4557}"/>
              </a:ext>
            </a:extLst>
          </p:cNvPr>
          <p:cNvSpPr/>
          <p:nvPr/>
        </p:nvSpPr>
        <p:spPr>
          <a:xfrm>
            <a:off x="887159" y="877730"/>
            <a:ext cx="5559552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  <a:tabLst>
                <a:tab pos="9144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</a:p>
          <a:p>
            <a:pPr algn="l" latinLnBrk="1">
              <a:lnSpc>
                <a:spcPct val="150000"/>
              </a:lnSpc>
              <a:tabLst>
                <a:tab pos="914400" algn="l"/>
              </a:tabLst>
            </a:pPr>
            <a:endParaRPr lang="en-US" altLang="zh-CN" sz="2800" dirty="0"/>
          </a:p>
        </p:txBody>
      </p:sp>
      <p:sp>
        <p:nvSpPr>
          <p:cNvPr id="20" name="QC_6_BD.1_9#5b8dd00a6?bid=3&amp;vaa=1&amp;vcp=1&amp;pid=cbff510e3&amp;htil=1&amp;color=0,0,0&amp;vtp=1&amp;vaab=1&amp;zzd= 1">
            <a:extLst>
              <a:ext uri="{FF2B5EF4-FFF2-40B4-BE49-F238E27FC236}">
                <a16:creationId xmlns:a16="http://schemas.microsoft.com/office/drawing/2014/main" id="{9CF6AE0C-0DFF-1D20-25A1-59722C7B0E64}"/>
              </a:ext>
            </a:extLst>
          </p:cNvPr>
          <p:cNvSpPr/>
          <p:nvPr/>
        </p:nvSpPr>
        <p:spPr>
          <a:xfrm>
            <a:off x="3200179" y="114033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QC_6_BD.1_9#5b8dd00a6?bid=3&amp;vaa=1&amp;vcp=1&amp;pid=cbff510e3&amp;htil=1&amp;color=0,0,0&amp;vtp=1&amp;vaab=1&amp;zzd= 2">
            <a:extLst>
              <a:ext uri="{FF2B5EF4-FFF2-40B4-BE49-F238E27FC236}">
                <a16:creationId xmlns:a16="http://schemas.microsoft.com/office/drawing/2014/main" id="{56B6CC50-DDAF-8C25-4852-9D85D78816B8}"/>
              </a:ext>
            </a:extLst>
          </p:cNvPr>
          <p:cNvSpPr/>
          <p:nvPr/>
        </p:nvSpPr>
        <p:spPr>
          <a:xfrm>
            <a:off x="2111154" y="175088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QC_6_BD.1_10#5b8dd00a6?bid=4&amp;vaa=1&amp;vcp=1&amp;pid=cbff510e3&amp;htil=1&amp;color=0,0,0&amp;vtp=1&amp;vaab=1&amp;zzd= 1">
            <a:extLst>
              <a:ext uri="{FF2B5EF4-FFF2-40B4-BE49-F238E27FC236}">
                <a16:creationId xmlns:a16="http://schemas.microsoft.com/office/drawing/2014/main" id="{AF054058-941D-E445-A18C-EE98FB1399CE}"/>
              </a:ext>
            </a:extLst>
          </p:cNvPr>
          <p:cNvSpPr/>
          <p:nvPr/>
        </p:nvSpPr>
        <p:spPr>
          <a:xfrm>
            <a:off x="1741117" y="307441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QC_6_BD.1_10#5b8dd00a6?bid=4&amp;vaa=1&amp;vcp=1&amp;pid=cbff510e3&amp;htil=1&amp;color=0,0,0&amp;vtp=1&amp;vaab=1&amp;zzd= 2">
            <a:extLst>
              <a:ext uri="{FF2B5EF4-FFF2-40B4-BE49-F238E27FC236}">
                <a16:creationId xmlns:a16="http://schemas.microsoft.com/office/drawing/2014/main" id="{4A8FED6E-F38F-2D45-BAB3-91968171EB6B}"/>
              </a:ext>
            </a:extLst>
          </p:cNvPr>
          <p:cNvSpPr/>
          <p:nvPr/>
        </p:nvSpPr>
        <p:spPr>
          <a:xfrm>
            <a:off x="2458667" y="243278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SystemAddBraceShape">
            <a:extLst>
              <a:ext uri="{FF2B5EF4-FFF2-40B4-BE49-F238E27FC236}">
                <a16:creationId xmlns:a16="http://schemas.microsoft.com/office/drawing/2014/main" id="{4C7497CA-D946-91A9-1425-1F3689B72FF1}"/>
              </a:ext>
            </a:extLst>
          </p:cNvPr>
          <p:cNvSpPr/>
          <p:nvPr/>
        </p:nvSpPr>
        <p:spPr>
          <a:xfrm>
            <a:off x="1441081" y="788544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SystemAddBraceShape">
            <a:extLst>
              <a:ext uri="{FF2B5EF4-FFF2-40B4-BE49-F238E27FC236}">
                <a16:creationId xmlns:a16="http://schemas.microsoft.com/office/drawing/2014/main" id="{B1CE63C6-2265-971C-D106-02C09ABC0E0A}"/>
              </a:ext>
            </a:extLst>
          </p:cNvPr>
          <p:cNvSpPr/>
          <p:nvPr/>
        </p:nvSpPr>
        <p:spPr>
          <a:xfrm>
            <a:off x="1441081" y="2145061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DAAD7E8-628F-2C1B-3336-79B0CDDC6F75}"/>
              </a:ext>
            </a:extLst>
          </p:cNvPr>
          <p:cNvGrpSpPr/>
          <p:nvPr/>
        </p:nvGrpSpPr>
        <p:grpSpPr>
          <a:xfrm>
            <a:off x="602689" y="3501578"/>
            <a:ext cx="11170210" cy="1849057"/>
            <a:chOff x="755089" y="3501578"/>
            <a:chExt cx="11170210" cy="1849057"/>
          </a:xfrm>
        </p:grpSpPr>
        <p:sp>
          <p:nvSpPr>
            <p:cNvPr id="26" name="QC_6_AS.1_1#5b8dd00a6?htil=1&amp;vaa=1&amp;vcp=1&amp;pid=cbff510e3&amp;color=0,0,0&amp;vtp=1&amp;vaab=1&amp;bt=1&amp;bbb=1&amp;hb=1"/>
            <p:cNvSpPr/>
            <p:nvPr/>
          </p:nvSpPr>
          <p:spPr>
            <a:xfrm>
              <a:off x="887158" y="3501578"/>
              <a:ext cx="11038141" cy="1849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                        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本题考查文言实词的一词多义。A.都是“看见”的意思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；</a:t>
              </a:r>
            </a:p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B.凭借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/背着；C.都是“屋舍（房舍）”的意思；D.都是“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这（这样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）”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的意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algn="l"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思。故选B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。</a:t>
              </a:r>
            </a:p>
          </p:txBody>
        </p:sp>
        <p:pic>
          <p:nvPicPr>
            <p:cNvPr id="25" name="QC_6_AS.1_1#5b8dd00a6?htil=1&amp;vaa=1&amp;vcp=1&amp;pid=cbff510e3&amp;color=0,0,0&amp;tib=255,255,255&amp;vtp=1&amp;vaab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5089" y="3612548"/>
              <a:ext cx="2048256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p:sp>
        <p:nvSpPr>
          <p:cNvPr id="28" name="QC_6_AS.1_1#5b8dd00a6?htil=1&amp;vaa=1&amp;vcp=1&amp;pid=cbff510e3&amp;color=0,0,0&amp;vtp=1&amp;vaab=1&amp;bt=1&amp;bbb=1&amp;hb=1">
            <a:extLst>
              <a:ext uri="{FF2B5EF4-FFF2-40B4-BE49-F238E27FC236}">
                <a16:creationId xmlns:a16="http://schemas.microsoft.com/office/drawing/2014/main" id="{40E94B15-84E9-8E40-F948-5B75531747C4}"/>
              </a:ext>
            </a:extLst>
          </p:cNvPr>
          <p:cNvSpPr/>
          <p:nvPr/>
        </p:nvSpPr>
        <p:spPr>
          <a:xfrm>
            <a:off x="646722" y="5576072"/>
            <a:ext cx="1741117" cy="610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254464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7de9ab5?vcp=1&amp;pid=c57d13dd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方法归纳</a:t>
            </a:r>
            <a:endParaRPr lang="en-US" altLang="zh-CN" sz="3200" dirty="0"/>
          </a:p>
        </p:txBody>
      </p:sp>
      <p:sp>
        <p:nvSpPr>
          <p:cNvPr id="3" name="P_7_BD#8224ca97e?sp=1&amp;vcp=1&amp;pid=647de9ab5&amp;color=0,0,0&amp;vtp=1&amp;vaab=1&amp;bbb=1&amp;hb=1"/>
          <p:cNvSpPr/>
          <p:nvPr/>
        </p:nvSpPr>
        <p:spPr>
          <a:xfrm>
            <a:off x="539496" y="14375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1.归类复习。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可以将初中课内文言文中所有的通假字整合在一起复习。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做到学以致用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，融会贯通；仔细观察，学会辨析；解释到位，翻译准确。</a:t>
            </a:r>
            <a:endParaRPr lang="en-US" altLang="zh-CN" sz="2800" spc="-50" dirty="0"/>
          </a:p>
        </p:txBody>
      </p:sp>
      <p:sp>
        <p:nvSpPr>
          <p:cNvPr id="4" name="P_7_BD#8224ca97e?sp=1&amp;vcp=1&amp;pid=647de9ab5&amp;color=0,0,0&amp;mp=1&amp;vtp=1&amp;vaab=1&amp;bt=1&amp;bbb=1&amp;hb=1">
            <a:extLst>
              <a:ext uri="{FF2B5EF4-FFF2-40B4-BE49-F238E27FC236}">
                <a16:creationId xmlns:a16="http://schemas.microsoft.com/office/drawing/2014/main" id="{E1A3B53E-9055-7E49-CC96-F7741F2B1BC5}"/>
              </a:ext>
            </a:extLst>
          </p:cNvPr>
          <p:cNvSpPr/>
          <p:nvPr/>
        </p:nvSpPr>
        <p:spPr>
          <a:xfrm>
            <a:off x="539496" y="27707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2.仔细推敲。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解答主观题时，遇到不懂的通假字，可采用代入法，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用同音字、音近字、形近字代入句中，结合上下文的意思仔细推敲。解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答客观题时，根据自己积累的通假字知识，先用排除法排除不符合题意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的选项，然后用比较法，对剩下的选项进行认真比较，选出最符合题意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5b8dd00a6?vaa=1&amp;vcp=1&amp;pid=cbff510e3&amp;color=0,0,0&amp;mp=1&amp;vtp=1&amp;vaab=1&amp;bt=1&amp;bbb=1&amp;hb=1"/>
          <p:cNvSpPr/>
          <p:nvPr/>
        </p:nvSpPr>
        <p:spPr>
          <a:xfrm>
            <a:off x="406146" y="4305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乙文参考译文：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癸卯年三月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我）在金陵和朋友一起游览牛首山。前一天，我们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住在山下僧人的屋舍里，凌晨时分一起披着衣服上山，直到中午才到达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山的最高处。朋友说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我听说桂林的山名扬天下，它的岩石、洞穴、丘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陵、山谷奇特异常，我很遗憾不能到那里看一看，你何不为我说一说桂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林的山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？”我说：“没有时间啊。你暂且为我说说这山的美。”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朋友说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吧。这山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有时晴天、雨天有不同的景象，早晚有不同的形态。日月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更替、寒冬酷暑不同的时候，就不曾没有过它奇特秀美、明亮洁净、高峻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幽深的美来应对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即使我也不能全部说出它的美啊。”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5b8dd00a6?vaa=1&amp;vcp=1&amp;pid=cbff510e3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我说：“看到这就没有了吗？”朋友说：“正是这样。”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：“我（也）没有什么来告诉你的。凡是我们桂林的山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用眼睛看到的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，都是像这样的。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况且是山的幸运让它在此生长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它不幸生长在广西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（桂林），那么即使想要只凭借（这样）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名声显赫，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怎么能够得到呢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30c96bf?vcp=1&amp;pid=6dffd07a3&amp;color=238,61,73&amp;vtp=1&amp;vaab=1&amp;bt=1&amp;bbb=1"/>
          <p:cNvSpPr/>
          <p:nvPr/>
        </p:nvSpPr>
        <p:spPr>
          <a:xfrm>
            <a:off x="539496" y="554400"/>
            <a:ext cx="11109960" cy="1123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EE3D49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400" dirty="0"/>
          </a:p>
        </p:txBody>
      </p:sp>
      <p:sp>
        <p:nvSpPr>
          <p:cNvPr id="3" name="QM_6_BD.5_1#0992a781b?vaa=1&amp;vcp=1&amp;pid=f930c96bf&amp;color=0,0,0&amp;vtp=1&amp;vaab=1&amp;bbb=1"/>
          <p:cNvSpPr/>
          <p:nvPr/>
        </p:nvSpPr>
        <p:spPr>
          <a:xfrm>
            <a:off x="539496" y="1322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阅读下面的文言文，完成下面小题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M_6_BD.5_2#0992a781b?sp=1&amp;vaa=1&amp;vcp=1&amp;pid=f930c96bf&amp;color=0,0,0&amp;vtp=1&amp;vaab=1&amp;bbb=1&amp;hb=1"/>
          <p:cNvSpPr/>
          <p:nvPr/>
        </p:nvSpPr>
        <p:spPr>
          <a:xfrm>
            <a:off x="539496" y="1949939"/>
            <a:ext cx="11109960" cy="388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【甲】活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sng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板印书籍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唐人尚未盛为之</a:t>
            </a:r>
            <a:r>
              <a:rPr lang="en-US" altLang="zh-CN" sz="2800" b="0" i="0" u="sng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自冯瀛王始印五经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已后典籍皆为板本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庆历中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有布衣毕昇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又为活板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用胶泥刻字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薄如钱唇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每字为一印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火烧令坚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先设一铁板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其上以松脂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蜡和纸灰之类冒之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欲印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则以一铁范置铁板上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乃密布字印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满铁范为一板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持就火炀之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药稍镕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则以一平板按其面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则字平如砥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若止印三二本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未为简易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_2#0992a781b?sp=1&amp;vaa=1&amp;vcp=1&amp;pid=f930c96bf&amp;color=0,0,0&amp;vtp=1&amp;vaab=1&amp;bbb=1&amp;hb=1">
            <a:extLst>
              <a:ext uri="{FF2B5EF4-FFF2-40B4-BE49-F238E27FC236}">
                <a16:creationId xmlns:a16="http://schemas.microsoft.com/office/drawing/2014/main" id="{8AFD1070-61EE-FAEA-AB73-B03182F231B3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若印数十百千本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则极为神速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常作二铁板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一板印刷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一板已自布字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此印者才毕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则第二板已具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更互用之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瞬息可就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每一字皆有数印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每字有二十余印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以备一板内有重复者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则以</a:t>
            </a:r>
            <a:endParaRPr lang="en-US" altLang="zh-CN" sz="100" b="0" i="0" kern="0" spc="-9990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纸帖之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每韵为一帖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木格贮之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有奇字素无备者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旋刻之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以草火烧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瞬息可成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不以木为之者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木理有疏密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沾水则高下不平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兼与药相粘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不可取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不若燔土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用讫再火令药镕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以手拂之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其印自落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殊不沾污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昇死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其印为余群从所得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至今宝藏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M_6_BD.5_2#0992a781b?sp=1&amp;vaa=1&amp;vcp=1&amp;pid=f930c96bf&amp;color=0,0,0&amp;vtp=1&amp;vaab=1&amp;bbb=1&amp;hb=1&amp;zzd= 3">
            <a:extLst>
              <a:ext uri="{FF2B5EF4-FFF2-40B4-BE49-F238E27FC236}">
                <a16:creationId xmlns:a16="http://schemas.microsoft.com/office/drawing/2014/main" id="{1895A30C-AEF6-30F3-F24D-4E96B96308E5}"/>
              </a:ext>
            </a:extLst>
          </p:cNvPr>
          <p:cNvSpPr/>
          <p:nvPr/>
        </p:nvSpPr>
        <p:spPr>
          <a:xfrm>
            <a:off x="11283728" y="31226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6_BD.5_2#0992a781b?sp=1&amp;vaa=1&amp;vcp=1&amp;pid=f930c96bf&amp;color=0,0,0&amp;vtp=1&amp;vaab=1&amp;bbb=1&amp;hb=1&amp;zzd= 6">
            <a:extLst>
              <a:ext uri="{FF2B5EF4-FFF2-40B4-BE49-F238E27FC236}">
                <a16:creationId xmlns:a16="http://schemas.microsoft.com/office/drawing/2014/main" id="{F1BB5E9A-74B4-5241-A8FF-A500446F9A57}"/>
              </a:ext>
            </a:extLst>
          </p:cNvPr>
          <p:cNvSpPr/>
          <p:nvPr/>
        </p:nvSpPr>
        <p:spPr>
          <a:xfrm>
            <a:off x="9232678" y="506574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101406"/>
      </p:ext>
    </p:extLst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5_3#0992a781b?vaa=1&amp;vcp=1&amp;pid=f930c96bf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张衡性精微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有巧艺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作地动仪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以精铜铸其器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圆径八尺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形似倾樽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其盖穹隆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baseline="300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baseline="300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饰以篆文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外有八龙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首衔铜丸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下有蟾蜍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承之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其牙发机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皆隐在樽中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周容无际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如一体焉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地动机发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龙即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吐丸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蟾蜍张口受丸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声乃振扬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司者觉知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即省龙机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其余七首不发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则知地震所从起来也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合契若神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u="sng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观之莫不服其奇丽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自古所来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未尝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（选自李昉《太平御览》，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有改动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【</a:t>
            </a:r>
            <a:r>
              <a:rPr lang="en-US" altLang="zh-CN" sz="2800" b="1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注释</a:t>
            </a:r>
            <a:r>
              <a:rPr lang="en-US" altLang="zh-CN" sz="2800" dirty="0" err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】穹隆：像天空一样，中间高高拱起</a:t>
            </a:r>
            <a:r>
              <a:rPr lang="en-US" altLang="zh-CN" sz="28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itchFamily="34" charset="-120"/>
              </a:rPr>
              <a:t>。</a:t>
            </a:r>
          </a:p>
        </p:txBody>
      </p:sp>
      <p:sp>
        <p:nvSpPr>
          <p:cNvPr id="3" name="QM_6_BD.5_3#0992a781b?vaa=1&amp;vcp=1&amp;pid=f930c96bf&amp;color=0,0,0&amp;vtp=1&amp;vaab=1&amp;bt=1&amp;bbb=1&amp;hb=1&amp;zzd= 2">
            <a:extLst>
              <a:ext uri="{FF2B5EF4-FFF2-40B4-BE49-F238E27FC236}">
                <a16:creationId xmlns:a16="http://schemas.microsoft.com/office/drawing/2014/main" id="{5DB215ED-FB2F-4F64-4D63-224A0E4DF90E}"/>
              </a:ext>
            </a:extLst>
          </p:cNvPr>
          <p:cNvSpPr/>
          <p:nvPr/>
        </p:nvSpPr>
        <p:spPr>
          <a:xfrm>
            <a:off x="5675090" y="21498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QM_6_BD.5_3#0992a781b?vaa=1&amp;vcp=1&amp;pid=f930c96bf&amp;color=0,0,0&amp;vtp=1&amp;vaab=1&amp;bt=1&amp;bbb=1&amp;hb=1&amp;zzd= 3">
            <a:extLst>
              <a:ext uri="{FF2B5EF4-FFF2-40B4-BE49-F238E27FC236}">
                <a16:creationId xmlns:a16="http://schemas.microsoft.com/office/drawing/2014/main" id="{86D84DF5-1319-8CFF-9DCA-896F460829EC}"/>
              </a:ext>
            </a:extLst>
          </p:cNvPr>
          <p:cNvSpPr/>
          <p:nvPr/>
        </p:nvSpPr>
        <p:spPr>
          <a:xfrm>
            <a:off x="10299478" y="279752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_1#4fddac5fe?vaa=1&amp;vcp=1&amp;pid=0992a781b&amp;color=0,0,0&amp;vtp=1&amp;vaab=1&amp;bt=1&amp;bbb=1"/>
          <p:cNvSpPr/>
          <p:nvPr/>
        </p:nvSpPr>
        <p:spPr>
          <a:xfrm>
            <a:off x="539496" y="10199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【文言实词】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下列各项中加点词的含义相同的一项是(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4fddac5fe.bracket?vaa=1&amp;vcp=1&amp;pid=0992a781b&amp;color=0,0,0&amp;vpa=2&amp;vtp=1&amp;vaab=1"/>
          <p:cNvSpPr/>
          <p:nvPr/>
        </p:nvSpPr>
        <p:spPr>
          <a:xfrm>
            <a:off x="9262014" y="100660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6_2#4fddac5fe.choices?vaa=1&amp;vcp=1&amp;pid=0992a781b&amp;color=0,0,0&amp;vtp=1&amp;vaab=1&amp;bbb=1"/>
          <p:cNvSpPr/>
          <p:nvPr/>
        </p:nvSpPr>
        <p:spPr>
          <a:xfrm>
            <a:off x="539496" y="165220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A.其印自落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自非亭午夜分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（《三峡》）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B.则以纸帖之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必以信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（《曹刿论战》）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C.饰以篆文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又用篆章一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（《核舟记》）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D.地动机发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征于色，发于声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（《生于忧患，死于安乐》）</a:t>
            </a:r>
            <a:endParaRPr lang="en-US" altLang="zh-CN" sz="2800" dirty="0"/>
          </a:p>
        </p:txBody>
      </p:sp>
      <p:sp>
        <p:nvSpPr>
          <p:cNvPr id="5" name="QC_7_AS.1_1#4fddac5fe?vaa=1&amp;vcp=1&amp;pid=0992a781b&amp;color=0,0,0&amp;vtp=1&amp;vaab=1&amp;bbb=1&amp;hb=1"/>
          <p:cNvSpPr/>
          <p:nvPr/>
        </p:nvSpPr>
        <p:spPr>
          <a:xfrm>
            <a:off x="539496" y="44911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本题考查一词多义。A.自己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/如果；B.用/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按照；C.意思都是“篆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字”；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/表现；故选C。</a:t>
            </a:r>
            <a:endParaRPr lang="en-US" altLang="zh-CN" sz="2800" dirty="0"/>
          </a:p>
        </p:txBody>
      </p:sp>
      <p:sp>
        <p:nvSpPr>
          <p:cNvPr id="7" name="QC_7_BD.6_2#4fddac5fe.choices?vaa=1&amp;vcp=1&amp;pid=0992a781b&amp;color=0,0,0&amp;vtp=1&amp;vaab=1&amp;bbb=1&amp;zzd= 1">
            <a:extLst>
              <a:ext uri="{FF2B5EF4-FFF2-40B4-BE49-F238E27FC236}">
                <a16:creationId xmlns:a16="http://schemas.microsoft.com/office/drawing/2014/main" id="{01E0DF9D-B778-B2BA-AFBA-6B84B41946A5}"/>
              </a:ext>
            </a:extLst>
          </p:cNvPr>
          <p:cNvSpPr/>
          <p:nvPr/>
        </p:nvSpPr>
        <p:spPr>
          <a:xfrm>
            <a:off x="1755553" y="22618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7_BD.6_2#4fddac5fe.choices?vaa=1&amp;vcp=1&amp;pid=0992a781b&amp;color=0,0,0&amp;vtp=1&amp;vaab=1&amp;bbb=1&amp;zzd= 1">
            <a:extLst>
              <a:ext uri="{FF2B5EF4-FFF2-40B4-BE49-F238E27FC236}">
                <a16:creationId xmlns:a16="http://schemas.microsoft.com/office/drawing/2014/main" id="{30381826-ADEB-4363-F9D2-324B81113D19}"/>
              </a:ext>
            </a:extLst>
          </p:cNvPr>
          <p:cNvSpPr/>
          <p:nvPr/>
        </p:nvSpPr>
        <p:spPr>
          <a:xfrm>
            <a:off x="3444653" y="2233231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7_BD.6_2#4fddac5fe.choices?vaa=1&amp;vcp=1&amp;pid=0992a781b&amp;color=0,0,0&amp;vtp=1&amp;vaab=1&amp;bbb=1&amp;zzd= 3">
            <a:extLst>
              <a:ext uri="{FF2B5EF4-FFF2-40B4-BE49-F238E27FC236}">
                <a16:creationId xmlns:a16="http://schemas.microsoft.com/office/drawing/2014/main" id="{042DE3E9-6111-9D44-BA6B-A734022E010D}"/>
              </a:ext>
            </a:extLst>
          </p:cNvPr>
          <p:cNvSpPr/>
          <p:nvPr/>
        </p:nvSpPr>
        <p:spPr>
          <a:xfrm>
            <a:off x="1379316" y="29095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7_BD.6_2#4fddac5fe.choices?vaa=1&amp;vcp=1&amp;pid=0992a781b&amp;color=0,0,0&amp;vtp=1&amp;vaab=1&amp;bbb=1&amp;zzd= 3">
            <a:extLst>
              <a:ext uri="{FF2B5EF4-FFF2-40B4-BE49-F238E27FC236}">
                <a16:creationId xmlns:a16="http://schemas.microsoft.com/office/drawing/2014/main" id="{0F2AB46C-61D6-85A6-AD6B-127E732ADC03}"/>
              </a:ext>
            </a:extLst>
          </p:cNvPr>
          <p:cNvSpPr/>
          <p:nvPr/>
        </p:nvSpPr>
        <p:spPr>
          <a:xfrm>
            <a:off x="3811365" y="28714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7_BD.6_2#4fddac5fe.choices?vaa=1&amp;vcp=1&amp;pid=0992a781b&amp;color=0,0,0&amp;vtp=1&amp;vaab=1&amp;bbb=1&amp;zzd= 5">
            <a:extLst>
              <a:ext uri="{FF2B5EF4-FFF2-40B4-BE49-F238E27FC236}">
                <a16:creationId xmlns:a16="http://schemas.microsoft.com/office/drawing/2014/main" id="{0540314E-7D60-BF68-4495-23EB50F445BA}"/>
              </a:ext>
            </a:extLst>
          </p:cNvPr>
          <p:cNvSpPr/>
          <p:nvPr/>
        </p:nvSpPr>
        <p:spPr>
          <a:xfrm>
            <a:off x="1734916" y="35572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7_BD.6_2#4fddac5fe.choices?vaa=1&amp;vcp=1&amp;pid=0992a781b&amp;color=0,0,0&amp;vtp=1&amp;vaab=1&amp;bbb=1&amp;zzd= 5">
            <a:extLst>
              <a:ext uri="{FF2B5EF4-FFF2-40B4-BE49-F238E27FC236}">
                <a16:creationId xmlns:a16="http://schemas.microsoft.com/office/drawing/2014/main" id="{E344565B-EBAA-1F5E-4B94-123D64D77A0C}"/>
              </a:ext>
            </a:extLst>
          </p:cNvPr>
          <p:cNvSpPr/>
          <p:nvPr/>
        </p:nvSpPr>
        <p:spPr>
          <a:xfrm>
            <a:off x="4106418" y="3519106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QC_7_BD.6_2#4fddac5fe.choices?vaa=1&amp;vcp=1&amp;pid=0992a781b&amp;color=0,0,0&amp;vtp=1&amp;vaab=1&amp;bbb=1&amp;zzd= 7">
            <a:extLst>
              <a:ext uri="{FF2B5EF4-FFF2-40B4-BE49-F238E27FC236}">
                <a16:creationId xmlns:a16="http://schemas.microsoft.com/office/drawing/2014/main" id="{056F224E-7219-4621-BAD5-092DB9DB6EE8}"/>
              </a:ext>
            </a:extLst>
          </p:cNvPr>
          <p:cNvSpPr/>
          <p:nvPr/>
        </p:nvSpPr>
        <p:spPr>
          <a:xfrm>
            <a:off x="2111153" y="414896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QC_7_BD.6_2#4fddac5fe.choices?vaa=1&amp;vcp=1&amp;pid=0992a781b&amp;color=0,0,0&amp;vtp=1&amp;vaab=1&amp;bbb=1&amp;zzd= 7">
            <a:extLst>
              <a:ext uri="{FF2B5EF4-FFF2-40B4-BE49-F238E27FC236}">
                <a16:creationId xmlns:a16="http://schemas.microsoft.com/office/drawing/2014/main" id="{5715018C-0B65-3589-C227-020C83F98B6C}"/>
              </a:ext>
            </a:extLst>
          </p:cNvPr>
          <p:cNvSpPr/>
          <p:nvPr/>
        </p:nvSpPr>
        <p:spPr>
          <a:xfrm>
            <a:off x="4857528" y="412991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_1#ccde42d62?vaa=1&amp;vcp=1&amp;pid=0992a781b&amp;color=0,0,0&amp;vtp=1&amp;vaab=1&amp;bt=1&amp;bbb=1"/>
          <p:cNvSpPr/>
          <p:nvPr/>
        </p:nvSpPr>
        <p:spPr>
          <a:xfrm>
            <a:off x="539496" y="563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下列对甲乙两文的理解和分析，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有误的一项是(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0_2#ccde42d62.choices?vaa=1&amp;vcp=1&amp;pid=0992a781b&amp;color=0,0,0&amp;vtp=1&amp;vaab=1&amp;bbb=1&amp;hb=1"/>
          <p:cNvSpPr/>
          <p:nvPr/>
        </p:nvSpPr>
        <p:spPr>
          <a:xfrm>
            <a:off x="539496" y="1195641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A.甲文说明活版的制作方法包括制作活字模型与排版、制版，极为具体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地说明了活版印刷的优越性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B.甲文用词准确贴切。如使胶泥字印坚硬成型，用“炀”；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使药物稍稍融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化，用“烧”；用高温使药物融化，用“镕”。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C.乙文所描写的地动仪有八个方位，每个方位上均有含铜珠的龙头，各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与下方的蟾蜍对应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D.乙文运用了正面描写与侧面描写相结合的手法，体现地动仪能检测地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震的绝妙精深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ccde42d62?vaa=1&amp;vcp=1&amp;pid=0992a781b&amp;color=0,0,0&amp;vtp=1&amp;vaab=1&amp;bt=1&amp;bbb=1&amp;hb=1"/>
          <p:cNvSpPr/>
          <p:nvPr/>
        </p:nvSpPr>
        <p:spPr>
          <a:xfrm>
            <a:off x="606171" y="23852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本题考查内容理解。B项有误，使胶泥字印坚硬成型，用“烧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使铁板上的药物（松脂等物）融化，用“炀”；故选B。</a:t>
            </a:r>
            <a:endParaRPr lang="en-US" altLang="zh-CN" sz="2800" dirty="0"/>
          </a:p>
        </p:txBody>
      </p:sp>
      <p:sp>
        <p:nvSpPr>
          <p:cNvPr id="3" name="QC_7_AN.2_1#ccde42d62?vaa=1&amp;vcp=1&amp;pid=0992a781b&amp;color=0,0,0&amp;vtp=1&amp;vaab=1&amp;bbb=1"/>
          <p:cNvSpPr/>
          <p:nvPr/>
        </p:nvSpPr>
        <p:spPr>
          <a:xfrm>
            <a:off x="539496" y="37761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4_1#563544bff?vaa=1&amp;vcp=1&amp;pid=0992a781b&amp;color=0,0,0&amp;vtp=1&amp;vaab=1&amp;bt=1&amp;bbb=1"/>
          <p:cNvSpPr/>
          <p:nvPr/>
        </p:nvSpPr>
        <p:spPr>
          <a:xfrm>
            <a:off x="539496" y="12119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将文段中画横线的句子翻译成现代汉语。</a:t>
            </a:r>
            <a:endParaRPr lang="en-US" altLang="zh-CN" sz="2800" dirty="0"/>
          </a:p>
        </p:txBody>
      </p:sp>
      <p:sp>
        <p:nvSpPr>
          <p:cNvPr id="3" name="QB_8_BD.15_1#495c922cd?sp=1&amp;vaa=1&amp;vcp=1&amp;pid=563544bff&amp;color=0,0,0&amp;vtp=1&amp;vaab=1&amp;bbb=1"/>
          <p:cNvSpPr/>
          <p:nvPr/>
        </p:nvSpPr>
        <p:spPr>
          <a:xfrm>
            <a:off x="539496" y="183969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（1）板印书籍，唐人尚未盛为之。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endParaRPr lang="en-US" altLang="zh-CN" sz="2800" dirty="0"/>
          </a:p>
        </p:txBody>
      </p:sp>
      <p:sp>
        <p:nvSpPr>
          <p:cNvPr id="4" name="QB_8_AN.1_1#495c922cd.blank?vaa=1&amp;vcp=1&amp;pid=563544bff&amp;color=0,0,0&amp;vpa=4&amp;vtp=1&amp;vaab=1&amp;bbb=1"/>
          <p:cNvSpPr/>
          <p:nvPr/>
        </p:nvSpPr>
        <p:spPr>
          <a:xfrm>
            <a:off x="587915" y="2435955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雕版印刷书籍，唐朝人还没有大规模地做这件事。</a:t>
            </a:r>
            <a:endParaRPr lang="en-US" altLang="zh-CN" sz="2800" dirty="0"/>
          </a:p>
        </p:txBody>
      </p:sp>
      <p:sp>
        <p:nvSpPr>
          <p:cNvPr id="5" name="QB_8_BD.17_1#94cd9808a?sp=1&amp;vaa=1&amp;vcp=1&amp;pid=563544bff&amp;color=0,0,0&amp;vtp=1&amp;vaab=1&amp;bbb=1"/>
          <p:cNvSpPr/>
          <p:nvPr/>
        </p:nvSpPr>
        <p:spPr>
          <a:xfrm>
            <a:off x="539496" y="31166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观之莫不服其奇丽。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7" name="QB_8_AN.19_1#94cd9808a.blank?vaa=1&amp;vcp=1&amp;pid=563544bff&amp;color=0,0,0&amp;vpa=5&amp;vtp=1&amp;vaab=1&amp;bbb=1"/>
          <p:cNvSpPr/>
          <p:nvPr/>
        </p:nvSpPr>
        <p:spPr>
          <a:xfrm>
            <a:off x="587915" y="3712940"/>
            <a:ext cx="772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观看的人没有一个不叹服地动仪的神奇、美丽。</a:t>
            </a:r>
            <a:endParaRPr lang="en-US" altLang="zh-CN" sz="2800" dirty="0"/>
          </a:p>
        </p:txBody>
      </p:sp>
      <p:sp>
        <p:nvSpPr>
          <p:cNvPr id="8" name="QB_8_AS.2_1#94cd9808a?vaa=1&amp;vcp=1&amp;pid=563544bff&amp;color=0,0,0&amp;vtp=1&amp;vaab=1&amp;bbb=1&amp;hb=1"/>
          <p:cNvSpPr/>
          <p:nvPr/>
        </p:nvSpPr>
        <p:spPr>
          <a:xfrm>
            <a:off x="539496" y="44014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】本题考查文言句子翻译。重点词语有“未”：没有；“盛”：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大规模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；“观”：观看；“服”：叹服。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_1#cb4fa02d0?sp=1&amp;vaa=1&amp;vcp=1&amp;pid=0992a781b&amp;color=0,0,0&amp;vtp=1&amp;vaab=1&amp;bt=1&amp;bbb=1"/>
          <p:cNvSpPr/>
          <p:nvPr/>
        </p:nvSpPr>
        <p:spPr>
          <a:xfrm>
            <a:off x="539496" y="11054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甲文介绍的是活版印刷，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文章开头为什么要讲雕版印刷？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</a:t>
            </a:r>
            <a:endParaRPr lang="en-US" altLang="zh-CN" sz="2800" dirty="0"/>
          </a:p>
        </p:txBody>
      </p:sp>
      <p:sp>
        <p:nvSpPr>
          <p:cNvPr id="4" name="QB_7_AN.22_1#cb4fa02d0.blank?vaa=1&amp;vcp=1&amp;pid=0992a781b&amp;color=0,0,0&amp;vpa=6&amp;vtp=1&amp;vaab=1&amp;bbb=1&amp;hb=1"/>
          <p:cNvSpPr/>
          <p:nvPr/>
        </p:nvSpPr>
        <p:spPr>
          <a:xfrm>
            <a:off x="539496" y="172262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甲文在介绍活版印刷前，简述雕版印刷的历史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，既表明活版印刷是对雕版印刷的继承与创新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，也为下文介绍活版印刷做了铺垫。</a:t>
            </a:r>
            <a:endParaRPr lang="en-US" altLang="zh-CN" sz="2800" dirty="0"/>
          </a:p>
        </p:txBody>
      </p:sp>
      <p:sp>
        <p:nvSpPr>
          <p:cNvPr id="5" name="QB_7_AS.1_1#cb4fa02d0?vaa=1&amp;vcp=1&amp;pid=0992a781b&amp;color=0,0,0&amp;vtp=1&amp;vaab=1&amp;bbb=1&amp;hb=1"/>
          <p:cNvSpPr/>
          <p:nvPr/>
        </p:nvSpPr>
        <p:spPr>
          <a:xfrm>
            <a:off x="539496" y="30291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本题考查内容的理解分析，应从内容和结构两个方面进行思考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内容上，文章开头简述雕版印刷的历史，表明活版印刷是对雕版印刷的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继承与创新；结构上，为下文重点介绍活版印刷术做了铺垫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4879</Words>
  <Application>Microsoft Office PowerPoint</Application>
  <PresentationFormat>宽屏</PresentationFormat>
  <Paragraphs>1330</Paragraphs>
  <Slides>109</Slides>
  <Notes>107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109</vt:i4>
      </vt:variant>
    </vt:vector>
  </HeadingPairs>
  <TitlesOfParts>
    <vt:vector size="117" baseType="lpstr">
      <vt:lpstr>Arial (正文)</vt:lpstr>
      <vt:lpstr>仿宋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14</cp:revision>
  <dcterms:created xsi:type="dcterms:W3CDTF">2024-11-21T13:39:40Z</dcterms:created>
  <dcterms:modified xsi:type="dcterms:W3CDTF">2025-07-24T03:01:34Z</dcterms:modified>
  <cp:category/>
  <cp:contentStatus/>
</cp:coreProperties>
</file>