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6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image" Target="../media/image6.png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6" Type="http://schemas.openxmlformats.org/officeDocument/2006/relationships/slideLayout" Target="../slideLayouts/slideLayout14.xml"/><Relationship Id="rId15" Type="http://schemas.openxmlformats.org/officeDocument/2006/relationships/tags" Target="../tags/tag75.xml"/><Relationship Id="rId14" Type="http://schemas.openxmlformats.org/officeDocument/2006/relationships/tags" Target="../tags/tag74.xml"/><Relationship Id="rId13" Type="http://schemas.openxmlformats.org/officeDocument/2006/relationships/tags" Target="../tags/tag73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1课时_00"/>
          <p:cNvPicPr>
            <a:picLocks noChangeAspect="1"/>
          </p:cNvPicPr>
          <p:nvPr/>
        </p:nvPicPr>
        <p:blipFill>
          <a:blip r:embed="rId1"/>
          <a:srcRect l="9809" t="234" r="11096"/>
          <a:stretch>
            <a:fillRect/>
          </a:stretch>
        </p:blipFill>
        <p:spPr>
          <a:xfrm>
            <a:off x="1574800" y="868045"/>
            <a:ext cx="8800465" cy="54921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282940" y="4495800"/>
            <a:ext cx="718820" cy="3422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0.1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64270" y="4771390"/>
            <a:ext cx="850900" cy="4108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十分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79815" y="5393690"/>
            <a:ext cx="1275080" cy="4362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1课时_01"/>
          <p:cNvPicPr>
            <a:picLocks noChangeAspect="1"/>
          </p:cNvPicPr>
          <p:nvPr/>
        </p:nvPicPr>
        <p:blipFill>
          <a:blip r:embed="rId1"/>
          <a:srcRect l="9158" r="13913" b="-628"/>
          <a:stretch>
            <a:fillRect/>
          </a:stretch>
        </p:blipFill>
        <p:spPr>
          <a:xfrm>
            <a:off x="608330" y="1313815"/>
            <a:ext cx="10968990" cy="35452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86505" y="213360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120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86505" y="313880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12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86505" y="414401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1.2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35590" y="313880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21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35590" y="213360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2.1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435590" y="414401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210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1课时_02"/>
          <p:cNvPicPr>
            <a:picLocks noChangeAspect="1"/>
          </p:cNvPicPr>
          <p:nvPr/>
        </p:nvPicPr>
        <p:blipFill>
          <a:blip r:embed="rId1"/>
          <a:srcRect l="9641" r="17167" b="22047"/>
          <a:stretch>
            <a:fillRect/>
          </a:stretch>
        </p:blipFill>
        <p:spPr>
          <a:xfrm>
            <a:off x="608330" y="1039495"/>
            <a:ext cx="9776460" cy="388937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1064895" y="1993265"/>
            <a:ext cx="1686560" cy="193802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6.  4  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6  3 8 . 4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3 6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2   4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2   4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224405" y="149034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6.4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4"/>
            </p:custDataLst>
          </p:nvPr>
        </p:nvSpPr>
        <p:spPr>
          <a:xfrm>
            <a:off x="4487545" y="1993265"/>
            <a:ext cx="1410970" cy="193802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4 . 8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1 2  5 7 . 6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4 8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9   6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9   6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6505" y="2234565"/>
            <a:ext cx="1092200" cy="13843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8855" y="2234565"/>
            <a:ext cx="1092200" cy="138430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8"/>
            </p:custDataLst>
          </p:nvPr>
        </p:nvSpPr>
        <p:spPr>
          <a:xfrm>
            <a:off x="5839460" y="149034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4.8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7" name="文本框 26"/>
          <p:cNvSpPr txBox="1"/>
          <p:nvPr>
            <p:custDataLst>
              <p:tags r:id="rId9"/>
            </p:custDataLst>
          </p:nvPr>
        </p:nvSpPr>
        <p:spPr>
          <a:xfrm>
            <a:off x="8371205" y="1993265"/>
            <a:ext cx="1590675" cy="193802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4 . 8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2 6 1 2 4 . 8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1 0 4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2 0   8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2 0   8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02040" y="2235200"/>
            <a:ext cx="1092200" cy="1383665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11"/>
            </p:custDataLst>
          </p:nvPr>
        </p:nvSpPr>
        <p:spPr>
          <a:xfrm>
            <a:off x="9556115" y="149034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4.8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64895" y="4396740"/>
            <a:ext cx="1590675" cy="193802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1 . 6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1 7 2 7 . 2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1 7 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1 0   2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1 0   2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2075" y="4681855"/>
            <a:ext cx="1092200" cy="134874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4487545" y="4396740"/>
            <a:ext cx="1666875" cy="193802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3 . 1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2 4  7 4 . 4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7 2 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2   4        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2   4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0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8220" y="4681855"/>
            <a:ext cx="1090295" cy="1283335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8252460" y="4304665"/>
            <a:ext cx="1945005" cy="23069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1 . 1 5</a:t>
            </a:r>
            <a:endParaRPr lang="en-US" altLang="zh-CN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7 5 8 6 . 2 5</a:t>
            </a:r>
            <a:endParaRPr lang="en-US" altLang="zh-CN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7 5</a:t>
            </a:r>
            <a:endParaRPr lang="en-US" altLang="zh-CN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1 1   2</a:t>
            </a:r>
            <a:endParaRPr lang="en-US" altLang="zh-CN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7   5</a:t>
            </a:r>
            <a:endParaRPr lang="en-US" altLang="zh-CN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3   7 5</a:t>
            </a:r>
            <a:endParaRPr lang="en-US" altLang="zh-CN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3   7 5</a:t>
            </a:r>
            <a:endParaRPr lang="en-US" altLang="zh-CN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             0</a:t>
            </a:r>
            <a:endParaRPr lang="en-US" altLang="zh-CN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37" name="图片 36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5510" y="4540250"/>
            <a:ext cx="1071245" cy="121158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90104"/>
          <a:stretch>
            <a:fillRect/>
          </a:stretch>
        </p:blipFill>
        <p:spPr>
          <a:xfrm>
            <a:off x="8525510" y="6207760"/>
            <a:ext cx="1090295" cy="127000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5839460" y="403542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3.1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338705" y="403542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1.6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556115" y="403542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1.15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26" grpId="0"/>
      <p:bldP spid="22" grpId="0"/>
      <p:bldP spid="29" grpId="0"/>
      <p:bldP spid="27" grpId="0"/>
      <p:bldP spid="41" grpId="0"/>
      <p:bldP spid="30" grpId="0"/>
      <p:bldP spid="40" grpId="0"/>
      <p:bldP spid="32" grpId="0"/>
      <p:bldP spid="42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330" y="1490345"/>
            <a:ext cx="10969625" cy="4759325"/>
          </a:xfrm>
        </p:spPr>
        <p:txBody>
          <a:bodyPr/>
          <a:p>
            <a:endParaRPr lang="zh-CN" altLang="en-US"/>
          </a:p>
        </p:txBody>
      </p:sp>
      <p:pic>
        <p:nvPicPr>
          <p:cNvPr id="4" name="图片 3" descr="第1课时2_00"/>
          <p:cNvPicPr>
            <a:picLocks noChangeAspect="1"/>
          </p:cNvPicPr>
          <p:nvPr/>
        </p:nvPicPr>
        <p:blipFill>
          <a:blip r:embed="rId1"/>
          <a:srcRect l="11322" t="-2442" r="10185" b="21528"/>
          <a:stretch>
            <a:fillRect/>
          </a:stretch>
        </p:blipFill>
        <p:spPr>
          <a:xfrm>
            <a:off x="608330" y="1490345"/>
            <a:ext cx="10968990" cy="24879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42695" y="2741930"/>
            <a:ext cx="26504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234.6÷3=78.2(km)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1课时2_01"/>
          <p:cNvPicPr>
            <a:picLocks noChangeAspect="1"/>
          </p:cNvPicPr>
          <p:nvPr/>
        </p:nvPicPr>
        <p:blipFill>
          <a:blip r:embed="rId1"/>
          <a:srcRect l="9763" r="10735"/>
          <a:stretch>
            <a:fillRect/>
          </a:stretch>
        </p:blipFill>
        <p:spPr>
          <a:xfrm>
            <a:off x="608330" y="1490345"/>
            <a:ext cx="10968355" cy="31089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53435" y="3229610"/>
            <a:ext cx="24447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17.1÷9=1.9(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米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1课时2_02"/>
          <p:cNvPicPr>
            <a:picLocks noChangeAspect="1"/>
          </p:cNvPicPr>
          <p:nvPr/>
        </p:nvPicPr>
        <p:blipFill>
          <a:blip r:embed="rId1"/>
          <a:srcRect l="11348" b="21839"/>
          <a:stretch>
            <a:fillRect/>
          </a:stretch>
        </p:blipFill>
        <p:spPr>
          <a:xfrm>
            <a:off x="608330" y="1045845"/>
            <a:ext cx="10676890" cy="45078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58975" y="3625850"/>
            <a:ext cx="331279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(40.5+2.7)÷6=7.2(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(40.5+2.7)÷12=3.6(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58975" y="5234940"/>
            <a:ext cx="4493260" cy="101473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一本笔记本比一支中性笔贵多少钱?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7.2</a:t>
            </a:r>
            <a:r>
              <a:rPr lang="zh-CN" altLang="en-US" sz="2000" kern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－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3.6=3.6(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元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答案不唯一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1课时2_03"/>
          <p:cNvPicPr>
            <a:picLocks noChangeAspect="1"/>
          </p:cNvPicPr>
          <p:nvPr/>
        </p:nvPicPr>
        <p:blipFill>
          <a:blip r:embed="rId1"/>
          <a:srcRect l="10376" r="9289"/>
          <a:stretch>
            <a:fillRect/>
          </a:stretch>
        </p:blipFill>
        <p:spPr>
          <a:xfrm>
            <a:off x="608330" y="1313815"/>
            <a:ext cx="11005820" cy="34499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41015" y="3732530"/>
            <a:ext cx="504761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32.5÷(2×2+1)=6.5(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解析：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张成人票相当于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2×2=4(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张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)儿童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票。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93.95,&quot;left&quot;:83.85,&quot;top&quot;:117.35,&quot;width&quot;:770.5}"/>
</p:tagLst>
</file>

<file path=ppt/tags/tag64.xml><?xml version="1.0" encoding="utf-8"?>
<p:tagLst xmlns:p="http://schemas.openxmlformats.org/presentationml/2006/main">
  <p:tag name="KSO_WM_DIAGRAM_VIRTUALLY_FRAME" val="{&quot;height&quot;:193.95,&quot;left&quot;:83.85,&quot;top&quot;:117.35,&quot;width&quot;:770.5}"/>
</p:tagLst>
</file>

<file path=ppt/tags/tag65.xml><?xml version="1.0" encoding="utf-8"?>
<p:tagLst xmlns:p="http://schemas.openxmlformats.org/presentationml/2006/main">
  <p:tag name="KSO_WM_DIAGRAM_VIRTUALLY_FRAME" val="{&quot;height&quot;:193.95,&quot;left&quot;:83.85,&quot;top&quot;:117.35,&quot;width&quot;:770.5}"/>
</p:tagLst>
</file>

<file path=ppt/tags/tag66.xml><?xml version="1.0" encoding="utf-8"?>
<p:tagLst xmlns:p="http://schemas.openxmlformats.org/presentationml/2006/main">
  <p:tag name="KSO_WM_DIAGRAM_VIRTUALLY_FRAME" val="{&quot;height&quot;:193.95,&quot;left&quot;:83.85,&quot;top&quot;:117.35,&quot;width&quot;:770.5}"/>
</p:tagLst>
</file>

<file path=ppt/tags/tag67.xml><?xml version="1.0" encoding="utf-8"?>
<p:tagLst xmlns:p="http://schemas.openxmlformats.org/presentationml/2006/main">
  <p:tag name="KSO_WM_DIAGRAM_VIRTUALLY_FRAME" val="{&quot;height&quot;:193.95,&quot;left&quot;:83.85,&quot;top&quot;:117.35,&quot;width&quot;:770.5}"/>
</p:tagLst>
</file>

<file path=ppt/tags/tag68.xml><?xml version="1.0" encoding="utf-8"?>
<p:tagLst xmlns:p="http://schemas.openxmlformats.org/presentationml/2006/main">
  <p:tag name="KSO_WM_DIAGRAM_VIRTUALLY_FRAME" val="{&quot;height&quot;:193.95,&quot;left&quot;:83.85,&quot;top&quot;:117.35,&quot;width&quot;:770.5}"/>
</p:tagLst>
</file>

<file path=ppt/tags/tag69.xml><?xml version="1.0" encoding="utf-8"?>
<p:tagLst xmlns:p="http://schemas.openxmlformats.org/presentationml/2006/main">
  <p:tag name="KSO_WM_DIAGRAM_VIRTUALLY_FRAME" val="{&quot;height&quot;:193.95,&quot;left&quot;:83.85,&quot;top&quot;:117.35,&quot;width&quot;:770.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193.95,&quot;left&quot;:83.85,&quot;top&quot;:117.35,&quot;width&quot;:770.5}"/>
</p:tagLst>
</file>

<file path=ppt/tags/tag71.xml><?xml version="1.0" encoding="utf-8"?>
<p:tagLst xmlns:p="http://schemas.openxmlformats.org/presentationml/2006/main">
  <p:tag name="KSO_WM_DIAGRAM_VIRTUALLY_FRAME" val="{&quot;height&quot;:193.95,&quot;left&quot;:83.85,&quot;top&quot;:117.35,&quot;width&quot;:770.5}"/>
</p:tagLst>
</file>

<file path=ppt/tags/tag72.xml><?xml version="1.0" encoding="utf-8"?>
<p:tagLst xmlns:p="http://schemas.openxmlformats.org/presentationml/2006/main">
  <p:tag name="KSO_WM_DIAGRAM_VIRTUALLY_FRAME" val="{&quot;height&quot;:192.2,&quot;left&quot;:83.85,&quot;top&quot;:117.35,&quot;width&quot;:477.85}"/>
</p:tagLst>
</file>

<file path=ppt/tags/tag73.xml><?xml version="1.0" encoding="utf-8"?>
<p:tagLst xmlns:p="http://schemas.openxmlformats.org/presentationml/2006/main">
  <p:tag name="KSO_WM_DIAGRAM_VIRTUALLY_FRAME" val="{&quot;height&quot;:192.2,&quot;left&quot;:83.85,&quot;top&quot;:117.35,&quot;width&quot;:477.85}"/>
</p:tagLst>
</file>

<file path=ppt/tags/tag74.xml><?xml version="1.0" encoding="utf-8"?>
<p:tagLst xmlns:p="http://schemas.openxmlformats.org/presentationml/2006/main">
  <p:tag name="KSO_WM_DIAGRAM_VIRTUALLY_FRAME" val="{&quot;height&quot;:192.2,&quot;left&quot;:83.85,&quot;top&quot;:117.35,&quot;width&quot;:477.85}"/>
</p:tagLst>
</file>

<file path=ppt/tags/tag75.xml><?xml version="1.0" encoding="utf-8"?>
<p:tagLst xmlns:p="http://schemas.openxmlformats.org/presentationml/2006/main">
  <p:tag name="KSO_WM_DIAGRAM_VIRTUALLY_FRAME" val="{&quot;height&quot;:192.2,&quot;left&quot;:83.85,&quot;top&quot;:117.35,&quot;width&quot;:477.85}"/>
</p:tagLst>
</file>

<file path=ppt/tags/tag76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708</Words>
  <Application>WPS 演示</Application>
  <PresentationFormat>宽屏</PresentationFormat>
  <Paragraphs>88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仿宋</vt:lpstr>
      <vt:lpstr>华文楷体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174</cp:revision>
  <dcterms:created xsi:type="dcterms:W3CDTF">2019-06-19T02:08:00Z</dcterms:created>
  <dcterms:modified xsi:type="dcterms:W3CDTF">2024-08-28T08:44:32Z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D009DF75EECF428FAAB9AE23E884C75C_13</vt:lpwstr>
  </property>
</Properties>
</file>