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9" r:id="rId13"/>
    <p:sldId id="270" r:id="rId14"/>
    <p:sldId id="271" r:id="rId15"/>
    <p:sldId id="291" r:id="rId16"/>
    <p:sldId id="272" r:id="rId17"/>
    <p:sldId id="292" r:id="rId18"/>
    <p:sldId id="293" r:id="rId19"/>
    <p:sldId id="273" r:id="rId20"/>
    <p:sldId id="274" r:id="rId21"/>
    <p:sldId id="275" r:id="rId22"/>
    <p:sldId id="294" r:id="rId23"/>
    <p:sldId id="276" r:id="rId24"/>
    <p:sldId id="277" r:id="rId25"/>
    <p:sldId id="278" r:id="rId26"/>
    <p:sldId id="296" r:id="rId27"/>
    <p:sldId id="295" r:id="rId28"/>
    <p:sldId id="279" r:id="rId29"/>
    <p:sldId id="280" r:id="rId30"/>
    <p:sldId id="281" r:id="rId31"/>
    <p:sldId id="282" r:id="rId32"/>
    <p:sldId id="284" r:id="rId33"/>
    <p:sldId id="285" r:id="rId34"/>
    <p:sldId id="286" r:id="rId35"/>
    <p:sldId id="287" r:id="rId36"/>
    <p:sldId id="288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73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3B3FF-DEAE-BE7D-9AEB-64B736417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B97BF4-DD79-FAC2-D9A9-130D04D9DC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1DC0E1-C113-EDDB-7326-B4E7409CAD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CBE94F-6A24-B8EF-1B80-566AF8E1E0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84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86f089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26F9FF-AB25-40B9-ACCC-23769CF020F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内容理解与分析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86f089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DD62EF-1772-4FEF-AE8C-692EB408631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fe55de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48fe55de3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3d6a6311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d6a6311c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f54d2156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54d21563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第4讲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内容理解与分析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09E24F5-6322-F59C-6A25-79E4B3F988D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9572B6B-1C3A-4600-96E5-F71B929C4C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EAD31D8-7449-4E2C-A8D5-E22EAC7A1F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8fe55de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48fe55de3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3d6a6311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d6a6311c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f54d2156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f54d21563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7ecb1d31?vcp=1&amp;pid=48fe55de3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99c312779?sp=1&amp;vcp=1&amp;pid=b7ecb1d31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内容理解与分析题的答题方法</a:t>
            </a:r>
            <a:endParaRPr lang="en-US" altLang="zh-CN" sz="3000" dirty="0"/>
          </a:p>
        </p:txBody>
      </p:sp>
      <p:sp>
        <p:nvSpPr>
          <p:cNvPr id="4" name="P_7#398fc0719?sp=1&amp;vcp=1&amp;pid=99c312779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1.准确审题，明确答题方向。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解答问题时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，首先根据题干要求准确定位到材料相关内容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，明确题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目的要求是选择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“正确”还是“不正确”的选项。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98fc0719?sp=1&amp;vcp=1&amp;pid=99c312779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2.逐段逐句阅读分析，掌握关键信息。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此类试题一般设置四个选项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，答题区域可能涉及部分材料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，也可能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涉及全部材料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，因此需要抓住题干中的关键词语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，准确定位到相应的材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为后面的分析判断做好准备。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3.分析选项，确定关键段和关键句。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根据选项中的关键词语，快速浏览文本，找出与之匹配的关键段、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句，从而确定选项的答题区间。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98fc0719?sp=1&amp;vcp=1&amp;pid=99c312779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4.仔细核对，确定选项。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确定答题区间之后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，将选项和相关的原文进行比较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，可以思考以下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：一是有没有篡改内容？二是有没有混淆逻辑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？三是有没有主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观臆断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？也就是说，选项是否篡改了原文内容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，是否混淆了原文的逻辑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，原文中是否有对应的信息等。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6a6311c.fixed?vcp=1&amp;pid=686f089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内容理解与分析</a:t>
            </a:r>
            <a:endParaRPr lang="en-US" altLang="zh-CN" sz="4000" dirty="0"/>
          </a:p>
        </p:txBody>
      </p:sp>
      <p:sp>
        <p:nvSpPr>
          <p:cNvPr id="3" name="C_4_BD#3d6a6311c.fixed?vcp=1&amp;pid=686f0891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431f1f1a8?sp=1&amp;vaa=1&amp;vcp=1&amp;pid=3d6a6311c&amp;color=0,0,0&amp;vtp=1&amp;vaab=1&amp;bt=1&amp;bbb=1"/>
          <p:cNvSpPr/>
          <p:nvPr/>
        </p:nvSpPr>
        <p:spPr>
          <a:xfrm>
            <a:off x="539496" y="85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_2#431f1f1a8?sp=1&amp;vaa=1&amp;vcp=1&amp;pid=3d6a6311c&amp;color=0,0,0&amp;vtp=1&amp;vaab=1&amp;bbb=1&amp;hb=1"/>
          <p:cNvSpPr/>
          <p:nvPr/>
        </p:nvSpPr>
        <p:spPr>
          <a:xfrm>
            <a:off x="539496" y="1483201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古人云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宁可食无肉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不可居无竹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但对于大熊猫而言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它居无竹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食无竹却不得了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它成为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竹林隐士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并非因为喜欢竹林的清雅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而是为了以竹为食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在大众眼里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大熊猫只以竹子为食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其实倒也不然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从能量供应角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度来说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竹子是一种极为低效的食物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因此大熊猫一遇到机会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还是要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开开荤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人们多次在四川省乐山市峨边县发现有大熊猫进入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2#431f1f1a8?sp=1&amp;vaa=1&amp;vcp=1&amp;pid=3d6a6311c&amp;color=0,0,0&amp;vtp=1&amp;vaab=1&amp;bbb=1&amp;hb=1">
            <a:extLst>
              <a:ext uri="{FF2B5EF4-FFF2-40B4-BE49-F238E27FC236}">
                <a16:creationId xmlns:a16="http://schemas.microsoft.com/office/drawing/2014/main" id="{ED7BFE49-373F-123A-B436-F39554CDE09F}"/>
              </a:ext>
            </a:extLst>
          </p:cNvPr>
          <p:cNvSpPr/>
          <p:nvPr/>
        </p:nvSpPr>
        <p:spPr>
          <a:xfrm>
            <a:off x="539496" y="554400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村落羊圈捕食山羊和绵羊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这样一来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大熊猫以竹子为食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这句话前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就必须加上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这样的限制词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在生物分类上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大熊猫毕竟是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食肉目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的一员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且不说它的远古祖先是名副其实的食肉类动物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从现在大熊猫的身体构造上来看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其进化过程中仍保留祖先的一些特点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譬如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大熊猫有着锋利的犬齿和裂齿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这是大熊猫撕食肉类所必备的牙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跟狮子的牙齿类似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而与食草动物牛羊的牙齿明显不同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熊猫的指和趾的末端都有强壮的角质爪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与黑熊类似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食肉目，是哺乳纲下的一目，食肉目动物俗称猛兽或者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食肉兽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（摘编自郭晔旻《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竹林隐士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的饮食生活》）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9049528"/>
      </p:ext>
    </p:extLst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3#431f1f1a8?sp=1&amp;vaa=1&amp;vcp=1&amp;pid=3d6a6311c&amp;color=0,0,0&amp;mp=1&amp;vtp=1&amp;vaab=1&amp;bt=1&amp;bbb=1&amp;hb=1"/>
          <p:cNvSpPr/>
          <p:nvPr/>
        </p:nvSpPr>
        <p:spPr>
          <a:xfrm>
            <a:off x="541020" y="1040175"/>
            <a:ext cx="11109960" cy="3960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人们喜欢大熊猫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不仅因为它们外形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动作可爱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可能还有一些别的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因素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譬如在动物园观赏大熊猫时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就能发现它们只要醒着就总在玩耍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一会儿在木梯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树木上爬上去趴下来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一会儿抱着轮胎滚来滚去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事实上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喜欢玩耍是大熊猫的自然天性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野生大熊猫在吃饱喝足后就会进行各种游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戏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甚至有时会下山跑到村子里拿当地农户的水桶器皿当玩具玩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3#431f1f1a8?sp=1&amp;vaa=1&amp;vcp=1&amp;pid=3d6a6311c&amp;color=0,0,0&amp;mp=1&amp;vtp=1&amp;vaab=1&amp;bt=1&amp;bbb=1&amp;hb=1">
            <a:extLst>
              <a:ext uri="{FF2B5EF4-FFF2-40B4-BE49-F238E27FC236}">
                <a16:creationId xmlns:a16="http://schemas.microsoft.com/office/drawing/2014/main" id="{ED4BC0AF-72A9-45F1-12CB-F5C61D9DD4E8}"/>
              </a:ext>
            </a:extLst>
          </p:cNvPr>
          <p:cNvSpPr/>
          <p:nvPr/>
        </p:nvSpPr>
        <p:spPr>
          <a:xfrm>
            <a:off x="539496" y="554400"/>
            <a:ext cx="11109960" cy="4712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在可爱憨厚的外表之下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大熊猫也有着不为人知的一面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因为自身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各种特化生态特性以及疾病困扰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野生大熊猫生存艰难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年代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在四川曾出现因箭竹大面积开花枯死而导致大熊猫的食物大量减少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的情况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这使大熊猫的生存受到严重威胁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大熊猫一天要吃掉大量竹子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但以竹子为主食的习性其实给它们的肠胃带来相当大的压力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一方面竹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子纤维多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不太容易消化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另一方面由于竹子营养成分相对较低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猫需要大量进食才能维持生存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因而又加重肠胃负担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使得肠胃疾病成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为它们的常见疾病之一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特别是肠扭转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痉挛等疾病成为青壮大熊猫高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发病之一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而呼吸道疾病也是大熊猫幼龄和老龄时的常见病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每当春秋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气候突变季节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它们就容易感染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66960561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3#431f1f1a8?sp=1&amp;vaa=1&amp;vcp=1&amp;pid=3d6a6311c&amp;color=0,0,0&amp;mp=1&amp;vtp=1&amp;vaab=1&amp;bt=1&amp;bbb=1&amp;hb=1">
            <a:extLst>
              <a:ext uri="{FF2B5EF4-FFF2-40B4-BE49-F238E27FC236}">
                <a16:creationId xmlns:a16="http://schemas.microsoft.com/office/drawing/2014/main" id="{D2A06C26-E2E4-5489-B7FF-4C72F8771E9C}"/>
              </a:ext>
            </a:extLst>
          </p:cNvPr>
          <p:cNvSpPr/>
          <p:nvPr/>
        </p:nvSpPr>
        <p:spPr>
          <a:xfrm>
            <a:off x="472821" y="1069054"/>
            <a:ext cx="11109960" cy="4474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</a:pP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寄生虫感染也是困扰大熊猫的疾病之一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野生大熊猫蛔虫感染概率</a:t>
            </a:r>
            <a:endParaRPr lang="en-US" altLang="zh-CN" sz="2800" b="0" i="0" u="sng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几乎达到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100%，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这种感染对它们的危害最大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相关专家调研发现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野生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大熊猫寄生蛔虫的数目在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条以下属于轻度感染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重度感染的大熊猫体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内虫体数量可达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条以上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严重的甚至可导致死亡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除蛔虫外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蜱类寄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生虫也是野生大熊猫身上常见的寄生虫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其中血蜱危害较大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感染率达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100%，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会导致大熊猫消瘦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营养不良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（摘编自李思达《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国宝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大熊猫的动物习性和特点》）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4280196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462BC26-4789-D7C3-8499-600D4C953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694214"/>
            <a:ext cx="8462963" cy="25158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E6DC0AF-C58C-3468-23C0-7C5DD77C3D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6224" y="3063698"/>
            <a:ext cx="7466647" cy="2787668"/>
          </a:xfrm>
          <a:prstGeom prst="rect">
            <a:avLst/>
          </a:prstGeom>
        </p:spPr>
      </p:pic>
      <p:sp>
        <p:nvSpPr>
          <p:cNvPr id="4" name="QC_5_BD.1_6#431f1f1a8?vaa=1&amp;vcp=1&amp;pid=3d6a6311c&amp;color=0,0,0&amp;mp=1&amp;vtp=1&amp;vaab=1&amp;bbb=1"/>
          <p:cNvSpPr/>
          <p:nvPr/>
        </p:nvSpPr>
        <p:spPr>
          <a:xfrm>
            <a:off x="282321" y="57846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（改编自李思达《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国宝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大熊猫的动物习性和特点》）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QC_5_BD.1_4#431f1f1a8?sp=1&amp;vaa=1&amp;vcp=1&amp;pid=3d6a6311c&amp;color=0,0,0&amp;mp=1&amp;vtp=1&amp;vaab=1&amp;bt=1&amp;bbb=1"/>
          <p:cNvSpPr/>
          <p:nvPr/>
        </p:nvSpPr>
        <p:spPr>
          <a:xfrm>
            <a:off x="282321" y="350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【材料三】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86f08917.fixed?vcp=1&amp;pid=06a5cc6c4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686f08917.fixed?vcp=1&amp;pid=06a5cc6c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686f08917.fixed?vcp=1&amp;pid=06a5cc6c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一、非连续性文本阅读</a:t>
            </a:r>
            <a:endParaRPr lang="en-US" altLang="zh-CN" sz="4000" dirty="0"/>
          </a:p>
        </p:txBody>
      </p:sp>
      <p:sp>
        <p:nvSpPr>
          <p:cNvPr id="5" name="C_3_BD#686f08917.fixed?vcp=1&amp;pid=06a5cc6c4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内容理解与分析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7#431f1f1a8?vaa=1&amp;vcp=1&amp;pid=3d6a6311c&amp;color=0,0,0&amp;mp=1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下列对材料的理解和分析，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BD.1_8#431f1f1a8.choices?vaa=1&amp;vcp=1&amp;pid=3d6a6311c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A.材料一中，大熊猫属于食肉目，其饮食习性与狮子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、黑熊这些食肉动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物类似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.材料二画线句子中“之一”“几乎”的使用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，增强了说明语言的准确性和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.材料二说明野生大熊猫的艰难生存状况时，运用了举例子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、列数字等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.材料三中，对于大熊猫头部圆滚滚的原因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，普通人和生物学家的认识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431f1f1a8?htil=1&amp;vaa=1&amp;vcp=1&amp;pid=3d6a6311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993489"/>
            <a:ext cx="1764792" cy="4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AS.1_1#431f1f1a8?htil=1&amp;vaa=1&amp;vcp=1&amp;pid=3d6a6311c&amp;color=0,0,0&amp;vtp=1&amp;vaab=1&amp;bt=1&amp;bbb=1&amp;hb=1&amp;hs=1"/>
          <p:cNvSpPr/>
          <p:nvPr/>
        </p:nvSpPr>
        <p:spPr>
          <a:xfrm>
            <a:off x="2434355" y="954405"/>
            <a:ext cx="92171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本题考查内容理解和分析。A.结合材料一第二段“大熊猫有</a:t>
            </a:r>
            <a:endParaRPr lang="en-US" altLang="zh-CN" sz="2800" dirty="0"/>
          </a:p>
        </p:txBody>
      </p:sp>
      <p:sp>
        <p:nvSpPr>
          <p:cNvPr id="5" name="QC_5_AS.1_1#431f1f1a8?htil=1&amp;vaa=1&amp;vcp=1&amp;pid=3d6a6311c&amp;color=0,0,0&amp;vtp=1&amp;vaab=1&amp;bt=1&amp;bbb=1&amp;hb=1&amp;hs=1">
            <a:extLst>
              <a:ext uri="{FF2B5EF4-FFF2-40B4-BE49-F238E27FC236}">
                <a16:creationId xmlns:a16="http://schemas.microsoft.com/office/drawing/2014/main" id="{510635C7-E9E4-FE7E-3996-965598E34FBB}"/>
              </a:ext>
            </a:extLst>
          </p:cNvPr>
          <p:cNvSpPr/>
          <p:nvPr/>
        </p:nvSpPr>
        <p:spPr>
          <a:xfrm>
            <a:off x="539496" y="1550543"/>
            <a:ext cx="11112011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着锋利的犬齿和裂齿，这是大熊猫撕食肉类所必备的牙齿，跟狮子的牙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齿类似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大熊猫的指和趾的末端都有强壮的角质爪，与黑熊类似”可知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大熊猫的牙齿跟狮子的牙齿类似，大熊猫的角质爪与黑熊类似。选项中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饮食习性与狮子、黑熊这些食肉动物类似”表述有误；B.材料二画线句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子中“之一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表明“困扰大熊猫的疾病”的因素除了“寄生虫感染”还有其他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因素；“几乎”表明“野生大熊猫蛔虫感染概率”接近100%。 “之一”“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的使用，增强了说明语言的准确性，选项中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生动性”表述有误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431f1f1a8?htil=1&amp;vaa=1&amp;vcp=1&amp;pid=3d6a6311c&amp;color=0,0,0&amp;vtp=1&amp;vaab=1&amp;bt=1&amp;bbb=1&amp;hb=1&amp;hs=1">
            <a:extLst>
              <a:ext uri="{FF2B5EF4-FFF2-40B4-BE49-F238E27FC236}">
                <a16:creationId xmlns:a16="http://schemas.microsoft.com/office/drawing/2014/main" id="{3ABA1063-36C3-6866-C75E-DCE68F8DF81C}"/>
              </a:ext>
            </a:extLst>
          </p:cNvPr>
          <p:cNvSpPr/>
          <p:nvPr/>
        </p:nvSpPr>
        <p:spPr>
          <a:xfrm>
            <a:off x="539496" y="1535865"/>
            <a:ext cx="11112011" cy="316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D.结合材料三中的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“普通人说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”“耳朵又大又圆，让整个头部看起来圆滚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滚的”可知，普通人认为大熊猫头部圆滚滚的原因是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耳朵又大又圆”；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结合材料三中的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生物学家说”“头部圆滚滚是因为吻部短”可知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家认为大熊猫头部圆滚滚的原因是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“吻部短”；选项中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“普通人和生物学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家的认识是一致的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”表述有误。</a:t>
            </a:r>
            <a:endParaRPr lang="en-US" altLang="zh-CN" sz="2800" dirty="0"/>
          </a:p>
        </p:txBody>
      </p:sp>
      <p:sp>
        <p:nvSpPr>
          <p:cNvPr id="3" name="QC_5_AN.1_1#431f1f1a8?vaa=1&amp;vcp=1&amp;pid=3d6a6311c&amp;color=0,0,0&amp;vtp=1&amp;vaab=1&amp;bbb=1">
            <a:extLst>
              <a:ext uri="{FF2B5EF4-FFF2-40B4-BE49-F238E27FC236}">
                <a16:creationId xmlns:a16="http://schemas.microsoft.com/office/drawing/2014/main" id="{4BA76442-E0D1-F96C-3BC4-394823A24155}"/>
              </a:ext>
            </a:extLst>
          </p:cNvPr>
          <p:cNvSpPr/>
          <p:nvPr/>
        </p:nvSpPr>
        <p:spPr>
          <a:xfrm>
            <a:off x="539496" y="47551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1428271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54d21563.fixed?vcp=1&amp;pid=686f089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内容理解与分析</a:t>
            </a:r>
            <a:endParaRPr lang="en-US" altLang="zh-CN" sz="4000" dirty="0"/>
          </a:p>
        </p:txBody>
      </p:sp>
      <p:sp>
        <p:nvSpPr>
          <p:cNvPr id="3" name="C_4_BD#f54d21563.fixed?vcp=1&amp;pid=686f0891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1#fd6f597bd?vaa=1&amp;vcp=1&amp;pid=f54d21563&amp;color=0,0,0&amp;vtp=1&amp;vaab=1&amp;bt=1&amp;bbb=1"/>
          <p:cNvSpPr/>
          <p:nvPr/>
        </p:nvSpPr>
        <p:spPr>
          <a:xfrm>
            <a:off x="539496" y="8920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5_2#fd6f597bd?sp=1&amp;vaa=1&amp;vcp=1&amp;pid=f54d21563&amp;color=0,0,0&amp;vtp=1&amp;vaab=1&amp;bbb=1&amp;hb=1"/>
          <p:cNvSpPr/>
          <p:nvPr/>
        </p:nvSpPr>
        <p:spPr>
          <a:xfrm>
            <a:off x="247650" y="1519745"/>
            <a:ext cx="1163955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【材料一】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你知道手机中的芯片是怎么制造出来的吗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芯片的主要原材料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要经过一系列精细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复杂的处理才能变成芯片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而作为芯片制造的核心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道工艺的每一层都需要用光刻机进行图形转移套刻曝光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光刻机是芯片制造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的母机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也是信息时代的制造之王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根据不同应用场景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目前的主流光刻机可以分为接近接触式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投影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直写式三类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3#fd6f597bd?vaa=1&amp;vcp=1&amp;pid=f54d21563&amp;color=0,0,0&amp;vtp=1&amp;vaab=1&amp;bt=1&amp;bbb=1&amp;hb=1"/>
          <p:cNvSpPr/>
          <p:nvPr/>
        </p:nvSpPr>
        <p:spPr>
          <a:xfrm>
            <a:off x="539496" y="1440225"/>
            <a:ext cx="11109960" cy="3227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接近接触式光刻机的工作原理类似于我们的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它利用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已有的图形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阻挡光线的传播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从而形成明暗相间的图形分布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加工表面感光胶的感光特性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记录下所需要的图形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接近接触式光刻机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具有设备结构相对简单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工作效率高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工艺适应性强等优点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但也存在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分辨力低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曝光图形质量差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工艺一致性差等缺点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78EF4-54D5-4C7B-1CCE-07B0975D8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3#fd6f597bd?vaa=1&amp;vcp=1&amp;pid=f54d21563&amp;color=0,0,0&amp;vtp=1&amp;vaab=1&amp;bt=1&amp;bbb=1&amp;hb=1">
            <a:extLst>
              <a:ext uri="{FF2B5EF4-FFF2-40B4-BE49-F238E27FC236}">
                <a16:creationId xmlns:a16="http://schemas.microsoft.com/office/drawing/2014/main" id="{9E83016C-B8E2-2D0C-C370-8C53ED50F33E}"/>
              </a:ext>
            </a:extLst>
          </p:cNvPr>
          <p:cNvSpPr/>
          <p:nvPr/>
        </p:nvSpPr>
        <p:spPr>
          <a:xfrm>
            <a:off x="541020" y="1173525"/>
            <a:ext cx="11109960" cy="3750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628650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投影式光刻机的工作原理类似于照相机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它采用投影式的工作方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掩模与基片不再相互接触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极大地避免了对掩模或基片的损伤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且可以加工出比掩模版图形更细小的结构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除此以外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投影式光刻机具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有扫描成像的曝光能力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工作效率极高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由于卓越的性能优势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投影式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光刻机自问世以来一直都是光刻机领域的主流光刻设备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很多高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端芯片均采用投影式光刻机进行加工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spc="-100" dirty="0"/>
          </a:p>
        </p:txBody>
      </p:sp>
    </p:spTree>
    <p:extLst>
      <p:ext uri="{BB962C8B-B14F-4D97-AF65-F5344CB8AC3E}">
        <p14:creationId xmlns:p14="http://schemas.microsoft.com/office/powerpoint/2010/main" val="3802799367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3#fd6f597bd?vaa=1&amp;vcp=1&amp;pid=f54d21563&amp;color=0,0,0&amp;vtp=1&amp;vaab=1&amp;bt=1&amp;bbb=1&amp;hb=1">
            <a:extLst>
              <a:ext uri="{FF2B5EF4-FFF2-40B4-BE49-F238E27FC236}">
                <a16:creationId xmlns:a16="http://schemas.microsoft.com/office/drawing/2014/main" id="{CE41AB4B-4DC4-36DA-D878-757D6FD80932}"/>
              </a:ext>
            </a:extLst>
          </p:cNvPr>
          <p:cNvSpPr/>
          <p:nvPr/>
        </p:nvSpPr>
        <p:spPr>
          <a:xfrm>
            <a:off x="539496" y="554401"/>
            <a:ext cx="11109960" cy="49891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895350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直写式光刻机与上面两种采用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的工作模式不同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它的工作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原理类似于我们写字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可以完成任意图形的加工且加工精度极高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的最细线条可以达到纳米量级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在图形的加工过程中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直写式光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刻机是以点的方式进行加工的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工作效率极低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且难以实现大面积直写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不适合大批量结构的制备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所以目前主要用于掩模版的加工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一直以来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光刻机都在追求更高的信息容量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高分辨力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大面积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三维是其未来发展的主要方向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相信随着科学技术的不断创新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未来会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有更多新型的光刻机应运而生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（摘编自唐燕、胡松、何渝《光刻机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spc="-1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信息时代的制造之王》，有删改）</a:t>
            </a:r>
            <a:endParaRPr lang="en-US" altLang="zh-CN" sz="2800" spc="-1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4109295"/>
      </p:ext>
    </p:extLst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4#fd6f597bd?sp=1&amp;vaa=1&amp;vcp=1&amp;pid=f54d21563&amp;color=0,0,0&amp;vtp=1&amp;vaab=1&amp;bt=1&amp;bbb=1&amp;hb=1"/>
          <p:cNvSpPr/>
          <p:nvPr/>
        </p:nvSpPr>
        <p:spPr>
          <a:xfrm>
            <a:off x="539496" y="45915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【材料二】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为什么会出现芯片危机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主要原因之一是芯片制造太难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而芯片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制造的关键设备是光刻机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因此芯片制造之难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实则是光刻机制造之难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光刻机以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为刀进行雕刻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精度极高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以光刻机领域的主流设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备投影式光刻机为例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7nm（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纳米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相当于把一根头发丝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劈成几万份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光刻机的结构极其复杂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有资料显示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一台投影式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光刻机包含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个分系统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，30000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个机械件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多个传感器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制造一枚芯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片大概需要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道工序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要想保证光刻机完美运转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每一步的成功率都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要高于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99.99%。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5#fd6f597bd?vaa=1&amp;vcp=1&amp;pid=f54d21563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目前全球仅有极少数企业具备量产投影式光刻机的能力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兰一家公司就独占全球市场份额的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80%，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精度在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7nm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及以下的投影式光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刻机也只有这一家公司能够生产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由于产能有限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每年也只能生产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物以稀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每出厂一台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都被全球芯片制造商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虎视眈眈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得到最新的光刻机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谁就造得出更高端的芯片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8fe55de3.fixed?vcp=1&amp;pid=686f0891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内容理解与分析</a:t>
            </a:r>
            <a:endParaRPr lang="en-US" altLang="zh-CN" sz="4000" dirty="0"/>
          </a:p>
        </p:txBody>
      </p:sp>
      <p:sp>
        <p:nvSpPr>
          <p:cNvPr id="3" name="C_4_BD#48fe55de3.fixed?vcp=1&amp;pid=686f0891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6#fd6f597bd?vaa=1&amp;vcp=1&amp;pid=f54d21563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除此之外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造成芯片危机的原因还有以下几个因素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市场需求旺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特别是在新能源汽车和智能家居等领域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对芯片的需求也在不断增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生产能力不足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如原材料供应不稳定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劳动力短缺等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导致实际产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量跟不上需求量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技术创新放缓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在当前的技术节点上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继续提高芯片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技术性能所需的投资和技术难度越来越大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导致短期的供需失衡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政治紧张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美国与其他国家间的贸易紧张局势和对某些国家的制裁行动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增加了全球芯片供应的不稳定性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（摘编自《意林》，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期，有删改）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_1#940cc2520?vaa=1&amp;vcp=1&amp;pid=fd6f597bd&amp;color=0,0,0&amp;vtp=1&amp;vaab=1&amp;bt=1&amp;bbb=1"/>
          <p:cNvSpPr/>
          <p:nvPr/>
        </p:nvSpPr>
        <p:spPr>
          <a:xfrm>
            <a:off x="539496" y="5271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【信息筛选与辨析】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下列说法与材料一意思不相符的一项是(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6_2#940cc2520.choices?vaa=1&amp;vcp=1&amp;pid=fd6f597bd&amp;color=0,0,0&amp;vtp=1&amp;vaab=1&amp;bbb=1&amp;hb=1"/>
          <p:cNvSpPr/>
          <p:nvPr/>
        </p:nvSpPr>
        <p:spPr>
          <a:xfrm>
            <a:off x="539496" y="1159446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A.芯片的主要原材料——硅要经过一系列精细、复杂的处理才能变成芯片。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B.根据不同应用场景，目前的主流光刻机可以分为接近接触式、投影式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直写式三类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C.接近接触式光刻机有设备结构相对简单、工作效率高、工艺适应性强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分辨力高的优点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D.目前，很多高端芯片均采用投影式光刻机进行加工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S.1_1#940cc2520?vaa=1&amp;vcp=1&amp;pid=fd6f597bd&amp;color=0,0,0&amp;vtp=1&amp;vaab=1&amp;bt=1&amp;bbb=1&amp;hb=1"/>
          <p:cNvSpPr/>
          <p:nvPr/>
        </p:nvSpPr>
        <p:spPr>
          <a:xfrm>
            <a:off x="368046" y="51270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本题考查信息的筛选和辨析。根据材料一第③段“接近接触式光刻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</a:t>
            </a:r>
            <a:r>
              <a:rPr lang="en-US" altLang="zh-CN" sz="2800" b="0" i="0" spc="-5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但也存在分辨力低</a:t>
            </a:r>
            <a:r>
              <a:rPr lang="en-US" altLang="zh-CN" sz="2800" b="0" i="0" spc="-5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等缺点。”所以，C项中“分辨力高”的说法有误。</a:t>
            </a:r>
            <a:endParaRPr lang="en-US" altLang="zh-CN" sz="2800" spc="-50" dirty="0"/>
          </a:p>
        </p:txBody>
      </p:sp>
      <p:sp>
        <p:nvSpPr>
          <p:cNvPr id="5" name="QC_6_AN.2_1#940cc2520?vaa=1&amp;vcp=1&amp;pid=fd6f597bd&amp;color=0,0,0&amp;vtp=1&amp;vaab=1&amp;bbb=1"/>
          <p:cNvSpPr/>
          <p:nvPr/>
        </p:nvSpPr>
        <p:spPr>
          <a:xfrm>
            <a:off x="10550271" y="518080"/>
            <a:ext cx="5177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_1#e10f1cd59?vaa=1&amp;vcp=1&amp;pid=fd6f597bd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【内容理解与分析】下列对材料一和材料二的理解和分析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，不正确的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10_2#e10f1cd59.choices?vaa=1&amp;vcp=1&amp;pid=fd6f597bd&amp;color=0,0,0&amp;vtp=1&amp;vaab=1&amp;bbb=1&amp;hb=1"/>
          <p:cNvSpPr/>
          <p:nvPr/>
        </p:nvSpPr>
        <p:spPr>
          <a:xfrm>
            <a:off x="539496" y="1727626"/>
            <a:ext cx="11109960" cy="4693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A.材料一的第②—⑤段运用了总分结构，第②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段先总写主流光刻机的种类，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③—⑤段分别介绍接近接触式、投影式、直写式三类光刻机的特点。</a:t>
            </a:r>
            <a:endParaRPr lang="en-US" altLang="zh-CN" sz="2800" spc="-1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.材料一第⑥段“高分辨力、大面积、三维是其未来发展的主要方向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主要”一词表范围，不能删，体现了说明文语言的准确性。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.材料二第②段运用列数字、打比方的说明方法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，准确形象地说明了投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影式光刻机精度低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、结构简单等特点。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.材料二第③段运用举例子、列数字的说明方法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，说明了目前全球仅有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极少数企业具备量产投影式光刻机的能力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e10f1cd59?vaa=1&amp;vcp=1&amp;pid=fd6f597bd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本题考查内容的理解和分析。根据材料二第②段“光刻机以‘光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为刀进行雕刻，精度极高”可知，投影式光刻机精度高，而不是“精度低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同时，该段也提到“光刻机的结构极其复杂”，而不是“结构简单”。</a:t>
            </a:r>
            <a:endParaRPr lang="en-US" altLang="zh-CN" sz="2800" dirty="0"/>
          </a:p>
        </p:txBody>
      </p:sp>
      <p:sp>
        <p:nvSpPr>
          <p:cNvPr id="3" name="QC_6_AN.2_1#e10f1cd59?vaa=1&amp;vcp=1&amp;pid=fd6f597bd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839b86cff?sp=1&amp;vaa=1&amp;vcp=1&amp;pid=fd6f597bd&amp;color=0,0,0&amp;vtp=1&amp;vaab=1&amp;bt=1&amp;bbb=1"/>
          <p:cNvSpPr/>
          <p:nvPr/>
        </p:nvSpPr>
        <p:spPr>
          <a:xfrm>
            <a:off x="539496" y="1878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请结合材料二的内容，分析造成芯片危机的原因。</a:t>
            </a:r>
            <a:endParaRPr lang="en-US" altLang="zh-CN" sz="2800" dirty="0"/>
          </a:p>
        </p:txBody>
      </p:sp>
      <p:sp>
        <p:nvSpPr>
          <p:cNvPr id="3" name="QB_6_BD.14_2#839b86cff?sp=1&amp;vaa=1&amp;vcp=1&amp;pid=fd6f597bd&amp;color=0,0,0&amp;vtp=1&amp;vaab=1&amp;bbb=1&amp;hb=1&amp;hltap=1"/>
          <p:cNvSpPr/>
          <p:nvPr/>
        </p:nvSpPr>
        <p:spPr>
          <a:xfrm>
            <a:off x="539496" y="2506027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839b86cff?vaa=1&amp;vcp=1&amp;pid=fd6f597bd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本题考查材料信息的提取和概括。根据材料二第①段“为什么会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出现芯片危机?主要原因之一是芯片制造太难”可知芯片制造的高难度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是芯片危机的重要原因之一。根据材料二第④段“造成芯片危机的原因还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有以下几个因素”可知“市场需求旺盛”“生产能力不足”“技术创新放缓”“地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缘政治紧张”是造成芯片危机的其他因素。综上所述，芯片危机的原因包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括芯片制造难度高、市场需求旺盛、生产能力不足、技术创新放缓以及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地缘政治紧张等方面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839b86cff?vaa=1&amp;vcp=1&amp;pid=fd6f597bd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①芯片制造太难；②市场需求旺盛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，对芯片的需求也在不断增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；③生产能力不足，导致实际产量跟不上需求量；④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技术创新放缓，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导致短期的供需失衡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；⑤地缘政治紧张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，增加了全球芯片供应的不稳定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。（答对其中三个即可）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3dbffbb4?vcp=1&amp;pid=48fe55de3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内容理解与分析题是一种依据信息内容进行推断的题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，这类题设误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类型主要以下几种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：“于文无据”“逻辑不当”“推断绝对”“判断失误”。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3dbffbb4?sp=1&amp;vcp=1&amp;pid=48fe55de3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1.于文无据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这类信息内容在原文中找不到依据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，也不能从材料中推断出来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脱离文本而根据个人经验或常识判断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，很有可能会误认为正确（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迷惑性较强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。做题时，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应注意以下几点：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（1）混淆范围。如原文内容是涉及局部的或整体的，而选项则相反。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（2）混淆限制语。注意材料中的限制语，如“可能”“大概”“也许”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“差不多”“将会”，“一定”“必定”“肯定”等。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（3）前提条件在文中是否有依据。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3dbffbb4?sp=1&amp;vcp=1&amp;pid=48fe55de3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2.逻辑不当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比对选项与原文语句时要注意前后语句之间的关系，注意选项中词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、句子间的逻辑关系，看是否符合原文在表述相关意思时的逻辑关系。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，逐项审查每一个选项有几个分句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，分句与分句之间是什么关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（重点抓关联词）；其次，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比对每一分句的含意在原文中是否有依据，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分句与分句之间的逻辑关系在原文中是否有依据。特别要看因果关系是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否有强加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、倒置等现象。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b3dbffbb4?colgroup=5,11,12&amp;vcp=1&amp;pid=48fe55de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673891"/>
              </p:ext>
            </p:extLst>
          </p:nvPr>
        </p:nvGraphicFramePr>
        <p:xfrm>
          <a:off x="387096" y="1190625"/>
          <a:ext cx="11261664" cy="4402440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关联词举例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设误方式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因果关系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因果颠倒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强加因果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遗漏多因等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把充分条件换成必要条件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或者相反等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假设关系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把假设当事实或把事实当假设等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并列关系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把并列关系变成其他关系等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b3dbffbb4?colgroup=5,11,12&amp;vcp=1&amp;pid=48fe55de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894188"/>
              </p:ext>
            </p:extLst>
          </p:nvPr>
        </p:nvGraphicFramePr>
        <p:xfrm>
          <a:off x="539496" y="1831974"/>
          <a:ext cx="11073384" cy="3281220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6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关联词举例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设误方式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选择关系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把选择关系变成并列关系等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承接关系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颠倒先后顺序等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转折关系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把转折关系的前后语句转换成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其他关系等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b3dbffbb4?colgroup=5,11,12&amp;vcp=1&amp;pid=48fe55de3&amp;color=0,0,0&amp;mp=1&amp;vtp=1&amp;vaab=1&amp;bt=1&amp;bbb=1">
            <a:extLst>
              <a:ext uri="{FF2B5EF4-FFF2-40B4-BE49-F238E27FC236}">
                <a16:creationId xmlns:a16="http://schemas.microsoft.com/office/drawing/2014/main" id="{691FE79F-66CB-0769-C7B2-92B105DE3112}"/>
              </a:ext>
            </a:extLst>
          </p:cNvPr>
          <p:cNvSpPr txBox="1"/>
          <p:nvPr/>
        </p:nvSpPr>
        <p:spPr>
          <a:xfrm>
            <a:off x="10894735" y="1123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3dbffbb4?vcp=1&amp;pid=48fe55de3&amp;color=0,0,0&amp;vtp=1&amp;vaab=1&amp;bt=1&amp;bbb=1&amp;hb=1"/>
          <p:cNvSpPr/>
          <p:nvPr/>
        </p:nvSpPr>
        <p:spPr>
          <a:xfrm>
            <a:off x="539496" y="7210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3.推断绝对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忽略程度、情态、条件、范围、分寸的差别，排除个例和特殊现象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夸大事物实有的地位、能力和功效等，得出一个不符合实际的结论。当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选项中出现“都”“无论”“任何”“一定”“必将”“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独有”等绝对化的词语时，一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要看它能否在原文中找到与之完全匹配的信息，二要看它是否符合社会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常理、认识规律、事理逻辑等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4.理解失误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对文本内容把握不准，对文体特征、文章写法、语言特点等判断失误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1430</Words>
  <Application>Microsoft Office PowerPoint</Application>
  <PresentationFormat>宽屏</PresentationFormat>
  <Paragraphs>272</Paragraphs>
  <Slides>36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 (正文)</vt:lpstr>
      <vt:lpstr>仿宋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10</cp:revision>
  <dcterms:created xsi:type="dcterms:W3CDTF">2024-11-21T13:27:58Z</dcterms:created>
  <dcterms:modified xsi:type="dcterms:W3CDTF">2025-07-24T02:23:31Z</dcterms:modified>
  <cp:category/>
  <cp:contentStatus/>
</cp:coreProperties>
</file>