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1.png"/><Relationship Id="rId1" Type="http://schemas.openxmlformats.org/officeDocument/2006/relationships/image" Target="../media/image10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0450" y="1000760"/>
            <a:ext cx="10033635" cy="49885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30470" y="5097780"/>
            <a:ext cx="160210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应付的钱数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12685" y="5097780"/>
            <a:ext cx="1910715" cy="4616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购买的质量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87015" y="4649470"/>
            <a:ext cx="179197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荔枝的单价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01710" y="420020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56140" y="5097780"/>
            <a:ext cx="133794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正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58745" y="509746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比值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10" grpId="0"/>
      <p:bldP spid="10" grpId="1"/>
      <p:bldP spid="5" grpId="0"/>
      <p:bldP spid="5" grpId="1"/>
      <p:bldP spid="6" grpId="0"/>
      <p:bldP spid="6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825" y="1547495"/>
            <a:ext cx="10857865" cy="17513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886825" y="219297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38770" y="269335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85000" y="219297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46775" y="269335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25390" y="2193290"/>
            <a:ext cx="130492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18280" y="269335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02495" y="269335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52.5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6605" y="1313815"/>
            <a:ext cx="10800715" cy="31991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91500" y="323691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05425" y="179165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110" y="1313815"/>
            <a:ext cx="10393045" cy="451040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2771775" y="3293110"/>
                <a:ext cx="1112520" cy="75120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>
                  <a:buClrTx/>
                  <a:buSzTx/>
                  <a:buFontTx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</m:ctrlPr>
                        </m:fPr>
                        <m:num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775" y="3293110"/>
                <a:ext cx="1112520" cy="75120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9815830" y="300450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3:30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19440" y="3004820"/>
            <a:ext cx="130492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2:20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57645" y="3004820"/>
            <a:ext cx="1310005" cy="39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1:10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1818005" y="4579620"/>
                <a:ext cx="5862955" cy="10712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成正比例关系。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 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zh-CN" altLang="en-US" sz="2800">
                            <a:solidFill>
                              <a:srgbClr val="F0127D"/>
                            </a:solidFill>
                            <a:latin typeface="黑体" panose="02010609060101010101" charset="-122"/>
                            <a:ea typeface="黑体" panose="02010609060101010101" charset="-122"/>
                            <a:sym typeface="+mn-ea"/>
                          </a:rPr>
                          <m:t>盐的质量</m:t>
                        </m:r>
                      </m:num>
                      <m:den>
                        <m:r>
                          <a:rPr lang="zh-CN" altLang="en-US" sz="2800">
                            <a:solidFill>
                              <a:srgbClr val="F0127D"/>
                            </a:solidFill>
                            <a:latin typeface="黑体" panose="02010609060101010101" charset="-122"/>
                            <a:ea typeface="黑体" panose="02010609060101010101" charset="-122"/>
                            <a:sym typeface="+mn-ea"/>
                          </a:rPr>
                          <m:t>盐水的质量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（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</a:rPr>
                  <a:t>一定），所以盐水与盐的质量成正比例关系。</a:t>
                </a:r>
                <a:endParaRPr lang="zh-CN" altLang="en-US" sz="2000" kern="1200">
                  <a:solidFill>
                    <a:srgbClr val="F0127D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8005" y="4579620"/>
                <a:ext cx="5862955" cy="107124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7435" y="1256665"/>
            <a:ext cx="10309225" cy="4287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50615" y="1810385"/>
            <a:ext cx="567372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这个图像是一条从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(0,0)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出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发的无限延伸的射线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63190" y="320833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图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80355" y="5055235"/>
            <a:ext cx="1375410" cy="4273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2365" y="1313815"/>
            <a:ext cx="9626600" cy="478155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870710" y="3237230"/>
                <a:ext cx="7490460" cy="20294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不同意乐乐的说法。因为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zh-CN" altLang="en-US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圆柱的体积</m:t>
                        </m:r>
                      </m:num>
                      <m:den>
                        <m:r>
                          <a:rPr lang="zh-CN" altLang="en-US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底面半径</m:t>
                        </m:r>
                      </m:den>
                    </m:f>
                  </m:oMath>
                </a14:m>
                <a:r>
                  <a:rPr lang="en-US" altLang="zh-CN" sz="2000">
                    <a:solidFill>
                      <a:srgbClr val="F0127D"/>
                    </a:solidFill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=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πrh</a:t>
                </a:r>
                <a:r>
                  <a:rPr lang="zh-CN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，底面半径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r 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是一个变量，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πrh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也是一个变量，圆柱的体积和底面半径这两种量中，相对应的两个数的比值不确定，所以圆柱的体积和底面半径不成比例关系。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0710" y="3237230"/>
                <a:ext cx="7490460" cy="2029460"/>
              </a:xfrm>
              <a:prstGeom prst="rect">
                <a:avLst/>
              </a:prstGeom>
              <a:blipFill rotWithShape="1">
                <a:blip r:embed="rId2"/>
                <a:stretch>
                  <a:fillRect r="-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7330" y="889635"/>
            <a:ext cx="9197975" cy="53600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840855" y="568991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88870" y="5281295"/>
            <a:ext cx="1318895" cy="4089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正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03975" y="4871085"/>
            <a:ext cx="13449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83380" y="4475480"/>
            <a:ext cx="1322705" cy="3956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26300" y="2196465"/>
            <a:ext cx="4300220" cy="18116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解析：观察图像可知，当没有挂物品时，即所挂物品质量为</a:t>
            </a:r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0g </a:t>
            </a:r>
            <a:r>
              <a:rPr lang="zh-CN" altLang="en-US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时，弹簧长</a:t>
            </a:r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 cm</a:t>
            </a:r>
            <a:r>
              <a:rPr lang="zh-CN" altLang="en-US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，是弹簧最初的长度。物品的质量与弹簧伸长的长度成正</a:t>
            </a:r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比例关系，比值为</a:t>
            </a:r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5,</a:t>
            </a:r>
            <a:r>
              <a:rPr lang="zh-CN" altLang="en-US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物品质量每增加</a:t>
            </a:r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10g</a:t>
            </a:r>
            <a:r>
              <a:rPr lang="zh-CN" altLang="en-US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，弹簧伸长</a:t>
            </a:r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2cm</a:t>
            </a:r>
            <a:r>
              <a:rPr lang="zh-CN" altLang="en-US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，当物品的质量为</a:t>
            </a:r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90g </a:t>
            </a:r>
            <a:r>
              <a:rPr lang="zh-CN" altLang="en-US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时，弹簧伸</a:t>
            </a:r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长的长度为</a:t>
            </a:r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</a:t>
            </a:r>
            <a:r>
              <a:rPr lang="" altLang="en-US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5=18(cm)</a:t>
            </a:r>
            <a:r>
              <a:rPr lang="zh-CN" altLang="en-US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，此时，弹簧的长度是</a:t>
            </a:r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10+18=28(cm)</a:t>
            </a:r>
            <a:r>
              <a:rPr lang="zh-CN" altLang="en-US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altLang="en-US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387</Words>
  <Application>WPS 演示</Application>
  <PresentationFormat>宽屏</PresentationFormat>
  <Paragraphs>62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Cambria Math</vt:lpstr>
      <vt:lpstr>Arial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2025-02-09T13:48:21Z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