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9" r:id="rId26"/>
    <p:sldId id="300" r:id="rId27"/>
    <p:sldId id="280" r:id="rId28"/>
    <p:sldId id="281" r:id="rId29"/>
    <p:sldId id="301" r:id="rId30"/>
    <p:sldId id="282" r:id="rId31"/>
    <p:sldId id="283" r:id="rId32"/>
    <p:sldId id="303" r:id="rId33"/>
    <p:sldId id="304" r:id="rId34"/>
    <p:sldId id="284" r:id="rId35"/>
    <p:sldId id="305" r:id="rId36"/>
    <p:sldId id="306" r:id="rId37"/>
    <p:sldId id="285" r:id="rId38"/>
    <p:sldId id="286" r:id="rId39"/>
    <p:sldId id="287" r:id="rId40"/>
    <p:sldId id="288" r:id="rId41"/>
    <p:sldId id="307" r:id="rId42"/>
    <p:sldId id="308" r:id="rId43"/>
    <p:sldId id="317" r:id="rId44"/>
    <p:sldId id="289" r:id="rId45"/>
    <p:sldId id="310" r:id="rId46"/>
    <p:sldId id="290" r:id="rId47"/>
    <p:sldId id="291" r:id="rId48"/>
    <p:sldId id="292" r:id="rId49"/>
    <p:sldId id="293" r:id="rId50"/>
    <p:sldId id="311" r:id="rId51"/>
    <p:sldId id="294" r:id="rId52"/>
    <p:sldId id="295" r:id="rId53"/>
    <p:sldId id="314" r:id="rId54"/>
    <p:sldId id="318" r:id="rId55"/>
    <p:sldId id="296" r:id="rId56"/>
    <p:sldId id="315" r:id="rId57"/>
    <p:sldId id="319" r:id="rId58"/>
    <p:sldId id="320" r:id="rId59"/>
    <p:sldId id="316" r:id="rId6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7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c30463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600544B-B44B-4849-8D2C-4C08ACD030A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我国的邻国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c30463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717ED1-FC9E-4D95-A122-664B405DC5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11b96f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ba4bf35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83d154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9d631f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11b96f6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ba4bf35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83d1545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9d631f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我国的邻国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9891F52-045B-1D88-C51A-949E91E9D33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7878E0E-B434-4213-8F83-B911676BF0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0A06A9-B77F-4477-BA1C-4919C1D61D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11b96f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ba4bf35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83d1545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9d631f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11b96f69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cba4bf35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83d1545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9d631f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3F45A61-B92F-F346-042B-BA89F354CFF4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_1#0c053f168?sp=1&amp;vaa=1&amp;vcp=1&amp;vis=1&amp;pid=6aff216c4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3.发达的经济</a:t>
            </a:r>
            <a:endParaRPr lang="en-US" altLang="zh-CN" sz="2800" dirty="0"/>
          </a:p>
        </p:txBody>
      </p:sp>
      <p:graphicFrame>
        <p:nvGraphicFramePr>
          <p:cNvPr id="11" name="QB_6_BD.9_2#0c053f168?colgroup=5,23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688465"/>
              </p:ext>
            </p:extLst>
          </p:nvPr>
        </p:nvGraphicFramePr>
        <p:xfrm>
          <a:off x="539496" y="1534159"/>
          <a:ext cx="11073384" cy="4457956"/>
        </p:xfrm>
        <a:graphic>
          <a:graphicData uri="http://schemas.openxmlformats.org/drawingml/2006/table">
            <a:tbl>
              <a:tblPr/>
              <a:tblGrid>
                <a:gridCol w="2276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0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工业高度发达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很多工业产品出口国外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属于发达国家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众多的良港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便利的海运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发达的科技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高素质的劳动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先进的管理经验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对外贸易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大量进口工业原料和燃料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东亚和东南亚等国家和地区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0_1#0c053f168.blank?vaa=1&amp;vcp=1&amp;vis=1&amp;pid=6aff216c4&amp;color=0,0,0&amp;vpa=7&amp;vtp=1&amp;vaab=1&amp;bbb=1"/>
          <p:cNvSpPr/>
          <p:nvPr/>
        </p:nvSpPr>
        <p:spPr>
          <a:xfrm>
            <a:off x="9576117" y="4049142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工业制成品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11_1#0c053f168?colgroup=5,23&amp;vaa=1&amp;vcp=1&amp;vis=1&amp;pid=6aff216c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257254"/>
              </p:ext>
            </p:extLst>
          </p:nvPr>
        </p:nvGraphicFramePr>
        <p:xfrm>
          <a:off x="539496" y="2654204"/>
          <a:ext cx="11112682" cy="2254188"/>
        </p:xfrm>
        <a:graphic>
          <a:graphicData uri="http://schemas.openxmlformats.org/drawingml/2006/table">
            <a:tbl>
              <a:tblPr/>
              <a:tblGrid>
                <a:gridCol w="2270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5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集中分布在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沿岸和濑户内海沿岸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主要工业城市有东京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名古屋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生产水平高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使用小型机械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精耕细作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科技含量高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2_1#0c053f168.blank?vaa=1&amp;vcp=1&amp;vis=1&amp;pid=6aff216c4&amp;color=0,0,0&amp;mp=1&amp;vpa=8&amp;vtp=1&amp;vaab=1&amp;bbb=1"/>
          <p:cNvSpPr/>
          <p:nvPr/>
        </p:nvSpPr>
        <p:spPr>
          <a:xfrm>
            <a:off x="4670070" y="263985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2" name="QB_6_BD.11_1#0c053f168?colgroup=5,23&amp;vaa=1&amp;vcp=1&amp;vis=1&amp;pid=6aff216c4&amp;color=0,0,0&amp;mp=1&amp;vtp=1&amp;vaab=1&amp;bt=1&amp;bbb=1">
            <a:extLst>
              <a:ext uri="{FF2B5EF4-FFF2-40B4-BE49-F238E27FC236}">
                <a16:creationId xmlns:a16="http://schemas.microsoft.com/office/drawing/2014/main" id="{0A963AA3-08D0-4D09-4893-F81D46FCD970}"/>
              </a:ext>
            </a:extLst>
          </p:cNvPr>
          <p:cNvSpPr txBox="1"/>
          <p:nvPr/>
        </p:nvSpPr>
        <p:spPr>
          <a:xfrm>
            <a:off x="10934033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a7d23f481?sp=1&amp;vaa=1&amp;vcp=1&amp;vis=1&amp;pid=6aff216c4&amp;color=0,0,0&amp;vtp=1&amp;vaab=1&amp;bt=1&amp;bbb=1"/>
          <p:cNvSpPr/>
          <p:nvPr/>
        </p:nvSpPr>
        <p:spPr>
          <a:xfrm>
            <a:off x="539496" y="13938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4.居民与文化</a:t>
            </a:r>
            <a:endParaRPr lang="en-US" altLang="zh-CN" sz="2800" dirty="0"/>
          </a:p>
        </p:txBody>
      </p:sp>
      <p:graphicFrame>
        <p:nvGraphicFramePr>
          <p:cNvPr id="13" name="QB_6_BD.13_2#a7d23f481?colgroup=7,22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124801"/>
              </p:ext>
            </p:extLst>
          </p:nvPr>
        </p:nvGraphicFramePr>
        <p:xfrm>
          <a:off x="539496" y="2075433"/>
          <a:ext cx="11082528" cy="337540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日本人口超过1亿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是世界上人口稠密的国家之一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以大和民族为主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通用日语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东西方兼容的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既有浓厚的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民族的传统色彩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又有强烈的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古代深受中国文化的影响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在文字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传统建筑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饮食等方面带有中国文化的印记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4_1#a7d23f481.blank?vaa=1&amp;vcp=1&amp;vis=1&amp;pid=6aff216c4&amp;color=0,0,0&amp;vpa=9&amp;vtp=1&amp;vaab=1&amp;bbb=1"/>
          <p:cNvSpPr/>
          <p:nvPr/>
        </p:nvSpPr>
        <p:spPr>
          <a:xfrm>
            <a:off x="5161302" y="321208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大和</a:t>
            </a:r>
            <a:endParaRPr lang="en-US" altLang="zh-CN" sz="2800" dirty="0"/>
          </a:p>
        </p:txBody>
      </p:sp>
      <p:sp>
        <p:nvSpPr>
          <p:cNvPr id="5" name="QB_6_AN.15_1#a7d23f481.blank?vaa=1&amp;vcp=1&amp;vis=1&amp;pid=6aff216c4&amp;color=0,0,0&amp;vpa=10&amp;vtp=1&amp;vaab=1&amp;bbb=1"/>
          <p:cNvSpPr/>
          <p:nvPr/>
        </p:nvSpPr>
        <p:spPr>
          <a:xfrm>
            <a:off x="3472202" y="3750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1aeeb7a?vcp=1&amp;pid=cba4bf3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印度</a:t>
            </a:r>
            <a:endParaRPr lang="en-US" altLang="zh-CN" sz="3200" dirty="0"/>
          </a:p>
        </p:txBody>
      </p:sp>
      <p:sp>
        <p:nvSpPr>
          <p:cNvPr id="3" name="QB_6_BD.16_1#9dfcd65e8?sp=1&amp;vaa=1&amp;vcp=1&amp;vis=1&amp;pid=1f1aeeb7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1.自然环境</a:t>
            </a:r>
            <a:endParaRPr lang="en-US" altLang="zh-CN" sz="2800" dirty="0"/>
          </a:p>
        </p:txBody>
      </p:sp>
      <p:graphicFrame>
        <p:nvGraphicFramePr>
          <p:cNvPr id="14" name="QB_6_BD.16_2#9dfcd65e8?colgroup=4,25&amp;vaa=1&amp;vcp=1&amp;vis=1&amp;pid=1f1aee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121187"/>
              </p:ext>
            </p:extLst>
          </p:nvPr>
        </p:nvGraphicFramePr>
        <p:xfrm>
          <a:off x="539496" y="1958766"/>
          <a:ext cx="11082528" cy="3375408"/>
        </p:xfrm>
        <a:graphic>
          <a:graphicData uri="http://schemas.openxmlformats.org/drawingml/2006/table">
            <a:tbl>
              <a:tblPr/>
              <a:tblGrid>
                <a:gridCol w="1089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3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分为三大地形区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中部是恒河平原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全年高温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降水集中在雨季（6~9月）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西南季风不稳定导致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灾害频繁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“母亲河”——恒河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7_1#9dfcd65e8.blank?vaa=1&amp;vcp=1&amp;vis=1&amp;pid=1f1aeeb7a&amp;color=0,0,0&amp;vpa=11&amp;vtp=1&amp;vaab=1&amp;bbb=1"/>
          <p:cNvSpPr/>
          <p:nvPr/>
        </p:nvSpPr>
        <p:spPr>
          <a:xfrm>
            <a:off x="5597516" y="196395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喜马拉雅</a:t>
            </a:r>
            <a:endParaRPr lang="en-US" altLang="zh-CN" sz="2800" dirty="0"/>
          </a:p>
        </p:txBody>
      </p:sp>
      <p:sp>
        <p:nvSpPr>
          <p:cNvPr id="6" name="QB_6_AN.18_1#9dfcd65e8.blank?vaa=1&amp;vcp=1&amp;vis=1&amp;pid=1f1aeeb7a&amp;color=0,0,0&amp;vpa=12&amp;vtp=1&amp;vaab=1&amp;bbb=1"/>
          <p:cNvSpPr/>
          <p:nvPr/>
        </p:nvSpPr>
        <p:spPr>
          <a:xfrm>
            <a:off x="2839235" y="25432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德干</a:t>
            </a:r>
            <a:endParaRPr lang="en-US" altLang="zh-CN" sz="2800" dirty="0"/>
          </a:p>
        </p:txBody>
      </p:sp>
      <p:sp>
        <p:nvSpPr>
          <p:cNvPr id="7" name="QB_6_AN.19_1#9dfcd65e8.blank?vaa=1&amp;vcp=1&amp;vis=1&amp;pid=1f1aeeb7a&amp;color=0,0,0&amp;vpa=13&amp;vtp=1&amp;vaab=1&amp;bbb=1"/>
          <p:cNvSpPr/>
          <p:nvPr/>
        </p:nvSpPr>
        <p:spPr>
          <a:xfrm>
            <a:off x="2128035" y="332716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8" name="QB_6_AN.20_1#9dfcd65e8.blank?vaa=1&amp;vcp=1&amp;vis=1&amp;pid=1f1aeeb7a&amp;color=0,0,0&amp;vpa=14&amp;vtp=1&amp;vaab=1&amp;bbb=1"/>
          <p:cNvSpPr/>
          <p:nvPr/>
        </p:nvSpPr>
        <p:spPr>
          <a:xfrm>
            <a:off x="4906160" y="41934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2651d76eb?sp=1&amp;vaa=1&amp;vcp=1&amp;vis=1&amp;pid=1f1aeeb7a&amp;color=0,0,0&amp;vtp=1&amp;vaab=1&amp;bt=1&amp;bbb=1"/>
          <p:cNvSpPr/>
          <p:nvPr/>
        </p:nvSpPr>
        <p:spPr>
          <a:xfrm>
            <a:off x="539496" y="22318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2.人口与民族、宗教</a:t>
            </a:r>
            <a:endParaRPr lang="en-US" altLang="zh-CN" sz="2800" dirty="0"/>
          </a:p>
        </p:txBody>
      </p:sp>
      <p:graphicFrame>
        <p:nvGraphicFramePr>
          <p:cNvPr id="15" name="QB_6_BD.21_2#2651d76eb?colgroup=6,23&amp;vaa=1&amp;vcp=1&amp;vis=1&amp;pid=1f1aeeb7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51080"/>
              </p:ext>
            </p:extLst>
          </p:nvPr>
        </p:nvGraphicFramePr>
        <p:xfrm>
          <a:off x="539496" y="2913411"/>
          <a:ext cx="11082528" cy="1699452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人口总数超过14亿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属于人口大国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人口基数大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增长速度较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人口问题突出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多民族国家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居民通用印地语和英语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多信奉印度教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2_1#2651d76eb.blank?vaa=1&amp;vcp=1&amp;vis=1&amp;pid=1f1aeeb7a&amp;color=0,0,0&amp;vpa=15&amp;vtp=1&amp;vaab=1"/>
          <p:cNvSpPr/>
          <p:nvPr/>
        </p:nvSpPr>
        <p:spPr>
          <a:xfrm>
            <a:off x="7053603" y="346554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8a4371713?sp=1&amp;vaa=1&amp;vcp=1&amp;vis=1&amp;pid=1f1aeeb7a&amp;color=0,0,0&amp;vtp=1&amp;vaab=1&amp;bt=1&amp;bbb=1"/>
          <p:cNvSpPr/>
          <p:nvPr/>
        </p:nvSpPr>
        <p:spPr>
          <a:xfrm>
            <a:off x="539496" y="1122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3.经济与城市</a:t>
            </a:r>
            <a:endParaRPr lang="en-US" altLang="zh-CN" sz="2800" dirty="0"/>
          </a:p>
        </p:txBody>
      </p:sp>
      <p:graphicFrame>
        <p:nvGraphicFramePr>
          <p:cNvPr id="16" name="QB_6_BD.23_2#8a4371713?colgroup=1,28&amp;vaa=1&amp;vcp=1&amp;vis=1&amp;pid=1f1aee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792001"/>
              </p:ext>
            </p:extLst>
          </p:nvPr>
        </p:nvGraphicFramePr>
        <p:xfrm>
          <a:off x="539496" y="1803939"/>
          <a:ext cx="11112681" cy="3918396"/>
        </p:xfrm>
        <a:graphic>
          <a:graphicData uri="http://schemas.openxmlformats.org/drawingml/2006/table">
            <a:tbl>
              <a:tblPr/>
              <a:tblGrid>
                <a:gridCol w="50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小麦的产量均居世界前列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棉花的产量居世界第二位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麻和茶叶的产量居世界前列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已形成比较完整的工业体系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计算机软件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信息等高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新技术产业发达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服务外包产业发展迅速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产业在世界上占有重要地位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“世界办公室”（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软件外包产业的发源地——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誉为印度的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“硅谷”）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4_1#8a4371713.blank?vaa=1&amp;vcp=1&amp;vis=1&amp;pid=1f1aeeb7a&amp;color=0,0,0&amp;vpa=16&amp;vtp=1&amp;vaab=1&amp;bbb=1"/>
          <p:cNvSpPr/>
          <p:nvPr/>
        </p:nvSpPr>
        <p:spPr>
          <a:xfrm>
            <a:off x="1130351" y="18076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  <p:sp>
        <p:nvSpPr>
          <p:cNvPr id="5" name="QB_6_AN.25_1#8a4371713.blank?vaa=1&amp;vcp=1&amp;vis=1&amp;pid=1f1aeeb7a&amp;color=0,0,0&amp;vpa=17&amp;vtp=1&amp;vaab=1&amp;bbb=1"/>
          <p:cNvSpPr/>
          <p:nvPr/>
        </p:nvSpPr>
        <p:spPr>
          <a:xfrm>
            <a:off x="5029252" y="404803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软件外包</a:t>
            </a:r>
            <a:endParaRPr lang="en-US" altLang="zh-CN" sz="2800" dirty="0"/>
          </a:p>
        </p:txBody>
      </p:sp>
      <p:sp>
        <p:nvSpPr>
          <p:cNvPr id="6" name="QB_6_AN.26_1#8a4371713.blank?vaa=1&amp;vcp=1&amp;vis=1&amp;pid=1f1aeeb7a&amp;color=0,0,0&amp;vpa=18&amp;vtp=1&amp;vaab=1&amp;bbb=1"/>
          <p:cNvSpPr/>
          <p:nvPr/>
        </p:nvSpPr>
        <p:spPr>
          <a:xfrm>
            <a:off x="8912275" y="460683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班加罗尔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27_1#8a4371713?colgroup=1,5,23&amp;vaa=1&amp;vcp=1&amp;vis=1&amp;pid=1f1aee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829569"/>
              </p:ext>
            </p:extLst>
          </p:nvPr>
        </p:nvGraphicFramePr>
        <p:xfrm>
          <a:off x="539496" y="2648330"/>
          <a:ext cx="11082528" cy="2265936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0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新德里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加尔各答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全国最大的麻纺织工业中心和最大的城市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全国最大的棉纺织工业中心和港口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班加罗尔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信息产业中心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QB_6_BD.27_1#8a4371713?colgroup=1,5,23&amp;vaa=1&amp;vcp=1&amp;vis=1&amp;pid=1f1aeeb7a&amp;color=0,0,0&amp;mp=1&amp;vtp=1&amp;vaab=1&amp;bt=1&amp;bbb=1">
            <a:extLst>
              <a:ext uri="{FF2B5EF4-FFF2-40B4-BE49-F238E27FC236}">
                <a16:creationId xmlns:a16="http://schemas.microsoft.com/office/drawing/2014/main" id="{1F5C07C5-D710-9470-292F-B8246E843067}"/>
              </a:ext>
            </a:extLst>
          </p:cNvPr>
          <p:cNvSpPr txBox="1"/>
          <p:nvPr/>
        </p:nvSpPr>
        <p:spPr>
          <a:xfrm>
            <a:off x="10903879" y="19399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4eaa08ed?vcp=1&amp;pid=cba4bf35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俄罗斯</a:t>
            </a:r>
            <a:endParaRPr lang="en-US" altLang="zh-CN" sz="3200" dirty="0"/>
          </a:p>
        </p:txBody>
      </p:sp>
      <p:sp>
        <p:nvSpPr>
          <p:cNvPr id="3" name="QB_6_BD.28_1#4d81fb671?sp=1&amp;vaa=1&amp;vcp=1&amp;vis=1&amp;pid=d4eaa08e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1.位置与面积</a:t>
            </a:r>
            <a:endParaRPr lang="en-US" altLang="zh-CN" sz="2800" dirty="0"/>
          </a:p>
        </p:txBody>
      </p:sp>
      <p:graphicFrame>
        <p:nvGraphicFramePr>
          <p:cNvPr id="18" name="QB_6_BD.28_2#4d81fb671?colgroup=1,2,25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8873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3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纬度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地处中高纬度地区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大部分位于北温带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（特殊纬线）穿过其北部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横跨亚欧大陆北部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与多个国家陆上相邻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北临北冰洋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西临波罗的海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700多万平方千米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是世界上面积最大的国家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两大洲和东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西两个半球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是传统的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9_1#4d81fb671.blank?vaa=1&amp;vcp=1&amp;vis=1&amp;pid=d4eaa08ed&amp;color=0,0,0&amp;vpa=19&amp;vtp=1&amp;vaab=1&amp;bbb=1"/>
          <p:cNvSpPr/>
          <p:nvPr/>
        </p:nvSpPr>
        <p:spPr>
          <a:xfrm>
            <a:off x="8606558" y="196244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北极圈</a:t>
            </a:r>
            <a:endParaRPr lang="en-US" altLang="zh-CN" sz="2800" dirty="0"/>
          </a:p>
        </p:txBody>
      </p:sp>
      <p:sp>
        <p:nvSpPr>
          <p:cNvPr id="6" name="QB_6_AN.30_1#4d81fb671.blank?vaa=1&amp;vcp=1&amp;vis=1&amp;pid=d4eaa08ed&amp;color=0,0,0&amp;vpa=20&amp;vtp=1&amp;vaab=1&amp;bbb=1"/>
          <p:cNvSpPr/>
          <p:nvPr/>
        </p:nvSpPr>
        <p:spPr>
          <a:xfrm>
            <a:off x="2586759" y="36224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7" name="QB_6_AN.31_1#4d81fb671.blank?vaa=1&amp;vcp=1&amp;vis=1&amp;pid=d4eaa08ed&amp;color=0,0,0&amp;vpa=21&amp;vtp=1&amp;vaab=1"/>
          <p:cNvSpPr/>
          <p:nvPr/>
        </p:nvSpPr>
        <p:spPr>
          <a:xfrm>
            <a:off x="6798079" y="474362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2_1#1dfb2dbc3?sp=1&amp;vaa=1&amp;vcp=1&amp;vis=1&amp;pid=d4eaa08ed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.自然环境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（1）主要地形区及其分布</a:t>
            </a:r>
            <a:endParaRPr lang="en-US" altLang="zh-CN" sz="2800" dirty="0"/>
          </a:p>
        </p:txBody>
      </p:sp>
      <p:pic>
        <p:nvPicPr>
          <p:cNvPr id="4" name="QB_6_BD.32_3#1dfb2dbc3?vaa=1&amp;vcp=1&amp;vis=1&amp;pid=d4eaa08e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0966" y="1891329"/>
            <a:ext cx="5436164" cy="242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32_4#1dfb2dbc3?sp=1&amp;vaa=1&amp;vcp=1&amp;vis=1&amp;pid=d4eaa08ed&amp;color=0,0,0&amp;vtp=1&amp;vaab=1&amp;bbb=1&amp;hb=1"/>
          <p:cNvSpPr/>
          <p:nvPr/>
        </p:nvSpPr>
        <p:spPr>
          <a:xfrm>
            <a:off x="539496" y="444402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大部分地区冬季寒冷而漫长，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夏季温暖而短促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各地气候差异较大。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（3）主要河流：伏尔加河、鄂毕河、叶尼塞河、勒拿河等。</a:t>
            </a:r>
            <a:endParaRPr lang="en-US" altLang="zh-CN" sz="2800" dirty="0"/>
          </a:p>
        </p:txBody>
      </p:sp>
      <p:sp>
        <p:nvSpPr>
          <p:cNvPr id="7" name="QB_6_AN.33_1#1dfb2dbc3.blank?vaa=1&amp;vcp=1&amp;vis=1&amp;pid=d4eaa08ed&amp;color=0,0,0&amp;vpa=22&amp;vtp=1&amp;vaab=1&amp;bbb=1"/>
          <p:cNvSpPr/>
          <p:nvPr/>
        </p:nvSpPr>
        <p:spPr>
          <a:xfrm>
            <a:off x="2861214" y="441354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73f2b2167?sp=1&amp;vaa=1&amp;vcp=1&amp;vis=1&amp;pid=d4eaa08ed&amp;color=0,0,0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3.自然资源</a:t>
            </a:r>
            <a:endParaRPr lang="en-US" altLang="zh-CN" sz="2800" dirty="0"/>
          </a:p>
        </p:txBody>
      </p:sp>
      <p:graphicFrame>
        <p:nvGraphicFramePr>
          <p:cNvPr id="20" name="QB_6_BD.34_2#73f2b2167?colgroup=5,24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243648"/>
              </p:ext>
            </p:extLst>
          </p:nvPr>
        </p:nvGraphicFramePr>
        <p:xfrm>
          <a:off x="539496" y="1798065"/>
          <a:ext cx="11091672" cy="393014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种类繁多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蕴藏量大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是世界上少数几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个自然资源能够自给的大国之一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有色金属等的储量和产量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均居世界前列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能源大量出口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被称为“世界加油站”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分布有世界上面积最大的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森林蓄积量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居世界第一位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河川径流总量居世界第二位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水能蕴藏量大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5_1#73f2b2167.blank?vaa=1&amp;vcp=1&amp;vis=1&amp;pid=d4eaa08ed&amp;color=0,0,0&amp;vpa=23&amp;vtp=1&amp;vaab=1&amp;bbb=1"/>
          <p:cNvSpPr/>
          <p:nvPr/>
        </p:nvSpPr>
        <p:spPr>
          <a:xfrm>
            <a:off x="2825519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5" name="QB_6_AN.36_1#73f2b2167.blank?vaa=1&amp;vcp=1&amp;vis=1&amp;pid=d4eaa08ed&amp;color=0,0,0&amp;vpa=24&amp;vtp=1&amp;vaab=1&amp;bbb=1"/>
          <p:cNvSpPr/>
          <p:nvPr/>
        </p:nvSpPr>
        <p:spPr>
          <a:xfrm>
            <a:off x="4235218" y="292296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天然气</a:t>
            </a:r>
            <a:endParaRPr lang="en-US" altLang="zh-CN" sz="2800" dirty="0"/>
          </a:p>
        </p:txBody>
      </p:sp>
      <p:sp>
        <p:nvSpPr>
          <p:cNvPr id="6" name="QB_6_AN.37_1#73f2b2167.blank?vaa=1&amp;vcp=1&amp;vis=1&amp;pid=d4eaa08ed&amp;color=0,0,0&amp;vpa=25&amp;vtp=1&amp;vaab=1&amp;bbb=1"/>
          <p:cNvSpPr/>
          <p:nvPr/>
        </p:nvSpPr>
        <p:spPr>
          <a:xfrm>
            <a:off x="6737119" y="4044188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亚寒带针叶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632dc3a34?sp=1&amp;vaa=1&amp;vcp=1&amp;vis=1&amp;pid=d4eaa08ed&amp;color=0,0,0&amp;vtp=1&amp;vaab=1&amp;bt=1&amp;bbb=1"/>
          <p:cNvSpPr/>
          <p:nvPr/>
        </p:nvSpPr>
        <p:spPr>
          <a:xfrm>
            <a:off x="539496" y="9551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4.工业、交通与城市</a:t>
            </a:r>
            <a:endParaRPr lang="en-US" altLang="zh-CN" sz="2800" dirty="0"/>
          </a:p>
        </p:txBody>
      </p:sp>
      <p:graphicFrame>
        <p:nvGraphicFramePr>
          <p:cNvPr id="21" name="QB_6_BD.38_2#632dc3a34?colgroup=1,6,22&amp;vaa=1&amp;vcp=1&amp;vis=1&amp;pid=d4eaa08e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20811"/>
              </p:ext>
            </p:extLst>
          </p:nvPr>
        </p:nvGraphicFramePr>
        <p:xfrm>
          <a:off x="539496" y="1636807"/>
          <a:ext cx="11082528" cy="3813748"/>
        </p:xfrm>
        <a:graphic>
          <a:graphicData uri="http://schemas.openxmlformats.org/drawingml/2006/table">
            <a:tbl>
              <a:tblPr/>
              <a:tblGrid>
                <a:gridCol w="1089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5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工业特点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重工业发达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重工业地位突出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航空航天工业在世界上占有重要地位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轻工业发展相对滞后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主要分布在其欧洲部分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四大工业区：以莫斯科为中心的工业区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圣彼得堡工业区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乌拉尔工业区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新西伯利亚工业区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39_1#632dc3a34.blank?vaa=1&amp;vcp=1&amp;vis=1&amp;pid=d4eaa08ed&amp;color=0,0,0&amp;vpa=26&amp;vtp=1&amp;vaab=1"/>
          <p:cNvSpPr/>
          <p:nvPr/>
        </p:nvSpPr>
        <p:spPr>
          <a:xfrm>
            <a:off x="9167898" y="162864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6_BD.40_1#632dc3a34?colgroup=1,28&amp;vaa=1&amp;vcp=1&amp;vis=1&amp;pid=d4eaa08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83882"/>
              </p:ext>
            </p:extLst>
          </p:nvPr>
        </p:nvGraphicFramePr>
        <p:xfrm>
          <a:off x="539496" y="1693544"/>
          <a:ext cx="11112681" cy="3375408"/>
        </p:xfrm>
        <a:graphic>
          <a:graphicData uri="http://schemas.openxmlformats.org/drawingml/2006/table">
            <a:tbl>
              <a:tblPr/>
              <a:tblGrid>
                <a:gridCol w="946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68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交通部门齐全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运输为主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内河与海洋航运和管道运输等均很发达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交通运输线路在欧洲部分（密集）和亚洲部分（稀疏）的分布不平衡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西伯利亚大铁路被称为“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伏尔加河沟通“五海”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航运价值高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1_1#632dc3a34.blank?vaa=1&amp;vcp=1&amp;vis=1&amp;pid=d4eaa08ed&amp;color=0,0,0&amp;mp=1&amp;vpa=27&amp;vtp=1&amp;vaab=1&amp;bbb=1"/>
          <p:cNvSpPr/>
          <p:nvPr/>
        </p:nvSpPr>
        <p:spPr>
          <a:xfrm>
            <a:off x="4447433" y="17258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铁路</a:t>
            </a:r>
            <a:endParaRPr lang="en-US" altLang="zh-CN" sz="2800" dirty="0"/>
          </a:p>
        </p:txBody>
      </p:sp>
      <p:sp>
        <p:nvSpPr>
          <p:cNvPr id="4" name="QB_6_AN.42_1#632dc3a34.blank?vaa=1&amp;vcp=1&amp;vis=1&amp;pid=d4eaa08ed&amp;color=0,0,0&amp;mp=1&amp;vpa=28&amp;vtp=1&amp;vaab=1&amp;bbb=1"/>
          <p:cNvSpPr/>
          <p:nvPr/>
        </p:nvSpPr>
        <p:spPr>
          <a:xfrm>
            <a:off x="5357865" y="392017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亚欧大陆桥</a:t>
            </a:r>
            <a:endParaRPr lang="en-US" altLang="zh-CN" sz="2800" dirty="0"/>
          </a:p>
        </p:txBody>
      </p:sp>
      <p:sp>
        <p:nvSpPr>
          <p:cNvPr id="2" name="QB_6_BD.40_1#632dc3a34?colgroup=1,28&amp;vaa=1&amp;vcp=1&amp;vis=1&amp;pid=d4eaa08ed&amp;color=0,0,0&amp;mp=1&amp;vtp=1&amp;vaab=1&amp;bt=1&amp;bbb=1">
            <a:extLst>
              <a:ext uri="{FF2B5EF4-FFF2-40B4-BE49-F238E27FC236}">
                <a16:creationId xmlns:a16="http://schemas.microsoft.com/office/drawing/2014/main" id="{485EFB38-92F7-3410-CECC-EC2154150EDB}"/>
              </a:ext>
            </a:extLst>
          </p:cNvPr>
          <p:cNvSpPr txBox="1"/>
          <p:nvPr/>
        </p:nvSpPr>
        <p:spPr>
          <a:xfrm>
            <a:off x="10934032" y="9851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B_6_BD.43_1#632dc3a34?colgroup=1,6,22&amp;vaa=1&amp;vcp=1&amp;vis=1&amp;pid=d4eaa08e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973458"/>
              </p:ext>
            </p:extLst>
          </p:nvPr>
        </p:nvGraphicFramePr>
        <p:xfrm>
          <a:off x="539496" y="1655444"/>
          <a:ext cx="11082528" cy="3375408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莫斯科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全国最大的城市和政治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圣彼得堡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位于波罗的海沿岸的重要港口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全国第二大城市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符拉迪沃斯托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（海参崴）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太平洋沿岸的重要港口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摩尔曼斯克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洋沿岸的重要港口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终年不冻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是俄罗斯唯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一的北方不冻港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4_1#632dc3a34.blank?vaa=1&amp;vcp=1&amp;vis=1&amp;pid=d4eaa08ed&amp;color=0,0,0&amp;mp=1&amp;vpa=29&amp;vtp=1&amp;vaab=1&amp;bbb=1"/>
          <p:cNvSpPr/>
          <p:nvPr/>
        </p:nvSpPr>
        <p:spPr>
          <a:xfrm>
            <a:off x="3465599" y="391331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北冰</a:t>
            </a:r>
            <a:endParaRPr lang="en-US" altLang="zh-CN" sz="2800" dirty="0"/>
          </a:p>
        </p:txBody>
      </p:sp>
      <p:sp>
        <p:nvSpPr>
          <p:cNvPr id="2" name="QB_6_BD.43_1#632dc3a34?colgroup=1,6,22&amp;vaa=1&amp;vcp=1&amp;vis=1&amp;pid=d4eaa08ed&amp;color=0,0,0&amp;mp=1&amp;vtp=1&amp;vaab=1&amp;bt=1&amp;bbb=1">
            <a:extLst>
              <a:ext uri="{FF2B5EF4-FFF2-40B4-BE49-F238E27FC236}">
                <a16:creationId xmlns:a16="http://schemas.microsoft.com/office/drawing/2014/main" id="{2A6ABF1A-85D9-5289-FABC-83CF3313AC2A}"/>
              </a:ext>
            </a:extLst>
          </p:cNvPr>
          <p:cNvSpPr txBox="1"/>
          <p:nvPr/>
        </p:nvSpPr>
        <p:spPr>
          <a:xfrm>
            <a:off x="10903879" y="9470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83d15451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a83d15451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56ff941d?vcp=1&amp;pid=a83d15451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</a:t>
            </a:r>
            <a:endParaRPr lang="en-US" altLang="zh-CN" sz="3200" dirty="0"/>
          </a:p>
        </p:txBody>
      </p:sp>
      <p:sp>
        <p:nvSpPr>
          <p:cNvPr id="3" name="QO_6_BD.45_1#71d0371df?sp=1&amp;vaa=1&amp;vcp=1&amp;vis=1&amp;pid=756ff941d&amp;color=0,0,0&amp;vtp=1&amp;vaab=1&amp;bbb=1"/>
          <p:cNvSpPr/>
          <p:nvPr/>
        </p:nvSpPr>
        <p:spPr>
          <a:xfrm>
            <a:off x="539496" y="10910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读日本主要工业区分布图，完成下列各题。</a:t>
            </a:r>
            <a:endParaRPr lang="en-US" altLang="zh-CN" sz="2800" dirty="0"/>
          </a:p>
        </p:txBody>
      </p:sp>
      <p:pic>
        <p:nvPicPr>
          <p:cNvPr id="4" name="QO_6_BD.45_2#71d0371df?vaa=1&amp;vcp=1&amp;vis=1&amp;pid=756ff94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056" y="1777791"/>
            <a:ext cx="4288092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6_1#b0883a978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07D74A43-67A6-A5AE-2EC9-927E6662EC8E}"/>
              </a:ext>
            </a:extLst>
          </p:cNvPr>
          <p:cNvSpPr/>
          <p:nvPr/>
        </p:nvSpPr>
        <p:spPr>
          <a:xfrm>
            <a:off x="625221" y="4707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（1）下列关于日本自然地理特征的叙述，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6_2#b0883a978.choices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DBB26C58-FF69-9D5D-E53D-81DC0A6E061A}"/>
              </a:ext>
            </a:extLst>
          </p:cNvPr>
          <p:cNvSpPr/>
          <p:nvPr/>
        </p:nvSpPr>
        <p:spPr>
          <a:xfrm>
            <a:off x="625221" y="110640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A.地形平坦开阔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.气候的大陆性特征显著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.多大江大河，水量丰富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.多火山、地震，温泉众多</a:t>
            </a:r>
            <a:endParaRPr lang="en-US" altLang="zh-CN" sz="2800" dirty="0"/>
          </a:p>
        </p:txBody>
      </p:sp>
      <p:sp>
        <p:nvSpPr>
          <p:cNvPr id="4" name="QC_7_AS.1_1#b0883a978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0B1D4C1C-00A1-8A75-A438-3F3020FD9DFE}"/>
              </a:ext>
            </a:extLst>
          </p:cNvPr>
          <p:cNvSpPr/>
          <p:nvPr/>
        </p:nvSpPr>
        <p:spPr>
          <a:xfrm>
            <a:off x="453771" y="36718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日本地形多山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地表高低起伏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候的海洋性特征显著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河流短小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A、B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三项错误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日本位于亚欧板块与太平洋板块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的交界处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多火山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温泉众多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48_1#b0883a978.bracket?vaa=1&amp;vcp=1&amp;vis=1&amp;pid=71d0371df&amp;color=0,0,0&amp;vpa=30&amp;vtp=1&amp;vaab=1">
            <a:extLst>
              <a:ext uri="{FF2B5EF4-FFF2-40B4-BE49-F238E27FC236}">
                <a16:creationId xmlns:a16="http://schemas.microsoft.com/office/drawing/2014/main" id="{CAC4138A-EDB5-F34E-8A19-F76053AED035}"/>
              </a:ext>
            </a:extLst>
          </p:cNvPr>
          <p:cNvSpPr/>
          <p:nvPr/>
        </p:nvSpPr>
        <p:spPr>
          <a:xfrm>
            <a:off x="8903239" y="4574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45_2#71d0371df?vaa=1&amp;vcp=1&amp;vis=1&amp;pid=756ff941d&amp;color=0,0,0&amp;tib=255,255,255&amp;vtp=1&amp;vaab=1" descr="preencoded.png">
            <a:extLst>
              <a:ext uri="{FF2B5EF4-FFF2-40B4-BE49-F238E27FC236}">
                <a16:creationId xmlns:a16="http://schemas.microsoft.com/office/drawing/2014/main" id="{2050C893-DEDE-8C97-0C22-0898A285D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7056" y="1209802"/>
            <a:ext cx="4288092" cy="443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308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1a8e7c204?sp=1&amp;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A6ED4A91-644D-D572-762F-19D06382955D}"/>
              </a:ext>
            </a:extLst>
          </p:cNvPr>
          <p:cNvSpPr/>
          <p:nvPr/>
        </p:nvSpPr>
        <p:spPr>
          <a:xfrm>
            <a:off x="539496" y="503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日本主要工业区临海分布的原因主要有(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0_2#1a8e7c204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7A0DE47A-264E-768F-D484-3D290BE77D5F}"/>
              </a:ext>
            </a:extLst>
          </p:cNvPr>
          <p:cNvSpPr/>
          <p:nvPr/>
        </p:nvSpPr>
        <p:spPr>
          <a:xfrm>
            <a:off x="539496" y="11395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①沿海地区矿产资源丰富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②沿海地区城市和人口集中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③便于出口工业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制成品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④便于出口工业原料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⑤港口条件优越，便于停靠巨型船舶</a:t>
            </a:r>
            <a:endParaRPr lang="en-US" altLang="zh-CN" sz="2800" dirty="0"/>
          </a:p>
        </p:txBody>
      </p:sp>
      <p:sp>
        <p:nvSpPr>
          <p:cNvPr id="4" name="QC_7_BD.50_3#1a8e7c204.choices?vaa=1&amp;vcp=1&amp;vis=1&amp;pid=71d0371df&amp;color=0,0,0&amp;vtp=1&amp;vaab=1&amp;bbb=1">
            <a:extLst>
              <a:ext uri="{FF2B5EF4-FFF2-40B4-BE49-F238E27FC236}">
                <a16:creationId xmlns:a16="http://schemas.microsoft.com/office/drawing/2014/main" id="{05A79ED5-8BF0-81BE-4C95-5C7EE24ABCE2}"/>
              </a:ext>
            </a:extLst>
          </p:cNvPr>
          <p:cNvSpPr/>
          <p:nvPr/>
        </p:nvSpPr>
        <p:spPr>
          <a:xfrm>
            <a:off x="539496" y="24087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D.②④⑤</a:t>
            </a:r>
            <a:endParaRPr lang="en-US" altLang="zh-CN" sz="2800" dirty="0"/>
          </a:p>
        </p:txBody>
      </p:sp>
      <p:sp>
        <p:nvSpPr>
          <p:cNvPr id="5" name="QC_7_AS.1_1#1a8e7c204?vaa=1&amp;vcp=1&amp;vis=1&amp;pid=71d0371df&amp;color=0,0,0&amp;vtp=1&amp;vaab=1&amp;bbb=1&amp;hb=1">
            <a:extLst>
              <a:ext uri="{FF2B5EF4-FFF2-40B4-BE49-F238E27FC236}">
                <a16:creationId xmlns:a16="http://schemas.microsoft.com/office/drawing/2014/main" id="{DCE3B61B-606F-B9E6-33C0-514E2CBC2829}"/>
              </a:ext>
            </a:extLst>
          </p:cNvPr>
          <p:cNvSpPr/>
          <p:nvPr/>
        </p:nvSpPr>
        <p:spPr>
          <a:xfrm>
            <a:off x="539496" y="35239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日本主要工业区临海分布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主要是因为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沿海地区城市和人口集中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港口条件优越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进口工业原料和出口工业制成品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2_1#1a8e7c204.bracket?vaa=1&amp;vcp=1&amp;vis=1&amp;pid=71d0371df&amp;color=0,0,0&amp;vpa=31&amp;vtp=1&amp;vaab=1">
            <a:extLst>
              <a:ext uri="{FF2B5EF4-FFF2-40B4-BE49-F238E27FC236}">
                <a16:creationId xmlns:a16="http://schemas.microsoft.com/office/drawing/2014/main" id="{EE15BD72-A482-4B1F-D263-DFF043E4E3BF}"/>
              </a:ext>
            </a:extLst>
          </p:cNvPr>
          <p:cNvSpPr/>
          <p:nvPr/>
        </p:nvSpPr>
        <p:spPr>
          <a:xfrm>
            <a:off x="7750714" y="4905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O_6_BD.45_2#71d0371df?vaa=1&amp;vcp=1&amp;vis=1&amp;pid=756ff941d&amp;color=0,0,0&amp;tib=255,255,255&amp;vtp=1&amp;vaab=1" descr="preencoded.png">
            <a:extLst>
              <a:ext uri="{FF2B5EF4-FFF2-40B4-BE49-F238E27FC236}">
                <a16:creationId xmlns:a16="http://schemas.microsoft.com/office/drawing/2014/main" id="{1C6CE6B3-0079-CB2E-1231-0228AA58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6014" y="2397646"/>
            <a:ext cx="3652934" cy="37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3429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07197cc3?vcp=1&amp;pid=756ff941d&amp;color=0,0,0&amp;vtp=1&amp;vaab=1&amp;bt=1&amp;bbb=1"/>
          <p:cNvSpPr/>
          <p:nvPr/>
        </p:nvSpPr>
        <p:spPr>
          <a:xfrm>
            <a:off x="539496" y="5529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4_1#9a8cd1743?vaa=1&amp;vcp=1&amp;vis=1&amp;pid=756ff941d&amp;color=0,0,0&amp;vtp=1&amp;vaab=1&amp;bbb=1&amp;hb=1"/>
          <p:cNvSpPr/>
          <p:nvPr/>
        </p:nvSpPr>
        <p:spPr>
          <a:xfrm>
            <a:off x="539496" y="11806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1.（2024·黑龙江龙东地区·中考）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日本与我国一衣带水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地理特征的叙述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6_1#9a8cd1743.bracket?vaa=1&amp;vcp=1&amp;vis=1&amp;pid=756ff941d&amp;color=0,0,0&amp;vpa=32&amp;vtp=1&amp;vaab=1"/>
          <p:cNvSpPr/>
          <p:nvPr/>
        </p:nvSpPr>
        <p:spPr>
          <a:xfrm>
            <a:off x="5083715" y="181502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4_2#9a8cd1743.choices?vaa=1&amp;vcp=1&amp;vis=1&amp;pid=756ff941d&amp;color=0,0,0&amp;vtp=1&amp;vaab=1&amp;bbb=1"/>
          <p:cNvSpPr/>
          <p:nvPr/>
        </p:nvSpPr>
        <p:spPr>
          <a:xfrm>
            <a:off x="539496" y="24576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、山地为主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C.工业主要分布在日本海沿岸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.面积最大的岛屿是本州岛</a:t>
            </a:r>
            <a:endParaRPr lang="en-US" altLang="zh-CN" sz="2800" dirty="0"/>
          </a:p>
        </p:txBody>
      </p:sp>
      <p:sp>
        <p:nvSpPr>
          <p:cNvPr id="6" name="QC_6_AS.1_1#9a8cd1743?vaa=1&amp;vcp=1&amp;vis=1&amp;pid=756ff941d&amp;color=0,0,0&amp;vtp=1&amp;vaab=1&amp;bbb=1&amp;hb=1"/>
          <p:cNvSpPr/>
          <p:nvPr/>
        </p:nvSpPr>
        <p:spPr>
          <a:xfrm>
            <a:off x="539496" y="37346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提示：日本的地形以山地、丘陵为主；矿产资源贫乏，主要依赖进口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工业集中分布在太平洋沿岸和濑户内海沿岸；面积最大的岛屿是首都东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京所在的本州岛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609297e?vcp=1&amp;pid=a83d15451&amp;color=197,144,19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印度</a:t>
            </a:r>
            <a:endParaRPr lang="en-US" altLang="zh-CN" sz="3200" dirty="0"/>
          </a:p>
        </p:txBody>
      </p:sp>
      <p:pic>
        <p:nvPicPr>
          <p:cNvPr id="3" name="QO_6_BD.58_1#93f32fc87?htil=1&amp;vaa=1&amp;vcp=1&amp;vis=1&amp;pid=6b609297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7690" y="1895206"/>
            <a:ext cx="4141862" cy="417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8_2#93f32fc87?htil=1&amp;sp=1&amp;vaa=1&amp;vcp=1&amp;vis=1&amp;pid=6b609297e&amp;color=0,0,0&amp;vtp=1&amp;vaab=1&amp;bbb=1"/>
          <p:cNvSpPr/>
          <p:nvPr/>
        </p:nvSpPr>
        <p:spPr>
          <a:xfrm>
            <a:off x="539496" y="1272015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读南亚示意图，完成下列各题。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9_1#893347b71?htil=1&amp;vaa=1&amp;vcp=1&amp;vis=1&amp;pid=93f32fc87&amp;color=0,0,0&amp;vtp=1&amp;vaab=1&amp;bbb=1">
            <a:extLst>
              <a:ext uri="{FF2B5EF4-FFF2-40B4-BE49-F238E27FC236}">
                <a16:creationId xmlns:a16="http://schemas.microsoft.com/office/drawing/2014/main" id="{FC552208-01F6-0E46-31D8-CB8734A45F44}"/>
              </a:ext>
            </a:extLst>
          </p:cNvPr>
          <p:cNvSpPr/>
          <p:nvPr/>
        </p:nvSpPr>
        <p:spPr>
          <a:xfrm>
            <a:off x="539995" y="90422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图中甲河是(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9_2#893347b71.choices?htil=1&amp;vaa=1&amp;vcp=1&amp;vis=1&amp;pid=93f32fc87&amp;color=0,0,0&amp;vtp=1&amp;vaab=1&amp;bbb=1">
            <a:extLst>
              <a:ext uri="{FF2B5EF4-FFF2-40B4-BE49-F238E27FC236}">
                <a16:creationId xmlns:a16="http://schemas.microsoft.com/office/drawing/2014/main" id="{BD8CEF22-C639-2DD3-4D0A-95CFE4D66E90}"/>
              </a:ext>
            </a:extLst>
          </p:cNvPr>
          <p:cNvSpPr/>
          <p:nvPr/>
        </p:nvSpPr>
        <p:spPr>
          <a:xfrm>
            <a:off x="539496" y="1539875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.印度河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.恒河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C.布拉马普特拉河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.湄公河</a:t>
            </a:r>
            <a:endParaRPr lang="en-US" altLang="zh-CN" sz="2800" dirty="0"/>
          </a:p>
        </p:txBody>
      </p:sp>
      <p:sp>
        <p:nvSpPr>
          <p:cNvPr id="4" name="QC_7_AS.2_1#893347b71?htil=1&amp;vaa=1&amp;vcp=1&amp;vis=1&amp;pid=93f32fc87&amp;color=0,0,0&amp;vtp=1&amp;vaab=1&amp;bbb=1&amp;hb=1">
            <a:extLst>
              <a:ext uri="{FF2B5EF4-FFF2-40B4-BE49-F238E27FC236}">
                <a16:creationId xmlns:a16="http://schemas.microsoft.com/office/drawing/2014/main" id="{D7779C72-0C95-7E4C-BFAD-0724D9398ECC}"/>
              </a:ext>
            </a:extLst>
          </p:cNvPr>
          <p:cNvSpPr/>
          <p:nvPr/>
        </p:nvSpPr>
        <p:spPr>
          <a:xfrm>
            <a:off x="539496" y="2827020"/>
            <a:ext cx="61356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甲河流经印度的主要农业区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是恒河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印度河主要流经巴基斯坦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拉马普特拉河的上游在我国境内称雅鲁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藏布江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湄公河主要流经东南亚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_1#893347b71.bracket?vaa=1&amp;vcp=1&amp;vis=1&amp;pid=93f32fc87&amp;color=0,0,0&amp;vpa=33&amp;vtp=1&amp;vaab=1">
            <a:extLst>
              <a:ext uri="{FF2B5EF4-FFF2-40B4-BE49-F238E27FC236}">
                <a16:creationId xmlns:a16="http://schemas.microsoft.com/office/drawing/2014/main" id="{91B1C049-D7A4-0C9F-35D4-D24B13183CDC}"/>
              </a:ext>
            </a:extLst>
          </p:cNvPr>
          <p:cNvSpPr/>
          <p:nvPr/>
        </p:nvSpPr>
        <p:spPr>
          <a:xfrm>
            <a:off x="3484013" y="8908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7" name="QO_6_BD.58_1#93f32fc87?htil=1&amp;vaa=1&amp;vcp=1&amp;vis=1&amp;pid=6b609297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AA97AD5-4DD7-0983-952F-5DEC18283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3590" y="1052132"/>
            <a:ext cx="4404772" cy="443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5056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11b96f69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a11b96f69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bd375148f?htil=2&amp;vaa=1&amp;vcp=1&amp;vis=1&amp;pid=93f32fc8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7387" y="1001268"/>
            <a:ext cx="4837176" cy="487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3_2#bd375148f?htil=2&amp;vaa=1&amp;vcp=1&amp;vis=1&amp;pid=93f32fc87&amp;color=0,0,0&amp;vtp=1&amp;vaab=1&amp;bt=1&amp;bbb=1&amp;hb=1"/>
          <p:cNvSpPr/>
          <p:nvPr/>
        </p:nvSpPr>
        <p:spPr>
          <a:xfrm>
            <a:off x="539496" y="982980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（2）图中城市，有印度“硅谷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”之称的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5_1#bd375148f.bracket?vaa=1&amp;vcp=1&amp;vis=1&amp;pid=93f32fc87&amp;color=0,0,0&amp;vpa=34&amp;vtp=1&amp;vaab=1"/>
          <p:cNvSpPr/>
          <p:nvPr/>
        </p:nvSpPr>
        <p:spPr>
          <a:xfrm>
            <a:off x="1172115" y="16173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63_3#bd375148f.choices?htil=2&amp;vaa=1&amp;vcp=1&amp;vis=1&amp;pid=93f32fc87&amp;color=0,0,0&amp;vtp=1&amp;vaab=1&amp;bbb=1"/>
          <p:cNvSpPr/>
          <p:nvPr/>
        </p:nvSpPr>
        <p:spPr>
          <a:xfrm>
            <a:off x="539496" y="2265997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.新德里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.加尔各答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C.孟买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.班加罗尔</a:t>
            </a:r>
            <a:endParaRPr lang="en-US" altLang="zh-CN" sz="2800" dirty="0"/>
          </a:p>
        </p:txBody>
      </p:sp>
      <p:sp>
        <p:nvSpPr>
          <p:cNvPr id="6" name="QC_7_AS.1_1#bd375148f?htil=2&amp;vaa=1&amp;vcp=1&amp;vis=1&amp;pid=93f32fc87&amp;color=0,0,0&amp;vtp=1&amp;vaab=1&amp;bbb=1&amp;hb=1"/>
          <p:cNvSpPr/>
          <p:nvPr/>
        </p:nvSpPr>
        <p:spPr>
          <a:xfrm>
            <a:off x="539496" y="3542982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班加罗尔是印度的信息产业中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被誉为印度的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硅谷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44a66c9?vcp=1&amp;pid=6b609297e&amp;color=0,0,0&amp;vtp=1&amp;vaab=1&amp;bt=1&amp;bbb=1"/>
          <p:cNvSpPr/>
          <p:nvPr/>
        </p:nvSpPr>
        <p:spPr>
          <a:xfrm>
            <a:off x="536448" y="3884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7_1#b7bc09425?sp=1&amp;vaa=1&amp;vcp=1&amp;vis=1&amp;pid=6b609297e&amp;color=0,0,0&amp;vtp=1&amp;vaab=1&amp;bbb=1"/>
          <p:cNvSpPr/>
          <p:nvPr/>
        </p:nvSpPr>
        <p:spPr>
          <a:xfrm>
            <a:off x="536448" y="1008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2.（2023·江西·中考）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读南亚地区示意图，完成下列各题。</a:t>
            </a:r>
            <a:endParaRPr lang="en-US" altLang="zh-CN" sz="2800" dirty="0"/>
          </a:p>
        </p:txBody>
      </p:sp>
      <p:pic>
        <p:nvPicPr>
          <p:cNvPr id="4" name="QO_6_BD.67_2#b7bc09425?vaa=1&amp;vcp=1&amp;vis=1&amp;pid=6b60929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5493" y="2015617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8_1#243a02eda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67245914-E20B-4C4E-53F0-6EB052FC136B}"/>
              </a:ext>
            </a:extLst>
          </p:cNvPr>
          <p:cNvSpPr/>
          <p:nvPr/>
        </p:nvSpPr>
        <p:spPr>
          <a:xfrm>
            <a:off x="539496" y="18532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印度半岛南部地势的总体特征是(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68_2#243a02eda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AA3C3E41-C75A-A314-4CA6-48EE3FA3ED4F}"/>
              </a:ext>
            </a:extLst>
          </p:cNvPr>
          <p:cNvSpPr/>
          <p:nvPr/>
        </p:nvSpPr>
        <p:spPr>
          <a:xfrm>
            <a:off x="539496" y="24889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B.西高东低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C.南高北低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D.北高南低</a:t>
            </a:r>
            <a:endParaRPr lang="en-US" altLang="zh-CN" sz="2800" dirty="0"/>
          </a:p>
        </p:txBody>
      </p:sp>
      <p:sp>
        <p:nvSpPr>
          <p:cNvPr id="7" name="QC_7_AS.1_1#243a02eda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59397A3D-AE8E-F513-9A71-CBDE5D0C7689}"/>
              </a:ext>
            </a:extLst>
          </p:cNvPr>
          <p:cNvSpPr/>
          <p:nvPr/>
        </p:nvSpPr>
        <p:spPr>
          <a:xfrm>
            <a:off x="539496" y="37659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提示：印度半岛南部的河流多自西向东流，其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地势的总体特征是西高东低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7_AN.70_1#243a02eda.bracket?vaa=1&amp;vcp=1&amp;vis=1&amp;pid=b7bc09425&amp;color=0,0,0&amp;vpa=35&amp;vtp=1&amp;vaab=1">
            <a:extLst>
              <a:ext uri="{FF2B5EF4-FFF2-40B4-BE49-F238E27FC236}">
                <a16:creationId xmlns:a16="http://schemas.microsoft.com/office/drawing/2014/main" id="{3EA7D970-906C-A0F1-2AFC-DE6CAD01AA0D}"/>
              </a:ext>
            </a:extLst>
          </p:cNvPr>
          <p:cNvSpPr/>
          <p:nvPr/>
        </p:nvSpPr>
        <p:spPr>
          <a:xfrm>
            <a:off x="6683914" y="18399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f6f177e40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1BCAA6FB-A875-94B0-8B0D-4890C0D4C16B}"/>
              </a:ext>
            </a:extLst>
          </p:cNvPr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（2）受季风影响，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印度半岛(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f6f177e40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2A7DAD18-E609-2402-0AB5-E3E60BF55D70}"/>
              </a:ext>
            </a:extLst>
          </p:cNvPr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A.一年分为旱、雨两季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.全年多雨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.冬季降水多，夏季降水少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.全年少雨</a:t>
            </a:r>
            <a:endParaRPr lang="en-US" altLang="zh-CN" sz="2800" dirty="0"/>
          </a:p>
        </p:txBody>
      </p:sp>
      <p:sp>
        <p:nvSpPr>
          <p:cNvPr id="4" name="QC_7_AS.1_1#f6f177e40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7C65ECD2-40C0-729A-C5EF-49A1960CC0BA}"/>
              </a:ext>
            </a:extLst>
          </p:cNvPr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（提示：受季风影响，印度半岛主要属热带季风气候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，一年分为明显的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、雨两季）</a:t>
            </a:r>
            <a:endParaRPr lang="en-US" altLang="zh-CN" sz="2800" dirty="0"/>
          </a:p>
        </p:txBody>
      </p:sp>
      <p:sp>
        <p:nvSpPr>
          <p:cNvPr id="10" name="QC_7_AN.74_1#f6f177e40.bracket?vaa=1&amp;vcp=1&amp;vis=1&amp;pid=b7bc09425&amp;color=0,0,0&amp;vpa=36&amp;vtp=1&amp;vaab=1">
            <a:extLst>
              <a:ext uri="{FF2B5EF4-FFF2-40B4-BE49-F238E27FC236}">
                <a16:creationId xmlns:a16="http://schemas.microsoft.com/office/drawing/2014/main" id="{175DA409-DE48-BD2F-DA31-E2CE8A617D9E}"/>
              </a:ext>
            </a:extLst>
          </p:cNvPr>
          <p:cNvSpPr/>
          <p:nvPr/>
        </p:nvSpPr>
        <p:spPr>
          <a:xfrm>
            <a:off x="5261515" y="11858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67_2#b7bc09425?vaa=1&amp;vcp=1&amp;vis=1&amp;pid=6b609297e&amp;color=0,0,0&amp;tib=255,255,255&amp;vtp=1&amp;vaab=1" descr="preencoded.png">
            <a:extLst>
              <a:ext uri="{FF2B5EF4-FFF2-40B4-BE49-F238E27FC236}">
                <a16:creationId xmlns:a16="http://schemas.microsoft.com/office/drawing/2014/main" id="{0C51FB87-406C-1994-A49F-E38F9A50B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9768" y="767842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0469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d6c6c2c8b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4DFB80AA-6C40-A207-28EA-2A249426D0F5}"/>
              </a:ext>
            </a:extLst>
          </p:cNvPr>
          <p:cNvSpPr/>
          <p:nvPr/>
        </p:nvSpPr>
        <p:spPr>
          <a:xfrm>
            <a:off x="539496" y="9388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（3）在乞拉朋齐建造民居，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应重点考虑(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d6c6c2c8b.choices?vaa=1&amp;vcp=1&amp;vis=1&amp;pid=b7bc09425&amp;color=0,0,0&amp;vtp=1&amp;vaab=1&amp;bbb=1">
            <a:extLst>
              <a:ext uri="{FF2B5EF4-FFF2-40B4-BE49-F238E27FC236}">
                <a16:creationId xmlns:a16="http://schemas.microsoft.com/office/drawing/2014/main" id="{644E4F40-56A8-804F-18BB-F4A90334DCEE}"/>
              </a:ext>
            </a:extLst>
          </p:cNvPr>
          <p:cNvSpPr/>
          <p:nvPr/>
        </p:nvSpPr>
        <p:spPr>
          <a:xfrm>
            <a:off x="539496" y="15745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.防风沙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.防寒保暖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C.易拆装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.排水散热</a:t>
            </a:r>
            <a:endParaRPr lang="en-US" altLang="zh-CN" sz="2800" dirty="0"/>
          </a:p>
        </p:txBody>
      </p:sp>
      <p:sp>
        <p:nvSpPr>
          <p:cNvPr id="4" name="QC_7_AS.1_1#d6c6c2c8b?vaa=1&amp;vcp=1&amp;vis=1&amp;pid=b7bc09425&amp;color=0,0,0&amp;vtp=1&amp;vaab=1&amp;bbb=1&amp;hb=1">
            <a:extLst>
              <a:ext uri="{FF2B5EF4-FFF2-40B4-BE49-F238E27FC236}">
                <a16:creationId xmlns:a16="http://schemas.microsoft.com/office/drawing/2014/main" id="{C0951ABD-2FAC-9C81-8C1D-B12533086E04}"/>
              </a:ext>
            </a:extLst>
          </p:cNvPr>
          <p:cNvSpPr/>
          <p:nvPr/>
        </p:nvSpPr>
        <p:spPr>
          <a:xfrm>
            <a:off x="539496" y="30229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提示：乞拉朋齐位于喜马拉雅山南麓，年降水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量大，有世界“雨极”之称，若在此地建造民居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应重点考虑排水散热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78_1#d6c6c2c8b.bracket?vaa=1&amp;vcp=1&amp;vis=1&amp;pid=b7bc09425&amp;color=0,0,0&amp;vpa=37&amp;vtp=1&amp;vaab=1">
            <a:extLst>
              <a:ext uri="{FF2B5EF4-FFF2-40B4-BE49-F238E27FC236}">
                <a16:creationId xmlns:a16="http://schemas.microsoft.com/office/drawing/2014/main" id="{06DF7C9D-DE60-8541-A84F-EA6B6FFB450D}"/>
              </a:ext>
            </a:extLst>
          </p:cNvPr>
          <p:cNvSpPr/>
          <p:nvPr/>
        </p:nvSpPr>
        <p:spPr>
          <a:xfrm>
            <a:off x="7039514" y="925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67_2#b7bc09425?vaa=1&amp;vcp=1&amp;vis=1&amp;pid=6b609297e&amp;color=0,0,0&amp;tib=255,255,255&amp;vtp=1&amp;vaab=1" descr="preencoded.png">
            <a:extLst>
              <a:ext uri="{FF2B5EF4-FFF2-40B4-BE49-F238E27FC236}">
                <a16:creationId xmlns:a16="http://schemas.microsoft.com/office/drawing/2014/main" id="{4A997C85-70ED-91D6-AD1A-73BE0ABB6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6943" y="1101217"/>
            <a:ext cx="3712464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52840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1fd1b978?vcp=1&amp;pid=a83d1545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俄罗斯</a:t>
            </a:r>
            <a:endParaRPr lang="en-US" altLang="zh-CN" sz="3200" dirty="0"/>
          </a:p>
        </p:txBody>
      </p:sp>
      <p:sp>
        <p:nvSpPr>
          <p:cNvPr id="3" name="QO_6_BD.80_1#fa7eff684?sp=1&amp;vaa=1&amp;vcp=1&amp;vis=1&amp;pid=a1fd1b97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俄罗斯面积广大，自然资源丰富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，工业基础雄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。读俄罗斯工业及矿产分布图，完成下列各题。</a:t>
            </a:r>
            <a:endParaRPr lang="en-US" altLang="zh-CN" sz="2800" dirty="0"/>
          </a:p>
        </p:txBody>
      </p:sp>
      <p:pic>
        <p:nvPicPr>
          <p:cNvPr id="4" name="QO_6_BD.80_2#fa7eff684?vaa=1&amp;vcp=1&amp;vis=1&amp;pid=a1fd1b9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50bf9e7dd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5138557E-F493-E0D6-E684-D427F783114C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俄罗斯的工业(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1_2#50bf9e7dd.choices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01C1D88D-903D-7478-CF53-19BED05C2E80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A.主要分布在其亚洲部分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.以充足的劳动力为发展基础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.部门比较齐全，以轻工业为主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.以丰富的矿产资源为优势条件</a:t>
            </a:r>
            <a:endParaRPr lang="en-US" altLang="zh-CN" sz="2800" dirty="0"/>
          </a:p>
        </p:txBody>
      </p:sp>
      <p:sp>
        <p:nvSpPr>
          <p:cNvPr id="4" name="QC_7_AS.1_1#50bf9e7dd?vaa=1&amp;vcp=1&amp;vis=1&amp;pid=fa7eff684&amp;color=0,0,0&amp;vtp=1&amp;vaab=1&amp;bbb=1&amp;hb=1">
            <a:extLst>
              <a:ext uri="{FF2B5EF4-FFF2-40B4-BE49-F238E27FC236}">
                <a16:creationId xmlns:a16="http://schemas.microsoft.com/office/drawing/2014/main" id="{2A96DF6D-ED5A-B7BC-B4D9-27905AD4A0CB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俄罗斯的工业主要分布在其欧洲部分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工业以充足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的自然资源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特别是丰富的矿产资源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为发展基础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部门比较齐全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83_1#50bf9e7dd.bracket?vaa=1&amp;vcp=1&amp;vis=1&amp;pid=fa7eff684&amp;color=0,0,0&amp;vpa=38&amp;vtp=1&amp;vaab=1">
            <a:extLst>
              <a:ext uri="{FF2B5EF4-FFF2-40B4-BE49-F238E27FC236}">
                <a16:creationId xmlns:a16="http://schemas.microsoft.com/office/drawing/2014/main" id="{EECB7753-0C08-0494-0DB6-C9BF71184FCA}"/>
              </a:ext>
            </a:extLst>
          </p:cNvPr>
          <p:cNvSpPr/>
          <p:nvPr/>
        </p:nvSpPr>
        <p:spPr>
          <a:xfrm>
            <a:off x="3839115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80_2#fa7eff684?vaa=1&amp;vcp=1&amp;vis=1&amp;pid=a1fd1b978&amp;color=0,0,0&amp;tib=255,255,255&amp;vtp=1&amp;vaab=1" descr="preencoded.png">
            <a:extLst>
              <a:ext uri="{FF2B5EF4-FFF2-40B4-BE49-F238E27FC236}">
                <a16:creationId xmlns:a16="http://schemas.microsoft.com/office/drawing/2014/main" id="{94E4EAD3-E80F-9295-685B-FC7845115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696953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7639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60986cbc1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BE2F52F2-5F54-2999-8272-AE9FE147A2FB}"/>
              </a:ext>
            </a:extLst>
          </p:cNvPr>
          <p:cNvSpPr/>
          <p:nvPr/>
        </p:nvSpPr>
        <p:spPr>
          <a:xfrm>
            <a:off x="720471" y="9086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（2）俄罗斯海岸线漫长，但港口不多，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5_2#60986cbc1.choices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9405B598-CF9B-CC8C-9B71-2B917752E9A6}"/>
              </a:ext>
            </a:extLst>
          </p:cNvPr>
          <p:cNvSpPr/>
          <p:nvPr/>
        </p:nvSpPr>
        <p:spPr>
          <a:xfrm>
            <a:off x="720471" y="15443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A.沿岸地势陡峻，不易修建港口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.以航空运输为主，海运需求小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.纬度高，气候寒冷，封冻期长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.海岸线平直，缺少天然良港</a:t>
            </a:r>
            <a:endParaRPr lang="en-US" altLang="zh-CN" sz="2800" dirty="0"/>
          </a:p>
        </p:txBody>
      </p:sp>
      <p:sp>
        <p:nvSpPr>
          <p:cNvPr id="4" name="QC_7_AS.1_1#60986cbc1?vaa=1&amp;vcp=1&amp;vis=1&amp;pid=fa7eff684&amp;color=0,0,0&amp;vtp=1&amp;vaab=1&amp;bbb=1">
            <a:extLst>
              <a:ext uri="{FF2B5EF4-FFF2-40B4-BE49-F238E27FC236}">
                <a16:creationId xmlns:a16="http://schemas.microsoft.com/office/drawing/2014/main" id="{7AA1DF55-3EA3-04B7-E0FC-C29118C9B522}"/>
              </a:ext>
            </a:extLst>
          </p:cNvPr>
          <p:cNvSpPr/>
          <p:nvPr/>
        </p:nvSpPr>
        <p:spPr>
          <a:xfrm>
            <a:off x="644271" y="52924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俄罗斯地处中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冬季寒冷而漫长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封冻期长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87_1#60986cbc1.bracket?vaa=1&amp;vcp=1&amp;vis=1&amp;pid=fa7eff684&amp;color=0,0,0&amp;vpa=39&amp;vtp=1&amp;vaab=1">
            <a:extLst>
              <a:ext uri="{FF2B5EF4-FFF2-40B4-BE49-F238E27FC236}">
                <a16:creationId xmlns:a16="http://schemas.microsoft.com/office/drawing/2014/main" id="{BE39DF11-D0BF-5652-9D99-5CBF634C98D0}"/>
              </a:ext>
            </a:extLst>
          </p:cNvPr>
          <p:cNvSpPr/>
          <p:nvPr/>
        </p:nvSpPr>
        <p:spPr>
          <a:xfrm>
            <a:off x="8998489" y="8953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O_6_BD.80_2#fa7eff684?vaa=1&amp;vcp=1&amp;vis=1&amp;pid=a1fd1b978&amp;color=0,0,0&amp;tib=255,255,255&amp;vtp=1&amp;vaab=1" descr="preencoded.png">
            <a:extLst>
              <a:ext uri="{FF2B5EF4-FFF2-40B4-BE49-F238E27FC236}">
                <a16:creationId xmlns:a16="http://schemas.microsoft.com/office/drawing/2014/main" id="{B10D00F4-4CF6-DE8E-4B4C-16A607D26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1463" y="1737360"/>
            <a:ext cx="5458968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60055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a01813ff?vcp=1&amp;pid=a1fd1b978&amp;color=0,0,0&amp;vtp=1&amp;vaab=1&amp;bt=1&amp;bbb=1"/>
          <p:cNvSpPr/>
          <p:nvPr/>
        </p:nvSpPr>
        <p:spPr>
          <a:xfrm>
            <a:off x="539496" y="555806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89_1#95bba1aee?htil=3&amp;vaa=1&amp;vcp=1&amp;vis=1&amp;pid=a1fd1b9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5163" y="797361"/>
            <a:ext cx="1277377" cy="203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89_2#95bba1aee?htil=3&amp;sp=1&amp;vaa=1&amp;vcp=1&amp;vis=1&amp;pid=a1fd1b978&amp;color=0,0,0&amp;vtp=1&amp;vaab=1&amp;bbb=1&amp;hb=1&amp;hs=1"/>
          <p:cNvSpPr/>
          <p:nvPr/>
        </p:nvSpPr>
        <p:spPr>
          <a:xfrm>
            <a:off x="539496" y="1085712"/>
            <a:ext cx="9125712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俄罗斯套娃“头戴围巾，身穿厚实的民族服装”（右图），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以木材为主要材料制作而成。据此完成下列各题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90_1#f82cf9800?htil=3&amp;vaa=1&amp;vcp=1&amp;vis=1&amp;pid=95bba1aee&amp;color=0,0,0&amp;vtp=1&amp;vaab=1&amp;bbb=1&amp;hs=1"/>
          <p:cNvSpPr/>
          <p:nvPr/>
        </p:nvSpPr>
        <p:spPr>
          <a:xfrm>
            <a:off x="539496" y="2136318"/>
            <a:ext cx="9125712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图中套娃的着装反映出俄罗斯的气候特点是(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0_2#f82cf9800.choices?htil=3&amp;vaa=1&amp;vcp=1&amp;vis=1&amp;pid=95bba1aee&amp;color=0,0,0&amp;vtp=1&amp;vaab=1&amp;bbb=1&amp;hs=1"/>
          <p:cNvSpPr/>
          <p:nvPr/>
        </p:nvSpPr>
        <p:spPr>
          <a:xfrm>
            <a:off x="539995" y="2679370"/>
            <a:ext cx="11112011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354453" algn="l"/>
                <a:tab pos="4670806" algn="l"/>
                <a:tab pos="698715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.炎热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B.寒冷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.潮湿</a:t>
            </a:r>
            <a:endParaRPr lang="en-US" altLang="zh-CN" sz="2800" dirty="0"/>
          </a:p>
        </p:txBody>
      </p:sp>
      <p:sp>
        <p:nvSpPr>
          <p:cNvPr id="7" name="QC_7_AN.1_1#f82cf9800.bracket?vaa=1&amp;vcp=1&amp;vis=1&amp;pid=95bba1aee&amp;color=0,0,0&amp;vpa=40&amp;vtp=1&amp;vaab=1"/>
          <p:cNvSpPr/>
          <p:nvPr/>
        </p:nvSpPr>
        <p:spPr>
          <a:xfrm>
            <a:off x="8461914" y="213327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2_1#b7afc7ef3?htil=3&amp;vaa=1&amp;vcp=1&amp;vis=1&amp;pid=95bba1aee&amp;color=0,0,0&amp;vtp=1&amp;vaab=1&amp;bbb=1&amp;hb=1&amp;hs=1"/>
          <p:cNvSpPr/>
          <p:nvPr/>
        </p:nvSpPr>
        <p:spPr>
          <a:xfrm>
            <a:off x="539995" y="3198228"/>
            <a:ext cx="11112011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（2）俄罗斯木材蓄积量约占世界总量的1/4，这里分布有世界上面积最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93_1#b7afc7ef3.bracket?vaa=1&amp;vcp=1&amp;vis=1&amp;pid=95bba1aee&amp;color=0,0,0&amp;vpa=41&amp;vtp=1&amp;vaab=1"/>
          <p:cNvSpPr/>
          <p:nvPr/>
        </p:nvSpPr>
        <p:spPr>
          <a:xfrm>
            <a:off x="1528213" y="371588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92_2#b7afc7ef3.choices?htil=3&amp;vaa=1&amp;vcp=1&amp;vis=1&amp;pid=95bba1aee&amp;color=0,0,0&amp;vtp=1&amp;vaab=1&amp;bbb=1&amp;hs=1"/>
          <p:cNvSpPr/>
          <p:nvPr/>
        </p:nvSpPr>
        <p:spPr>
          <a:xfrm>
            <a:off x="539496" y="422692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.温带落叶阔叶林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.亚热带常绿阔叶林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C.亚寒带针叶林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.热带雨林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9d631f0f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69d631f0f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e6ae9cb4?vcp=1&amp;pid=69d631f0f&amp;color=197,144,191&amp;vtp=1&amp;vaab=1&amp;bt=1&amp;bbb=1"/>
          <p:cNvSpPr/>
          <p:nvPr/>
        </p:nvSpPr>
        <p:spPr>
          <a:xfrm>
            <a:off x="539496" y="554400"/>
            <a:ext cx="11109960" cy="554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2b8f229e3?sp=1&amp;vcp=1&amp;pid=2e6ae9cb4&amp;color=0,0,0&amp;vtp=1&amp;vaab=1&amp;bbb=1"/>
          <p:cNvSpPr/>
          <p:nvPr/>
        </p:nvSpPr>
        <p:spPr>
          <a:xfrm>
            <a:off x="539496" y="1172104"/>
            <a:ext cx="1110996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94_1#aac6f85eb?vaa=1&amp;vcp=1&amp;vis=1&amp;pid=2b8f229e3&amp;color=0,0,0&amp;vtp=1&amp;vaab=1&amp;bbb=1&amp;hb=1"/>
          <p:cNvSpPr/>
          <p:nvPr/>
        </p:nvSpPr>
        <p:spPr>
          <a:xfrm>
            <a:off x="539496" y="175245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1.（2023·黑龙江牡丹江·中考）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日本的饮食有着浓烈的“海的味道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”，形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成了独特的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“鱼文化”，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6_1#aac6f85eb.bracket?vaa=1&amp;vcp=1&amp;vis=1&amp;pid=2b8f229e3&amp;color=0,0,0&amp;vpa=42&amp;vtp=1&amp;vaab=1"/>
          <p:cNvSpPr/>
          <p:nvPr/>
        </p:nvSpPr>
        <p:spPr>
          <a:xfrm>
            <a:off x="6464839" y="227315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94_2#aac6f85eb.choices?vaa=1&amp;vcp=1&amp;vis=1&amp;pid=2b8f229e3&amp;color=0,0,0&amp;vtp=1&amp;vaab=1&amp;bbb=1"/>
          <p:cNvSpPr/>
          <p:nvPr/>
        </p:nvSpPr>
        <p:spPr>
          <a:xfrm>
            <a:off x="539496" y="2806743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A.受季风气候影响，淡水资源匮乏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.深受西方饮食文化的影响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.日本地域狭小，耕地面积小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.日本属于岛国，沿海渔业资源丰富</a:t>
            </a:r>
            <a:endParaRPr lang="en-US" altLang="zh-CN" sz="2800" dirty="0"/>
          </a:p>
        </p:txBody>
      </p:sp>
      <p:sp>
        <p:nvSpPr>
          <p:cNvPr id="7" name="QC_7_AS.1_1#aac6f85eb?vaa=1&amp;vcp=1&amp;vis=1&amp;pid=2b8f229e3&amp;color=0,0,0&amp;vtp=1&amp;vaab=1&amp;bbb=1&amp;hb=1"/>
          <p:cNvSpPr/>
          <p:nvPr/>
        </p:nvSpPr>
        <p:spPr>
          <a:xfrm>
            <a:off x="539496" y="4914943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（提示：日本是一个群岛国家，沿海渔业资源丰富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，日本居民喜爱吃海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，形成了独特的“鱼文化”）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d3b8bf3b0?colgroup=14,15&amp;vcp=1&amp;pid=a11b96f6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6332"/>
              </p:ext>
            </p:extLst>
          </p:nvPr>
        </p:nvGraphicFramePr>
        <p:xfrm>
          <a:off x="539496" y="927989"/>
          <a:ext cx="11091672" cy="500202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47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俄罗斯的地理位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领土构成和首都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1&amp;vcp=1&amp;pid=a11b96f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600581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8_1#7728bc4b4?vaa=1&amp;vcp=1&amp;vis=1&amp;pid=2b8f229e3&amp;color=0,0,0&amp;vtp=1&amp;vaab=1&amp;bt=1&amp;bbb=1&amp;hb=1"/>
          <p:cNvSpPr/>
          <p:nvPr/>
        </p:nvSpPr>
        <p:spPr>
          <a:xfrm>
            <a:off x="539496" y="64871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（2023·山东济南·中考）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，日本把眼光瞄准海外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。20世纪80年代开始，日本加速扩大海外投资。图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1为日本主要化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石燃料的进口依赖度统计图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（2018年），图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2为日本主要工业产品出口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地区比重图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（2020年）。据此完成2～4题。</a:t>
            </a:r>
            <a:endParaRPr lang="en-US" altLang="zh-CN" sz="2800" dirty="0"/>
          </a:p>
        </p:txBody>
      </p:sp>
      <p:pic>
        <p:nvPicPr>
          <p:cNvPr id="3" name="QM_7_BD.98_2#7728bc4b4?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274060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9_1#76b13c81b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EE1A2865-E2E9-4708-70C2-88ADE4D11AAC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9_2#76b13c81b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84AF143E-AD28-50E2-3580-FF744C614FAB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A.化石燃料全部从国外进口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.工业产品主要输往大洋洲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.国内原料供应充足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.对国际市场的依赖十分严重</a:t>
            </a:r>
            <a:endParaRPr lang="en-US" altLang="zh-CN" sz="2800" dirty="0"/>
          </a:p>
        </p:txBody>
      </p:sp>
      <p:sp>
        <p:nvSpPr>
          <p:cNvPr id="4" name="QC_8_AS.1_1#76b13c81b?vaa=1&amp;vcp=1&amp;vis=1&amp;pid=7728bc4b4&amp;color=0,0,0&amp;vtp=1&amp;vaab=1&amp;bbb=1&amp;hb=1">
            <a:extLst>
              <a:ext uri="{FF2B5EF4-FFF2-40B4-BE49-F238E27FC236}">
                <a16:creationId xmlns:a16="http://schemas.microsoft.com/office/drawing/2014/main" id="{1F9DF483-A9AA-6197-28F9-FA6AC39DB728}"/>
              </a:ext>
            </a:extLst>
          </p:cNvPr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（提示：日本对国际市场的依赖十分严重，从图中可以看出，石油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、煤等化石燃料绝大部分依赖进口，国内原料供应不足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，工业产品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主要输往亚洲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8_AN.101_1#76b13c81b.bracket?vaa=1&amp;vcp=1&amp;vis=1&amp;pid=7728bc4b4&amp;color=0,0,0&amp;vpa=43&amp;vtp=1&amp;vaab=1">
            <a:extLst>
              <a:ext uri="{FF2B5EF4-FFF2-40B4-BE49-F238E27FC236}">
                <a16:creationId xmlns:a16="http://schemas.microsoft.com/office/drawing/2014/main" id="{CD5426C5-5147-6661-D316-BABABB0E5F0C}"/>
              </a:ext>
            </a:extLst>
          </p:cNvPr>
          <p:cNvSpPr/>
          <p:nvPr/>
        </p:nvSpPr>
        <p:spPr>
          <a:xfrm>
            <a:off x="17944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31DB0D74-06A4-9D2E-FA6A-378C42E6C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3417" y="928710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5813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3_1#4e74d6fc9?sp=1&amp;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C97DD74E-B1A6-65EB-BF3C-A9A4F4155F5C}"/>
              </a:ext>
            </a:extLst>
          </p:cNvPr>
          <p:cNvSpPr/>
          <p:nvPr/>
        </p:nvSpPr>
        <p:spPr>
          <a:xfrm>
            <a:off x="844296" y="41533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日本加速扩大海外投资，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其突出优势是(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3_2#4e74d6fc9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01736CD6-30E8-4297-0A2E-40AF5154E716}"/>
              </a:ext>
            </a:extLst>
          </p:cNvPr>
          <p:cNvSpPr/>
          <p:nvPr/>
        </p:nvSpPr>
        <p:spPr>
          <a:xfrm>
            <a:off x="844296" y="47811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①劳动力资源丰富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②土地资源丰富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③科技发达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④资金充足</a:t>
            </a:r>
            <a:endParaRPr lang="en-US" altLang="zh-CN" sz="2800" dirty="0"/>
          </a:p>
        </p:txBody>
      </p:sp>
      <p:sp>
        <p:nvSpPr>
          <p:cNvPr id="4" name="QC_8_BD.103_3#4e74d6fc9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3F91CEB3-6419-C7D5-0C96-DA75250EAFF1}"/>
              </a:ext>
            </a:extLst>
          </p:cNvPr>
          <p:cNvSpPr/>
          <p:nvPr/>
        </p:nvSpPr>
        <p:spPr>
          <a:xfrm>
            <a:off x="844296" y="54028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D.①④</a:t>
            </a:r>
            <a:endParaRPr lang="en-US" altLang="zh-CN" sz="2800" dirty="0"/>
          </a:p>
        </p:txBody>
      </p:sp>
      <p:sp>
        <p:nvSpPr>
          <p:cNvPr id="7" name="QC_8_AN.1_1#4e74d6fc9.bracket?vaa=1&amp;vcp=1&amp;vis=1&amp;pid=7728bc4b4&amp;color=0,0,0&amp;vpa=44&amp;vtp=1&amp;vaab=1">
            <a:extLst>
              <a:ext uri="{FF2B5EF4-FFF2-40B4-BE49-F238E27FC236}">
                <a16:creationId xmlns:a16="http://schemas.microsoft.com/office/drawing/2014/main" id="{B2B0CB4A-8087-1B02-9FF3-91C453C09318}"/>
              </a:ext>
            </a:extLst>
          </p:cNvPr>
          <p:cNvSpPr/>
          <p:nvPr/>
        </p:nvSpPr>
        <p:spPr>
          <a:xfrm>
            <a:off x="7433214" y="41399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9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C4B3C9AC-5CF1-FEAA-49CC-F63229911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5392" y="901509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2846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61824-47D1-3DC3-2237-0203B32EA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105_1#380ee44cd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2C4537F4-B349-904D-2E90-BDB10C76C843}"/>
              </a:ext>
            </a:extLst>
          </p:cNvPr>
          <p:cNvSpPr/>
          <p:nvPr/>
        </p:nvSpPr>
        <p:spPr>
          <a:xfrm>
            <a:off x="539496" y="32431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据图并结合所学知识推测，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105_2#380ee44cd.choices?vaa=1&amp;vcp=1&amp;vis=1&amp;pid=7728bc4b4&amp;color=0,0,0&amp;vtp=1&amp;vaab=1&amp;bbb=1">
            <a:extLst>
              <a:ext uri="{FF2B5EF4-FFF2-40B4-BE49-F238E27FC236}">
                <a16:creationId xmlns:a16="http://schemas.microsoft.com/office/drawing/2014/main" id="{A30C695B-3A10-42D4-3DC8-442F931DE705}"/>
              </a:ext>
            </a:extLst>
          </p:cNvPr>
          <p:cNvSpPr/>
          <p:nvPr/>
        </p:nvSpPr>
        <p:spPr>
          <a:xfrm>
            <a:off x="539496" y="387885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A.在东南亚的生产基地多分布在河流沿岸和河口三角洲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.利用东南亚发达的科学技术发展本国产业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.在东南亚大力发展电子信息和生物技术等高新技术产业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.通过“南南合作”，加强与东南亚国家之间的联系</a:t>
            </a:r>
            <a:endParaRPr lang="en-US" altLang="zh-CN" sz="2800" dirty="0"/>
          </a:p>
        </p:txBody>
      </p:sp>
      <p:sp>
        <p:nvSpPr>
          <p:cNvPr id="8" name="QC_8_AN.106_1#380ee44cd.bracket?vaa=1&amp;vcp=1&amp;vis=1&amp;pid=7728bc4b4&amp;color=0,0,0&amp;vpa=45&amp;vtp=1&amp;vaab=1">
            <a:extLst>
              <a:ext uri="{FF2B5EF4-FFF2-40B4-BE49-F238E27FC236}">
                <a16:creationId xmlns:a16="http://schemas.microsoft.com/office/drawing/2014/main" id="{7A47C159-E00E-593F-6123-3A3F4CCF9AEA}"/>
              </a:ext>
            </a:extLst>
          </p:cNvPr>
          <p:cNvSpPr/>
          <p:nvPr/>
        </p:nvSpPr>
        <p:spPr>
          <a:xfrm>
            <a:off x="6061615" y="322986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M_7_BD.98_2#7728bc4b4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E3A0F9F7-4A75-0854-97B2-06498C5F5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9667" y="416855"/>
            <a:ext cx="545896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6509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7_1#4abf58dfb?vaa=1&amp;vcp=1&amp;vis=1&amp;pid=2b8f229e3&amp;color=0,0,0&amp;vtp=1&amp;vaab=1&amp;bt=1&amp;bbb=1"/>
          <p:cNvSpPr/>
          <p:nvPr/>
        </p:nvSpPr>
        <p:spPr>
          <a:xfrm>
            <a:off x="539496" y="7498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读南亚地形图，完成5～7题。</a:t>
            </a:r>
            <a:endParaRPr lang="en-US" altLang="zh-CN" sz="2800" dirty="0"/>
          </a:p>
        </p:txBody>
      </p:sp>
      <p:pic>
        <p:nvPicPr>
          <p:cNvPr id="3" name="QM_7_BD.107_2#4abf58dfb?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888" y="749808"/>
            <a:ext cx="4544568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8_1#5f9096670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C53C2CDB-9DB8-3D4D-21A5-1681A9673048}"/>
              </a:ext>
            </a:extLst>
          </p:cNvPr>
          <p:cNvSpPr/>
          <p:nvPr/>
        </p:nvSpPr>
        <p:spPr>
          <a:xfrm>
            <a:off x="541020" y="14526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有关南亚地区的叙述，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8_2#5f9096670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A5BE86E7-3DC8-9F66-7561-0DD0F9DA403F}"/>
              </a:ext>
            </a:extLst>
          </p:cNvPr>
          <p:cNvSpPr/>
          <p:nvPr/>
        </p:nvSpPr>
        <p:spPr>
          <a:xfrm>
            <a:off x="541020" y="2088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A.位于喜马拉雅山脉和印度洋之间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B.地势自北向南逐渐降低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C.以热带沙漠气候为主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D.德干高原的平均海拔在2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000米以上</a:t>
            </a:r>
            <a:endParaRPr lang="en-US" altLang="zh-CN" sz="2800" dirty="0"/>
          </a:p>
        </p:txBody>
      </p:sp>
      <p:sp>
        <p:nvSpPr>
          <p:cNvPr id="6" name="QC_8_AN.109_1#5f9096670.bracket?vaa=1&amp;vcp=1&amp;vis=1&amp;pid=4abf58dfb&amp;color=0,0,0&amp;vpa=46&amp;vtp=1&amp;vaab=1">
            <a:extLst>
              <a:ext uri="{FF2B5EF4-FFF2-40B4-BE49-F238E27FC236}">
                <a16:creationId xmlns:a16="http://schemas.microsoft.com/office/drawing/2014/main" id="{EEF55DEA-B4E5-52C5-317E-82E7D2C4C7EB}"/>
              </a:ext>
            </a:extLst>
          </p:cNvPr>
          <p:cNvSpPr/>
          <p:nvPr/>
        </p:nvSpPr>
        <p:spPr>
          <a:xfrm>
            <a:off x="6063139" y="143933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0_1#100eda43c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46292AD8-C442-19B6-452E-A98917F2F910}"/>
              </a:ext>
            </a:extLst>
          </p:cNvPr>
          <p:cNvSpPr/>
          <p:nvPr/>
        </p:nvSpPr>
        <p:spPr>
          <a:xfrm>
            <a:off x="539496" y="864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有关印度的说法，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0_2#100eda43c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5A47CE94-4F72-253D-8D43-7272CE33E999}"/>
              </a:ext>
            </a:extLst>
          </p:cNvPr>
          <p:cNvSpPr/>
          <p:nvPr/>
        </p:nvSpPr>
        <p:spPr>
          <a:xfrm>
            <a:off x="539496" y="15003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A.印度是亚洲面积最大的国家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.水旱灾害频繁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.以黑色人种为主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.粮食作物以水稻和玉米为主</a:t>
            </a:r>
            <a:endParaRPr lang="en-US" altLang="zh-CN" sz="2800" dirty="0"/>
          </a:p>
        </p:txBody>
      </p:sp>
      <p:sp>
        <p:nvSpPr>
          <p:cNvPr id="4" name="QC_8_BD.112_1#0f2c9d553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D3D54038-4EB4-16C9-DAE6-D1322215A644}"/>
              </a:ext>
            </a:extLst>
          </p:cNvPr>
          <p:cNvSpPr/>
          <p:nvPr/>
        </p:nvSpPr>
        <p:spPr>
          <a:xfrm>
            <a:off x="539496" y="40629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6~9月为印度的雨季，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此时盛行(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2_2#0f2c9d553.choices?vaa=1&amp;vcp=1&amp;vis=1&amp;pid=4abf58dfb&amp;color=0,0,0&amp;vtp=1&amp;vaab=1&amp;bbb=1">
            <a:extLst>
              <a:ext uri="{FF2B5EF4-FFF2-40B4-BE49-F238E27FC236}">
                <a16:creationId xmlns:a16="http://schemas.microsoft.com/office/drawing/2014/main" id="{F98B6C4E-F7EA-4D0D-7F1C-8446A29E7092}"/>
              </a:ext>
            </a:extLst>
          </p:cNvPr>
          <p:cNvSpPr/>
          <p:nvPr/>
        </p:nvSpPr>
        <p:spPr>
          <a:xfrm>
            <a:off x="539496" y="46986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.西北季风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C.东南季风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.西南季风</a:t>
            </a:r>
            <a:endParaRPr lang="en-US" altLang="zh-CN" sz="2800" dirty="0"/>
          </a:p>
        </p:txBody>
      </p:sp>
      <p:sp>
        <p:nvSpPr>
          <p:cNvPr id="6" name="QC_8_AN.1_1#100eda43c.bracket?vaa=1&amp;vcp=1&amp;vis=1&amp;pid=4abf58dfb&amp;color=0,0,0&amp;vpa=47&amp;vtp=1&amp;vaab=1">
            <a:extLst>
              <a:ext uri="{FF2B5EF4-FFF2-40B4-BE49-F238E27FC236}">
                <a16:creationId xmlns:a16="http://schemas.microsoft.com/office/drawing/2014/main" id="{CC376318-D0C5-EF08-8126-859F9C96151D}"/>
              </a:ext>
            </a:extLst>
          </p:cNvPr>
          <p:cNvSpPr/>
          <p:nvPr/>
        </p:nvSpPr>
        <p:spPr>
          <a:xfrm>
            <a:off x="5350415" y="851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AN.113_1#0f2c9d553.bracket?vaa=1&amp;vcp=1&amp;vis=1&amp;pid=4abf58dfb&amp;color=0,0,0&amp;vpa=48&amp;vtp=1&amp;vaab=1">
            <a:extLst>
              <a:ext uri="{FF2B5EF4-FFF2-40B4-BE49-F238E27FC236}">
                <a16:creationId xmlns:a16="http://schemas.microsoft.com/office/drawing/2014/main" id="{978DC095-BB55-5CED-4E61-82EA4FF97F29}"/>
              </a:ext>
            </a:extLst>
          </p:cNvPr>
          <p:cNvSpPr/>
          <p:nvPr/>
        </p:nvSpPr>
        <p:spPr>
          <a:xfrm>
            <a:off x="5898102" y="40496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8" name="QM_7_BD.107_2#4abf58dfb?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18FCA77A-0A2C-FBC0-70BB-BBA836768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2425" y="632853"/>
            <a:ext cx="3962146" cy="406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9814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4_1#91cb54ca0?vaa=1&amp;vcp=1&amp;vis=1&amp;pid=2b8f229e3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读俄罗斯示意图，完成8～9题。</a:t>
            </a:r>
            <a:endParaRPr lang="en-US" altLang="zh-CN" sz="2800" dirty="0"/>
          </a:p>
        </p:txBody>
      </p:sp>
      <p:pic>
        <p:nvPicPr>
          <p:cNvPr id="3" name="QM_7_BD.114_2#91cb54ca0?htil=4&amp;vaa=1&amp;vcp=1&amp;vis=1&amp;pid=2b8f229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988" y="2209927"/>
            <a:ext cx="4700016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5_1#a9ac15e74?htil=4&amp;vaa=1&amp;vcp=1&amp;vis=1&amp;pid=91cb54ca0&amp;color=0,0,0&amp;vtp=1&amp;vaab=1&amp;bbb=1"/>
          <p:cNvSpPr/>
          <p:nvPr/>
        </p:nvSpPr>
        <p:spPr>
          <a:xfrm>
            <a:off x="539496" y="2148205"/>
            <a:ext cx="62819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有关俄罗斯的叙述，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5_2#a9ac15e74.choices?htil=4&amp;vaa=1&amp;vcp=1&amp;vis=1&amp;pid=91cb54ca0&amp;color=0,0,0&amp;vtp=1&amp;vaab=1&amp;bbb=1"/>
          <p:cNvSpPr/>
          <p:nvPr/>
        </p:nvSpPr>
        <p:spPr>
          <a:xfrm>
            <a:off x="539496" y="2777680"/>
            <a:ext cx="62819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A.以寒带气候为主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.西部以高原为主，东部多平原、山地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.北部沿海多优良港湾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.矿产资源丰富，重工业发达</a:t>
            </a:r>
            <a:endParaRPr lang="en-US" altLang="zh-CN" sz="2800" dirty="0"/>
          </a:p>
        </p:txBody>
      </p:sp>
      <p:sp>
        <p:nvSpPr>
          <p:cNvPr id="6" name="QC_8_AN.1_1#a9ac15e74.bracket?vaa=1&amp;vcp=1&amp;vis=1&amp;pid=91cb54ca0&amp;color=0,0,0&amp;vpa=49&amp;vtp=1&amp;vaab=1"/>
          <p:cNvSpPr/>
          <p:nvPr/>
        </p:nvSpPr>
        <p:spPr>
          <a:xfrm>
            <a:off x="5706015" y="213487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7_1#74c8b5395?htil=5&amp;vaa=1&amp;vcp=1&amp;vis=1&amp;pid=91cb54c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05" y="1540256"/>
            <a:ext cx="542239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7_2#74c8b5395?htil=5&amp;vaa=1&amp;vcp=1&amp;vis=1&amp;pid=91cb54ca0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、丁四个区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8_1#74c8b5395.bracket?vaa=1&amp;vcp=1&amp;vis=1&amp;pid=91cb54ca0&amp;color=0,0,0&amp;vpa=50&amp;vtp=1&amp;vaab=1"/>
          <p:cNvSpPr/>
          <p:nvPr/>
        </p:nvSpPr>
        <p:spPr>
          <a:xfrm>
            <a:off x="4016915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17_3#74c8b5395.choices?htil=5&amp;vaa=1&amp;vcp=1&amp;vis=1&amp;pid=91cb54ca0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A.甲区域分布有伏尔加河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.乙区域内河航运发达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.丙区域是俄罗斯人口最密集的地区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.丁区域是俄罗斯重要的农业区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9_1#ccfd8f86e?vaa=1&amp;vcp=1&amp;vis=1&amp;pid=2b8f229e3&amp;color=0,0,0&amp;vtp=1&amp;vaab=1&amp;bt=1&amp;bbb=1&amp;hb=1"/>
          <p:cNvSpPr/>
          <p:nvPr/>
        </p:nvSpPr>
        <p:spPr>
          <a:xfrm>
            <a:off x="539496" y="38004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10.（2024·黑龙江齐齐哈尔·中考）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下列俄罗斯的工业部门中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，发展相对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滞后的是(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20_1#ccfd8f86e.bracket?vaa=1&amp;vcp=1&amp;vis=1&amp;pid=2b8f229e3&amp;color=0,0,0&amp;vpa=51&amp;vtp=1&amp;vaab=1"/>
          <p:cNvSpPr/>
          <p:nvPr/>
        </p:nvSpPr>
        <p:spPr>
          <a:xfrm>
            <a:off x="2238914" y="44348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19_2#ccfd8f86e.choices?vaa=1&amp;vcp=1&amp;vis=1&amp;pid=2b8f229e3&amp;color=0,0,0&amp;vtp=1&amp;vaab=1&amp;bbb=1"/>
          <p:cNvSpPr/>
          <p:nvPr/>
        </p:nvSpPr>
        <p:spPr>
          <a:xfrm>
            <a:off x="539496" y="50756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8119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B.军事工业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C.航空航天工业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.消费品制造业</a:t>
            </a:r>
            <a:endParaRPr lang="en-US" altLang="zh-CN" sz="2800" dirty="0"/>
          </a:p>
        </p:txBody>
      </p:sp>
      <p:pic>
        <p:nvPicPr>
          <p:cNvPr id="5" name="QM_7_BD.114_2#91cb54ca0?htil=4&amp;vaa=1&amp;vcp=1&amp;vis=1&amp;pid=2b8f229e3&amp;color=0,0,0&amp;tib=255,255,255&amp;vtp=1&amp;vaab=1" descr="preencoded.png">
            <a:extLst>
              <a:ext uri="{FF2B5EF4-FFF2-40B4-BE49-F238E27FC236}">
                <a16:creationId xmlns:a16="http://schemas.microsoft.com/office/drawing/2014/main" id="{9DC922F5-DC0C-D7DA-50B5-47225BFC4A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2563" y="763969"/>
            <a:ext cx="4700016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e5f103c0?sp=1&amp;vcp=1&amp;pid=2e6ae9c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1_1#385756c6d?sp=1&amp;vaa=1&amp;vcp=1&amp;vis=1&amp;pid=6e5f103c0&amp;color=0,0,0&amp;vtp=1&amp;vaab=1&amp;bb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日本四大岛屿及其周边海域分布示意图。</a:t>
            </a:r>
            <a:endParaRPr lang="en-US" altLang="zh-CN" sz="2800" dirty="0"/>
          </a:p>
        </p:txBody>
      </p:sp>
      <p:pic>
        <p:nvPicPr>
          <p:cNvPr id="4" name="QO_7_BD.121_2#385756c6d?vaa=1&amp;vcp=1&amp;vis=1&amp;pid=6e5f103c0&amp;color=0,0,0&amp;tib=255,255,255&amp;vtp=1&amp;vaab=1" descr="preencoded.png">
            <a:extLst>
              <a:ext uri="{FF2B5EF4-FFF2-40B4-BE49-F238E27FC236}">
                <a16:creationId xmlns:a16="http://schemas.microsoft.com/office/drawing/2014/main" id="{02975127-B36F-AC1C-3005-4C97D077A2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2548" y="2629723"/>
            <a:ext cx="3586904" cy="358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d3b8bf3b0?colgroup=14,15&amp;vcp=1&amp;pid=a11b96f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509427"/>
              </p:ext>
            </p:extLst>
          </p:nvPr>
        </p:nvGraphicFramePr>
        <p:xfrm>
          <a:off x="539496" y="1262806"/>
          <a:ext cx="11091672" cy="504774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俄罗斯突出的自然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俄罗斯主要的人文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地理特征及其与自然地理环境的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2&amp;vcp=1&amp;pid=a11b96f6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958258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3b8bf3b0?colgroup=14,15&amp;vcp=1&amp;pid=a11b96f69&amp;color=0,0,0&amp;mp=1&amp;vtp=1&amp;vaab=1&amp;bt=1&amp;bbb=1">
            <a:extLst>
              <a:ext uri="{FF2B5EF4-FFF2-40B4-BE49-F238E27FC236}">
                <a16:creationId xmlns:a16="http://schemas.microsoft.com/office/drawing/2014/main" id="{2D2F08E2-64E9-5916-1FF0-3C6094D530F4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21_3#385756c6d?vaa=1&amp;vcp=1&amp;vis=1&amp;pid=6e5f103c0&amp;color=0,0,0&amp;vtp=1&amp;vaab=1&amp;bbb=1&amp;hb=1">
            <a:extLst>
              <a:ext uri="{FF2B5EF4-FFF2-40B4-BE49-F238E27FC236}">
                <a16:creationId xmlns:a16="http://schemas.microsoft.com/office/drawing/2014/main" id="{D536B405-6AED-180E-3B49-8B835BCA4867}"/>
              </a:ext>
            </a:extLst>
          </p:cNvPr>
          <p:cNvSpPr/>
          <p:nvPr/>
        </p:nvSpPr>
        <p:spPr>
          <a:xfrm>
            <a:off x="539496" y="38044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日本在大和时代传入汉字，后来借鉴汉字笔画和部首发明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了平假名和片假名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九州岛已成为日本新兴的电子工业基地，被称为“硅岛”。</a:t>
            </a:r>
            <a:endParaRPr lang="en-US" altLang="zh-CN" sz="2800" dirty="0"/>
          </a:p>
        </p:txBody>
      </p:sp>
      <p:sp>
        <p:nvSpPr>
          <p:cNvPr id="4" name="QB_8_BD.122_1#ea7584d45?vaa=1&amp;vcp=1&amp;vis=1&amp;pid=385756c6d&amp;color=0,0,0&amp;vtp=1&amp;vaab=1&amp;bbb=1&amp;hb=1">
            <a:extLst>
              <a:ext uri="{FF2B5EF4-FFF2-40B4-BE49-F238E27FC236}">
                <a16:creationId xmlns:a16="http://schemas.microsoft.com/office/drawing/2014/main" id="{2BC1B782-5384-6326-F47F-D9BAC0E35088}"/>
              </a:ext>
            </a:extLst>
          </p:cNvPr>
          <p:cNvSpPr/>
          <p:nvPr/>
        </p:nvSpPr>
        <p:spPr>
          <a:xfrm>
            <a:off x="539496" y="226058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（1）日本河流受国土轮廓及地形影响，长度较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，河流落差大，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（2）根据材料二推测，日本文字受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（国家）的影响较大。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（3）读图可知，北海道以东海域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（4）新兴电子工业属于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产业，日本发展该种产业的优势条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B_8_AN.1_1#ea7584d45.blank?vaa=1&amp;vcp=1&amp;vis=1&amp;pid=385756c6d&amp;color=0,0,0&amp;vpa=52&amp;vtp=1&amp;vaab=1">
            <a:extLst>
              <a:ext uri="{FF2B5EF4-FFF2-40B4-BE49-F238E27FC236}">
                <a16:creationId xmlns:a16="http://schemas.microsoft.com/office/drawing/2014/main" id="{27F9A8B4-9797-6DA5-E99D-ED59C3F02FBF}"/>
              </a:ext>
            </a:extLst>
          </p:cNvPr>
          <p:cNvSpPr/>
          <p:nvPr/>
        </p:nvSpPr>
        <p:spPr>
          <a:xfrm>
            <a:off x="7839614" y="223010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</a:t>
            </a:r>
            <a:endParaRPr lang="en-US" altLang="zh-CN" sz="2800" dirty="0"/>
          </a:p>
        </p:txBody>
      </p:sp>
      <p:sp>
        <p:nvSpPr>
          <p:cNvPr id="7" name="QB_8_AN.2_1#ea7584d45.blank?vaa=1&amp;vcp=1&amp;vis=1&amp;pid=385756c6d&amp;color=0,0,0&amp;vpa=53&amp;vtp=1&amp;vaab=1&amp;bbb=1">
            <a:extLst>
              <a:ext uri="{FF2B5EF4-FFF2-40B4-BE49-F238E27FC236}">
                <a16:creationId xmlns:a16="http://schemas.microsoft.com/office/drawing/2014/main" id="{4E04BDF4-BC90-80A1-90F2-6D4713ACE1A1}"/>
              </a:ext>
            </a:extLst>
          </p:cNvPr>
          <p:cNvSpPr/>
          <p:nvPr/>
        </p:nvSpPr>
        <p:spPr>
          <a:xfrm>
            <a:off x="549815" y="28778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水能</a:t>
            </a:r>
            <a:endParaRPr lang="en-US" altLang="zh-CN" sz="2800" dirty="0"/>
          </a:p>
        </p:txBody>
      </p:sp>
      <p:sp>
        <p:nvSpPr>
          <p:cNvPr id="8" name="QB_8_AN.3_1#ea7584d45.blank?vaa=1&amp;vcp=1&amp;vis=1&amp;pid=385756c6d&amp;color=0,0,0&amp;vpa=54&amp;vtp=1&amp;vaab=1&amp;bbb=1">
            <a:extLst>
              <a:ext uri="{FF2B5EF4-FFF2-40B4-BE49-F238E27FC236}">
                <a16:creationId xmlns:a16="http://schemas.microsoft.com/office/drawing/2014/main" id="{96699084-4B8C-6098-0D6C-85ACB8D2D196}"/>
              </a:ext>
            </a:extLst>
          </p:cNvPr>
          <p:cNvSpPr/>
          <p:nvPr/>
        </p:nvSpPr>
        <p:spPr>
          <a:xfrm>
            <a:off x="6061615" y="35255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endParaRPr lang="en-US" altLang="zh-CN" sz="2800" dirty="0"/>
          </a:p>
        </p:txBody>
      </p:sp>
      <p:sp>
        <p:nvSpPr>
          <p:cNvPr id="9" name="QB_8_AN.4_1#ea7584d45.blank?vaa=1&amp;vcp=1&amp;vis=1&amp;pid=385756c6d&amp;color=0,0,0&amp;vpa=55&amp;vtp=1&amp;vaab=1&amp;bbb=1">
            <a:extLst>
              <a:ext uri="{FF2B5EF4-FFF2-40B4-BE49-F238E27FC236}">
                <a16:creationId xmlns:a16="http://schemas.microsoft.com/office/drawing/2014/main" id="{038ECC54-A6C6-20D5-4F76-25B30003899D}"/>
              </a:ext>
            </a:extLst>
          </p:cNvPr>
          <p:cNvSpPr/>
          <p:nvPr/>
        </p:nvSpPr>
        <p:spPr>
          <a:xfrm>
            <a:off x="5706015" y="41732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渔业</a:t>
            </a:r>
            <a:endParaRPr lang="en-US" altLang="zh-CN" sz="2800" dirty="0"/>
          </a:p>
        </p:txBody>
      </p:sp>
      <p:sp>
        <p:nvSpPr>
          <p:cNvPr id="10" name="QB_8_AN.130_1#ea7584d45.blank?vaa=1&amp;vcp=1&amp;vis=1&amp;pid=385756c6d&amp;color=0,0,0&amp;vpa=56&amp;vtp=1&amp;vaab=1&amp;bbb=1">
            <a:extLst>
              <a:ext uri="{FF2B5EF4-FFF2-40B4-BE49-F238E27FC236}">
                <a16:creationId xmlns:a16="http://schemas.microsoft.com/office/drawing/2014/main" id="{A1F0F8DB-36B4-4C97-EBC0-AA8327424615}"/>
              </a:ext>
            </a:extLst>
          </p:cNvPr>
          <p:cNvSpPr/>
          <p:nvPr/>
        </p:nvSpPr>
        <p:spPr>
          <a:xfrm>
            <a:off x="4283615" y="48209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高新技术</a:t>
            </a:r>
            <a:endParaRPr lang="en-US" altLang="zh-CN" sz="2800" dirty="0"/>
          </a:p>
        </p:txBody>
      </p:sp>
      <p:sp>
        <p:nvSpPr>
          <p:cNvPr id="11" name="QB_8_AN.131_1#ea7584d45.blank?vaa=1&amp;vcp=1&amp;vis=1&amp;pid=385756c6d&amp;color=0,0,0&amp;vpa=57&amp;vtp=1&amp;vaab=1&amp;bbb=1">
            <a:extLst>
              <a:ext uri="{FF2B5EF4-FFF2-40B4-BE49-F238E27FC236}">
                <a16:creationId xmlns:a16="http://schemas.microsoft.com/office/drawing/2014/main" id="{DE1BFEAD-52D6-BD2E-0766-A9EFCB25F738}"/>
              </a:ext>
            </a:extLst>
          </p:cNvPr>
          <p:cNvSpPr/>
          <p:nvPr/>
        </p:nvSpPr>
        <p:spPr>
          <a:xfrm>
            <a:off x="1261015" y="5447646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人才密集（或资金雄厚、技术先进）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685675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2_1#9f982fbcc?htil=6&amp;vaa=1&amp;vcp=1&amp;vis=1&amp;pid=6e5f103c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5374" y="572688"/>
            <a:ext cx="542239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2_2#9f982fbcc?htil=6&amp;sp=1&amp;vaa=1&amp;vcp=1&amp;vis=1&amp;pid=6e5f103c0&amp;color=0,0,0&amp;vtp=1&amp;vaab=1&amp;bt=1&amp;bbb=1&amp;hs=1"/>
          <p:cNvSpPr/>
          <p:nvPr/>
        </p:nvSpPr>
        <p:spPr>
          <a:xfrm>
            <a:off x="539496" y="55440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读图，完成下列各题。</a:t>
            </a:r>
            <a:endParaRPr lang="en-US" altLang="zh-CN" sz="2800" dirty="0"/>
          </a:p>
        </p:txBody>
      </p:sp>
      <p:sp>
        <p:nvSpPr>
          <p:cNvPr id="4" name="QB_8_BD.133_1#4f430eb88?htil=6&amp;sp=1&amp;vaa=1&amp;vcp=1&amp;vis=1&amp;pid=9f982fbcc&amp;color=0,0,0&amp;vtp=1&amp;vaab=1&amp;bbb=1&amp;hs=1"/>
          <p:cNvSpPr/>
          <p:nvPr/>
        </p:nvSpPr>
        <p:spPr>
          <a:xfrm>
            <a:off x="539496" y="1182097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（1）写出图中地理事物的名称。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城市A：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国家B：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5" name="QB_8_AN.1_1#4f430eb88.blank?vaa=1&amp;vcp=1&amp;vis=1&amp;pid=9f982fbcc&amp;color=0,0,0&amp;vpa=58&amp;vtp=1&amp;vaab=1&amp;bbb=1"/>
          <p:cNvSpPr/>
          <p:nvPr/>
        </p:nvSpPr>
        <p:spPr>
          <a:xfrm>
            <a:off x="1873789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6" name="QB_8_AN.2_1#4f430eb88.blank?vaa=1&amp;vcp=1&amp;vis=1&amp;pid=9f982fbcc&amp;color=0,0,0&amp;vpa=59&amp;vtp=1&amp;vaab=1&amp;bbb=1"/>
          <p:cNvSpPr/>
          <p:nvPr/>
        </p:nvSpPr>
        <p:spPr>
          <a:xfrm>
            <a:off x="1853153" y="24260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</a:t>
            </a:r>
            <a:endParaRPr lang="en-US" altLang="zh-CN" sz="2800" dirty="0"/>
          </a:p>
        </p:txBody>
      </p:sp>
      <p:sp>
        <p:nvSpPr>
          <p:cNvPr id="7" name="QB_8_BD.136_1#e712cfd6c?htil=6&amp;vaa=1&amp;vcp=1&amp;vis=1&amp;pid=9f982fbcc&amp;color=0,0,0&amp;vtp=1&amp;vaab=1&amp;bbb=1&amp;hb=1&amp;hs=1"/>
          <p:cNvSpPr/>
          <p:nvPr/>
        </p:nvSpPr>
        <p:spPr>
          <a:xfrm>
            <a:off x="539496" y="3112497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“亚欧大陆桥”。图中160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°E</a:t>
            </a:r>
            <a:endParaRPr lang="en-US" altLang="zh-CN" sz="2800" dirty="0"/>
          </a:p>
        </p:txBody>
      </p:sp>
      <p:sp>
        <p:nvSpPr>
          <p:cNvPr id="8" name="QB_8_AN.3_1#e712cfd6c.blank?vaa=1&amp;vcp=1&amp;vis=1&amp;pid=9f982fbcc&amp;color=0,0,0&amp;vpa=60&amp;vtp=1&amp;vaab=1&amp;bbb=1"/>
          <p:cNvSpPr/>
          <p:nvPr/>
        </p:nvSpPr>
        <p:spPr>
          <a:xfrm>
            <a:off x="2742153" y="30820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西伯利亚大铁路</a:t>
            </a:r>
            <a:endParaRPr lang="en-US" altLang="zh-CN" sz="2800" dirty="0"/>
          </a:p>
        </p:txBody>
      </p:sp>
      <p:sp>
        <p:nvSpPr>
          <p:cNvPr id="9" name="QB_8_AN.4_1#e712cfd6c.blank?vaa=1&amp;vcp=1&amp;vis=1&amp;pid=9f982fbcc&amp;color=0,0,0&amp;vpa=61&amp;vtp=1&amp;vaab=1&amp;bbb=1"/>
          <p:cNvSpPr/>
          <p:nvPr/>
        </p:nvSpPr>
        <p:spPr>
          <a:xfrm>
            <a:off x="5884313" y="433023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俄罗斯地跨东西半球</a:t>
            </a:r>
            <a:endParaRPr lang="en-US" altLang="zh-CN" sz="2800" dirty="0"/>
          </a:p>
        </p:txBody>
      </p:sp>
      <p:sp>
        <p:nvSpPr>
          <p:cNvPr id="10" name="QB_8_BD.139_1#b7031dd95?vaa=1&amp;vcp=1&amp;vis=1&amp;pid=9f982fbcc&amp;color=0,0,0&amp;vtp=1&amp;vaab=1&amp;bbb=1&amp;hb=1&amp;hs=1"/>
          <p:cNvSpPr/>
          <p:nvPr/>
        </p:nvSpPr>
        <p:spPr>
          <a:xfrm>
            <a:off x="539496" y="50111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）我国从西伯利亚地区引进油气资源的主要交通运输方式是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运输，我国与此类似的重大能源调配工程是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40_1#b7031dd95.blank?vaa=1&amp;vcp=1&amp;vis=1&amp;pid=9f982fbcc&amp;color=0,0,0&amp;vpa=62&amp;vtp=1&amp;vaab=1&amp;bbb=1"/>
          <p:cNvSpPr/>
          <p:nvPr/>
        </p:nvSpPr>
        <p:spPr>
          <a:xfrm>
            <a:off x="10328814" y="498066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管道</a:t>
            </a:r>
            <a:endParaRPr lang="en-US" altLang="zh-CN" sz="2800" dirty="0"/>
          </a:p>
        </p:txBody>
      </p:sp>
      <p:sp>
        <p:nvSpPr>
          <p:cNvPr id="12" name="QB_8_AN.141_1#b7031dd95.blank?vaa=1&amp;vcp=1&amp;vis=1&amp;pid=9f982fbcc&amp;color=0,0,0&amp;vpa=63&amp;vtp=1&amp;vaab=1&amp;bbb=1"/>
          <p:cNvSpPr/>
          <p:nvPr/>
        </p:nvSpPr>
        <p:spPr>
          <a:xfrm>
            <a:off x="7306214" y="56074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西气东输</a:t>
            </a:r>
            <a:endParaRPr lang="en-US" altLang="zh-CN" sz="2800" dirty="0"/>
          </a:p>
        </p:txBody>
      </p:sp>
      <p:sp>
        <p:nvSpPr>
          <p:cNvPr id="13" name="QB_8_BD.136_1#e712cfd6c?htil=6&amp;vaa=1&amp;vcp=1&amp;vis=1&amp;pid=9f982fbcc&amp;color=0,0,0&amp;vtp=1&amp;vaab=1&amp;bbb=1&amp;hb=1&amp;hs=1">
            <a:extLst>
              <a:ext uri="{FF2B5EF4-FFF2-40B4-BE49-F238E27FC236}">
                <a16:creationId xmlns:a16="http://schemas.microsoft.com/office/drawing/2014/main" id="{790810A7-E324-4C1D-8EDE-8745B8C3DFCB}"/>
              </a:ext>
            </a:extLst>
          </p:cNvPr>
          <p:cNvSpPr/>
          <p:nvPr/>
        </p:nvSpPr>
        <p:spPr>
          <a:xfrm>
            <a:off x="539995" y="438167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经线穿过俄罗斯东部的地理意义是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024b0ef?vcp=1&amp;pid=69d631f0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bb72e4f78?sp=1&amp;vcp=1&amp;pid=06024b0e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42_1#f74943db8?vaa=1&amp;vcp=1&amp;vis=1&amp;pid=bb72e4f78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印度是亚洲的农业大国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，耕地面积居亚洲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。读印度主要农作物分布图，完成13～14题。</a:t>
            </a:r>
            <a:endParaRPr lang="en-US" altLang="zh-CN" sz="2800" dirty="0"/>
          </a:p>
        </p:txBody>
      </p:sp>
      <p:pic>
        <p:nvPicPr>
          <p:cNvPr id="14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AB44447C-ED59-66D0-665E-747A085460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3068" y="3280836"/>
            <a:ext cx="2522816" cy="290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3_1#a51d663d7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DF79A2DC-4909-D6F5-F151-20E9D3197E05}"/>
              </a:ext>
            </a:extLst>
          </p:cNvPr>
          <p:cNvSpPr/>
          <p:nvPr/>
        </p:nvSpPr>
        <p:spPr>
          <a:xfrm>
            <a:off x="539496" y="67335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下列关于印度主要农作物分布的叙述，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3_2#a51d663d7.choices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8E539FAD-B17E-C4BE-08E3-AF48DF1ED890}"/>
              </a:ext>
            </a:extLst>
          </p:cNvPr>
          <p:cNvSpPr/>
          <p:nvPr/>
        </p:nvSpPr>
        <p:spPr>
          <a:xfrm>
            <a:off x="539496" y="1197246"/>
            <a:ext cx="1110996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A.棉花主要分布在东北部地区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.小麦主要分布在恒河三角洲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.水稻主要分布在东北部和沿海地区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.黄麻主要分布在印度河平原</a:t>
            </a:r>
            <a:endParaRPr lang="en-US" altLang="zh-CN" sz="2800" dirty="0"/>
          </a:p>
        </p:txBody>
      </p:sp>
      <p:sp>
        <p:nvSpPr>
          <p:cNvPr id="4" name="QC_8_AS.1_1#a51d663d7?vaa=1&amp;vcp=1&amp;vis=1&amp;pid=f74943db8&amp;color=0,0,0&amp;vtp=1&amp;vaab=1&amp;bbb=1&amp;hb=1">
            <a:extLst>
              <a:ext uri="{FF2B5EF4-FFF2-40B4-BE49-F238E27FC236}">
                <a16:creationId xmlns:a16="http://schemas.microsoft.com/office/drawing/2014/main" id="{C21916CE-D9AF-AFB1-B8D3-E4D21B3E402C}"/>
              </a:ext>
            </a:extLst>
          </p:cNvPr>
          <p:cNvSpPr/>
          <p:nvPr/>
        </p:nvSpPr>
        <p:spPr>
          <a:xfrm>
            <a:off x="472821" y="3607651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提示：读图可知，印度的棉花主要分布在西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部地区，小麦主要分布在德干高原西北部及恒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河上游地区，水稻主要分布在东北部和半岛沿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海地区，黄麻主要分布在恒河下游地区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2_1#a51d663d7.bracket?vaa=1&amp;vcp=1&amp;vis=1&amp;pid=f74943db8&amp;color=0,0,0&amp;vpa=64&amp;vtp=1&amp;vaab=1">
            <a:extLst>
              <a:ext uri="{FF2B5EF4-FFF2-40B4-BE49-F238E27FC236}">
                <a16:creationId xmlns:a16="http://schemas.microsoft.com/office/drawing/2014/main" id="{A91B7E11-9A12-BD89-DFFC-EA1ADE3A8DD6}"/>
              </a:ext>
            </a:extLst>
          </p:cNvPr>
          <p:cNvSpPr/>
          <p:nvPr/>
        </p:nvSpPr>
        <p:spPr>
          <a:xfrm>
            <a:off x="8728614" y="663828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18902D0F-7B52-619E-A56E-B3424627E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7318" y="1448362"/>
            <a:ext cx="4016386" cy="461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7655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F5FC0-3F91-3695-1FE7-6C873AA0B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47_1#b9735e404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E8523AB6-0181-6627-283F-3D3845E20821}"/>
              </a:ext>
            </a:extLst>
          </p:cNvPr>
          <p:cNvSpPr/>
          <p:nvPr/>
        </p:nvSpPr>
        <p:spPr>
          <a:xfrm>
            <a:off x="644271" y="116929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图示四个城市中，最适合发展棉纺织工业的是(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47_2#b9735e404.choices?vaa=1&amp;vcp=1&amp;vis=1&amp;pid=f74943db8&amp;color=0,0,0&amp;vtp=1&amp;vaab=1&amp;bbb=1">
            <a:extLst>
              <a:ext uri="{FF2B5EF4-FFF2-40B4-BE49-F238E27FC236}">
                <a16:creationId xmlns:a16="http://schemas.microsoft.com/office/drawing/2014/main" id="{2421DEE7-FEBB-3B0F-A253-C6BC9B375B9D}"/>
              </a:ext>
            </a:extLst>
          </p:cNvPr>
          <p:cNvSpPr/>
          <p:nvPr/>
        </p:nvSpPr>
        <p:spPr>
          <a:xfrm>
            <a:off x="644271" y="1718573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</a:t>
            </a:r>
            <a:endParaRPr lang="en-US" altLang="zh-CN" sz="2800" dirty="0"/>
          </a:p>
        </p:txBody>
      </p:sp>
      <p:sp>
        <p:nvSpPr>
          <p:cNvPr id="9" name="QC_8_AN.148_1#b9735e404.bracket?vaa=1&amp;vcp=1&amp;vis=1&amp;pid=f74943db8&amp;color=0,0,0&amp;vpa=65&amp;vtp=1&amp;vaab=1">
            <a:extLst>
              <a:ext uri="{FF2B5EF4-FFF2-40B4-BE49-F238E27FC236}">
                <a16:creationId xmlns:a16="http://schemas.microsoft.com/office/drawing/2014/main" id="{563AA571-4260-0C34-BE15-E9A9A149D310}"/>
              </a:ext>
            </a:extLst>
          </p:cNvPr>
          <p:cNvSpPr/>
          <p:nvPr/>
        </p:nvSpPr>
        <p:spPr>
          <a:xfrm>
            <a:off x="8477789" y="115977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42_2#f74943db8?vaa=1&amp;vcp=1&amp;vis=1&amp;pid=bb72e4f78&amp;color=0,0,0&amp;tib=255,255,255&amp;vtp=1&amp;vaab=1" descr="preencoded.png">
            <a:extLst>
              <a:ext uri="{FF2B5EF4-FFF2-40B4-BE49-F238E27FC236}">
                <a16:creationId xmlns:a16="http://schemas.microsoft.com/office/drawing/2014/main" id="{EEFFFB99-B492-3B36-2C95-7E3C9B6FA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948" y="1821706"/>
            <a:ext cx="3372106" cy="387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9897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30a8b777?sp=1&amp;vcp=1&amp;pid=06024b0e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49_1#5b93383e7?sp=1&amp;vaa=1&amp;vcp=1&amp;vis=1&amp;pid=330a8b777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读俄罗斯主要工业区分布图（图1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主要工业区分布图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（图2），完成下列各题。</a:t>
            </a:r>
            <a:endParaRPr lang="en-US" altLang="zh-CN" sz="2800" dirty="0"/>
          </a:p>
        </p:txBody>
      </p:sp>
      <p:pic>
        <p:nvPicPr>
          <p:cNvPr id="4" name="QO_7_BD.149_3#5b93383e7?htil=1&amp;vaa=1&amp;vcp=1&amp;vis=1&amp;pid=330a8b7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536" y="2782488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49_4#5b93383e7?htil=1&amp;vaa=1&amp;vcp=1&amp;vis=1&amp;pid=330a8b77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048" y="2572176"/>
            <a:ext cx="325526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0_1#924c67aed?vaa=1&amp;vcp=1&amp;vis=1&amp;pid=5b93383e7&amp;color=0,0,0&amp;vtp=1&amp;vaab=1&amp;bbb=1">
            <a:extLst>
              <a:ext uri="{FF2B5EF4-FFF2-40B4-BE49-F238E27FC236}">
                <a16:creationId xmlns:a16="http://schemas.microsoft.com/office/drawing/2014/main" id="{E4B470FC-9D05-7E59-DED4-64413A802E62}"/>
              </a:ext>
            </a:extLst>
          </p:cNvPr>
          <p:cNvSpPr/>
          <p:nvPr/>
        </p:nvSpPr>
        <p:spPr>
          <a:xfrm>
            <a:off x="539496" y="49234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（1）俄罗斯和日本互为邻国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海相望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_1#924c67aed.blank?vaa=1&amp;vcp=1&amp;vis=1&amp;pid=5b93383e7&amp;color=0,0,0&amp;vpa=66&amp;vtp=1&amp;vaab=1&amp;bbb=1">
            <a:extLst>
              <a:ext uri="{FF2B5EF4-FFF2-40B4-BE49-F238E27FC236}">
                <a16:creationId xmlns:a16="http://schemas.microsoft.com/office/drawing/2014/main" id="{A16D7DB7-CFFA-4576-7698-C5AD759CDDB7}"/>
              </a:ext>
            </a:extLst>
          </p:cNvPr>
          <p:cNvSpPr/>
          <p:nvPr/>
        </p:nvSpPr>
        <p:spPr>
          <a:xfrm>
            <a:off x="5706015" y="48720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DAFA0980-01FB-6D8A-C7C8-FFCB60D29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711" y="1277538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7D011A96-21D4-8AD2-9E86-094EF10024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9223" y="1067226"/>
            <a:ext cx="325526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2129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AFE51-B72D-8E1F-57CD-F355397EA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52_1#7141bd514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9C69E461-5668-AC41-3B12-9B4AEBC33928}"/>
              </a:ext>
            </a:extLst>
          </p:cNvPr>
          <p:cNvSpPr/>
          <p:nvPr/>
        </p:nvSpPr>
        <p:spPr>
          <a:xfrm>
            <a:off x="608457" y="3837342"/>
            <a:ext cx="11109960" cy="2592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（2）俄罗斯和日本的工业均发达，但两国工业的分布特点及原因不同。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俄罗斯重工业发达，其工业部门多靠近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产地，其中以首都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为中心的工业区最发达；与俄罗斯相比，岛国日本面积狭小，矿产资源贫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乏，工业区主要分布在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2_1#7141bd514.blank?vaa=1&amp;vcp=1&amp;vis=1&amp;pid=5b93383e7&amp;color=0,0,0&amp;vpa=67&amp;vtp=1&amp;vaab=1&amp;bbb=1">
            <a:extLst>
              <a:ext uri="{FF2B5EF4-FFF2-40B4-BE49-F238E27FC236}">
                <a16:creationId xmlns:a16="http://schemas.microsoft.com/office/drawing/2014/main" id="{6C53D2E2-F6BF-257E-8BAD-E13C4E88E4C1}"/>
              </a:ext>
            </a:extLst>
          </p:cNvPr>
          <p:cNvSpPr/>
          <p:nvPr/>
        </p:nvSpPr>
        <p:spPr>
          <a:xfrm>
            <a:off x="6663975" y="44545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</a:t>
            </a:r>
            <a:endParaRPr lang="en-US" altLang="zh-CN" sz="2800" dirty="0"/>
          </a:p>
        </p:txBody>
      </p:sp>
      <p:sp>
        <p:nvSpPr>
          <p:cNvPr id="10" name="QB_8_AN.3_1#7141bd514.blank?vaa=1&amp;vcp=1&amp;vis=1&amp;pid=5b93383e7&amp;color=0,0,0&amp;vpa=68&amp;vtp=1&amp;vaab=1&amp;bbb=1&amp;hb=1">
            <a:extLst>
              <a:ext uri="{FF2B5EF4-FFF2-40B4-BE49-F238E27FC236}">
                <a16:creationId xmlns:a16="http://schemas.microsoft.com/office/drawing/2014/main" id="{C5C02E38-7A07-C8A1-710D-62D54373B3B9}"/>
              </a:ext>
            </a:extLst>
          </p:cNvPr>
          <p:cNvSpPr/>
          <p:nvPr/>
        </p:nvSpPr>
        <p:spPr>
          <a:xfrm>
            <a:off x="10583799" y="4454560"/>
            <a:ext cx="1134618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莫斯科</a:t>
            </a:r>
            <a:endParaRPr lang="en-US" altLang="zh-CN" sz="2800" dirty="0"/>
          </a:p>
        </p:txBody>
      </p:sp>
      <p:sp>
        <p:nvSpPr>
          <p:cNvPr id="11" name="QB_8_AN.4_1#7141bd514.blank?vaa=1&amp;vcp=1&amp;vis=1&amp;pid=5b93383e7&amp;color=0,0,0&amp;vpa=69&amp;vtp=1&amp;vaab=1&amp;bbb=1&amp;hb=1">
            <a:extLst>
              <a:ext uri="{FF2B5EF4-FFF2-40B4-BE49-F238E27FC236}">
                <a16:creationId xmlns:a16="http://schemas.microsoft.com/office/drawing/2014/main" id="{B5D030FD-323C-1CDB-E7C4-B801B8D344CB}"/>
              </a:ext>
            </a:extLst>
          </p:cNvPr>
          <p:cNvSpPr/>
          <p:nvPr/>
        </p:nvSpPr>
        <p:spPr>
          <a:xfrm>
            <a:off x="4365498" y="5745653"/>
            <a:ext cx="6785610" cy="617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太平洋沿岸和濑户内海沿岸（或沿海地区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663997B9-D82D-0721-EF6F-52E1C4D50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109" y="446934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3B61657D-6CAE-10FE-6B88-42E8CCFB24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8184" y="421744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629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DF7A0-DCE4-DF09-F84A-E9D8FB72C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56_1#e283eb226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7E87F174-757E-A3AE-2332-F885F0BE0134}"/>
              </a:ext>
            </a:extLst>
          </p:cNvPr>
          <p:cNvSpPr/>
          <p:nvPr/>
        </p:nvSpPr>
        <p:spPr>
          <a:xfrm>
            <a:off x="713232" y="38405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（3）俄罗斯主要种植小麦、马铃薯、亚麻等耐寒作物，这说明俄罗斯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农业生产的限制性因素是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8_AN.157_1#e283eb226.blank?vaa=1&amp;vcp=1&amp;vis=1&amp;pid=5b93383e7&amp;color=0,0,0&amp;vpa=70&amp;vtp=1&amp;vaab=1&amp;bbb=1">
            <a:extLst>
              <a:ext uri="{FF2B5EF4-FFF2-40B4-BE49-F238E27FC236}">
                <a16:creationId xmlns:a16="http://schemas.microsoft.com/office/drawing/2014/main" id="{F029776C-3551-DE4F-4464-564A9AF05032}"/>
              </a:ext>
            </a:extLst>
          </p:cNvPr>
          <p:cNvSpPr/>
          <p:nvPr/>
        </p:nvSpPr>
        <p:spPr>
          <a:xfrm>
            <a:off x="4635151" y="44367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</a:t>
            </a:r>
            <a:endParaRPr lang="en-US" altLang="zh-CN" sz="2800" dirty="0"/>
          </a:p>
        </p:txBody>
      </p:sp>
      <p:pic>
        <p:nvPicPr>
          <p:cNvPr id="5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F57CBC44-7F48-E76E-A7EC-B0A11B378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0734" y="539342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83CA5A2B-B395-CB87-8D21-B0080E0FA3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0559" y="416069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8_BD.158_1#e1d29d322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93D42313-C269-9F15-F1F9-F2C7BB32D872}"/>
              </a:ext>
            </a:extLst>
          </p:cNvPr>
          <p:cNvSpPr/>
          <p:nvPr/>
        </p:nvSpPr>
        <p:spPr>
          <a:xfrm>
            <a:off x="539496" y="51463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（4）日本传统民居多采用质地较轻的木质材料建造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，主要原因是日本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_1#e1d29d322.blank?vaa=1&amp;vcp=1&amp;vis=1&amp;pid=5b93383e7&amp;color=0,0,0&amp;vpa=71&amp;vtp=1&amp;vaab=1&amp;bbb=1">
            <a:extLst>
              <a:ext uri="{FF2B5EF4-FFF2-40B4-BE49-F238E27FC236}">
                <a16:creationId xmlns:a16="http://schemas.microsoft.com/office/drawing/2014/main" id="{00A520BF-7A95-32F8-F65E-E03A52E1CAE4}"/>
              </a:ext>
            </a:extLst>
          </p:cNvPr>
          <p:cNvSpPr/>
          <p:nvPr/>
        </p:nvSpPr>
        <p:spPr>
          <a:xfrm>
            <a:off x="549815" y="574264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多地震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22964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8_BD.160_1#4614c4354?vaa=1&amp;vcp=1&amp;vis=1&amp;pid=5b93383e7&amp;color=0,0,0&amp;vtp=1&amp;vaab=1&amp;bbb=1&amp;hb=1">
            <a:extLst>
              <a:ext uri="{FF2B5EF4-FFF2-40B4-BE49-F238E27FC236}">
                <a16:creationId xmlns:a16="http://schemas.microsoft.com/office/drawing/2014/main" id="{7D6A26A5-2B94-9D05-1C30-ED21F5E1FCB2}"/>
              </a:ext>
            </a:extLst>
          </p:cNvPr>
          <p:cNvSpPr/>
          <p:nvPr/>
        </p:nvSpPr>
        <p:spPr>
          <a:xfrm>
            <a:off x="539496" y="43481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（5）日本旅游业发达，如果前往日本旅游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，你最想观赏的景点或体验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的项目有哪些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？（答出两项）</a:t>
            </a:r>
            <a:endParaRPr lang="en-US" altLang="zh-CN" sz="2800" dirty="0"/>
          </a:p>
        </p:txBody>
      </p:sp>
      <p:sp>
        <p:nvSpPr>
          <p:cNvPr id="4" name="QO_8_AN.2_1#4614c4354?vaa=1&amp;vcp=1&amp;vis=1&amp;pid=5b93383e7&amp;color=0,0,0&amp;vtp=1&amp;vaab=1&amp;bbb=1">
            <a:extLst>
              <a:ext uri="{FF2B5EF4-FFF2-40B4-BE49-F238E27FC236}">
                <a16:creationId xmlns:a16="http://schemas.microsoft.com/office/drawing/2014/main" id="{AE08A7E8-9CC9-BE5B-6896-F849D6CC6279}"/>
              </a:ext>
            </a:extLst>
          </p:cNvPr>
          <p:cNvSpPr/>
          <p:nvPr/>
        </p:nvSpPr>
        <p:spPr>
          <a:xfrm>
            <a:off x="539496" y="56186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游览富士山、泡温泉等。</a:t>
            </a:r>
            <a:endParaRPr lang="en-US" altLang="zh-CN" sz="2800" dirty="0"/>
          </a:p>
        </p:txBody>
      </p:sp>
      <p:pic>
        <p:nvPicPr>
          <p:cNvPr id="6" name="QO_7_BD.149_3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4CFD2790-5403-0945-46B1-06C809922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009" y="617859"/>
            <a:ext cx="4910328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O_7_BD.149_4#5b93383e7?htil=1&amp;vaa=1&amp;vcp=1&amp;vis=1&amp;pid=330a8b777&amp;color=0,0,0&amp;tib=255,255,255&amp;vtp=1&amp;vaab=1" descr="preencoded.png">
            <a:extLst>
              <a:ext uri="{FF2B5EF4-FFF2-40B4-BE49-F238E27FC236}">
                <a16:creationId xmlns:a16="http://schemas.microsoft.com/office/drawing/2014/main" id="{A1296910-588B-A522-0F5E-F5A5B321BE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5834" y="494586"/>
            <a:ext cx="3176016" cy="348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6656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d3b8bf3b0?colgroup=14,15&amp;vcp=1&amp;pid=a11b96f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73189"/>
              </p:ext>
            </p:extLst>
          </p:nvPr>
        </p:nvGraphicFramePr>
        <p:xfrm>
          <a:off x="539496" y="1280287"/>
          <a:ext cx="11091672" cy="5002022"/>
        </p:xfrm>
        <a:graphic>
          <a:graphicData uri="http://schemas.openxmlformats.org/drawingml/2006/table">
            <a:tbl>
              <a:tblPr/>
              <a:tblGrid>
                <a:gridCol w="539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347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俄罗斯的自然地理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结合实例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简要分析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其因地制宜发展经济的途径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300"/>
                        </a:lnSpc>
                      </a:pPr>
                      <a:r>
                        <a:rPr lang="en-US" altLang="zh-CN" sz="184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d3b8bf3b0.table_image?tii=3&amp;vcp=1&amp;pid=a11b96f6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468" y="1952879"/>
            <a:ext cx="5504688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d3b8bf3b0?colgroup=14,15&amp;vcp=1&amp;pid=a11b96f69&amp;color=0,0,0&amp;mp=1&amp;vtp=1&amp;vaab=1&amp;bt=1&amp;bbb=1">
            <a:extLst>
              <a:ext uri="{FF2B5EF4-FFF2-40B4-BE49-F238E27FC236}">
                <a16:creationId xmlns:a16="http://schemas.microsoft.com/office/drawing/2014/main" id="{190B1E5A-EE30-1E56-87BE-5900E3C2E202}"/>
              </a:ext>
            </a:extLst>
          </p:cNvPr>
          <p:cNvSpPr txBox="1"/>
          <p:nvPr/>
        </p:nvSpPr>
        <p:spPr>
          <a:xfrm>
            <a:off x="10913023" y="57188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ba4bf350.fixed?vcp=1&amp;pid=1c30463d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我国的邻国</a:t>
            </a:r>
            <a:endParaRPr lang="en-US" altLang="zh-CN" sz="4000" dirty="0"/>
          </a:p>
        </p:txBody>
      </p:sp>
      <p:sp>
        <p:nvSpPr>
          <p:cNvPr id="3" name="C_4_BD#cba4bf350.fixed?vcp=1&amp;pid=1c30463d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aff216c4?vcp=1&amp;pid=cba4bf350&amp;color=197,144,191&amp;vtp=1&amp;vaab=1&amp;bt=1&amp;bbb=1"/>
          <p:cNvSpPr/>
          <p:nvPr/>
        </p:nvSpPr>
        <p:spPr>
          <a:xfrm>
            <a:off x="539496" y="38212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日本</a:t>
            </a:r>
            <a:endParaRPr lang="en-US" altLang="zh-CN" sz="3200" dirty="0"/>
          </a:p>
        </p:txBody>
      </p:sp>
      <p:sp>
        <p:nvSpPr>
          <p:cNvPr id="3" name="QB_6_BD.1_1#b485041f7?sp=1&amp;vaa=1&amp;vcp=1&amp;vis=1&amp;pid=6aff216c4&amp;color=0,0,0&amp;vtp=1&amp;vaab=1&amp;bbb=1"/>
          <p:cNvSpPr/>
          <p:nvPr/>
        </p:nvSpPr>
        <p:spPr>
          <a:xfrm>
            <a:off x="539496" y="10997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1.东亚岛国</a:t>
            </a:r>
            <a:endParaRPr lang="en-US" altLang="zh-CN" sz="2800" dirty="0"/>
          </a:p>
        </p:txBody>
      </p:sp>
      <p:graphicFrame>
        <p:nvGraphicFramePr>
          <p:cNvPr id="9" name="QB_6_BD.1_2#b485041f7?colgroup=6,23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664313"/>
              </p:ext>
            </p:extLst>
          </p:nvPr>
        </p:nvGraphicFramePr>
        <p:xfrm>
          <a:off x="539496" y="1786490"/>
          <a:ext cx="11082528" cy="4508376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位于亚洲东部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太平洋西北部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属于东亚国家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领土由北海道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九州四个大岛及其附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近的一些小岛组成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首都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轮廓特点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海岸线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多岛屿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半岛和优良港湾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多火山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地处环太平洋火山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地震带（板块交界地带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最高峰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是一座活火山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_1#b485041f7.blank?vaa=1&amp;vcp=1&amp;vis=1&amp;pid=6aff216c4&amp;color=0,0,0&amp;vpa=1&amp;vtp=1&amp;vaab=1&amp;bbb=1"/>
          <p:cNvSpPr/>
          <p:nvPr/>
        </p:nvSpPr>
        <p:spPr>
          <a:xfrm>
            <a:off x="5631202" y="235665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本州</a:t>
            </a:r>
            <a:endParaRPr lang="en-US" altLang="zh-CN" sz="2800" dirty="0"/>
          </a:p>
        </p:txBody>
      </p:sp>
      <p:sp>
        <p:nvSpPr>
          <p:cNvPr id="6" name="QB_6_AN.3_1#b485041f7.blank?vaa=1&amp;vcp=1&amp;vis=1&amp;pid=6aff216c4&amp;color=0,0,0&amp;vpa=2&amp;vtp=1&amp;vaab=1&amp;bbb=1"/>
          <p:cNvSpPr/>
          <p:nvPr/>
        </p:nvSpPr>
        <p:spPr>
          <a:xfrm>
            <a:off x="4221502" y="402632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曲折</a:t>
            </a:r>
            <a:endParaRPr lang="en-US" altLang="zh-CN" sz="2800" dirty="0"/>
          </a:p>
        </p:txBody>
      </p:sp>
      <p:sp>
        <p:nvSpPr>
          <p:cNvPr id="7" name="QB_6_AN.4_1#b485041f7.blank?vaa=1&amp;vcp=1&amp;vis=1&amp;pid=6aff216c4&amp;color=0,0,0&amp;vpa=3&amp;vtp=1&amp;vaab=1&amp;bbb=1"/>
          <p:cNvSpPr/>
          <p:nvPr/>
        </p:nvSpPr>
        <p:spPr>
          <a:xfrm>
            <a:off x="3154702" y="514957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火山</a:t>
            </a:r>
            <a:endParaRPr lang="en-US" altLang="zh-CN" sz="2800" dirty="0"/>
          </a:p>
        </p:txBody>
      </p:sp>
      <p:sp>
        <p:nvSpPr>
          <p:cNvPr id="8" name="QB_6_AN.5_1#b485041f7.blank?vaa=1&amp;vcp=1&amp;vis=1&amp;pid=6aff216c4&amp;color=0,0,0&amp;vpa=4&amp;vtp=1&amp;vaab=1&amp;bbb=1"/>
          <p:cNvSpPr/>
          <p:nvPr/>
        </p:nvSpPr>
        <p:spPr>
          <a:xfrm>
            <a:off x="4221502" y="571403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富士山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_1#76c4773ca?sp=1&amp;vaa=1&amp;vcp=1&amp;vis=1&amp;pid=6aff216c4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2.自然环境与自然资源</a:t>
            </a:r>
            <a:endParaRPr lang="en-US" altLang="zh-CN" sz="2800" dirty="0"/>
          </a:p>
        </p:txBody>
      </p:sp>
      <p:graphicFrame>
        <p:nvGraphicFramePr>
          <p:cNvPr id="10" name="QB_6_BD.6_2#76c4773ca?colgroup=2,4,21&amp;vaa=1&amp;vcp=1&amp;vis=1&amp;pid=6aff216c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31025"/>
              </p:ext>
            </p:extLst>
          </p:nvPr>
        </p:nvGraphicFramePr>
        <p:xfrm>
          <a:off x="539496" y="1514823"/>
          <a:ext cx="11082528" cy="449662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0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平原面积狭小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（面积最大的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是关东平原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特征明显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北部为温带季风气候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亚热带季风气候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（冬暖夏凉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沿岸夏秋季节多台风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矿产资源贫乏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渔业等资源丰富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7_1#76c4773ca.blank?vaa=1&amp;vcp=1&amp;vis=1&amp;pid=6aff216c4&amp;color=0,0,0&amp;vpa=5&amp;vtp=1&amp;vaab=1&amp;bbb=1"/>
          <p:cNvSpPr/>
          <p:nvPr/>
        </p:nvSpPr>
        <p:spPr>
          <a:xfrm>
            <a:off x="4049799" y="151850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B_6_AN.8_1#76c4773ca.blank?vaa=1&amp;vcp=1&amp;vis=1&amp;pid=6aff216c4&amp;color=0,0,0&amp;vpa=6&amp;vtp=1&amp;vaab=1&amp;bbb=1"/>
          <p:cNvSpPr/>
          <p:nvPr/>
        </p:nvSpPr>
        <p:spPr>
          <a:xfrm>
            <a:off x="3694199" y="263769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1939</Words>
  <Application>Microsoft Office PowerPoint</Application>
  <PresentationFormat>宽屏</PresentationFormat>
  <Paragraphs>510</Paragraphs>
  <Slides>59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2024-11-11T09:21:55Z</dcterms:created>
  <dcterms:modified xsi:type="dcterms:W3CDTF">2025-08-27T11:24:55Z</dcterms:modified>
  <cp:category/>
  <cp:contentStatus/>
</cp:coreProperties>
</file>