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82" r:id="rId25"/>
    <p:sldId id="283" r:id="rId26"/>
    <p:sldId id="293" r:id="rId27"/>
    <p:sldId id="294" r:id="rId28"/>
    <p:sldId id="301" r:id="rId29"/>
    <p:sldId id="302" r:id="rId30"/>
    <p:sldId id="303" r:id="rId31"/>
    <p:sldId id="304" r:id="rId32"/>
    <p:sldId id="305" r:id="rId33"/>
    <p:sldId id="306" r:id="rId34"/>
    <p:sldId id="295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64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3b71a1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E8D9393-FB84-40DD-9157-868521B39E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理解内容，概括情节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3b71a1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62E2462-EF2A-4E0B-80A2-3C404A06CDA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8b99393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8b99393c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ecedb3e8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cedb3e8f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707f44d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07f44d96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30671a1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30671a1af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理解内容，概括情节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E7F445-5382-2F15-A9EE-D19956A490B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1EE126-5786-4382-A4BD-20DFC3A558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F446C6-49A7-40B1-808E-A2684F7C411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8b99393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8b99393c&amp;color=RGB(64,64,64)">
            <a:hlinkClick r:id="rId3" action="ppaction://hlinksldjump"/>
          </p:cNvPr>
          <p:cNvSpPr/>
          <p:nvPr userDrawn="1"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ecedb3e8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cedb3e8f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707f44d9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707f44d96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30671a1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30671a1af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2c93c2c6?sp=1&amp;vcp=1&amp;pid=ce8528d96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3.情节线索（事件线索）。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在叙事类散文中按故事的开端、发展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高潮和结局的顺序写下去，构成文章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4.情感线索。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主要用于抒情散文中，围绕作者的情感变化来组织材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料，串联成文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5.空间线索。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主要用在写景状物的散文中。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6.时间线索。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有些事物从时间进程的维度去描写，更容易表现出深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刻性或丰富性。因而，写这类事物的散文，往往最适宜以时间为线索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文章线索往往不止一条，有时会明线和暗线并存；线索可以从题目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中找，也可以从文章中关键的词语或句子中找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85ebeee?vcp=1&amp;pid=ecedb3e8f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576cfad24?sp=1&amp;vcp=1&amp;pid=c285ebee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客观题解题方法</a:t>
            </a:r>
            <a:endParaRPr lang="en-US" altLang="zh-CN" sz="3000" dirty="0"/>
          </a:p>
        </p:txBody>
      </p:sp>
      <p:sp>
        <p:nvSpPr>
          <p:cNvPr id="4" name="P_7_BD#716c8291a?sp=1&amp;vcp=1&amp;pid=576cfad24&amp;color=0,0,0&amp;vtp=1&amp;vaab=1&amp;bbb=1&amp;hb=1"/>
          <p:cNvSpPr/>
          <p:nvPr/>
        </p:nvSpPr>
        <p:spPr>
          <a:xfrm>
            <a:off x="539496" y="1942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1.转述局部内容。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可用“比对法”来解决，步骤是“一找”“二比”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（1）“一找”：在原文中找出与选项对应的段落，再从该段中找出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与选项相关的句子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16c8291a?sp=1&amp;vcp=1&amp;pid=576cfad24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（2）“二比”：比较原文句、段的意思与选项的表述是否一致。如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选项是概括式表述（以关键词组成短句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可看选项是否符合作者的观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点，是否符合原句的整体大意；如选项是具体式表述（具体事例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判断选项内容是否符合原文语意及情感态度；如选项是同义变式表述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可判断语意是否改变，成分搭配或句意关系是否改变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（3）“三判断”：根据比对结果确定答案。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16c8291a?sp=1&amp;vcp=1&amp;pid=576cfad24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2.概述全文内容。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对于小说、写人记事散文等叙事性强的作品，可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以通过“六要素”来整理全文故事，明确主要人物，抓住“什么人做了什么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来梳理、概述情节。对于写景抒情散文的理解，主要是要抓住景物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特点和情感。对于托物言志散文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要理清托“什么物”，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抒“什么情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3.辨识写法。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涉及“线索”“顺序”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表达方式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语言特点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详略安排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联想”等知识。同学们要掌握相关知识，并懂得迁移应用，以此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来解答相关题目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07f44d96.fixed?vcp=1&amp;pid=53b71a1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理解内容，概括情节</a:t>
            </a:r>
            <a:endParaRPr lang="en-US" altLang="zh-CN" sz="4000" dirty="0"/>
          </a:p>
        </p:txBody>
      </p:sp>
      <p:sp>
        <p:nvSpPr>
          <p:cNvPr id="3" name="C_4_BD#707f44d96.fixed?vcp=1&amp;pid=53b71a13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1#f1c090581?sp=1&amp;vaa=1&amp;vcp=1&amp;pid=707f44d96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突然出现的我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小时候我家在城里开着一个小商店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店里有着高高的柜台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铺着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厚厚的木板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喝酒的人一个挨一个靠在上面高谈阔论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一人持一只杯子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或拎一瓶酒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桌上一堆空酒瓶和花生壳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这是我最早接触的哈萨克人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那时我一点也不懂哈萨克语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虽说每日相处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但还是感觉距离遥远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面临踞天险为关的城池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2#f1c090581?vaa=1&amp;vcp=1&amp;pid=707f44d96&amp;color=0,0,0&amp;vtp=1&amp;vaab=1&amp;bt=1&amp;bbb=1&amp;hb=1"/>
          <p:cNvSpPr/>
          <p:nvPr/>
        </p:nvSpPr>
        <p:spPr>
          <a:xfrm>
            <a:off x="539496" y="455788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我会说一些哈萨克语了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起码能维持最基本的一些交流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但仍面临着那个城池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难以往前再走一步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记得刚刚进入扎克拜妈妈的家庭生活时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一天傍晚扎克拜妈妈让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我去看看骆驼在不在南面大山那边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我跑到山上巡视了一番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跑回家气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喘吁吁地报告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骆驼没有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但当时我还不会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萨克语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一着急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就用手摸了一把下巴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做出捋胡子的样子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扎克拜妈妈恍然大悟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大笑而去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从此之后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每当派我去赶山羊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大家就会冲我捋胡子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这当然只是一个笑话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但时间久了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这样的笑话一多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却让我感到孤独得近乎尴尬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3#f1c090581?vaa=1&amp;vcp=1&amp;pid=707f44d96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闲暇时候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总是一个人走很远很远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却总是无法抵达想去的那个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山坡下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溪水边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蒲公英在白天浓烈地绽放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晚上则仔细地收拢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洁白轻盈的月亮浮在湛蓝明亮的天空中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若有所知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月亮圆的时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全世界再也没有什么比月亮更圆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月亮弯的时候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全世界又再没有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什么比月亮更弯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也许我并不孤独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只是太热情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无论如何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我点点滴滴地体会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着这孤独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又深深地享受着它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我借由这孤独而把持自己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不悲伤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烦躁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平静清明地一天天生活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记住看到的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藏好得到的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4#f1c090581?vaa=1&amp;vcp=1&amp;pid=707f44d96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我记录着云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天上的云如同被一根大棒子狠狠乱搅一通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眩晕地胡乱分布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另外一天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云层则像一大幅薄纱巾轻轻抖动在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我记录着路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那些古牧道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那些从遥远的年代里就已经缠绕在悬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崖峭壁间的深重痕迹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我想象过去的生活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人们几乎一无所有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荒蛮艰辛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至纯至真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无论他们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还是我们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都渴望着更幸福更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舒适的生活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这一点永远没有改变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5#f1c090581?vaa=1&amp;vcp=1&amp;pid=707f44d96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我记下了最平凡的一个清晨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半个月亮静止在移动的云海中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站在山顶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站在朝阳对面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看到扎克拜妈妈正定定地站在南边草坡上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更远的地方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斯马胡力牵着马从西边走来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更更远的地方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稀疏的松林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卡西穿着红色的外套慢慢往山顶爬去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这样的情景之前无论已经看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到过多少次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每一次还是会被突然打动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_2#59d91f608.fixed?vcp=1&amp;pid=043cc72b0&amp;color=238,61,73&amp;vtp=1&amp;vaab=1&amp;bbb=1">
            <a:extLst>
              <a:ext uri="{FF2B5EF4-FFF2-40B4-BE49-F238E27FC236}">
                <a16:creationId xmlns:a16="http://schemas.microsoft.com/office/drawing/2014/main" id="{D3F013E8-1BBF-784B-8C9D-C54A9202D1B8}"/>
              </a:ext>
            </a:extLst>
          </p:cNvPr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6" name="C_2#59d91f608.fixed?vcp=1&amp;pid=043cc72b0&amp;color=86,186,157&amp;vtp=1&amp;vaab=1&amp;bbb=1">
            <a:extLst>
              <a:ext uri="{FF2B5EF4-FFF2-40B4-BE49-F238E27FC236}">
                <a16:creationId xmlns:a16="http://schemas.microsoft.com/office/drawing/2014/main" id="{BFB3EF59-61D1-FC49-8953-F996C8735056}"/>
              </a:ext>
            </a:extLst>
          </p:cNvPr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 err="1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7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299F9FB4-9C0D-52DD-BCCF-36C097C058D4}"/>
              </a:ext>
            </a:extLst>
          </p:cNvPr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二、文学作品阅读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6#f1c090581?vaa=1&amp;vcp=1&amp;pid=707f44d96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一个阴沉的下午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天上的太阳只剩一个发光的圆洞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大约快下雨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赶牛的卡西回到家后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显得很疲惫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头发上插着一根羽毛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我开始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以为是她穿过丛林时不小心挂上的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谁知她一到家就小心取下来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递给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扎克拜妈妈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我突然想到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这大约就是猫头鹰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羽毛吧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据说哈萨克族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将猫头鹰羽毛视为吉祥的事物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我想问是不是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却不知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猫头鹰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怎么说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就睁只眼闭只眼地模仿了一下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她们一下子明白了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扎克拜妈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妈说是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卡西说羽毛是捡来的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扎克拜妈妈仔细地抚摸它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把弄弯的毛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捋顺了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然后送给我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让我夹进自己的本子里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我不禁欢喜起来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地相信这片羽毛的吉祥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那是第一次感觉自己不那么孤独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_7#f1c090581?vaa=1&amp;vcp=1&amp;pid=707f44d96&amp;color=0,0,0&amp;vtp=1&amp;vaab=1&amp;bt=1&amp;bbb=1&amp;hb=1"/>
          <p:cNvSpPr/>
          <p:nvPr/>
        </p:nvSpPr>
        <p:spPr>
          <a:xfrm>
            <a:off x="539496" y="366143"/>
            <a:ext cx="11109960" cy="55505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有一次我出远门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因为没电话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大家不知道我回来的确切日期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斯马胡力就每天骑马去汽车走的石头路边看一看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后来还真让他给碰到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可是马只有一匹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还要驮我的大包小包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于是他让我骑马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自己步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我们穿过一大片森林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一条白桦林密布的河谷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还有一大片开阔的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坡顶灌木丛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走了两个多小时才回到冬库儿的家中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斯马胡力为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了给我惊喜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引马绕远路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让我看到了山间的瀑布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我感受到了他满当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当的欢乐与情谊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在这丰饶的夏牧场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我之前的那点孤独算什么呢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algn="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（节选自《前山夏牧场》，有删改）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M_5_BD.1_8#f1c090581?vaa=1&amp;vcp=1&amp;pid=707f44d96&amp;color=0,0,0&amp;vtp=1&amp;vaab=1&amp;bt=1&amp;bbb=1"/>
          <p:cNvSpPr/>
          <p:nvPr/>
        </p:nvSpPr>
        <p:spPr>
          <a:xfrm>
            <a:off x="539496" y="58797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SimSun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【注释】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①猫头鹰属于国家二级保护动物。保护野生动物，人人有责。</a:t>
            </a:r>
            <a:endParaRPr lang="en-US" altLang="zh-CN" sz="2800" spc="-1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_1#b968e9b1a?vaa=1&amp;vcp=1&amp;pid=f1c090581&amp;color=0,0,0&amp;vtp=1&amp;vaab=1&amp;bt=1&amp;bbb=1"/>
          <p:cNvSpPr/>
          <p:nvPr/>
        </p:nvSpPr>
        <p:spPr>
          <a:xfrm>
            <a:off x="539496" y="73558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下列对文章内容的理解，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_1#b968e9b1a.bracket?vaa=1&amp;vcp=1&amp;pid=f1c090581&amp;color=0,0,0&amp;vpa=1&amp;vtp=1&amp;vaab=1"/>
          <p:cNvSpPr/>
          <p:nvPr/>
        </p:nvSpPr>
        <p:spPr>
          <a:xfrm>
            <a:off x="7484014" y="72567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_2#b968e9b1a.choices?vaa=1&amp;vcp=1&amp;pid=f1c090581&amp;color=0,0,0&amp;vtp=1&amp;vaab=1&amp;bbb=1"/>
          <p:cNvSpPr/>
          <p:nvPr/>
        </p:nvSpPr>
        <p:spPr>
          <a:xfrm>
            <a:off x="539496" y="1335214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A.天上的云或凌乱或轻盈，既写云的状态，也隐含了我的感受。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.我记录古牧道，想象过去的生活，思考古今人们的共同追求。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.在平凡的清晨被平凡的情景打动，这对我来说是非常偶然的。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.回家的路上，我们穿过森林、河谷、丛林，看到了不同的风景。</a:t>
            </a:r>
            <a:endParaRPr lang="en-US" altLang="zh-CN" sz="2800" dirty="0"/>
          </a:p>
        </p:txBody>
      </p:sp>
      <p:pic>
        <p:nvPicPr>
          <p:cNvPr id="5" name="QC_6_AS.1_1#b968e9b1a?htil=1&amp;vaa=1&amp;vcp=1&amp;pid=f1c0905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458" y="4050061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AS.1_1#b968e9b1a?htil=1&amp;vaa=1&amp;vcp=1&amp;pid=f1c090581&amp;color=0,0,0&amp;vtp=1&amp;vaab=1&amp;bbb=1&amp;hb=1&amp;hs=1"/>
          <p:cNvSpPr/>
          <p:nvPr/>
        </p:nvSpPr>
        <p:spPr>
          <a:xfrm>
            <a:off x="3259486" y="3807332"/>
            <a:ext cx="844905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本题考查理解文章内容。从第⑨段“我记下了最平凡的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一个清晨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这样的情景之前无论已经看到过多少次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</a:t>
            </a:r>
            <a:endParaRPr lang="en-US" altLang="zh-CN" sz="2800" dirty="0"/>
          </a:p>
        </p:txBody>
      </p:sp>
      <p:sp>
        <p:nvSpPr>
          <p:cNvPr id="8" name="QC_6_AS.1_1#b968e9b1a?htil=1&amp;vaa=1&amp;vcp=1&amp;pid=f1c090581&amp;color=0,0,0&amp;vtp=1&amp;vaab=1&amp;bbb=1&amp;hb=1&amp;hs=1">
            <a:extLst>
              <a:ext uri="{FF2B5EF4-FFF2-40B4-BE49-F238E27FC236}">
                <a16:creationId xmlns:a16="http://schemas.microsoft.com/office/drawing/2014/main" id="{7698B73A-DC9E-7FA8-7854-41D7277FC40F}"/>
              </a:ext>
            </a:extLst>
          </p:cNvPr>
          <p:cNvSpPr/>
          <p:nvPr/>
        </p:nvSpPr>
        <p:spPr>
          <a:xfrm>
            <a:off x="539496" y="4942014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一次还是会被突然打动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可以看出在平凡的清晨被平凡的情景打动，这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对“我”来说是很平常的，所以“这对我来说是非常偶然的”的理解不正确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_1#57b8a8c0b?sp=1&amp;vaa=1&amp;vcp=1&amp;pid=f1c090581&amp;color=0,0,0&amp;vtp=1&amp;vaab=1&amp;bt=1&amp;bbb=1"/>
          <p:cNvSpPr/>
          <p:nvPr/>
        </p:nvSpPr>
        <p:spPr>
          <a:xfrm>
            <a:off x="629143" y="15456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请根据文章内容完成思维导图。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732E87-E315-325A-AE00-EF509FDA5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0" y="2278120"/>
            <a:ext cx="11880000" cy="184103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57b8a8c0b?htil=2&amp;vaa=1&amp;vcp=1&amp;pid=f1c0905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63" y="900137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57b8a8c0b?htil=2&amp;vaa=1&amp;vcp=1&amp;pid=f1c090581&amp;color=0,0,0&amp;vtp=1&amp;vaab=1&amp;bt=1&amp;bbb=1&amp;hb=1&amp;hs=1"/>
          <p:cNvSpPr/>
          <p:nvPr/>
        </p:nvSpPr>
        <p:spPr>
          <a:xfrm>
            <a:off x="3202451" y="624071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本题考查梳理、概括文章内容。①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处：根据题干提示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“扎克拜妈妈等人模仿我捋胡子”，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定位到第④段，结</a:t>
            </a:r>
            <a:endParaRPr lang="en-US" altLang="zh-CN" sz="2800" dirty="0"/>
          </a:p>
        </p:txBody>
      </p:sp>
      <p:sp>
        <p:nvSpPr>
          <p:cNvPr id="4" name="QB_6_AS.1_1#57b8a8c0b?htil=2&amp;vaa=1&amp;vcp=1&amp;pid=f1c090581&amp;color=0,0,0&amp;vtp=1&amp;vaab=1&amp;bt=1&amp;bbb=1&amp;hb=1&amp;hs=1">
            <a:extLst>
              <a:ext uri="{FF2B5EF4-FFF2-40B4-BE49-F238E27FC236}">
                <a16:creationId xmlns:a16="http://schemas.microsoft.com/office/drawing/2014/main" id="{5DF28215-81BF-33B1-1A13-3F13DE4D2976}"/>
              </a:ext>
            </a:extLst>
          </p:cNvPr>
          <p:cNvSpPr/>
          <p:nvPr/>
        </p:nvSpPr>
        <p:spPr>
          <a:xfrm>
            <a:off x="539496" y="185985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合“这当然只是一个笑话，但时间久了，这样的笑话一多，却让我感到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孤独得近乎尴尬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可概括①处我的心理变化为：感到孤独得近乎尴尬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②处：根据题干提示“第一次感觉不那么孤独”，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定位到第⑩段，根据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人+事”的结构，可以概括为：扎克拜妈妈把卡西捡来的代表吉祥的猫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头鹰羽毛送给我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处：根据题干提示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斯马胡力让我骑马，他步行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定位到第⑪段，根据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“我感受到了他满当当的欢乐与情谊”，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可知“我”的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心理变化为：感受到欢乐与情谊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57b8a8c0b?vaa=1&amp;vcp=1&amp;pid=f1c090581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感到孤独得近乎尴尬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扎克拜妈妈把卡西捡来的代表吉祥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的猫头鹰羽毛送给我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感受到欢乐与情谊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0671a1af.fixed?vcp=1&amp;pid=53b71a1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理解内容，概括情节</a:t>
            </a:r>
            <a:endParaRPr lang="en-US" altLang="zh-CN" sz="4000" dirty="0"/>
          </a:p>
        </p:txBody>
      </p:sp>
      <p:sp>
        <p:nvSpPr>
          <p:cNvPr id="3" name="C_4_BD#30671a1af.fixed?vcp=1&amp;pid=53b71a13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1#657a8983a?vaa=1&amp;vcp=1&amp;pid=30671a1af&amp;color=0,0,0&amp;vtp=1&amp;vaab=1&amp;bt=1&amp;bbb=1"/>
          <p:cNvSpPr/>
          <p:nvPr/>
        </p:nvSpPr>
        <p:spPr>
          <a:xfrm>
            <a:off x="539496" y="8428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阅读下面的文章，完成下面小题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22_2#657a8983a?sp=1&amp;vaa=1&amp;vcp=1&amp;pid=30671a1af&amp;color=0,0,0&amp;vtp=1&amp;vaab=1&amp;bbb=1&amp;hb=1"/>
          <p:cNvSpPr/>
          <p:nvPr/>
        </p:nvSpPr>
        <p:spPr>
          <a:xfrm>
            <a:off x="539496" y="1470501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挥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赵丽宏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父亲的一双手老是在我的面前挥动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人生路上的三次远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都是父亲送我去的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他站在路上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远远地向我挥动着手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伫立在路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边的人影由大而小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一直到我看不见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第一次送别是我小学毕业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我考上了一所郊区的住宿中学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去学校报到时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送我去的是父亲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2#657a8983a?sp=1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66B9D1B7-396B-1EC8-DDDB-9910F5567040}"/>
              </a:ext>
            </a:extLst>
          </p:cNvPr>
          <p:cNvSpPr/>
          <p:nvPr/>
        </p:nvSpPr>
        <p:spPr>
          <a:xfrm>
            <a:off x="539496" y="86106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父亲很少说话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只是面带微笑默默地看着我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当公共汽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车在郊区的公路上疾驰时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父亲望着窗外绿色的田野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表情很愉悦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感觉到离家越来越远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不禁有些害怕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有些紧张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便忐忑不安地问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们是不是快要到了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父亲没有直接回答我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他指着窗外翠绿的稻田和在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风中飘动的林荫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答非所问地说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这里的绿颜色多好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他看了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我一眼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大概发现了我的惶惑和不安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便轻轻地抚摸着我的肩胛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闻这风中的味道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有草和树叶的气味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这味道会使人健康的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我离开父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母去学做生意的时候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只有十二岁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比你还小两岁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QB_5_BD.22_2#657a8983a?sp=1&amp;vaa=1&amp;vcp=1&amp;pid=30671a1af&amp;color=0,0,0&amp;vtp=1&amp;vaab=1&amp;bbb=1&amp;hb=1&amp;zzd= 5">
            <a:extLst>
              <a:ext uri="{FF2B5EF4-FFF2-40B4-BE49-F238E27FC236}">
                <a16:creationId xmlns:a16="http://schemas.microsoft.com/office/drawing/2014/main" id="{0CA6A17D-18FC-3F17-6CC0-CB0AC9C0C673}"/>
              </a:ext>
            </a:extLst>
          </p:cNvPr>
          <p:cNvSpPr/>
          <p:nvPr/>
        </p:nvSpPr>
        <p:spPr>
          <a:xfrm>
            <a:off x="3537100" y="40614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22_2#657a8983a?sp=1&amp;vaa=1&amp;vcp=1&amp;pid=30671a1af&amp;color=0,0,0&amp;vtp=1&amp;vaab=1&amp;bbb=1&amp;hb=1&amp;zzd= 5">
            <a:extLst>
              <a:ext uri="{FF2B5EF4-FFF2-40B4-BE49-F238E27FC236}">
                <a16:creationId xmlns:a16="http://schemas.microsoft.com/office/drawing/2014/main" id="{E9CBEBD5-2EF1-E8C6-1F6D-0864CA6FA2F4}"/>
              </a:ext>
            </a:extLst>
          </p:cNvPr>
          <p:cNvSpPr/>
          <p:nvPr/>
        </p:nvSpPr>
        <p:spPr>
          <a:xfrm>
            <a:off x="3892700" y="40614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22_2#657a8983a?sp=1&amp;vaa=1&amp;vcp=1&amp;pid=30671a1af&amp;color=0,0,0&amp;vtp=1&amp;vaab=1&amp;bbb=1&amp;hb=1&amp;zzd= 5">
            <a:extLst>
              <a:ext uri="{FF2B5EF4-FFF2-40B4-BE49-F238E27FC236}">
                <a16:creationId xmlns:a16="http://schemas.microsoft.com/office/drawing/2014/main" id="{D4178C96-4039-85E7-CFA4-4F4C33BEA4E3}"/>
              </a:ext>
            </a:extLst>
          </p:cNvPr>
          <p:cNvSpPr/>
          <p:nvPr/>
        </p:nvSpPr>
        <p:spPr>
          <a:xfrm>
            <a:off x="4248300" y="40614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5_BD.22_2#657a8983a?sp=1&amp;vaa=1&amp;vcp=1&amp;pid=30671a1af&amp;color=0,0,0&amp;vtp=1&amp;vaab=1&amp;bbb=1&amp;hb=1&amp;zzd= 5">
            <a:extLst>
              <a:ext uri="{FF2B5EF4-FFF2-40B4-BE49-F238E27FC236}">
                <a16:creationId xmlns:a16="http://schemas.microsoft.com/office/drawing/2014/main" id="{0A59213D-9EAE-8AFF-A147-81D932944308}"/>
              </a:ext>
            </a:extLst>
          </p:cNvPr>
          <p:cNvSpPr/>
          <p:nvPr/>
        </p:nvSpPr>
        <p:spPr>
          <a:xfrm>
            <a:off x="4603900" y="40614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390734"/>
      </p:ext>
    </p:extLst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2#657a8983a?sp=1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0BC90E31-D944-B82D-B0C5-1A535330BBC4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父亲说话时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抚摸着我的肩胛的手始终没有移开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他用很轻松的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语气谈着他少年时代的往事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所有的艰辛和严峻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都融化在他温和的微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在我的印象中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父亲并不是一个深沉的人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但谈起遥远往事的时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尽管他微笑着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我却感到了他的深沉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那天到学校后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父亲陪我报到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又陪我找到自己的寝室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帮我铺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好了床铺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接下来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就是我送父亲了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我要把他送到校门口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在校门口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父亲拍拍我肩膀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又摸摸我头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然后笑着说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一切都要靠你自己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开始不习惯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慢慢就会习惯的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他就大步走出了校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我站在校门内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目送着父亲的背影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校门外是一条大路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慢慢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53045056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3b71a13e.fixed?vcp=1&amp;pid=3365bf4ca&amp;color=238,61,73&amp;vtp=1&amp;vaab=1&amp;bbb=1"/>
          <p:cNvSpPr/>
          <p:nvPr/>
        </p:nvSpPr>
        <p:spPr>
          <a:xfrm>
            <a:off x="265176" y="82116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3b71a13e.fixed?vcp=1&amp;pid=3365bf4ca&amp;color=86,186,157&amp;vtp=1&amp;vaab=1&amp;bbb=1"/>
          <p:cNvSpPr/>
          <p:nvPr/>
        </p:nvSpPr>
        <p:spPr>
          <a:xfrm>
            <a:off x="265176" y="210132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53b71a13e.fixed?vcp=1&amp;pid=3365bf4ca&amp;color=0,0,0&amp;vtp=1&amp;vaab=1&amp;bbb=1"/>
          <p:cNvSpPr/>
          <p:nvPr/>
        </p:nvSpPr>
        <p:spPr>
          <a:xfrm>
            <a:off x="265176" y="336319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二、文学作品阅读</a:t>
            </a:r>
            <a:endParaRPr lang="en-US" altLang="zh-CN" sz="4000" dirty="0"/>
          </a:p>
        </p:txBody>
      </p:sp>
      <p:sp>
        <p:nvSpPr>
          <p:cNvPr id="5" name="C_3_BD#53b71a13e.fixed?vcp=1&amp;pid=3365bf4ca&amp;color=0,0,0&amp;vtp=1&amp;vaab=1&amp;bbb=1"/>
          <p:cNvSpPr/>
          <p:nvPr/>
        </p:nvSpPr>
        <p:spPr>
          <a:xfrm>
            <a:off x="265176" y="438732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en-US" altLang="zh-CN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理解内容，概括情节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2#657a8983a?sp=1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A1B340EF-B283-33E1-7862-5D392560084B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地向前走着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没有回头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父亲一定会回过头来看看我的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走出十几米远时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父亲回过头来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见我还站着不动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父亲就转过身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劲向我挥手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叫我回去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我只觉得自己的视线模糊起来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我还是第一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次感到自己对父亲是如此依恋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父亲第二次送我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是我要出远门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去农村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插队落户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亲不能随便走动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只能送我到离家不远的车站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我提着行李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亲默默地走在我身边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快分手时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他才讷讷地说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你自己当心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有空常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写信回家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我上了车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父亲站在车站上看着我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他的脸上没有露出别离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的伤感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而是带着他常有的那种温和的微笑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只是有一点勉强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我知道，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05657284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2#657a8983a?sp=1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3C18FF30-5915-9CF2-681B-DECA26B4EDDE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父亲心里并不好受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他是怕我难过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所以尽量不流露出伤感的情绪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开动了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父亲一边随着车的方向往前走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一边向我挥着手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这时我看见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他的眼睛里闪烁着晶莹的泪光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父亲第三次送我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是我考上大学去报到那一天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父亲快七十岁了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父亲执意要送我去学校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我坚决不要他送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父亲拗不过我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我送你到弄堂口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这次父亲送我的路程比前两次短得多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但还没有走出弄堂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我就发现他的脚步慢了下来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回头一看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我有些吃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帮我提着一个小包的父亲竟已是泪流满面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以前送我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他都没有这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样动感情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和前几次相比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这次离家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我的前景应该最光明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父亲为什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7197344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2_2#657a8983a?sp=1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69DF66FD-7B3D-E30E-D18C-971CDCE2AFE7}"/>
              </a:ext>
            </a:extLst>
          </p:cNvPr>
          <p:cNvSpPr/>
          <p:nvPr/>
        </p:nvSpPr>
        <p:spPr>
          <a:xfrm>
            <a:off x="611214" y="555106"/>
            <a:ext cx="11109960" cy="54429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么这样伤感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我有些奇怪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便连忙问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我是去上大学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是好事情啊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干吗这样难过呢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父亲一边擦眼泪一边回答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我想为什么总是我送你离开家呢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我想我还能送你几次呢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泪水又从他的眼眶里涌了出来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我突然发现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父亲花白的头发比前几年稀疏得多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头也有了我先前未留意过的皱纹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父亲是有点老了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这是没有办法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的事情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儿女的长大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总是以父母青春的流逝乃至衰老为代价的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总是在人们不知不觉中悄悄地进行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（节选自《挥手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怀念我的父亲》，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917232"/>
      </p:ext>
    </p:extLst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5_BD.22_3#657a8983a?colgroup=5,15,8&amp;vaa=1&amp;vcp=1&amp;pid=30671a1af&amp;color=0,0,0&amp;vtp=1&amp;vaab=1&amp;bbb=1&amp;hb=1">
            <a:extLst>
              <a:ext uri="{FF2B5EF4-FFF2-40B4-BE49-F238E27FC236}">
                <a16:creationId xmlns:a16="http://schemas.microsoft.com/office/drawing/2014/main" id="{A9EEC3DA-AAA4-A4BA-A19C-115E87B08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247798"/>
              </p:ext>
            </p:extLst>
          </p:nvPr>
        </p:nvGraphicFramePr>
        <p:xfrm>
          <a:off x="539496" y="1790079"/>
          <a:ext cx="11109960" cy="3600000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父亲的表情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父亲送“我”去郊区的住宿中学报到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父亲送“我”去农村“插队落户”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泪流满面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E7A01B9D-1E9A-3535-80E7-F05A29684719}"/>
              </a:ext>
            </a:extLst>
          </p:cNvPr>
          <p:cNvSpPr txBox="1"/>
          <p:nvPr/>
        </p:nvSpPr>
        <p:spPr>
          <a:xfrm>
            <a:off x="475128" y="1146592"/>
            <a:ext cx="9260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父亲三次送别“我”，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请梳理文章内容，填写下面的表格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5251038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657a8983a?vaa=1&amp;vcp=1&amp;pid=30671a1af&amp;color=0,0,0&amp;vtp=1&amp;vaab=1&amp;bt=1&amp;bbb=1&amp;hb=1"/>
          <p:cNvSpPr/>
          <p:nvPr/>
        </p:nvSpPr>
        <p:spPr>
          <a:xfrm>
            <a:off x="539496" y="121996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本题考查内容理解和情节概括。父亲第一次送“我”定位在第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②~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段，结合第③段“只是面带微笑默默地看着我”可得出答案。父亲第二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次送“我”定位在第⑥段，结合“他的眼睛里闪烁着晶莹的泪光”可得出答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案。父亲第三次送“我”和“父亲泪流满面”定位在第⑦段，结合“那天，父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亲执意要送我去学校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我送你到弄堂口。”可得出答案。</a:t>
            </a:r>
            <a:endParaRPr lang="en-US" altLang="zh-CN" sz="2800" dirty="0"/>
          </a:p>
        </p:txBody>
      </p:sp>
      <p:sp>
        <p:nvSpPr>
          <p:cNvPr id="3" name="QB_5_AN.2_1#657a8983a?vaa=1&amp;vcp=1&amp;pid=30671a1af&amp;color=0,0,0&amp;vtp=1&amp;vaab=1&amp;bbb=1&amp;hb=1"/>
          <p:cNvSpPr/>
          <p:nvPr/>
        </p:nvSpPr>
        <p:spPr>
          <a:xfrm>
            <a:off x="539496" y="44309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zh-CN" altLang="en-US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zh-CN" altLang="en-US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面带微笑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眼含泪光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我”去大学报到，父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亲坚持要送“我”到弄堂口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b99393c.fixed?vcp=1&amp;pid=53b71a1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理解内容，概括情节</a:t>
            </a:r>
            <a:endParaRPr lang="en-US" altLang="zh-CN" sz="4000" dirty="0"/>
          </a:p>
        </p:txBody>
      </p:sp>
      <p:sp>
        <p:nvSpPr>
          <p:cNvPr id="3" name="C_4_BD#78b99393c.fixed?vcp=1&amp;pid=53b71a13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45c41325?vcp=1&amp;pid=78b99393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80160"/>
            <a:ext cx="11064240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cedb3e8f.fixed?vcp=1&amp;pid=53b71a1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理解内容，概括情节</a:t>
            </a:r>
            <a:endParaRPr lang="en-US" altLang="zh-CN" sz="4000" dirty="0"/>
          </a:p>
        </p:txBody>
      </p:sp>
      <p:sp>
        <p:nvSpPr>
          <p:cNvPr id="3" name="C_4_BD#ecedb3e8f.fixed?vcp=1&amp;pid=53b71a13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6c7cabef?vcp=1&amp;pid=ecedb3e8f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情节是叙事性文学作品内容的构成要素之一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，通常由一系列展示人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物性格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，表现人物与人物、人物与环境之间相互关系的具体事件构成。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脉络指写作时作者思维发展的线索，在文章中体现为各部分之间内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在的逻辑关系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。在小说中，脉络指故事的发展；在散文中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，脉络指散文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的线索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。梳理文章脉络是阅读理解的基础。阅读一篇文章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，要明白作者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，分析作者是怎样组织材料的，理解作者为什么这样写。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fd3e465?vcp=1&amp;pid=ecedb3e8f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一、小说的故事情节</a:t>
            </a:r>
            <a:endParaRPr lang="en-US" altLang="zh-CN" sz="3200" dirty="0"/>
          </a:p>
        </p:txBody>
      </p:sp>
      <p:sp>
        <p:nvSpPr>
          <p:cNvPr id="3" name="P_6_BD#4ef89ccb4?vcp=1&amp;pid=96fd3e465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小说是通过叙述故事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，描写环境以及塑造人物形象来反映社会生活和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表达思想的文学体裁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。小说的故事情节是展现人物性格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、表达中心思想的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主要载体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，是作品所描写的事件发展、演变的全过程，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一般可以分为开端、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、高潮、结局四个部分。开端是小说矛盾冲突的开始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。发展是矛盾冲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突从展开到激化的过程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。高潮是主要矛盾最终激化的关键点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。结局是情节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发展的结果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，人物性格的塑造已经完成，矛盾通常也得到解决。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e8528d96?vcp=1&amp;pid=ecedb3e8f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二、散文的线索</a:t>
            </a:r>
            <a:endParaRPr lang="en-US" altLang="zh-CN" sz="3200" dirty="0"/>
          </a:p>
        </p:txBody>
      </p:sp>
      <p:sp>
        <p:nvSpPr>
          <p:cNvPr id="3" name="P_6_BD#82c93c2c6?vcp=1&amp;pid=ce8528d96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线索是散文“形散神聚”的前提，也是文章发展的脉络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。线索的作用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是把文中的人物和事件有机地连在一起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，使文章条理清楚、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层次清晰，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推动情节的发展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常见的线索有以下几种：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1.事物线索。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以某一事物作为线索。记叙散文和抒情散文中常用此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类线索。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2.人物线索。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以文中人物的所见所闻作为线索，引出其他材料，连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缀成文。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1455</Words>
  <Application>Microsoft Office PowerPoint</Application>
  <PresentationFormat>宽屏</PresentationFormat>
  <Paragraphs>244</Paragraphs>
  <Slides>34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2024-11-21T07:20:48Z</dcterms:created>
  <dcterms:modified xsi:type="dcterms:W3CDTF">2025-07-24T02:30:40Z</dcterms:modified>
  <cp:category/>
  <cp:contentStatus/>
</cp:coreProperties>
</file>