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75" r:id="rId3"/>
    <p:sldId id="276" r:id="rId4"/>
    <p:sldId id="277" r:id="rId5"/>
    <p:sldId id="271" r:id="rId6"/>
    <p:sldId id="272" r:id="rId7"/>
    <p:sldId id="273" r:id="rId8"/>
    <p:sldId id="274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整理和复习_00"/>
          <p:cNvPicPr>
            <a:picLocks noChangeAspect="1"/>
          </p:cNvPicPr>
          <p:nvPr/>
        </p:nvPicPr>
        <p:blipFill>
          <a:blip r:embed="rId1"/>
          <a:srcRect l="11838" t="1046" r="10605"/>
          <a:stretch>
            <a:fillRect/>
          </a:stretch>
        </p:blipFill>
        <p:spPr>
          <a:xfrm>
            <a:off x="1831975" y="770890"/>
            <a:ext cx="8526145" cy="569531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096000" y="2738120"/>
            <a:ext cx="1087755" cy="412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</a:rPr>
              <a:t>2.8+</a:t>
            </a:r>
            <a:r>
              <a:rPr lang="en-US" altLang="en-US" sz="2400" b="0" i="1">
                <a:solidFill>
                  <a:srgbClr val="FF0000"/>
                </a:solidFill>
                <a:latin typeface="Times New Roman" panose="02020603050405020304" charset="0"/>
              </a:rPr>
              <a:t>b</a:t>
            </a:r>
            <a:endParaRPr lang="en-US" altLang="en-US" sz="2400" b="0" i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71305" y="2738120"/>
            <a:ext cx="1017270" cy="412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en-US" sz="2400" b="0" i="1">
                <a:solidFill>
                  <a:srgbClr val="FF0000"/>
                </a:solidFill>
                <a:latin typeface="Times New Roman" panose="02020603050405020304" charset="0"/>
              </a:rPr>
              <a:t>b</a:t>
            </a:r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</a:rPr>
              <a:t>+5.6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77080" y="3082925"/>
            <a:ext cx="504190" cy="412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</a:rPr>
              <a:t>25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37630" y="3083560"/>
            <a:ext cx="532765" cy="412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</a:rPr>
              <a:t>21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75025" y="3495675"/>
            <a:ext cx="708025" cy="3771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</a:rPr>
              <a:t>4.5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28815" y="3495675"/>
            <a:ext cx="7366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</a:rPr>
              <a:t>7.5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63440" y="4333240"/>
            <a:ext cx="4178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&lt;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348345" y="4333240"/>
            <a:ext cx="4546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&gt;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417820" y="5045710"/>
            <a:ext cx="7366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292590" y="5045710"/>
            <a:ext cx="7556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en-US" sz="2400" b="0" i="1">
                <a:solidFill>
                  <a:srgbClr val="FF0000"/>
                </a:solidFill>
                <a:latin typeface="Times New Roman" panose="02020603050405020304" charset="0"/>
              </a:rPr>
              <a:t>n</a:t>
            </a:r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</a:rPr>
              <a:t>+2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整理和复习_01"/>
          <p:cNvPicPr>
            <a:picLocks noChangeAspect="1"/>
          </p:cNvPicPr>
          <p:nvPr/>
        </p:nvPicPr>
        <p:blipFill>
          <a:blip r:embed="rId1"/>
          <a:srcRect l="12083" r="11479"/>
          <a:stretch>
            <a:fillRect/>
          </a:stretch>
        </p:blipFill>
        <p:spPr>
          <a:xfrm>
            <a:off x="739140" y="933450"/>
            <a:ext cx="10984230" cy="517271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51425" y="1397635"/>
            <a:ext cx="503555" cy="364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</a:rPr>
              <a:t>B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76445" y="2357120"/>
            <a:ext cx="532765" cy="3841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</a:rPr>
              <a:t>A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06565" y="4217670"/>
            <a:ext cx="483870" cy="3841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</a:rPr>
              <a:t>D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180195" y="5196205"/>
            <a:ext cx="494030" cy="412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</a:rPr>
              <a:t>B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5" grpId="0"/>
      <p:bldP spid="5" grpId="1"/>
      <p:bldP spid="6" grpId="0"/>
      <p:bldP spid="6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整理和复习_02"/>
          <p:cNvPicPr>
            <a:picLocks noChangeAspect="1"/>
          </p:cNvPicPr>
          <p:nvPr/>
        </p:nvPicPr>
        <p:blipFill>
          <a:blip r:embed="rId1"/>
          <a:srcRect l="11961" r="22704" b="69108"/>
          <a:stretch>
            <a:fillRect/>
          </a:stretch>
        </p:blipFill>
        <p:spPr>
          <a:xfrm>
            <a:off x="600710" y="1090295"/>
            <a:ext cx="10721340" cy="114236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-82550" y="2232660"/>
            <a:ext cx="3884930" cy="16211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解：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2.3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4.5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+4.5=9.3+4.5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2.3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=13.8 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2.3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÷2.3=13.8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÷2.3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                          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=6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</a:t>
            </a:r>
            <a:r>
              <a:rPr lang="en-US" altLang="zh-CN" sz="2000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                            </a:t>
            </a:r>
            <a:endParaRPr lang="en-US" altLang="zh-CN" sz="2000">
              <a:solidFill>
                <a:srgbClr val="00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85715" y="2232660"/>
            <a:ext cx="3001645" cy="22028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解：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7.6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=5.4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7.6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5.4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2.2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2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÷2=2.2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÷2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               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=1.1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</a:t>
            </a:r>
            <a:r>
              <a:rPr lang="en-US" altLang="zh-CN" sz="2000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                            </a:t>
            </a:r>
            <a:endParaRPr lang="en-US" altLang="zh-CN" sz="2000">
              <a:solidFill>
                <a:srgbClr val="00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51240" y="2232660"/>
            <a:ext cx="3427730" cy="13411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解：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   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8.6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=21.5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8.6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÷8.6=21.5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÷8.6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                    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=2.5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</a:t>
            </a:r>
            <a:r>
              <a:rPr lang="en-US" altLang="zh-CN" sz="2000">
                <a:solidFill>
                  <a:srgbClr val="00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                            </a:t>
            </a:r>
            <a:endParaRPr lang="en-US" altLang="zh-CN" sz="2000">
              <a:solidFill>
                <a:srgbClr val="00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整理复习2_00"/>
          <p:cNvPicPr>
            <a:picLocks noChangeAspect="1"/>
          </p:cNvPicPr>
          <p:nvPr/>
        </p:nvPicPr>
        <p:blipFill>
          <a:blip r:embed="rId1"/>
          <a:srcRect l="10580" r="11609" b="32210"/>
          <a:stretch>
            <a:fillRect/>
          </a:stretch>
        </p:blipFill>
        <p:spPr>
          <a:xfrm>
            <a:off x="241935" y="1011555"/>
            <a:ext cx="11590655" cy="279209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510280" y="2814955"/>
            <a:ext cx="4382770" cy="1203325"/>
          </a:xfrm>
          <a:prstGeom prst="rect">
            <a:avLst/>
          </a:prstGeom>
        </p:spPr>
        <p:txBody>
          <a:bodyPr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解：设这批精品杨桃装了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x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箱。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59690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      24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+10=850                   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  <a:p>
            <a:pPr marL="59690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                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=35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整理复习2_01"/>
          <p:cNvPicPr>
            <a:picLocks noChangeAspect="1"/>
          </p:cNvPicPr>
          <p:nvPr/>
        </p:nvPicPr>
        <p:blipFill>
          <a:blip r:embed="rId1"/>
          <a:srcRect l="13203" t="6769" r="15343" b="43737"/>
          <a:stretch>
            <a:fillRect/>
          </a:stretch>
        </p:blipFill>
        <p:spPr>
          <a:xfrm>
            <a:off x="316230" y="833755"/>
            <a:ext cx="11419840" cy="27501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48280" y="3850005"/>
            <a:ext cx="5671185" cy="1866900"/>
          </a:xfrm>
          <a:prstGeom prst="rect">
            <a:avLst/>
          </a:prstGeom>
        </p:spPr>
        <p:txBody>
          <a:bodyPr wrap="square">
            <a:spAutoFit/>
          </a:bodyPr>
          <a:p>
            <a:pPr marL="596265" indent="-450215" algn="l" defTabSz="266700" eaLnBrk="0" fontAlgn="base">
              <a:lnSpc>
                <a:spcPct val="127000"/>
              </a:lnSpc>
              <a:spcAft>
                <a:spcPct val="0"/>
              </a:spcAft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解：设这幅画的宽是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 m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, 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则长是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 m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                   </a:t>
            </a: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      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3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+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=1.6÷2                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  <a:p>
            <a:pPr marL="596265" indent="-450215" algn="l" defTabSz="266700" eaLnBrk="0" fontAlgn="base">
              <a:lnSpc>
                <a:spcPct val="127000"/>
              </a:lnSpc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                          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=0.2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  <a:p>
            <a:pPr marL="59690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             3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=3×0.2=0.6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整理复习2_02"/>
          <p:cNvPicPr>
            <a:picLocks noChangeAspect="1"/>
          </p:cNvPicPr>
          <p:nvPr/>
        </p:nvPicPr>
        <p:blipFill>
          <a:blip r:embed="rId1"/>
          <a:srcRect l="12835" t="7763" r="11977" b="66754"/>
          <a:stretch>
            <a:fillRect/>
          </a:stretch>
        </p:blipFill>
        <p:spPr>
          <a:xfrm>
            <a:off x="429260" y="1204595"/>
            <a:ext cx="11470005" cy="9696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89630" y="2529840"/>
            <a:ext cx="4712335" cy="1243330"/>
          </a:xfrm>
          <a:prstGeom prst="rect">
            <a:avLst/>
          </a:prstGeom>
        </p:spPr>
        <p:txBody>
          <a:bodyPr>
            <a:noAutofit/>
          </a:bodyPr>
          <a:p>
            <a:pPr marL="146050" indent="0" algn="l" defTabSz="266700" eaLnBrk="0" fontAlgn="base">
              <a:spcAft>
                <a:spcPct val="0"/>
              </a:spcAft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解：设乐乐每分钟走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 m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。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        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80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x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×15=45             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                            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=77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整理复习2_03"/>
          <p:cNvPicPr>
            <a:picLocks noChangeAspect="1"/>
          </p:cNvPicPr>
          <p:nvPr/>
        </p:nvPicPr>
        <p:blipFill>
          <a:blip r:embed="rId1"/>
          <a:srcRect l="9967" t="3952" r="11732" b="50181"/>
          <a:stretch>
            <a:fillRect/>
          </a:stretch>
        </p:blipFill>
        <p:spPr>
          <a:xfrm>
            <a:off x="241935" y="930275"/>
            <a:ext cx="11708765" cy="20135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37940" y="3119120"/>
            <a:ext cx="3432175" cy="2159635"/>
          </a:xfrm>
          <a:prstGeom prst="rect">
            <a:avLst/>
          </a:prstGeom>
        </p:spPr>
        <p:txBody>
          <a:bodyPr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解：设一共取了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x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次。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  <a:sym typeface="+mn-ea"/>
              </a:rPr>
              <a:t>6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  <a:sym typeface="+mn-ea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  <a:sym typeface="+mn-ea"/>
              </a:rPr>
              <a:t>3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  <a:sym typeface="+mn-ea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  <a:sym typeface="+mn-ea"/>
              </a:rPr>
              <a:t>=21</a:t>
            </a:r>
            <a:endParaRPr lang="en-US" altLang="zh-CN" sz="2400">
              <a:solidFill>
                <a:srgbClr val="FF0000"/>
              </a:solidFill>
              <a:latin typeface="Times New Roman" panose="02020603050405020304"/>
              <a:ea typeface="Times New Roman" panose="02020603050405020304"/>
              <a:sym typeface="+mn-ea"/>
            </a:endParaRPr>
          </a:p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  <a:sym typeface="+mn-ea"/>
              </a:rPr>
              <a:t>                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  <a:sym typeface="+mn-ea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  <a:sym typeface="+mn-ea"/>
              </a:rPr>
              <a:t>=7</a:t>
            </a:r>
            <a:endParaRPr lang="en-US" altLang="zh-CN" sz="2400">
              <a:solidFill>
                <a:srgbClr val="FF0000"/>
              </a:solidFill>
              <a:latin typeface="Times New Roman" panose="02020603050405020304"/>
              <a:ea typeface="Times New Roman" panose="02020603050405020304"/>
            </a:endParaRPr>
          </a:p>
          <a:p>
            <a:pPr marL="170815" indent="0" algn="l" defTabSz="266700" eaLnBrk="0" fontAlgn="base">
              <a:spcAft>
                <a:spcPct val="0"/>
              </a:spcAft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桃子：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6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  <a:sym typeface="+mn-ea"/>
              </a:rPr>
              <a:t>=6×7=42</a:t>
            </a:r>
            <a:endParaRPr lang="en-US" altLang="zh-CN" sz="2400">
              <a:solidFill>
                <a:srgbClr val="FF0000"/>
              </a:solidFill>
              <a:latin typeface="Times New Roman" panose="02020603050405020304"/>
              <a:ea typeface="Times New Roman" panose="02020603050405020304"/>
              <a:sym typeface="+mn-ea"/>
            </a:endParaRPr>
          </a:p>
          <a:p>
            <a:pPr marL="170815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苹果：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42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个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833</Words>
  <Application>WPS 演示</Application>
  <PresentationFormat>宽屏</PresentationFormat>
  <Paragraphs>63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Times New Roman</vt:lpstr>
      <vt:lpstr>黑体</vt:lpstr>
      <vt:lpstr>Times New Roman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171</cp:revision>
  <dcterms:created xsi:type="dcterms:W3CDTF">2019-06-19T02:08:00Z</dcterms:created>
  <dcterms:modified xsi:type="dcterms:W3CDTF">2024-08-29T07:10:34Z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75B77589F2984AC19FFFCCD31B558AEB_13</vt:lpwstr>
  </property>
</Properties>
</file>