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1" r:id="rId4"/>
    <p:sldId id="262" r:id="rId5"/>
    <p:sldId id="295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1" r:id="rId24"/>
    <p:sldId id="280" r:id="rId25"/>
    <p:sldId id="283" r:id="rId26"/>
    <p:sldId id="294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546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7A47E-EDCF-F1E6-600A-AD17562CC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4CBE3E-1537-ED43-8779-1B5328FBF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0A8139-9C38-9695-0896-1F7C966B5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2BCAF-CC9C-9793-38DD-36C7C92A983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79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fcdbd8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0B6B165-4FA9-408E-AB81-FA50CBDC57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第八单元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健康地生活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fcdbd8f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4EFD520-3BD4-4A28-A2D0-ABD819A908D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696ae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9ef9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6fd55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997d265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1696aeb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29ef9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c96fd559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997d265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第八单元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健康地生活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630f8900009196cb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2625415-86FE-1505-D4FB-658C3C1C3C6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EF1D20-7246-4E28-9137-17A6666DE66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5D1BA69-7F29-4A3D-A617-4AFBD8478CC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1696aeb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29ef9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c96fd559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d997d265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1696aeb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29ef9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c96fd559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d997d265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5_1#87b17c149?sp=1&amp;vaa=1&amp;vcp=1&amp;vis=1&amp;pid=57acfeb5b&amp;color=0,0,0&amp;vtp=1&amp;vaab=1&amp;bt=1&amp;bbb=1"/>
          <p:cNvSpPr/>
          <p:nvPr/>
        </p:nvSpPr>
        <p:spPr>
          <a:xfrm>
            <a:off x="539496" y="112991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人体的三道防线</a:t>
            </a:r>
            <a:endParaRPr lang="en-US" altLang="zh-CN" sz="2800" dirty="0"/>
          </a:p>
        </p:txBody>
      </p:sp>
      <p:graphicFrame>
        <p:nvGraphicFramePr>
          <p:cNvPr id="13" name="QB_6_BD.15_2#87b17c149?colgroup=6,10,12&amp;vaa=1&amp;vcp=1&amp;vis=1&amp;pid=57acfeb5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846562"/>
              </p:ext>
            </p:extLst>
          </p:nvPr>
        </p:nvGraphicFramePr>
        <p:xfrm>
          <a:off x="539496" y="1811527"/>
          <a:ext cx="11082528" cy="3903220"/>
        </p:xfrm>
        <a:graphic>
          <a:graphicData uri="http://schemas.openxmlformats.org/drawingml/2006/table">
            <a:tbl>
              <a:tblPr/>
              <a:tblGrid>
                <a:gridCol w="265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537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阻挡或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病原体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体液中的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化病原体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第三道防线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QB_6_AN.16_1#87b17c149.blank?vaa=1&amp;vcp=1&amp;vis=1&amp;pid=57acfeb5b&amp;color=0,0,0&amp;vpa=11&amp;vtp=1&amp;vaab=1&amp;bbb=1"/>
          <p:cNvSpPr/>
          <p:nvPr/>
        </p:nvSpPr>
        <p:spPr>
          <a:xfrm>
            <a:off x="4695974" y="261410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黏膜</a:t>
            </a:r>
            <a:endParaRPr lang="en-US" altLang="zh-CN" sz="2800" dirty="0"/>
          </a:p>
        </p:txBody>
      </p:sp>
      <p:sp>
        <p:nvSpPr>
          <p:cNvPr id="5" name="QB_6_AN.17_1#87b17c149.blank?vaa=1&amp;vcp=1&amp;vis=1&amp;pid=57acfeb5b&amp;color=0,0,0&amp;vpa=12&amp;vtp=1&amp;vaab=1&amp;bbb=1"/>
          <p:cNvSpPr/>
          <p:nvPr/>
        </p:nvSpPr>
        <p:spPr>
          <a:xfrm>
            <a:off x="8573029" y="235477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杀死</a:t>
            </a:r>
            <a:endParaRPr lang="en-US" altLang="zh-CN" sz="2800" dirty="0"/>
          </a:p>
        </p:txBody>
      </p:sp>
      <p:sp>
        <p:nvSpPr>
          <p:cNvPr id="6" name="QB_6_AN.18_1#87b17c149.blank?vaa=1&amp;vcp=1&amp;vis=1&amp;pid=57acfeb5b&amp;color=0,0,0&amp;vpa=13&amp;vtp=1&amp;vaab=1&amp;bbb=1"/>
          <p:cNvSpPr/>
          <p:nvPr/>
        </p:nvSpPr>
        <p:spPr>
          <a:xfrm>
            <a:off x="7150629" y="289350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清扫</a:t>
            </a:r>
            <a:endParaRPr lang="en-US" altLang="zh-CN" sz="2800" dirty="0"/>
          </a:p>
        </p:txBody>
      </p:sp>
      <p:sp>
        <p:nvSpPr>
          <p:cNvPr id="7" name="QB_6_AN.19_1#87b17c149.blank?vaa=1&amp;vcp=1&amp;vis=1&amp;pid=57acfeb5b&amp;color=0,0,0&amp;vpa=14&amp;vtp=1&amp;vaab=1&amp;bbb=1"/>
          <p:cNvSpPr/>
          <p:nvPr/>
        </p:nvSpPr>
        <p:spPr>
          <a:xfrm>
            <a:off x="5051574" y="347599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杀菌物质</a:t>
            </a:r>
            <a:endParaRPr lang="en-US" altLang="zh-CN" sz="2800" dirty="0"/>
          </a:p>
        </p:txBody>
      </p:sp>
      <p:sp>
        <p:nvSpPr>
          <p:cNvPr id="8" name="QB_6_AN.20_1#87b17c149.blank?vaa=1&amp;vcp=1&amp;vis=1&amp;pid=57acfeb5b&amp;color=0,0,0&amp;vpa=15&amp;vtp=1&amp;vaab=1&amp;bbb=1"/>
          <p:cNvSpPr/>
          <p:nvPr/>
        </p:nvSpPr>
        <p:spPr>
          <a:xfrm>
            <a:off x="3984774" y="401472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</a:t>
            </a:r>
            <a:endParaRPr lang="en-US" altLang="zh-CN" sz="2800" dirty="0"/>
          </a:p>
        </p:txBody>
      </p:sp>
      <p:sp>
        <p:nvSpPr>
          <p:cNvPr id="9" name="QB_6_AN.21_1#87b17c149.blank?vaa=1&amp;vcp=1&amp;vis=1&amp;pid=57acfeb5b&amp;color=0,0,0&amp;vpa=16&amp;vtp=1&amp;vaab=1&amp;bbb=1"/>
          <p:cNvSpPr/>
          <p:nvPr/>
        </p:nvSpPr>
        <p:spPr>
          <a:xfrm>
            <a:off x="7506229" y="34759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溶解</a:t>
            </a:r>
            <a:endParaRPr lang="en-US" altLang="zh-CN" sz="2800" dirty="0"/>
          </a:p>
        </p:txBody>
      </p:sp>
      <p:sp>
        <p:nvSpPr>
          <p:cNvPr id="10" name="QB_6_AN.22_1#87b17c149.blank?vaa=1&amp;vcp=1&amp;vis=1&amp;pid=57acfeb5b&amp;color=0,0,0&amp;vpa=17&amp;vtp=1&amp;vaab=1&amp;bbb=1"/>
          <p:cNvSpPr/>
          <p:nvPr/>
        </p:nvSpPr>
        <p:spPr>
          <a:xfrm>
            <a:off x="9982729" y="347599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吞噬</a:t>
            </a:r>
            <a:endParaRPr lang="en-US" altLang="zh-CN" sz="2800" dirty="0"/>
          </a:p>
        </p:txBody>
      </p:sp>
      <p:sp>
        <p:nvSpPr>
          <p:cNvPr id="11" name="QB_6_AN.23_1#87b17c149.blank?vaa=1&amp;vcp=1&amp;vis=1&amp;pid=57acfeb5b&amp;color=0,0,0&amp;vpa=18&amp;vtp=1&amp;vaab=1&amp;bbb=1"/>
          <p:cNvSpPr/>
          <p:nvPr/>
        </p:nvSpPr>
        <p:spPr>
          <a:xfrm>
            <a:off x="3629174" y="4597210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免疫器官</a:t>
            </a:r>
            <a:endParaRPr lang="en-US" altLang="zh-CN" sz="2800" dirty="0"/>
          </a:p>
        </p:txBody>
      </p:sp>
      <p:sp>
        <p:nvSpPr>
          <p:cNvPr id="12" name="QB_6_AN.24_1#87b17c149.blank?vaa=1&amp;vcp=1&amp;vis=1&amp;pid=57acfeb5b&amp;color=0,0,0&amp;vpa=19&amp;vtp=1&amp;vaab=1&amp;bbb=1&amp;hb=1"/>
          <p:cNvSpPr/>
          <p:nvPr/>
        </p:nvSpPr>
        <p:spPr>
          <a:xfrm>
            <a:off x="3283524" y="4571886"/>
            <a:ext cx="360763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Times New Roman" pitchFamily="34" charset="-120"/>
              </a:rPr>
              <a:t>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免疫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细胞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</a:t>
            </a:r>
            <a:endParaRPr lang="en-US" altLang="zh-CN" sz="2800" dirty="0">
              <a:ea typeface="SimSun" panose="02010600030101010101" pitchFamily="2" charset="-122"/>
            </a:endParaRPr>
          </a:p>
        </p:txBody>
      </p:sp>
      <p:sp>
        <p:nvSpPr>
          <p:cNvPr id="3" name="QB_6_AN.25_1#87b17c149.blank?vaa=1&amp;vcp=1&amp;vis=1&amp;pid=57acfeb5b&amp;color=0,0,0&amp;vpa=20&amp;vtp=1&amp;vaab=1&amp;bbb=1"/>
          <p:cNvSpPr/>
          <p:nvPr/>
        </p:nvSpPr>
        <p:spPr>
          <a:xfrm>
            <a:off x="8217429" y="459721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14" name="QB_6_AN.26_1#87b17c149.blank?vaa=1&amp;vcp=1&amp;vis=1&amp;pid=57acfeb5b&amp;color=0,0,0&amp;vpa=21&amp;vtp=1&amp;vaab=1&amp;bbb=1"/>
          <p:cNvSpPr/>
          <p:nvPr/>
        </p:nvSpPr>
        <p:spPr>
          <a:xfrm>
            <a:off x="7150629" y="5135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3" grpId="0" build="p" animBg="1"/>
      <p:bldP spid="1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7_1#90627b42d?vaa=1&amp;vcp=1&amp;vis=1&amp;pid=57acfeb5b&amp;color=0,0,0&amp;vtp=1&amp;vaab=1&amp;bt=1&amp;bbb=1&amp;hb=1"/>
          <p:cNvSpPr/>
          <p:nvPr/>
        </p:nvSpPr>
        <p:spPr>
          <a:xfrm>
            <a:off x="539496" y="836930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免疫：免疫是人体内的一种防御功能，人体依靠这种功能识别“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和“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成分，从而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和排斥进入人体内的外来物质以及人体本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身所产生的损伤细胞和肿瘤细胞等，以维持人体内部环境的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90627b42d.blank?vaa=1&amp;vcp=1&amp;vis=1&amp;pid=57acfeb5b&amp;color=0,0,0&amp;vpa=22&amp;vtp=1&amp;vaab=1&amp;bbb=1"/>
          <p:cNvSpPr/>
          <p:nvPr/>
        </p:nvSpPr>
        <p:spPr>
          <a:xfrm>
            <a:off x="10574878" y="8111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</a:t>
            </a:r>
            <a:endParaRPr lang="en-US" altLang="zh-CN" sz="2800" dirty="0"/>
          </a:p>
        </p:txBody>
      </p:sp>
      <p:sp>
        <p:nvSpPr>
          <p:cNvPr id="4" name="QB_6_AN.2_1#90627b42d.blank?vaa=1&amp;vcp=1&amp;vis=1&amp;pid=57acfeb5b&amp;color=0,0,0&amp;vpa=23&amp;vtp=1&amp;vaab=1&amp;bbb=1"/>
          <p:cNvSpPr/>
          <p:nvPr/>
        </p:nvSpPr>
        <p:spPr>
          <a:xfrm>
            <a:off x="1062578" y="14080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非己</a:t>
            </a:r>
            <a:endParaRPr lang="en-US" altLang="zh-CN" sz="2800" dirty="0"/>
          </a:p>
        </p:txBody>
      </p:sp>
      <p:sp>
        <p:nvSpPr>
          <p:cNvPr id="5" name="QB_6_AN.3_1#90627b42d.blank?vaa=1&amp;vcp=1&amp;vis=1&amp;pid=57acfeb5b&amp;color=0,0,0&amp;vpa=24&amp;vtp=1&amp;vaab=1&amp;bbb=1"/>
          <p:cNvSpPr/>
          <p:nvPr/>
        </p:nvSpPr>
        <p:spPr>
          <a:xfrm>
            <a:off x="4064540" y="14080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</a:t>
            </a:r>
            <a:endParaRPr lang="en-US" altLang="zh-CN" sz="2800" dirty="0"/>
          </a:p>
        </p:txBody>
      </p:sp>
      <p:sp>
        <p:nvSpPr>
          <p:cNvPr id="6" name="QB_6_AN.4_1#90627b42d.blank?vaa=1&amp;vcp=1&amp;vis=1&amp;pid=57acfeb5b&amp;color=0,0,0&amp;vpa=25&amp;vtp=1&amp;vaab=1&amp;bbb=1"/>
          <p:cNvSpPr/>
          <p:nvPr/>
        </p:nvSpPr>
        <p:spPr>
          <a:xfrm>
            <a:off x="9795414" y="200494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</a:t>
            </a:r>
            <a:endParaRPr lang="en-US" altLang="zh-CN" sz="2800" dirty="0"/>
          </a:p>
        </p:txBody>
      </p:sp>
      <p:sp>
        <p:nvSpPr>
          <p:cNvPr id="7" name="QB_6_AN.5_1#90627b42d.blank?vaa=1&amp;vcp=1&amp;vis=1&amp;pid=57acfeb5b&amp;color=0,0,0&amp;vpa=26&amp;vtp=1&amp;vaab=1&amp;bbb=1"/>
          <p:cNvSpPr/>
          <p:nvPr/>
        </p:nvSpPr>
        <p:spPr>
          <a:xfrm>
            <a:off x="549815" y="257968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稳定</a:t>
            </a:r>
            <a:endParaRPr lang="en-US" altLang="zh-CN" sz="2800" dirty="0"/>
          </a:p>
        </p:txBody>
      </p:sp>
      <p:sp>
        <p:nvSpPr>
          <p:cNvPr id="8" name="QB_6_BD.33_1#c8dd09737?sp=1&amp;vaa=1&amp;vcp=1&amp;vis=1&amp;pid=57acfeb5b&amp;color=0,0,0&amp;vtp=1&amp;vaab=1&amp;bbb=1"/>
          <p:cNvSpPr/>
          <p:nvPr/>
        </p:nvSpPr>
        <p:spPr>
          <a:xfrm>
            <a:off x="539496" y="3189224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免疫的类型</a:t>
            </a:r>
            <a:endParaRPr lang="en-US" altLang="zh-CN" sz="2800" dirty="0"/>
          </a:p>
        </p:txBody>
      </p:sp>
      <p:sp>
        <p:nvSpPr>
          <p:cNvPr id="9" name="QB_6_BD.33_2#c8dd09737?bid=2&amp;vaa=1&amp;vcp=1&amp;vis=1&amp;pid=57acfeb5b&amp;color=0,0,0&amp;vtp=1&amp;vaab=1"/>
          <p:cNvSpPr/>
          <p:nvPr/>
        </p:nvSpPr>
        <p:spPr>
          <a:xfrm>
            <a:off x="1712660" y="3770186"/>
            <a:ext cx="9877425" cy="22791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37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非特异性免疫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都起作用，是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就有的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遗传的</a:t>
            </a:r>
            <a:endParaRPr lang="en-US" altLang="zh-CN" sz="2800" dirty="0"/>
          </a:p>
          <a:p>
            <a:pPr algn="l" latinLnBrk="1">
              <a:lnSpc>
                <a:spcPct val="137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特异性免疫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只对诱发的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遗传的免疫</a:t>
            </a:r>
            <a:endParaRPr lang="en-US" altLang="zh-CN" sz="2800" dirty="0"/>
          </a:p>
        </p:txBody>
      </p:sp>
      <p:sp>
        <p:nvSpPr>
          <p:cNvPr id="10" name="QB_6_AN.34_1#c8dd09737.blank?vaa=1&amp;vcp=1&amp;vis=1&amp;pid=57acfeb5b&amp;color=0,0,0&amp;vpa=27&amp;vtp=1&amp;vaab=1"/>
          <p:cNvSpPr/>
          <p:nvPr/>
        </p:nvSpPr>
        <p:spPr>
          <a:xfrm>
            <a:off x="4549521" y="3719519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多数病原体</a:t>
            </a:r>
            <a:endParaRPr lang="en-US" altLang="zh-CN" sz="2800" dirty="0"/>
          </a:p>
        </p:txBody>
      </p:sp>
      <p:sp>
        <p:nvSpPr>
          <p:cNvPr id="11" name="QB_6_AN.35_1#c8dd09737.blank?vaa=1&amp;vcp=1&amp;vis=1&amp;pid=57acfeb5b&amp;color=0,0,0&amp;vpa=28&amp;vtp=1&amp;vaab=1"/>
          <p:cNvSpPr/>
          <p:nvPr/>
        </p:nvSpPr>
        <p:spPr>
          <a:xfrm>
            <a:off x="8825451" y="371951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先天</a:t>
            </a:r>
            <a:endParaRPr lang="en-US" altLang="zh-CN" sz="2800" dirty="0"/>
          </a:p>
        </p:txBody>
      </p:sp>
      <p:sp>
        <p:nvSpPr>
          <p:cNvPr id="12" name="QB_6_AN.36_1#c8dd09737.blank?vaa=1&amp;vcp=1&amp;vis=1&amp;pid=57acfeb5b&amp;color=0,0,0&amp;vpa=29&amp;vtp=1&amp;vaab=1"/>
          <p:cNvSpPr/>
          <p:nvPr/>
        </p:nvSpPr>
        <p:spPr>
          <a:xfrm>
            <a:off x="2726774" y="4334545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</a:t>
            </a:r>
            <a:endParaRPr lang="en-US" altLang="zh-CN" sz="2800" dirty="0"/>
          </a:p>
        </p:txBody>
      </p:sp>
      <p:sp>
        <p:nvSpPr>
          <p:cNvPr id="13" name="QB_6_AN.37_1#c8dd09737.blank?vaa=1&amp;vcp=1&amp;vis=1&amp;pid=57acfeb5b&amp;color=0,0,0&amp;vpa=30&amp;vtp=1&amp;vaab=1"/>
          <p:cNvSpPr/>
          <p:nvPr/>
        </p:nvSpPr>
        <p:spPr>
          <a:xfrm>
            <a:off x="5642550" y="4901248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特定抗原</a:t>
            </a:r>
            <a:endParaRPr lang="en-US" altLang="zh-CN" sz="2800" dirty="0"/>
          </a:p>
        </p:txBody>
      </p:sp>
      <p:sp>
        <p:nvSpPr>
          <p:cNvPr id="14" name="QB_6_AN.38_1#c8dd09737.blank?vaa=1&amp;vcp=1&amp;vis=1&amp;pid=57acfeb5b&amp;color=0,0,0&amp;vpa=31&amp;vtp=1&amp;vaab=1"/>
          <p:cNvSpPr/>
          <p:nvPr/>
        </p:nvSpPr>
        <p:spPr>
          <a:xfrm>
            <a:off x="9161206" y="489796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后天</a:t>
            </a:r>
            <a:endParaRPr lang="en-US" altLang="zh-CN" sz="2800" dirty="0"/>
          </a:p>
        </p:txBody>
      </p:sp>
      <p:sp>
        <p:nvSpPr>
          <p:cNvPr id="15" name="QB_6_AN.39_1#c8dd09737.blank?vaa=1&amp;vcp=1&amp;vis=1&amp;pid=57acfeb5b&amp;color=0,0,0&amp;vpa=32&amp;vtp=1&amp;vaab=1"/>
          <p:cNvSpPr/>
          <p:nvPr/>
        </p:nvSpPr>
        <p:spPr>
          <a:xfrm>
            <a:off x="10770785" y="489796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不可</a:t>
            </a:r>
            <a:endParaRPr lang="en-US" altLang="zh-CN" sz="2800" dirty="0"/>
          </a:p>
        </p:txBody>
      </p:sp>
      <p:sp>
        <p:nvSpPr>
          <p:cNvPr id="16" name="QB_6_BD.33_2#c8dd09737?bid=2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7E3D698E-BF5D-E10C-ADC3-2EBD2D0CD470}"/>
              </a:ext>
            </a:extLst>
          </p:cNvPr>
          <p:cNvSpPr/>
          <p:nvPr/>
        </p:nvSpPr>
        <p:spPr>
          <a:xfrm>
            <a:off x="539496" y="4680967"/>
            <a:ext cx="881063" cy="596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</a:t>
            </a:r>
            <a:endParaRPr lang="en-US" altLang="zh-CN" sz="2800" dirty="0"/>
          </a:p>
          <a:p>
            <a:pPr algn="l" latinLnBrk="1">
              <a:lnSpc>
                <a:spcPct val="137000"/>
              </a:lnSpc>
            </a:pPr>
            <a:endParaRPr lang="en-US" altLang="zh-CN" sz="2800" dirty="0"/>
          </a:p>
        </p:txBody>
      </p:sp>
      <p:sp>
        <p:nvSpPr>
          <p:cNvPr id="17" name="SystemAddBraceShape">
            <a:extLst>
              <a:ext uri="{FF2B5EF4-FFF2-40B4-BE49-F238E27FC236}">
                <a16:creationId xmlns:a16="http://schemas.microsoft.com/office/drawing/2014/main" id="{6F11B540-C4E7-CB3F-C5A1-BFA2DE15D239}"/>
              </a:ext>
            </a:extLst>
          </p:cNvPr>
          <p:cNvSpPr/>
          <p:nvPr/>
        </p:nvSpPr>
        <p:spPr>
          <a:xfrm>
            <a:off x="1395159" y="4024186"/>
            <a:ext cx="165100" cy="189814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ee11a38a0?vaa=1&amp;vcp=1&amp;vis=1&amp;pid=57acfeb5b&amp;color=0,0,0&amp;vtp=1&amp;vaab=1&amp;bt=1&amp;bbb=1"/>
          <p:cNvSpPr/>
          <p:nvPr/>
        </p:nvSpPr>
        <p:spPr>
          <a:xfrm>
            <a:off x="539496" y="1242822"/>
            <a:ext cx="1138078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能引起人体产生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的物质。抗原是外来的，而不是自身的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当病原体侵入人体后，刺激淋巴细胞产生的一种抵抗该病原体的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叫抗体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kumimoji="0" lang="en-US" altLang="zh-CN" sz="2800" b="1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0.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疫苗：用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的病原体制成的生物制品，在免疫学上属于疫苗。</a:t>
            </a:r>
            <a:endParaRPr lang="en-US" altLang="zh-CN" sz="2800" dirty="0"/>
          </a:p>
        </p:txBody>
      </p:sp>
      <p:sp>
        <p:nvSpPr>
          <p:cNvPr id="3" name="QB_6_AN.1_1#ee11a38a0.blank?vaa=1&amp;vcp=1&amp;vis=1&amp;pid=57acfeb5b&amp;color=0,0,0&amp;vpa=33&amp;vtp=1&amp;vaab=1&amp;bbb=1"/>
          <p:cNvSpPr/>
          <p:nvPr/>
        </p:nvSpPr>
        <p:spPr>
          <a:xfrm>
            <a:off x="4528667" y="121234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5" name="QB_6_AN.2_1#ee11a38a0.blank?vaa=1&amp;vcp=1&amp;vis=1&amp;pid=57acfeb5b&amp;color=0,0,0&amp;vpa=34&amp;vtp=1&amp;vaab=1&amp;bbb=1"/>
          <p:cNvSpPr/>
          <p:nvPr/>
        </p:nvSpPr>
        <p:spPr>
          <a:xfrm>
            <a:off x="549815" y="250774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特殊蛋白质</a:t>
            </a:r>
            <a:endParaRPr lang="en-US" altLang="zh-CN" sz="2800" dirty="0"/>
          </a:p>
        </p:txBody>
      </p:sp>
      <p:sp>
        <p:nvSpPr>
          <p:cNvPr id="7" name="QB_6_AN.3_1#ee11a38a0.blank?vaa=1&amp;vcp=1&amp;vis=1&amp;pid=57acfeb5b&amp;color=0,0,0&amp;vpa=35&amp;vtp=1&amp;vaab=1&amp;bbb=1"/>
          <p:cNvSpPr/>
          <p:nvPr/>
        </p:nvSpPr>
        <p:spPr>
          <a:xfrm>
            <a:off x="2308764" y="3134487"/>
            <a:ext cx="1960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失活或减毒</a:t>
            </a:r>
            <a:endParaRPr lang="en-US" altLang="zh-CN" sz="2800" spc="-100" dirty="0"/>
          </a:p>
        </p:txBody>
      </p:sp>
      <p:sp>
        <p:nvSpPr>
          <p:cNvPr id="8" name="QB_6_BD.46_1#974ba06c5?vaa=1&amp;vcp=1&amp;vis=1&amp;pid=57acfeb5b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计划免疫：根据某些传染病的发生规律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，将各种安全有效的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按照科学的免疫程序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，有计划地给儿童接种，以达到预防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、控制和消灭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相应传染病的目的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。这种有计划地进行预防接种，简称为计划免疫。</a:t>
            </a:r>
            <a:endParaRPr lang="en-US" altLang="zh-CN" sz="2800" dirty="0"/>
          </a:p>
        </p:txBody>
      </p:sp>
      <p:sp>
        <p:nvSpPr>
          <p:cNvPr id="9" name="QB_6_AN.47_1#974ba06c5.blank?vaa=1&amp;vcp=1&amp;vis=1&amp;pid=57acfeb5b&amp;color=0,0,0&amp;vpa=36&amp;vtp=1&amp;vaab=1&amp;bbb=1"/>
          <p:cNvSpPr/>
          <p:nvPr/>
        </p:nvSpPr>
        <p:spPr>
          <a:xfrm>
            <a:off x="10220294" y="37756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8_1#02b436639?vaa=1&amp;vcp=1&amp;vis=1&amp;pid=57acfeb5b&amp;color=0,0,0&amp;vtp=1&amp;vaab=1&amp;bt=1&amp;bbb=1&amp;hb=1"/>
          <p:cNvSpPr/>
          <p:nvPr/>
        </p:nvSpPr>
        <p:spPr>
          <a:xfrm>
            <a:off x="539496" y="92278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安全用药：指根据病情需要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，在选择药物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和服药时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间等方面都恰到好处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，充分发挥药物的最佳效果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，尽量避免药物对人体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所产生的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02b436639.blank?vaa=1&amp;vcp=1&amp;vis=1&amp;pid=57acfeb5b&amp;color=0,0,0&amp;vpa=37&amp;vtp=1&amp;vaab=1&amp;bbb=1"/>
          <p:cNvSpPr/>
          <p:nvPr/>
        </p:nvSpPr>
        <p:spPr>
          <a:xfrm>
            <a:off x="7395114" y="8923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02b436639.blank?vaa=1&amp;vcp=1&amp;vis=1&amp;pid=57acfeb5b&amp;color=0,0,0&amp;vpa=38&amp;vtp=1&amp;vaab=1&amp;bbb=1"/>
          <p:cNvSpPr/>
          <p:nvPr/>
        </p:nvSpPr>
        <p:spPr>
          <a:xfrm>
            <a:off x="8817514" y="89230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剂量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6_AN.3_1#02b436639.blank?vaa=1&amp;vcp=1&amp;vis=1&amp;pid=57acfeb5b&amp;color=0,0,0&amp;vpa=39&amp;vtp=1&amp;vaab=1&amp;bbb=1"/>
          <p:cNvSpPr/>
          <p:nvPr/>
        </p:nvSpPr>
        <p:spPr>
          <a:xfrm>
            <a:off x="1972214" y="216674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不良反应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BD.52_1#6bffbffe5?sp=1&amp;vaa=1&amp;vcp=1&amp;vis=1&amp;pid=57acfeb5b&amp;color=0,0,0&amp;vtp=1&amp;vaab=1&amp;bbb=1"/>
          <p:cNvSpPr/>
          <p:nvPr/>
        </p:nvSpPr>
        <p:spPr>
          <a:xfrm>
            <a:off x="539496" y="28432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药物的种类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B_6_BD.52_2#6bffbffe5?bid=3&amp;vaa=1&amp;vcp=1&amp;vis=1&amp;pid=57acfeb5b&amp;color=0,0,0&amp;vtp=1&amp;vaab=1"/>
          <p:cNvSpPr/>
          <p:nvPr/>
        </p:nvSpPr>
        <p:spPr>
          <a:xfrm>
            <a:off x="1712660" y="3472751"/>
            <a:ext cx="9788525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处方药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必须凭执业医师或执业助理医师的处方才可以购买，并按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服用的药物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非处方药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不需要凭医师处方即可购买，按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服用的药物。简称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"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"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8" name="QB_6_AN.53_1#6bffbffe5.blank?vaa=1&amp;vcp=1&amp;vis=1&amp;pid=57acfeb5b&amp;color=0,0,0&amp;vpa=40&amp;vtp=1&amp;vaab=1"/>
          <p:cNvSpPr/>
          <p:nvPr/>
        </p:nvSpPr>
        <p:spPr>
          <a:xfrm>
            <a:off x="2317788" y="40885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医嘱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54_1#6bffbffe5.blank?vaa=1&amp;vcp=1&amp;vis=1&amp;pid=57acfeb5b&amp;color=0,0,0&amp;vpa=41&amp;vtp=1&amp;vaab=1"/>
          <p:cNvSpPr/>
          <p:nvPr/>
        </p:nvSpPr>
        <p:spPr>
          <a:xfrm>
            <a:off x="8402313" y="472866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所附说明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6_AN.55_1#6bffbffe5.blank?vaa=1&amp;vcp=1&amp;vis=1&amp;pid=57acfeb5b&amp;color=0,0,0&amp;vpa=42&amp;vtp=1&amp;vaab=1"/>
              <p:cNvSpPr/>
              <p:nvPr/>
            </p:nvSpPr>
            <p:spPr>
              <a:xfrm>
                <a:off x="3593130" y="5497778"/>
                <a:ext cx="8239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OTC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6_AN.55_1#6bffbffe5.blank?vaa=1&amp;vcp=1&amp;vis=1&amp;pid=57acfeb5b&amp;color=0,0,0&amp;vpa=42&amp;vtp=1&amp;vaa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130" y="5497778"/>
                <a:ext cx="823913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6_BD.52_2#6bffbffe5?bid=3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4777C525-68CC-88FA-4B94-568A4CF3E6F7}"/>
              </a:ext>
            </a:extLst>
          </p:cNvPr>
          <p:cNvSpPr/>
          <p:nvPr/>
        </p:nvSpPr>
        <p:spPr>
          <a:xfrm>
            <a:off x="539497" y="4459827"/>
            <a:ext cx="881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药物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2" name="SystemAddBraceShape">
            <a:extLst>
              <a:ext uri="{FF2B5EF4-FFF2-40B4-BE49-F238E27FC236}">
                <a16:creationId xmlns:a16="http://schemas.microsoft.com/office/drawing/2014/main" id="{4B20D7C9-E899-8832-4307-61E4AC85DC05}"/>
              </a:ext>
            </a:extLst>
          </p:cNvPr>
          <p:cNvSpPr/>
          <p:nvPr/>
        </p:nvSpPr>
        <p:spPr>
          <a:xfrm>
            <a:off x="1395160" y="3726751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6_1#b45a8817d?vaa=1&amp;vcp=1&amp;vis=1&amp;pid=57acfeb5b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急救</a:t>
            </a:r>
            <a:endParaRPr lang="en-US" altLang="zh-CN" sz="2800" dirty="0"/>
          </a:p>
        </p:txBody>
      </p:sp>
      <p:sp>
        <p:nvSpPr>
          <p:cNvPr id="3" name="QB_7_BD.57_1#b53164b41?vaa=1&amp;vcp=1&amp;vis=1&amp;pid=b45a8817d&amp;color=0,0,0&amp;vtp=1&amp;vaab=1&amp;bbb=1"/>
          <p:cNvSpPr/>
          <p:nvPr/>
        </p:nvSpPr>
        <p:spPr>
          <a:xfrm>
            <a:off x="539496" y="1122027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拨打电话“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”紧急呼救。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（2）人工呼吸和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心脏按压。</a:t>
            </a:r>
            <a:endParaRPr lang="en-US" altLang="zh-CN" sz="2800" dirty="0"/>
          </a:p>
        </p:txBody>
      </p:sp>
      <p:sp>
        <p:nvSpPr>
          <p:cNvPr id="4" name="QB_7_AN.1_1#b53164b41.blank?vaa=1&amp;vcp=1&amp;vis=1&amp;pid=b45a8817d&amp;color=0,0,0&amp;vpa=43&amp;vtp=1&amp;vaab=1&amp;bbb=1"/>
          <p:cNvSpPr/>
          <p:nvPr/>
        </p:nvSpPr>
        <p:spPr>
          <a:xfrm>
            <a:off x="3018378" y="1092182"/>
            <a:ext cx="792163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120</a:t>
            </a:r>
            <a:endParaRPr lang="en-US" altLang="zh-CN" sz="2800" dirty="0"/>
          </a:p>
        </p:txBody>
      </p:sp>
      <p:sp>
        <p:nvSpPr>
          <p:cNvPr id="6" name="QB_7_AN.2_1#b53164b41.blank?vaa=1&amp;vcp=1&amp;vis=1&amp;pid=b45a8817d&amp;color=0,0,0&amp;vpa=44&amp;vtp=1&amp;vaab=1&amp;bbb=1"/>
          <p:cNvSpPr/>
          <p:nvPr/>
        </p:nvSpPr>
        <p:spPr>
          <a:xfrm>
            <a:off x="3216815" y="1652062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胸外</a:t>
            </a:r>
            <a:endParaRPr lang="en-US" altLang="zh-CN" sz="2800" dirty="0"/>
          </a:p>
        </p:txBody>
      </p:sp>
      <p:sp>
        <p:nvSpPr>
          <p:cNvPr id="7" name="QB_7_BD.61_1#9031b97ad?sp=1&amp;vaa=1&amp;vcp=1&amp;vis=1&amp;pid=b45a8817d&amp;color=0,0,0&amp;vtp=1&amp;vaab=1&amp;bbb=1&amp;hb=1"/>
          <p:cNvSpPr/>
          <p:nvPr/>
        </p:nvSpPr>
        <p:spPr>
          <a:xfrm>
            <a:off x="539496" y="2252327"/>
            <a:ext cx="11109960" cy="3935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（3）出血和止血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内出血是指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的出血，一般不易诊断，如怀疑有内出血，一定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要及时去医院诊治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血液从伤口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，一般能自行凝固止血。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红，血液连续不断地从伤口流出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心端止血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动脉出血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血色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红，血液从伤口喷射而出或一股一股地涌出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端止血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62_1#9031b97ad.blank?vaa=1&amp;vcp=1&amp;vis=1&amp;pid=b45a8817d&amp;color=0,0,0&amp;vpa=45&amp;vtp=1&amp;vaab=1&amp;bbb=1"/>
          <p:cNvSpPr/>
          <p:nvPr/>
        </p:nvSpPr>
        <p:spPr>
          <a:xfrm>
            <a:off x="2327814" y="2793982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体内器官</a:t>
            </a:r>
            <a:endParaRPr lang="en-US" altLang="zh-CN" sz="2800" dirty="0"/>
          </a:p>
        </p:txBody>
      </p:sp>
      <p:sp>
        <p:nvSpPr>
          <p:cNvPr id="9" name="QB_7_AN.63_1#9031b97ad.blank?vaa=1&amp;vcp=1&amp;vis=1&amp;pid=b45a8817d&amp;color=0,0,0&amp;vpa=46&amp;vtp=1&amp;vaab=1&amp;bbb=1"/>
          <p:cNvSpPr/>
          <p:nvPr/>
        </p:nvSpPr>
        <p:spPr>
          <a:xfrm>
            <a:off x="4850786" y="3953129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缓慢渗出</a:t>
            </a:r>
            <a:endParaRPr lang="en-US" altLang="zh-CN" sz="2800" dirty="0"/>
          </a:p>
        </p:txBody>
      </p:sp>
      <p:sp>
        <p:nvSpPr>
          <p:cNvPr id="10" name="QB_7_AN.64_1#9031b97ad.blank?vaa=1&amp;vcp=1&amp;vis=1&amp;pid=b45a8817d&amp;color=0,0,0&amp;vpa=47&amp;vtp=1&amp;vaab=1"/>
          <p:cNvSpPr/>
          <p:nvPr/>
        </p:nvSpPr>
        <p:spPr>
          <a:xfrm>
            <a:off x="3017370" y="450848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暗</a:t>
            </a:r>
            <a:endParaRPr lang="en-US" altLang="zh-CN" sz="2800" dirty="0"/>
          </a:p>
        </p:txBody>
      </p:sp>
      <p:sp>
        <p:nvSpPr>
          <p:cNvPr id="11" name="QB_7_AN.65_1#9031b97ad.blank?vaa=1&amp;vcp=1&amp;vis=1&amp;pid=b45a8817d&amp;color=0,0,0&amp;vpa=48&amp;vtp=1&amp;vaab=1"/>
          <p:cNvSpPr/>
          <p:nvPr/>
        </p:nvSpPr>
        <p:spPr>
          <a:xfrm>
            <a:off x="9239287" y="453619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</a:t>
            </a:r>
            <a:endParaRPr lang="en-US" altLang="zh-CN" sz="2800" dirty="0"/>
          </a:p>
        </p:txBody>
      </p:sp>
      <p:sp>
        <p:nvSpPr>
          <p:cNvPr id="12" name="QB_7_AN.66_1#9031b97ad.blank?vaa=1&amp;vcp=1&amp;vis=1&amp;pid=b45a8817d&amp;color=0,0,0&amp;vpa=49&amp;vtp=1&amp;vaab=1"/>
          <p:cNvSpPr/>
          <p:nvPr/>
        </p:nvSpPr>
        <p:spPr>
          <a:xfrm>
            <a:off x="3017370" y="507998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鲜</a:t>
            </a:r>
            <a:endParaRPr lang="en-US" altLang="zh-CN" sz="2800" dirty="0"/>
          </a:p>
        </p:txBody>
      </p:sp>
      <p:sp>
        <p:nvSpPr>
          <p:cNvPr id="13" name="QB_7_AN.67_1#9031b97ad.blank?vaa=1&amp;vcp=1&amp;vis=1&amp;pid=b45a8817d&amp;color=0,0,0&amp;vpa=50&amp;vtp=1&amp;vaab=1"/>
          <p:cNvSpPr/>
          <p:nvPr/>
        </p:nvSpPr>
        <p:spPr>
          <a:xfrm>
            <a:off x="10882688" y="5095792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68_1#f26f0d9e2?sp=1&amp;vaa=1&amp;vcp=1&amp;vis=1&amp;pid=57acfeb5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健康：按照世界卫生组织对健康的定义，健康不仅仅是没有疾病或者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不虚弱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而是指一种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方面的良好状态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是儿童、青少年心理健康的核心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f26f0d9e2.blank?vaa=1&amp;vcp=1&amp;vis=1&amp;pid=57acfeb5b&amp;color=0,0,0&amp;vpa=51&amp;vtp=1&amp;vaab=1&amp;bbb=1"/>
          <p:cNvSpPr/>
          <p:nvPr/>
        </p:nvSpPr>
        <p:spPr>
          <a:xfrm>
            <a:off x="3741657" y="2480943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身体上</a:t>
            </a:r>
            <a:endParaRPr lang="en-US" altLang="zh-CN" sz="2800" spc="-50" dirty="0"/>
          </a:p>
        </p:txBody>
      </p:sp>
      <p:sp>
        <p:nvSpPr>
          <p:cNvPr id="4" name="QB_6_AN.2_1#f26f0d9e2.blank?vaa=1&amp;vcp=1&amp;vis=1&amp;pid=57acfeb5b&amp;color=0,0,0&amp;vpa=52&amp;vtp=1&amp;vaab=1&amp;bbb=1"/>
          <p:cNvSpPr/>
          <p:nvPr/>
        </p:nvSpPr>
        <p:spPr>
          <a:xfrm>
            <a:off x="5444394" y="2474468"/>
            <a:ext cx="1300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心理上</a:t>
            </a:r>
            <a:endParaRPr lang="en-US" altLang="zh-CN" sz="2800" spc="-50" dirty="0"/>
          </a:p>
        </p:txBody>
      </p:sp>
      <p:sp>
        <p:nvSpPr>
          <p:cNvPr id="5" name="QB_6_AN.3_1#f26f0d9e2.blank?vaa=1&amp;vcp=1&amp;vis=1&amp;pid=57acfeb5b&amp;color=0,0,0&amp;vpa=53&amp;vtp=1&amp;vaab=1&amp;bbb=1"/>
          <p:cNvSpPr/>
          <p:nvPr/>
        </p:nvSpPr>
        <p:spPr>
          <a:xfrm>
            <a:off x="7195891" y="2474467"/>
            <a:ext cx="16494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社会适应</a:t>
            </a:r>
            <a:endParaRPr lang="en-US" altLang="zh-CN" sz="2800" spc="-50" dirty="0"/>
          </a:p>
        </p:txBody>
      </p:sp>
      <p:sp>
        <p:nvSpPr>
          <p:cNvPr id="6" name="QB_6_AN.4_1#f26f0d9e2.blank?vaa=1&amp;vcp=1&amp;vis=1&amp;pid=57acfeb5b&amp;color=0,0,0&amp;vpa=54&amp;vtp=1&amp;vaab=1&amp;bbb=1"/>
          <p:cNvSpPr/>
          <p:nvPr/>
        </p:nvSpPr>
        <p:spPr>
          <a:xfrm>
            <a:off x="549815" y="310121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心情愉快</a:t>
            </a:r>
            <a:endParaRPr lang="en-US" altLang="zh-CN" sz="2800" dirty="0"/>
          </a:p>
        </p:txBody>
      </p:sp>
      <p:sp>
        <p:nvSpPr>
          <p:cNvPr id="7" name="QB_6_BD.73_1#640704e25?vaa=1&amp;vcp=1&amp;vis=1&amp;pid=57acfeb5b&amp;color=0,0,0&amp;vtp=1&amp;vaab=1&amp;bbb=1&amp;h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生活方式对健康的影响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：目前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、恶性肿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瘤等一些慢性非传染性疾病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，被称为“生活方式病”，也叫“现代文明病”。</a:t>
            </a:r>
            <a:endParaRPr lang="en-US" altLang="zh-CN" sz="2800" dirty="0"/>
          </a:p>
        </p:txBody>
      </p:sp>
      <p:sp>
        <p:nvSpPr>
          <p:cNvPr id="8" name="QB_6_AN.74_1#640704e25.blank?vaa=1&amp;vcp=1&amp;vis=1&amp;pid=57acfeb5b&amp;color=0,0,0&amp;vpa=55&amp;vtp=1&amp;vaab=1&amp;bbb=1"/>
          <p:cNvSpPr/>
          <p:nvPr/>
        </p:nvSpPr>
        <p:spPr>
          <a:xfrm>
            <a:off x="5617115" y="375050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糖尿病</a:t>
            </a:r>
            <a:endParaRPr lang="en-US" altLang="zh-CN" sz="2800" dirty="0"/>
          </a:p>
        </p:txBody>
      </p:sp>
      <p:sp>
        <p:nvSpPr>
          <p:cNvPr id="9" name="QB_6_AN.75_1#640704e25.blank?vaa=1&amp;vcp=1&amp;vis=1&amp;pid=57acfeb5b&amp;color=0,0,0&amp;vpa=56&amp;vtp=1&amp;vaab=1&amp;bbb=1"/>
          <p:cNvSpPr/>
          <p:nvPr/>
        </p:nvSpPr>
        <p:spPr>
          <a:xfrm>
            <a:off x="7395114" y="375050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心脑血管疾病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b5979a03?vcp=1&amp;pid=29ef996cb&amp;color=0,170,129&amp;vtp=1&amp;vaab=1&amp;bt=1&amp;bbb=1"/>
          <p:cNvSpPr/>
          <p:nvPr/>
        </p:nvSpPr>
        <p:spPr>
          <a:xfrm>
            <a:off x="539496" y="554400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graphicFrame>
        <p:nvGraphicFramePr>
          <p:cNvPr id="19" name="QB_6_BD.76_1#d9b93d895?colgroup=3,12,13&amp;vaa=1&amp;vcp=1&amp;vis=1&amp;pid=bb5979a0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260047"/>
              </p:ext>
            </p:extLst>
          </p:nvPr>
        </p:nvGraphicFramePr>
        <p:xfrm>
          <a:off x="539496" y="1327578"/>
          <a:ext cx="11082528" cy="4946968"/>
        </p:xfrm>
        <a:graphic>
          <a:graphicData uri="http://schemas.openxmlformats.org/drawingml/2006/table">
            <a:tbl>
              <a:tblPr/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40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356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4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5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人体三</a:t>
                      </a:r>
                    </a:p>
                    <a:p>
                      <a:pPr marL="0" lvl="0" indent="0" algn="ctr" latinLnBrk="1" hangingPunct="0">
                        <a:lnSpc>
                          <a:spcPts val="49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道防线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400"/>
                        </a:lnSpc>
                      </a:pPr>
                      <a:r>
                        <a:rPr lang="en-US" altLang="zh-CN" sz="119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属于第一道防线的是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属于第二道防线的是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能形象表示人体第三道防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均填序号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由图可知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免疫具有抵抗</a:t>
                      </a: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侵入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及时清除体内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死亡和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识别和清除体内产生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如肿瘤细胞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</a:p>
                    <a:p>
                      <a:pPr marL="0" lvl="0" indent="0" algn="l" latinLnBrk="1" hangingPunct="0">
                        <a:lnSpc>
                          <a:spcPts val="3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三方面的功能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76_2#d9b93d895.table_image?tii=1&amp;vaa=1&amp;vcp=1&amp;vis=1&amp;pid=bb5979a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256" y="2900410"/>
            <a:ext cx="4489704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7_1#d9b93d895.blank?vaa=1&amp;vcp=1&amp;vis=1&amp;pid=bb5979a03&amp;color=0,0,0&amp;vpa=57&amp;vtp=1&amp;vaab=1&amp;bbb=1&amp;hb=1"/>
          <p:cNvSpPr/>
          <p:nvPr/>
        </p:nvSpPr>
        <p:spPr>
          <a:xfrm>
            <a:off x="6747120" y="1868130"/>
            <a:ext cx="4819904" cy="9583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877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A、C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78_1#d9b93d895.blank?vaa=1&amp;vcp=1&amp;vis=1&amp;pid=bb5979a03&amp;color=0,0,0&amp;vpa=58&amp;vtp=1&amp;vaab=1&amp;bbb=1"/>
              <p:cNvSpPr/>
              <p:nvPr/>
            </p:nvSpPr>
            <p:spPr>
              <a:xfrm>
                <a:off x="6770932" y="2781759"/>
                <a:ext cx="4937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78_1#d9b93d895.blank?vaa=1&amp;vcp=1&amp;vis=1&amp;pid=bb5979a03&amp;color=0,0,0&amp;vpa=5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932" y="2781759"/>
                <a:ext cx="49371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79_1#d9b93d895.blank?vaa=1&amp;vcp=1&amp;vis=1&amp;pid=bb5979a03&amp;color=0,0,0&amp;vpa=59&amp;vtp=1&amp;vaab=1&amp;bbb=1"/>
              <p:cNvSpPr/>
              <p:nvPr/>
            </p:nvSpPr>
            <p:spPr>
              <a:xfrm>
                <a:off x="7850432" y="3205177"/>
                <a:ext cx="476250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79_1#d9b93d895.blank?vaa=1&amp;vcp=1&amp;vis=1&amp;pid=bb5979a03&amp;color=0,0,0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0432" y="3205177"/>
                <a:ext cx="476250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6_AN.80_1#d9b93d895.blank?vaa=1&amp;vcp=1&amp;vis=1&amp;pid=bb5979a03&amp;color=0,0,0&amp;vpa=60&amp;vtp=1&amp;vaab=1&amp;bbb=1"/>
          <p:cNvSpPr/>
          <p:nvPr/>
        </p:nvSpPr>
        <p:spPr>
          <a:xfrm>
            <a:off x="6757439" y="40803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1_1#d9b93d895.blank?vaa=1&amp;vcp=1&amp;vis=1&amp;pid=bb5979a03&amp;color=0,0,0&amp;vpa=61&amp;vtp=1&amp;vaab=1&amp;bbb=1"/>
          <p:cNvSpPr/>
          <p:nvPr/>
        </p:nvSpPr>
        <p:spPr>
          <a:xfrm>
            <a:off x="6757439" y="45121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衰老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2_1#d9b93d895.blank?vaa=1&amp;vcp=1&amp;vis=1&amp;pid=bb5979a03&amp;color=0,0,0&amp;vpa=62&amp;vtp=1&amp;vaab=1&amp;bbb=1"/>
          <p:cNvSpPr/>
          <p:nvPr/>
        </p:nvSpPr>
        <p:spPr>
          <a:xfrm>
            <a:off x="9411739" y="45121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损伤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6_AN.83_1#d9b93d895.blank?vaa=1&amp;vcp=1&amp;vis=1&amp;pid=bb5979a03&amp;color=0,0,0&amp;vpa=63&amp;vtp=1&amp;vaab=1&amp;bbb=1"/>
          <p:cNvSpPr/>
          <p:nvPr/>
        </p:nvSpPr>
        <p:spPr>
          <a:xfrm>
            <a:off x="6846339" y="49439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监视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6_AN.84_1#d9b93d895.blank?vaa=1&amp;vcp=1&amp;vis=1&amp;pid=bb5979a03&amp;color=0,0,0&amp;vpa=64&amp;vtp=1&amp;vaab=1&amp;bbb=1"/>
          <p:cNvSpPr/>
          <p:nvPr/>
        </p:nvSpPr>
        <p:spPr>
          <a:xfrm>
            <a:off x="7113039" y="5375735"/>
            <a:ext cx="969963" cy="410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80db98e0?vcp=1&amp;pid=29ef9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5_1#ae688cea8?sp=1&amp;vaa=1&amp;vcp=1&amp;vis=1&amp;pid=180db98e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探究酒精（或烟草浸出液）对水蚤心率的影响</a:t>
            </a:r>
            <a:endParaRPr lang="en-US" altLang="zh-CN" sz="2800" dirty="0"/>
          </a:p>
        </p:txBody>
      </p:sp>
      <p:sp>
        <p:nvSpPr>
          <p:cNvPr id="4" name="QO_6_BD.85_2#ae688cea8?sp=1&amp;vaa=1&amp;vcp=1&amp;vis=1&amp;pid=180db98e0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（1）提出问题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酒精（或烟草浸出液）对水蚤心率有影响吗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</p:txBody>
      </p:sp>
      <p:sp>
        <p:nvSpPr>
          <p:cNvPr id="5" name="QB_7_BD.86_1#16bf2f763?vaa=1&amp;vcp=1&amp;vis=1&amp;pid=ae688cea8&amp;color=0,0,0&amp;vtp=1&amp;vaab=1&amp;bbb=1"/>
          <p:cNvSpPr/>
          <p:nvPr/>
        </p:nvSpPr>
        <p:spPr>
          <a:xfrm>
            <a:off x="539496" y="2529694"/>
            <a:ext cx="11469688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（3）制订计划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准备大小和状态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的水蚤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配制不同体积浓度的酒精溶液（或烟草浸出液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准备清水、吸水纸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棉絮等实验用品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统计水蚤在不同体积浓度的酒精溶液（或烟草浸出液）中的心率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16bf2f763.blank?vaa=1&amp;vcp=1&amp;vis=1&amp;pid=ae688cea8&amp;color=0,0,0&amp;vpa=65&amp;vtp=1&amp;vaab=1&amp;bbb=1"/>
          <p:cNvSpPr/>
          <p:nvPr/>
        </p:nvSpPr>
        <p:spPr>
          <a:xfrm>
            <a:off x="2959639" y="2499214"/>
            <a:ext cx="8437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酒精（或烟草浸出液）对水蚤心率有（或没有）影响</a:t>
            </a:r>
            <a:endParaRPr lang="en-US" altLang="zh-CN" sz="2800" dirty="0"/>
          </a:p>
        </p:txBody>
      </p:sp>
      <p:sp>
        <p:nvSpPr>
          <p:cNvPr id="11" name="QB_7_AN.89_1#16bf2f763.blank?vaa=1&amp;vcp=1&amp;vis=1&amp;pid=ae688cea8&amp;color=0,0,0&amp;vpa=66&amp;vtp=1&amp;vaab=1&amp;bbb=1"/>
          <p:cNvSpPr/>
          <p:nvPr/>
        </p:nvSpPr>
        <p:spPr>
          <a:xfrm>
            <a:off x="3394615" y="37946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1ff3c443a?sp=1&amp;vcp=1&amp;vis=1&amp;pid=ae688cea8&amp;color=0,0,0&amp;vtp=1&amp;vaab=1&amp;bt=1&amp;bbb=1"/>
          <p:cNvSpPr/>
          <p:nvPr/>
        </p:nvSpPr>
        <p:spPr>
          <a:xfrm>
            <a:off x="539496" y="216074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（4）实验结果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P_7_BD#1ff3c443a?colgroup=10,6,3,1,2,2&amp;vcp=1&amp;vis=1&amp;pid=ae688cea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339165"/>
                  </p:ext>
                </p:extLst>
              </p:nvPr>
            </p:nvGraphicFramePr>
            <p:xfrm>
              <a:off x="539496" y="2846927"/>
              <a:ext cx="11055096" cy="1137603"/>
            </p:xfrm>
            <a:graphic>
              <a:graphicData uri="http://schemas.openxmlformats.org/drawingml/2006/table">
                <a:tbl>
                  <a:tblPr/>
                  <a:tblGrid>
                    <a:gridCol w="4059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6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595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酒精溶液体积分数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清水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0.25%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10秒内心跳次数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死亡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P_7_BD#1ff3c443a?colgroup=10,6,3,1,2,2&amp;vcp=1&amp;vis=1&amp;pid=ae688cea8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0339165"/>
                  </p:ext>
                </p:extLst>
              </p:nvPr>
            </p:nvGraphicFramePr>
            <p:xfrm>
              <a:off x="539496" y="2846927"/>
              <a:ext cx="11055096" cy="1137603"/>
            </p:xfrm>
            <a:graphic>
              <a:graphicData uri="http://schemas.openxmlformats.org/drawingml/2006/table">
                <a:tbl>
                  <a:tblPr/>
                  <a:tblGrid>
                    <a:gridCol w="40599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8658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7218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595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704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酒精溶液体积分数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清水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9419" t="-5376" r="-21452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21986" t="-5376" r="-266667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791758" t="-5376" r="-106593" b="-1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45313" t="-5376" r="-1042" b="-1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10秒内心跳次数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死亡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BD.90_1#f19929387?vaa=1&amp;vcp=1&amp;vis=1&amp;pid=ae688cea8&amp;color=0,0,0&amp;vtp=1&amp;vaab=1&amp;bbb=1"/>
          <p:cNvSpPr/>
          <p:nvPr/>
        </p:nvSpPr>
        <p:spPr>
          <a:xfrm>
            <a:off x="539496" y="411692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（5）实验结论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91_1#f19929387.blank?vaa=1&amp;vcp=1&amp;vis=1&amp;pid=ae688cea8&amp;color=0,0,0&amp;vpa=67&amp;vtp=1&amp;vaab=1&amp;bbb=1"/>
          <p:cNvSpPr/>
          <p:nvPr/>
        </p:nvSpPr>
        <p:spPr>
          <a:xfrm>
            <a:off x="3250585" y="4065492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酒精对水蚤心率有影响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2_1#4e54c002d?sp=1&amp;vaa=1&amp;vcp=1&amp;vis=1&amp;pid=ae688cea8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（6）分析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为了控制单一变量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配制不同浓度的酒精溶液时要选用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批次的酒精。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一只水蚤只能做两次实验：先放在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中计数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然后再放在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中计数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以避免不同浓度的酒精对水蚤心率的影响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从而保证实验结果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的准确性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在统计水蚤心率时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应该取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3_1#4e54c002d.blank?vaa=1&amp;vcp=1&amp;vis=1&amp;pid=ae688cea8&amp;color=0,0,0&amp;vpa=68&amp;vtp=1&amp;vaab=1&amp;bbb=1"/>
          <p:cNvSpPr/>
          <p:nvPr/>
        </p:nvSpPr>
        <p:spPr>
          <a:xfrm>
            <a:off x="9510466" y="180919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4" name="QB_7_AN.94_1#4e54c002d.blank?vaa=1&amp;vcp=1&amp;vis=1&amp;pid=ae688cea8&amp;color=0,0,0&amp;vpa=69&amp;vtp=1&amp;vaab=1&amp;bbb=1"/>
          <p:cNvSpPr/>
          <p:nvPr/>
        </p:nvSpPr>
        <p:spPr>
          <a:xfrm>
            <a:off x="549815" y="24711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5" name="QB_7_AN.95_1#4e54c002d.blank?vaa=1&amp;vcp=1&amp;vis=1&amp;pid=ae688cea8&amp;color=0,0,0&amp;vpa=70&amp;vtp=1&amp;vaab=1&amp;bbb=1"/>
          <p:cNvSpPr/>
          <p:nvPr/>
        </p:nvSpPr>
        <p:spPr>
          <a:xfrm>
            <a:off x="6239415" y="31188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清水</a:t>
            </a:r>
            <a:endParaRPr lang="en-US" altLang="zh-CN" sz="2800" dirty="0"/>
          </a:p>
        </p:txBody>
      </p:sp>
      <p:sp>
        <p:nvSpPr>
          <p:cNvPr id="6" name="QB_7_AN.96_1#4e54c002d.blank?vaa=1&amp;vcp=1&amp;vis=1&amp;pid=ae688cea8&amp;color=0,0,0&amp;vpa=71&amp;vtp=1&amp;vaab=1&amp;bbb=1&amp;hb=1"/>
          <p:cNvSpPr/>
          <p:nvPr/>
        </p:nvSpPr>
        <p:spPr>
          <a:xfrm>
            <a:off x="539496" y="31188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酒精溶液</a:t>
            </a:r>
            <a:endParaRPr lang="en-US" altLang="zh-CN" sz="2800" dirty="0"/>
          </a:p>
        </p:txBody>
      </p:sp>
      <p:sp>
        <p:nvSpPr>
          <p:cNvPr id="7" name="QB_7_AN.97_1#4e54c002d.blank?vaa=1&amp;vcp=1&amp;vis=1&amp;pid=ae688cea8&amp;color=0,0,0&amp;vpa=72&amp;vtp=1&amp;vaab=1&amp;bbb=1"/>
          <p:cNvSpPr/>
          <p:nvPr/>
        </p:nvSpPr>
        <p:spPr>
          <a:xfrm>
            <a:off x="5172245" y="503145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1_BD#1ecd7ee21.fixed?vcp=1&amp;color=0,0,0&amp;vtp=1&amp;vaab=1&amp;bbb=1">
            <a:extLst>
              <a:ext uri="{FF2B5EF4-FFF2-40B4-BE49-F238E27FC236}">
                <a16:creationId xmlns:a16="http://schemas.microsoft.com/office/drawing/2014/main" id="{51806137-05A5-2ED8-B4EE-190F4868B42B}"/>
              </a:ext>
            </a:extLst>
          </p:cNvPr>
          <p:cNvSpPr/>
          <p:nvPr/>
        </p:nvSpPr>
        <p:spPr>
          <a:xfrm>
            <a:off x="265176" y="369583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 健康地生活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96fd5597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c96fd5597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0_1#eb8bc4e00?vaa=1&amp;vcp=1&amp;vis=1&amp;pid=c96fd5597&amp;color=0,0,0&amp;mp=1&amp;vtp=1&amp;vaab=1&amp;bt=1&amp;bbb=1&amp;hb=1"/>
          <p:cNvSpPr/>
          <p:nvPr/>
        </p:nvSpPr>
        <p:spPr>
          <a:xfrm>
            <a:off x="539496" y="87426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</a:rPr>
              <a:t>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西壮族自治区疾病预防控制中心提醒，各地要做好甲型流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（由甲型流感病毒引起，简称“甲流”）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的预防，建议勤洗手、戴口罩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，及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时接种疫苗，出现症状早就医。下列叙述正确的是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1_1#eb8bc4e00.bracket?vaa=1&amp;vcp=1&amp;vis=1&amp;pid=c96fd5597&amp;color=0,0,0&amp;mp=1&amp;vpa=73&amp;vtp=1&amp;vaab=1"/>
          <p:cNvSpPr/>
          <p:nvPr/>
        </p:nvSpPr>
        <p:spPr>
          <a:xfrm>
            <a:off x="859843" y="284437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0_2#eb8bc4e00.choices?vaa=1&amp;vcp=1&amp;vis=1&amp;pid=c96fd5597&amp;color=0,0,0&amp;vtp=1&amp;vaab=1&amp;bbb=1"/>
          <p:cNvSpPr/>
          <p:nvPr/>
        </p:nvSpPr>
        <p:spPr>
          <a:xfrm>
            <a:off x="539496" y="34457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A.甲流疫苗属于抗体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.甲流病毒没有细胞结构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.接种新冠疫苗能抵抗甲流病毒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.未患甲流戴口罩是为了控制传染源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eb8bc4e00?vaa=1&amp;vcp=1&amp;vis=1&amp;pid=c96fd5597&amp;color=0,0,0&amp;vtp=1&amp;vaab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解答此题的关键是明确抗体和抗原的关系、传染病流行的三个环节。疫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苗能够刺激机体产生一种特殊蛋白质，这种蛋白质叫作抗体，抗体具有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专一性，而甲流疫苗属于抗原。甲流病毒没有细胞结构，只由蛋白质外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壳和内部的遗传物质组成。未患甲流戴口罩属于切断传播途径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194163dcf?vaa=1&amp;vcp=1&amp;vis=1&amp;pid=c96fd5597&amp;color=0,0,0&amp;mp=1&amp;vtp=1&amp;vaab=1&amp;bt=1&amp;bbb=1&amp;hb=1"/>
          <p:cNvSpPr/>
          <p:nvPr/>
        </p:nvSpPr>
        <p:spPr>
          <a:xfrm>
            <a:off x="539496" y="18508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某班级开展“学安全用药、会急救方法”主题班会，同学们各抒己见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5_1#194163dcf.bracket?vaa=1&amp;vcp=1&amp;vis=1&amp;pid=c96fd5597&amp;color=0,0,0&amp;mp=1&amp;vpa=74&amp;vtp=1&amp;vaab=1"/>
          <p:cNvSpPr/>
          <p:nvPr/>
        </p:nvSpPr>
        <p:spPr>
          <a:xfrm>
            <a:off x="4394926" y="253429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4_2#194163dcf.choices?vaa=1&amp;vcp=1&amp;vis=1&amp;pid=c96fd5597&amp;color=0,0,0&amp;vtp=1&amp;vaab=1&amp;bbb=1"/>
          <p:cNvSpPr/>
          <p:nvPr/>
        </p:nvSpPr>
        <p:spPr>
          <a:xfrm>
            <a:off x="539496" y="31739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A.超量用药身体康复更快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B.骨折的部位不能随意移动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C.对症用药更能发挥药物效果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D.发现有人溺水立即大声呼救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194163dcf?vaa=1&amp;vcp=1&amp;vis=1&amp;pid=c96fd5597&amp;color=0,0,0&amp;vtp=1&amp;vaab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解题的关键是掌握安全用药和急救的基本常识。根据病情需要，应该正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确选择药物的品种、剂量和服用时间等，过量服用会危害人体健康，对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症用药更能发挥药物效果。骨折随意移动会造成二次伤害，故骨折的部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位不能随意移动。当同学们发现有人溺水时，应该积极地大声呼救，寻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求大人的帮助，或拨打“110”求救。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8_1#b1fc20ade?vaa=1&amp;vcp=1&amp;vis=1&amp;pid=c96fd5597&amp;color=0,0,0&amp;vtp=1&amp;vaab=1&amp;bt=1&amp;bbb=1&amp;hb=1"/>
          <p:cNvSpPr/>
          <p:nvPr/>
        </p:nvSpPr>
        <p:spPr>
          <a:xfrm>
            <a:off x="539496" y="554400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下图是家庭常用药碘酊的说明书的部分内容。下列用药方式不安全的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5_BD.108_2#b1fc20ade?vaa=1&amp;vcp=1&amp;vis=1&amp;pid=c96fd55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6684" y="1646493"/>
            <a:ext cx="5079740" cy="342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AN.109_1#b1fc20ade.bracket?vaa=1&amp;vcp=1&amp;vis=1&amp;pid=c96fd5597&amp;color=0,0,0&amp;vpa=75&amp;vtp=1&amp;vaab=1"/>
          <p:cNvSpPr/>
          <p:nvPr/>
        </p:nvSpPr>
        <p:spPr>
          <a:xfrm>
            <a:off x="1919173" y="1099263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5_BD.108_3#b1fc20ade.choices?vaa=1&amp;vcp=1&amp;vis=1&amp;pid=c96fd5597&amp;color=0,0,0&amp;vtp=1&amp;vaab=1&amp;bbb=1"/>
          <p:cNvSpPr/>
          <p:nvPr/>
        </p:nvSpPr>
        <p:spPr>
          <a:xfrm>
            <a:off x="539496" y="5211744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.用于皮肤感染和消毒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.既可以外用也可口服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C.不用于口腔黏膜的消毒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.用棉签蘸取少量药物涂搽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b1fc20ade?vaa=1&amp;vcp=1&amp;vis=1&amp;pid=c96fd5597&amp;color=0,0,0&amp;vtp=1&amp;vaab=1&amp;bbb=1&amp;hb=1">
            <a:extLst>
              <a:ext uri="{FF2B5EF4-FFF2-40B4-BE49-F238E27FC236}">
                <a16:creationId xmlns:a16="http://schemas.microsoft.com/office/drawing/2014/main" id="{F3B75450-2FCB-5A42-95D7-92A0688B9D34}"/>
              </a:ext>
            </a:extLst>
          </p:cNvPr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b="1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解题的关键是掌握安全用药的基本常识和具备分析图文信息的能力。由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说明书的“适应症”可以看出，碘酊用于皮肤感染和消毒；由说明书的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用法用量”和“注意事项”可以看出，碘酊只能外用不能口服；由说明书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的“注意事项”可以看出，碘酊不用于口腔黏膜的消毒；由说明书的“用法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用量”可以看出，需用棉签蘸取少量药物涂搽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52704450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997d265e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d997d265e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9a879d7a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0_1#3dbb19538?vaa=1&amp;vcp=1&amp;vis=1&amp;pid=d9a879d7a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（山东潍坊·中考）在使用部分化妆品时，其中的乳化剂可在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人体内转化为过敏原，引起过敏反应，导致脸部出现红肿、水泡等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症状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11_1#3dbb19538.bracket?vaa=1&amp;vcp=1&amp;vis=1&amp;pid=d9a879d7a&amp;color=0,0,0&amp;vpa=76&amp;vtp=1&amp;vaab=1"/>
          <p:cNvSpPr/>
          <p:nvPr/>
        </p:nvSpPr>
        <p:spPr>
          <a:xfrm>
            <a:off x="332364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10_2#3dbb19538.choices?vaa=1&amp;vcp=1&amp;vis=1&amp;pid=d9a879d7a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A.过敏反应是免疫防御功能过弱导致的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.乳化剂可刺激某些人机体的淋巴细胞产生抗体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.红肿、水泡等症状与乳化剂引发的特异性免疫有关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.预防该过敏反应的主要措施是避免再次接触乳化剂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2_1#708dd834e?vaa=1&amp;vcp=1&amp;vis=1&amp;pid=d9a879d7a&amp;color=0,0,0&amp;vtp=1&amp;vaab=1&amp;bt=1&amp;bbb=1&amp;hb=1"/>
          <p:cNvSpPr/>
          <p:nvPr/>
        </p:nvSpPr>
        <p:spPr>
          <a:xfrm>
            <a:off x="539496" y="5544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学习了“人体的免疫功能”后，某同学对所学知识做了总结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708dd834e.bracket?vaa=1&amp;vcp=1&amp;vis=1&amp;pid=d9a879d7a&amp;color=0,0,0&amp;vpa=77&amp;vtp=1&amp;vaab=1"/>
          <p:cNvSpPr/>
          <p:nvPr/>
        </p:nvSpPr>
        <p:spPr>
          <a:xfrm>
            <a:off x="2238914" y="118876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2_2#708dd834e.choices?vaa=1&amp;vcp=1&amp;vis=1&amp;pid=d9a879d7a&amp;color=0,0,0&amp;vtp=1&amp;vaab=1&amp;bbb=1"/>
          <p:cNvSpPr/>
          <p:nvPr/>
        </p:nvSpPr>
        <p:spPr>
          <a:xfrm>
            <a:off x="539496" y="18374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A.胃黏膜、胃酸属于第一道防线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.花粉过敏者吸入的花粉属于抗原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.注射风疹疫苗预防风疹属于特异性免疫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.免疫系统不能清除自身产生的损伤细胞</a:t>
            </a:r>
            <a:endParaRPr lang="en-US" altLang="zh-CN" sz="2800" dirty="0"/>
          </a:p>
        </p:txBody>
      </p:sp>
      <p:sp>
        <p:nvSpPr>
          <p:cNvPr id="5" name="QC_6_BD.114_1#6b1423c2e?vaa=1&amp;vcp=1&amp;vis=1&amp;pid=d9a879d7a&amp;color=0,0,0&amp;vtp=1&amp;vaab=1&amp;bbb=1&amp;hb=1"/>
          <p:cNvSpPr/>
          <p:nvPr/>
        </p:nvSpPr>
        <p:spPr>
          <a:xfrm>
            <a:off x="539496" y="440281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器官移植的困难在于机体对移植器官的排斥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，这是因为植入器官的组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织细胞相当于(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5_1#6b1423c2e.bracket?vaa=1&amp;vcp=1&amp;vis=1&amp;pid=d9a879d7a&amp;color=0,0,0&amp;vpa=78&amp;vtp=1&amp;vaab=1"/>
          <p:cNvSpPr/>
          <p:nvPr/>
        </p:nvSpPr>
        <p:spPr>
          <a:xfrm>
            <a:off x="2950114" y="503718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4_2#6b1423c2e.choices?vaa=1&amp;vcp=1&amp;vis=1&amp;pid=d9a879d7a&amp;color=0,0,0&amp;vtp=1&amp;vaab=1&amp;bbb=1"/>
          <p:cNvSpPr/>
          <p:nvPr/>
        </p:nvSpPr>
        <p:spPr>
          <a:xfrm>
            <a:off x="539496" y="56719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406015" algn="l"/>
                <a:tab pos="4773930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.抗体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B.抗原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C.病原体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.受损伤的组织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1696aeb7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51696aeb7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44ae76647?vaa=1&amp;vcp=1&amp;vis=1&amp;pid=d9a879d7a&amp;color=0,0,0&amp;vtp=1&amp;vaab=1&amp;bt=1&amp;bbb=1&amp;hb=1"/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（广西北部湾·中考）患过痢疾的人，以后还会再患痢疾；得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过麻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疹的人，一生就不再患麻疹。对此解释合理的是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44ae76647.bracket?vaa=1&amp;vcp=1&amp;vis=1&amp;pid=d9a879d7a&amp;color=0,0,0&amp;vpa=79&amp;vtp=1&amp;vaab=1"/>
          <p:cNvSpPr/>
          <p:nvPr/>
        </p:nvSpPr>
        <p:spPr>
          <a:xfrm>
            <a:off x="7537055" y="1189770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6_2#44ae76647.choices?vaa=1&amp;vcp=1&amp;vis=1&amp;pid=d9a879d7a&amp;color=0,0,0&amp;vtp=1&amp;vaab=1&amp;bbb=1"/>
          <p:cNvSpPr/>
          <p:nvPr/>
        </p:nvSpPr>
        <p:spPr>
          <a:xfrm>
            <a:off x="539496" y="1684192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A.人体对痢疾杆菌产生了特异性免疫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.人体对麻疹病毒产生了非特异性免疫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.麻疹患者体内产生了终生具有抵抗麻疹病毒的抗原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.麻疹患者体内产生了终生具有抵抗麻疹病毒的抗体</a:t>
            </a:r>
            <a:endParaRPr lang="en-US" altLang="zh-CN" sz="2800" dirty="0"/>
          </a:p>
        </p:txBody>
      </p:sp>
      <p:sp>
        <p:nvSpPr>
          <p:cNvPr id="5" name="QC_6_BD.118_1#c5b58eb4c?vaa=1&amp;vcp=1&amp;vis=1&amp;pid=d9a879d7a&amp;color=0,0,0&amp;vtp=1&amp;vaab=1&amp;bbb=1&amp;hb=1"/>
          <p:cNvSpPr/>
          <p:nvPr/>
        </p:nvSpPr>
        <p:spPr>
          <a:xfrm>
            <a:off x="539496" y="3944792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（辽宁铁岭·模拟）小明最近学习上遇到了困难，他心情很郁闷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时他不宜采取的调节情绪方法是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19_1#c5b58eb4c.bracket?vaa=1&amp;vcp=1&amp;vis=1&amp;pid=d9a879d7a&amp;color=0,0,0&amp;vpa=80&amp;vtp=1&amp;vaab=1"/>
          <p:cNvSpPr/>
          <p:nvPr/>
        </p:nvSpPr>
        <p:spPr>
          <a:xfrm>
            <a:off x="5464715" y="4526374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18_2#c5b58eb4c.choices?vaa=1&amp;vcp=1&amp;vis=1&amp;pid=d9a879d7a&amp;color=0,0,0&amp;vtp=1&amp;vaab=1&amp;bbb=1"/>
          <p:cNvSpPr/>
          <p:nvPr/>
        </p:nvSpPr>
        <p:spPr>
          <a:xfrm>
            <a:off x="539496" y="507509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.听音乐放松心情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.约同学去踢足球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C.和妈妈聊聊心里的焦虑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.自我封闭自我压抑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8d6fe95f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O_6_BD.120_1#95472de0b?htil=1&amp;vaa=1&amp;vcp=1&amp;vis=1&amp;pid=78d6fe95f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9640" y="1285528"/>
            <a:ext cx="30906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20_2#95472de0b?htil=1&amp;sp=1&amp;vaa=1&amp;vcp=1&amp;vis=1&amp;pid=78d6fe95f&amp;color=0,0,0&amp;vtp=1&amp;vaab=1&amp;bbb=1&amp;hb=1&amp;hs=1"/>
          <p:cNvSpPr/>
          <p:nvPr/>
        </p:nvSpPr>
        <p:spPr>
          <a:xfrm>
            <a:off x="539496" y="1267240"/>
            <a:ext cx="7891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右图的漫画表示人体受到某种病原体感染时发生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的免疫反应，请据图回答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：（［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中填序号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上填文字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</p:txBody>
      </p:sp>
      <p:sp>
        <p:nvSpPr>
          <p:cNvPr id="5" name="QB_7_BD.121_1#f6fa48ab4?htil=1&amp;vaa=1&amp;vcp=1&amp;vis=1&amp;pid=95472de0b&amp;color=0,0,0&amp;vtp=1&amp;vaab=1&amp;bbb=1&amp;hb=1&amp;hs=1"/>
          <p:cNvSpPr/>
          <p:nvPr/>
        </p:nvSpPr>
        <p:spPr>
          <a:xfrm>
            <a:off x="539496" y="3191364"/>
            <a:ext cx="7891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（1）图中②代表人体内的淋巴细胞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，则表示病原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体的是［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若该病原体没有细胞结构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蛋白质外壳和内部的遗传物质组成，则它是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f6fa48ab4.blank?vaa=1&amp;vcp=1&amp;vis=1&amp;pid=95472de0b&amp;color=0,0,0&amp;vpa=81&amp;vtp=1&amp;vaab=1"/>
          <p:cNvSpPr/>
          <p:nvPr/>
        </p:nvSpPr>
        <p:spPr>
          <a:xfrm>
            <a:off x="1972214" y="38085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7_AN.2_1#f6fa48ab4.blank?vaa=1&amp;vcp=1&amp;vis=1&amp;pid=95472de0b&amp;color=0,0,0&amp;vpa=82&amp;vtp=1&amp;vaab=1&amp;bbb=1"/>
          <p:cNvSpPr/>
          <p:nvPr/>
        </p:nvSpPr>
        <p:spPr>
          <a:xfrm>
            <a:off x="7306214" y="44353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</a:t>
            </a:r>
            <a:endParaRPr lang="en-US" altLang="zh-CN" sz="2800" dirty="0"/>
          </a:p>
        </p:txBody>
      </p:sp>
      <p:sp>
        <p:nvSpPr>
          <p:cNvPr id="8" name="QB_7_BD.124_1#e87f21d2d?vaa=1&amp;vcp=1&amp;vis=1&amp;pid=95472de0b&amp;color=0,0,0&amp;vtp=1&amp;vaab=1&amp;bbb=1&amp;hb=1&amp;hs=1"/>
          <p:cNvSpPr/>
          <p:nvPr/>
        </p:nvSpPr>
        <p:spPr>
          <a:xfrm>
            <a:off x="539496" y="51217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（2）当①侵入人体后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，会刺激淋巴细胞产生一种抵抗它的特殊蛋白质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［③］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使人体获得相应的免疫力。</a:t>
            </a:r>
            <a:endParaRPr lang="en-US" altLang="zh-CN" sz="2800" dirty="0"/>
          </a:p>
        </p:txBody>
      </p:sp>
      <p:sp>
        <p:nvSpPr>
          <p:cNvPr id="9" name="QB_7_AN.125_1#e87f21d2d.blank?vaa=1&amp;vcp=1&amp;vis=1&amp;pid=95472de0b&amp;color=0,0,0&amp;vpa=83&amp;vtp=1&amp;vaab=1&amp;bbb=1"/>
          <p:cNvSpPr/>
          <p:nvPr/>
        </p:nvSpPr>
        <p:spPr>
          <a:xfrm>
            <a:off x="1616614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26_1#f5d2fba33?htil=2&amp;vaa=1&amp;vcp=1&amp;vis=1&amp;pid=95472de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7564" y="2029968"/>
            <a:ext cx="3090672" cy="281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26_2#f5d2fba33?htil=2&amp;vaa=1&amp;vcp=1&amp;vis=1&amp;pid=95472de0b&amp;color=0,0,0&amp;vtp=1&amp;vaab=1&amp;bt=1&amp;bbb=1&amp;hb=1"/>
          <p:cNvSpPr/>
          <p:nvPr/>
        </p:nvSpPr>
        <p:spPr>
          <a:xfrm>
            <a:off x="539496" y="2011680"/>
            <a:ext cx="7891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（3）通过注射疫苗也能获得相应的免疫力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，疫苗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的作用相当于图中的［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］。</a:t>
            </a:r>
            <a:endParaRPr lang="en-US" altLang="zh-CN" sz="2800" dirty="0"/>
          </a:p>
        </p:txBody>
      </p:sp>
      <p:sp>
        <p:nvSpPr>
          <p:cNvPr id="4" name="QB_7_AN.1_1#f5d2fba33.blank?vaa=1&amp;vcp=1&amp;vis=1&amp;pid=95472de0b&amp;color=0,0,0&amp;vpa=84&amp;vtp=1&amp;vaab=1"/>
          <p:cNvSpPr/>
          <p:nvPr/>
        </p:nvSpPr>
        <p:spPr>
          <a:xfrm>
            <a:off x="4105815" y="260794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BD.128_1#286d06682?htil=2&amp;vaa=1&amp;vcp=1&amp;vis=1&amp;pid=95472de0b&amp;color=0,0,0&amp;vtp=1&amp;vaab=1&amp;bbb=1&amp;hb=1"/>
          <p:cNvSpPr/>
          <p:nvPr/>
        </p:nvSpPr>
        <p:spPr>
          <a:xfrm>
            <a:off x="539496" y="3294697"/>
            <a:ext cx="7891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）该漫画表示的免疫类型为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填“非特异性”或“特异性”）免疫。</a:t>
            </a:r>
            <a:endParaRPr lang="en-US" altLang="zh-CN" sz="2800" dirty="0"/>
          </a:p>
        </p:txBody>
      </p:sp>
      <p:sp>
        <p:nvSpPr>
          <p:cNvPr id="6" name="QB_7_AN.129_1#286d06682.blank?vaa=1&amp;vcp=1&amp;vis=1&amp;pid=95472de0b&amp;color=0,0,0&amp;vpa=85&amp;vtp=1&amp;vaab=1&amp;bbb=1"/>
          <p:cNvSpPr/>
          <p:nvPr/>
        </p:nvSpPr>
        <p:spPr>
          <a:xfrm>
            <a:off x="5350415" y="326421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特异性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5152029b?vcp=1&amp;pid=d997d265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30_1#caa407e9c?vaa=1&amp;vcp=1&amp;vis=1&amp;pid=a5152029b&amp;color=0,0,0&amp;vtp=1&amp;vaab=1&amp;bbb=1&amp;hb=1"/>
          <p:cNvSpPr/>
          <p:nvPr/>
        </p:nvSpPr>
        <p:spPr>
          <a:xfrm>
            <a:off x="539496" y="1267240"/>
            <a:ext cx="11109960" cy="319440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（广西·中考）人体健康常常受到传染病的威胁，校园是传染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控的重点场所。流行性感冒（简称“流感”）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是由流感病毒引起的常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见呼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吸道传染病，传播速度快、波及范围广。接种流感疫苗可以刺激人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疫系统，产生特异性抗体对抗流感病毒，达到有效预防流感的目的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131_1#7e7f139e6?vaa=1&amp;vcp=1&amp;vis=1&amp;pid=caa407e9c&amp;color=0,0,0&amp;vtp=1&amp;vaab=1&amp;bbb=1&amp;hb=1"/>
          <p:cNvSpPr/>
          <p:nvPr/>
        </p:nvSpPr>
        <p:spPr>
          <a:xfrm>
            <a:off x="539496" y="4474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）流感的病原体是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，该病原体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填“有”或“无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。流感主要通过空气传播，若已被确诊为流感患者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，则具体的应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列举一条即可）。</a:t>
            </a:r>
            <a:endParaRPr lang="en-US" altLang="zh-CN" sz="2800" dirty="0"/>
          </a:p>
        </p:txBody>
      </p:sp>
      <p:sp>
        <p:nvSpPr>
          <p:cNvPr id="5" name="QB_7_AN.132_1#7e7f139e6.blank?vaa=1&amp;vcp=1&amp;vis=1&amp;pid=caa407e9c&amp;color=0,0,0&amp;vpa=86&amp;vtp=1&amp;vaab=1&amp;bbb=1"/>
          <p:cNvSpPr/>
          <p:nvPr/>
        </p:nvSpPr>
        <p:spPr>
          <a:xfrm>
            <a:off x="3928015" y="44435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流感病毒</a:t>
            </a:r>
            <a:endParaRPr lang="en-US" altLang="zh-CN" sz="2800" dirty="0"/>
          </a:p>
        </p:txBody>
      </p:sp>
      <p:sp>
        <p:nvSpPr>
          <p:cNvPr id="6" name="QB_7_AN.133_1#7e7f139e6.blank?vaa=1&amp;vcp=1&amp;vis=1&amp;pid=caa407e9c&amp;color=0,0,0&amp;vpa=87&amp;vtp=1&amp;vaab=1"/>
          <p:cNvSpPr/>
          <p:nvPr/>
        </p:nvSpPr>
        <p:spPr>
          <a:xfrm>
            <a:off x="7484014" y="44435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</a:t>
            </a:r>
            <a:endParaRPr lang="en-US" altLang="zh-CN" sz="2800" dirty="0"/>
          </a:p>
        </p:txBody>
      </p:sp>
      <p:sp>
        <p:nvSpPr>
          <p:cNvPr id="7" name="QB_7_AN.134_1#7e7f139e6.blank?vaa=1&amp;vcp=1&amp;vis=1&amp;pid=caa407e9c&amp;color=0,0,0&amp;vpa=88&amp;vtp=1&amp;vaab=1&amp;bbb=1"/>
          <p:cNvSpPr/>
          <p:nvPr/>
        </p:nvSpPr>
        <p:spPr>
          <a:xfrm>
            <a:off x="1972214" y="571802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进行打针、吃药等治疗措施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5_1#9e27557c1?vaa=1&amp;vcp=1&amp;vis=1&amp;pid=caa407e9c&amp;color=0,0,0&amp;vtp=1&amp;vaab=1&amp;bt=1&amp;bbb=1&amp;hb=1"/>
          <p:cNvSpPr/>
          <p:nvPr/>
        </p:nvSpPr>
        <p:spPr>
          <a:xfrm>
            <a:off x="539496" y="18803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（2）流感病毒随空气进入人体呼吸道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，呼吸道黏膜会通过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填“非特异性免疫”或“特异性免疫”）阻挡病毒；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当病毒侵入人体，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免疫系统受到刺激，产生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与流感病毒特异性结合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，对抗流感病毒。</a:t>
            </a:r>
            <a:endParaRPr lang="en-US" altLang="zh-CN" sz="2800" dirty="0"/>
          </a:p>
        </p:txBody>
      </p:sp>
      <p:sp>
        <p:nvSpPr>
          <p:cNvPr id="3" name="QB_7_AN.1_1#9e27557c1.blank?vaa=1&amp;vcp=1&amp;vis=1&amp;pid=caa407e9c&amp;color=0,0,0&amp;vpa=89&amp;vtp=1&amp;vaab=1&amp;bbb=1&amp;hb=1"/>
          <p:cNvSpPr/>
          <p:nvPr/>
        </p:nvSpPr>
        <p:spPr>
          <a:xfrm>
            <a:off x="539496" y="184988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非特异性免疫</a:t>
            </a:r>
            <a:endParaRPr lang="en-US" altLang="zh-CN" sz="2800" dirty="0"/>
          </a:p>
        </p:txBody>
      </p:sp>
      <p:sp>
        <p:nvSpPr>
          <p:cNvPr id="4" name="QB_7_AN.2_1#9e27557c1.blank?vaa=1&amp;vcp=1&amp;vis=1&amp;pid=caa407e9c&amp;color=0,0,0&amp;vpa=90&amp;vtp=1&amp;vaab=1&amp;bbb=1"/>
          <p:cNvSpPr/>
          <p:nvPr/>
        </p:nvSpPr>
        <p:spPr>
          <a:xfrm>
            <a:off x="4461415" y="31243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endParaRPr lang="en-US" altLang="zh-CN" sz="2800" dirty="0"/>
          </a:p>
        </p:txBody>
      </p:sp>
      <p:sp>
        <p:nvSpPr>
          <p:cNvPr id="5" name="QB_7_BD.138_1#f8f66c681?vaa=1&amp;vcp=1&amp;vis=1&amp;pid=caa407e9c&amp;color=0,0,0&amp;vtp=1&amp;vaab=1&amp;bbb=1&amp;hb=1"/>
          <p:cNvSpPr/>
          <p:nvPr/>
        </p:nvSpPr>
        <p:spPr>
          <a:xfrm>
            <a:off x="539496" y="38086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）接种疫苗可以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人体对特定传染病的免疫力，青少年应在国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家计划免疫的要求下有计划地进行预防接种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，减少传染病流行。</a:t>
            </a:r>
            <a:endParaRPr lang="en-US" altLang="zh-CN" sz="2800" dirty="0"/>
          </a:p>
        </p:txBody>
      </p:sp>
      <p:sp>
        <p:nvSpPr>
          <p:cNvPr id="6" name="QB_7_AN.139_1#f8f66c681.blank?vaa=1&amp;vcp=1&amp;vis=1&amp;pid=caa407e9c&amp;color=0,0,0&amp;vpa=91&amp;vtp=1&amp;vaab=1&amp;bbb=1"/>
          <p:cNvSpPr/>
          <p:nvPr/>
        </p:nvSpPr>
        <p:spPr>
          <a:xfrm>
            <a:off x="3572415" y="37781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tib=255,255,255&amp;vtp=1&amp;vaab=1&amp;bt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996"/>
          <a:stretch/>
        </p:blipFill>
        <p:spPr>
          <a:xfrm>
            <a:off x="400986" y="530351"/>
            <a:ext cx="11390028" cy="533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693A676A-8F78-CA96-3EE9-33E2820ABE4A}"/>
              </a:ext>
            </a:extLst>
          </p:cNvPr>
          <p:cNvSpPr/>
          <p:nvPr/>
        </p:nvSpPr>
        <p:spPr>
          <a:xfrm>
            <a:off x="1203158" y="4066674"/>
            <a:ext cx="9172876" cy="18576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636C4-280A-6948-3127-A2BBFA8E7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E52212E0-8AEB-C166-91FF-50AB99E7A2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932"/>
          <a:stretch/>
        </p:blipFill>
        <p:spPr>
          <a:xfrm>
            <a:off x="834991" y="577515"/>
            <a:ext cx="10301437" cy="5616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323994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6552c8f75?vcp=1&amp;pid=51696aeb7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8098" y="559228"/>
            <a:ext cx="7882536" cy="565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29ef996cb.fixed?vcp=1&amp;pid=8ff7a43e3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第八单元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健康地生活</a:t>
            </a:r>
            <a:endParaRPr lang="en-US" altLang="zh-CN" sz="4000" dirty="0"/>
          </a:p>
        </p:txBody>
      </p:sp>
      <p:sp>
        <p:nvSpPr>
          <p:cNvPr id="3" name="C_4_BD#29ef996cb.fixed?vcp=1&amp;pid=8ff7a43e3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acfeb5b?vcp=1&amp;pid=29ef9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ce056b032?vaa=1&amp;vcp=1&amp;vis=1&amp;pid=57acfeb5b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传染病：由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引起，能在人与人或人与动物之间传播的疾病。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它具有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两大特点。有的还具有季节性和地方性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ce056b032.blank?vaa=1&amp;vcp=1&amp;vis=1&amp;pid=57acfeb5b&amp;color=0,0,0&amp;vpa=1&amp;vtp=1&amp;vaab=1&amp;bbb=1"/>
          <p:cNvSpPr/>
          <p:nvPr/>
        </p:nvSpPr>
        <p:spPr>
          <a:xfrm>
            <a:off x="2594514" y="123676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</a:t>
            </a:r>
            <a:endParaRPr lang="en-US" altLang="zh-CN" sz="2800" dirty="0"/>
          </a:p>
        </p:txBody>
      </p:sp>
      <p:sp>
        <p:nvSpPr>
          <p:cNvPr id="5" name="QB_6_AN.2_1#ce056b032.blank?vaa=1&amp;vcp=1&amp;vis=1&amp;pid=57acfeb5b&amp;color=0,0,0&amp;vpa=2&amp;vtp=1&amp;vaab=1&amp;bbb=1"/>
          <p:cNvSpPr/>
          <p:nvPr/>
        </p:nvSpPr>
        <p:spPr>
          <a:xfrm>
            <a:off x="1616614" y="18635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流行性</a:t>
            </a:r>
            <a:endParaRPr lang="en-US" altLang="zh-CN" sz="2800" dirty="0"/>
          </a:p>
        </p:txBody>
      </p:sp>
      <p:sp>
        <p:nvSpPr>
          <p:cNvPr id="6" name="QB_6_AN.3_1#ce056b032.blank?vaa=1&amp;vcp=1&amp;vis=1&amp;pid=57acfeb5b&amp;color=0,0,0&amp;vpa=3&amp;vtp=1&amp;vaab=1&amp;bbb=1"/>
          <p:cNvSpPr/>
          <p:nvPr/>
        </p:nvSpPr>
        <p:spPr>
          <a:xfrm>
            <a:off x="3394615" y="186350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传染性</a:t>
            </a:r>
            <a:endParaRPr lang="en-US" altLang="zh-CN" sz="2800" dirty="0"/>
          </a:p>
        </p:txBody>
      </p:sp>
      <p:sp>
        <p:nvSpPr>
          <p:cNvPr id="7" name="QB_6_BD.5_1#8921a4823?sp=1&amp;vaa=1&amp;vcp=1&amp;vis=1&amp;pid=57acfeb5b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病原体：凡是能引起人和动物患病的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6_1#8921a4823.blank?vaa=1&amp;vcp=1&amp;vis=1&amp;pid=57acfeb5b&amp;color=0,0,0&amp;vpa=4&amp;vtp=1&amp;vaab=1&amp;bbb=1"/>
          <p:cNvSpPr/>
          <p:nvPr/>
        </p:nvSpPr>
        <p:spPr>
          <a:xfrm>
            <a:off x="6555979" y="255064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病毒、细菌、真菌、寄生虫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_1#152ddf868?sp=1&amp;vaa=1&amp;vcp=1&amp;vis=1&amp;pid=57acfeb5b&amp;color=0,0,0&amp;vtp=1&amp;vaab=1&amp;bt=1&amp;bbb=1"/>
          <p:cNvSpPr/>
          <p:nvPr/>
        </p:nvSpPr>
        <p:spPr>
          <a:xfrm>
            <a:off x="539496" y="9022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传染病流行的基本环节</a:t>
            </a:r>
            <a:endParaRPr lang="en-US" altLang="zh-CN" sz="2800" dirty="0"/>
          </a:p>
        </p:txBody>
      </p:sp>
      <p:sp>
        <p:nvSpPr>
          <p:cNvPr id="3" name="QB_6_BD.7_2#152ddf868?bid=1&amp;vaa=1&amp;vcp=1&amp;vis=1&amp;pid=57acfeb5b&amp;color=0,0,0&amp;vtp=1&amp;vaab=1"/>
          <p:cNvSpPr/>
          <p:nvPr/>
        </p:nvSpPr>
        <p:spPr>
          <a:xfrm>
            <a:off x="3135060" y="1529905"/>
            <a:ext cx="8366125" cy="31349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指能够散播病原体的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传播途径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病原体离开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到达健康人或动物所经过的途径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易感人群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指对某种传染病缺乏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而容易感染该病的人群</a:t>
            </a:r>
            <a:endParaRPr lang="en-US" altLang="zh-CN" sz="2800" dirty="0"/>
          </a:p>
        </p:txBody>
      </p:sp>
      <p:sp>
        <p:nvSpPr>
          <p:cNvPr id="4" name="QB_6_AN.2_1#152ddf868.blank?vaa=1&amp;vcp=1&amp;vis=1&amp;pid=57acfeb5b&amp;color=0,0,0&amp;vpa=5&amp;vtp=1&amp;vaab=1"/>
          <p:cNvSpPr/>
          <p:nvPr/>
        </p:nvSpPr>
        <p:spPr>
          <a:xfrm>
            <a:off x="7702295" y="150707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人或动物</a:t>
            </a:r>
            <a:endParaRPr lang="en-US" altLang="zh-CN" sz="2800" dirty="0"/>
          </a:p>
        </p:txBody>
      </p:sp>
      <p:sp>
        <p:nvSpPr>
          <p:cNvPr id="5" name="QB_6_AN.3_1#152ddf868.blank?vaa=1&amp;vcp=1&amp;vis=1&amp;pid=57acfeb5b&amp;color=0,0,0&amp;vpa=6&amp;vtp=1&amp;vaab=1"/>
          <p:cNvSpPr/>
          <p:nvPr/>
        </p:nvSpPr>
        <p:spPr>
          <a:xfrm>
            <a:off x="6635495" y="214715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endParaRPr lang="en-US" altLang="zh-CN" sz="2800" dirty="0"/>
          </a:p>
        </p:txBody>
      </p:sp>
      <p:sp>
        <p:nvSpPr>
          <p:cNvPr id="6" name="QB_6_AN.1_1#152ddf868.blank?vaa=1&amp;vcp=1&amp;vis=1&amp;pid=57acfeb5b&amp;color=0,0,0&amp;vpa=7&amp;vtp=1&amp;vaab=1"/>
          <p:cNvSpPr/>
          <p:nvPr/>
        </p:nvSpPr>
        <p:spPr>
          <a:xfrm>
            <a:off x="8057895" y="34273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免疫力</a:t>
            </a:r>
            <a:endParaRPr lang="en-US" altLang="zh-CN" sz="2800" dirty="0"/>
          </a:p>
        </p:txBody>
      </p:sp>
      <p:sp>
        <p:nvSpPr>
          <p:cNvPr id="7" name="QB_6_BD.11_1#5c28deed4?vaa=1&amp;vcp=1&amp;vis=1&amp;pid=57acfeb5b&amp;color=0,0,0&amp;vtp=1&amp;vaab=1&amp;bbb=1&amp;hb=1"/>
          <p:cNvSpPr/>
          <p:nvPr/>
        </p:nvSpPr>
        <p:spPr>
          <a:xfrm>
            <a:off x="539496" y="473538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传染病的预防措施可以分为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传播途径、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易感人群三个方面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6_AN.12_1#5c28deed4.blank?vaa=1&amp;vcp=1&amp;vis=1&amp;pid=57acfeb5b&amp;color=0,0,0&amp;vpa=8&amp;vtp=1&amp;vaab=1&amp;bbb=1"/>
          <p:cNvSpPr/>
          <p:nvPr/>
        </p:nvSpPr>
        <p:spPr>
          <a:xfrm>
            <a:off x="5083715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</a:t>
            </a:r>
            <a:endParaRPr lang="en-US" altLang="zh-CN" sz="2800" dirty="0"/>
          </a:p>
        </p:txBody>
      </p:sp>
      <p:sp>
        <p:nvSpPr>
          <p:cNvPr id="9" name="QB_6_AN.13_1#5c28deed4.blank?vaa=1&amp;vcp=1&amp;vis=1&amp;pid=57acfeb5b&amp;color=0,0,0&amp;vpa=9&amp;vtp=1&amp;vaab=1&amp;bbb=1"/>
          <p:cNvSpPr/>
          <p:nvPr/>
        </p:nvSpPr>
        <p:spPr>
          <a:xfrm>
            <a:off x="7572914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切断</a:t>
            </a:r>
            <a:endParaRPr lang="en-US" altLang="zh-CN" sz="2800" dirty="0"/>
          </a:p>
        </p:txBody>
      </p:sp>
      <p:sp>
        <p:nvSpPr>
          <p:cNvPr id="10" name="QB_6_AN.14_1#5c28deed4.blank?vaa=1&amp;vcp=1&amp;vis=1&amp;pid=57acfeb5b&amp;color=0,0,0&amp;vpa=10&amp;vtp=1&amp;vaab=1&amp;bbb=1"/>
          <p:cNvSpPr/>
          <p:nvPr/>
        </p:nvSpPr>
        <p:spPr>
          <a:xfrm>
            <a:off x="10417714" y="47049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endParaRPr lang="en-US" altLang="zh-CN" sz="2800" dirty="0"/>
          </a:p>
        </p:txBody>
      </p:sp>
      <p:sp>
        <p:nvSpPr>
          <p:cNvPr id="11" name="QB_6_BD.7_2#152ddf868?bid=1&amp;vaa=1&amp;vcp=1&amp;vis=1&amp;pid=57acfeb5b&amp;color=0,0,0&amp;vtp=1&amp;vaab=1">
            <a:extLst>
              <a:ext uri="{FF2B5EF4-FFF2-40B4-BE49-F238E27FC236}">
                <a16:creationId xmlns:a16="http://schemas.microsoft.com/office/drawing/2014/main" id="{DA297D1B-1478-E4F0-9BE3-F29527AFEFBE}"/>
              </a:ext>
            </a:extLst>
          </p:cNvPr>
          <p:cNvSpPr/>
          <p:nvPr/>
        </p:nvSpPr>
        <p:spPr>
          <a:xfrm>
            <a:off x="539497" y="2196941"/>
            <a:ext cx="23034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三个基本环节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2" name="SystemAddBraceShape">
            <a:extLst>
              <a:ext uri="{FF2B5EF4-FFF2-40B4-BE49-F238E27FC236}">
                <a16:creationId xmlns:a16="http://schemas.microsoft.com/office/drawing/2014/main" id="{CE2D4835-4E13-5713-65E8-4838E504036F}"/>
              </a:ext>
            </a:extLst>
          </p:cNvPr>
          <p:cNvSpPr/>
          <p:nvPr/>
        </p:nvSpPr>
        <p:spPr>
          <a:xfrm>
            <a:off x="2817559" y="1783905"/>
            <a:ext cx="1651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1194</Words>
  <Application>Microsoft Office PowerPoint</Application>
  <PresentationFormat>宽屏</PresentationFormat>
  <Paragraphs>323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12</cp:revision>
  <dcterms:created xsi:type="dcterms:W3CDTF">2024-11-18T01:37:20Z</dcterms:created>
  <dcterms:modified xsi:type="dcterms:W3CDTF">2025-07-24T10:09:16Z</dcterms:modified>
  <cp:category/>
  <cp:contentStatus/>
</cp:coreProperties>
</file>