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98" r:id="rId17"/>
    <p:sldId id="299" r:id="rId18"/>
    <p:sldId id="300" r:id="rId19"/>
    <p:sldId id="272" r:id="rId20"/>
    <p:sldId id="301" r:id="rId21"/>
    <p:sldId id="302" r:id="rId22"/>
    <p:sldId id="303" r:id="rId23"/>
    <p:sldId id="273" r:id="rId24"/>
    <p:sldId id="304" r:id="rId25"/>
    <p:sldId id="305" r:id="rId26"/>
    <p:sldId id="306" r:id="rId27"/>
    <p:sldId id="274" r:id="rId28"/>
    <p:sldId id="307" r:id="rId29"/>
    <p:sldId id="308" r:id="rId30"/>
    <p:sldId id="309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310" r:id="rId44"/>
    <p:sldId id="287" r:id="rId45"/>
    <p:sldId id="315" r:id="rId46"/>
    <p:sldId id="288" r:id="rId47"/>
    <p:sldId id="311" r:id="rId48"/>
    <p:sldId id="289" r:id="rId49"/>
    <p:sldId id="316" r:id="rId50"/>
    <p:sldId id="290" r:id="rId51"/>
    <p:sldId id="312" r:id="rId52"/>
    <p:sldId id="291" r:id="rId53"/>
    <p:sldId id="313" r:id="rId54"/>
    <p:sldId id="317" r:id="rId55"/>
    <p:sldId id="292" r:id="rId56"/>
    <p:sldId id="293" r:id="rId57"/>
    <p:sldId id="294" r:id="rId58"/>
    <p:sldId id="314" r:id="rId59"/>
    <p:sldId id="295" r:id="rId60"/>
    <p:sldId id="318" r:id="rId6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3" d="100"/>
          <a:sy n="103" d="100"/>
        </p:scale>
        <p:origin x="79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2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69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06871-C101-1679-4D3A-DCFB1B5C9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BE33E1-E78D-5886-C451-0AFE66C618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321FF5-BCD1-C2B0-9E4C-BAF38516D0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56A0D-57D4-A9C0-A8DA-9605E87AF3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677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62AF3-4B34-574A-7B33-7C185D5C3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B749E7-36FC-666A-D0BC-EB160345E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D53D7A-18AA-F435-0A19-7211E88500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73FC38-B587-2B6F-7FED-CBCB612095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5697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0826E-DBD3-440B-DFE5-D72E51A10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411134-21BC-0D90-AE15-9C60ACCA0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DADCB1-9AEC-2F3C-159F-1E12622D59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1C5658-A955-C384-7273-DF32EF11D0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036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9EF6D-ADE2-45D9-E69A-C553B6C76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81F92D-6B9E-2F42-6B25-D05DAB695C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E37A17-8436-0932-BD2A-4DC974D9F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56703-C09A-C4A8-D6C2-83F5B61F63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32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37002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92B20A-80FC-4DE5-9D8F-8012CF6C32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备考冲刺新方略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2f38e380009f4e7a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EEAEAAE-2F8E-8973-B448-927D01DD05D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66F270-4267-4635-A31D-A6E13ECF65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0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61b16c64.fixed?vcp=1&amp;pid=43700210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备考冲刺新方略</a:t>
            </a:r>
            <a:endParaRPr lang="en-US" altLang="zh-CN" sz="4000" dirty="0"/>
          </a:p>
        </p:txBody>
      </p:sp>
      <p:sp>
        <p:nvSpPr>
          <p:cNvPr id="3" name="C_3_BD#a61b16c64.fixed?vcp=1&amp;pid=43700210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考点1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拟题新颖精巧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8903ed16?vcp=1&amp;pid=a61b16c64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C_5_BD#4bf0dab0b?vcp=1&amp;pid=a8903ed16&amp;color=0,0,0&amp;vtp=1&amp;vaab=1&amp;bbb=1"/>
          <p:cNvSpPr/>
          <p:nvPr/>
        </p:nvSpPr>
        <p:spPr>
          <a:xfrm>
            <a:off x="539496" y="1311842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一、积累四种素材，以不变应万变</a:t>
            </a:r>
            <a:endParaRPr lang="en-US" altLang="zh-CN" sz="3200" dirty="0"/>
          </a:p>
        </p:txBody>
      </p:sp>
      <p:sp>
        <p:nvSpPr>
          <p:cNvPr id="4" name="P_6_BD#e3b895c63?sp=1&amp;vcp=1&amp;pid=4bf0dab0b&amp;color=0,0,0&amp;vtp=1&amp;vaab=1&amp;bbb=1"/>
          <p:cNvSpPr/>
          <p:nvPr/>
        </p:nvSpPr>
        <p:spPr>
          <a:xfrm>
            <a:off x="539496" y="201781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自我成长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亲友关爱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文化阅读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自然感悟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987d3e6?vcp=1&amp;pid=a8903ed1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二、用三个看点包装，以增加亮点</a:t>
            </a:r>
            <a:endParaRPr lang="en-US" altLang="zh-CN" sz="3200" dirty="0"/>
          </a:p>
        </p:txBody>
      </p:sp>
      <p:sp>
        <p:nvSpPr>
          <p:cNvPr id="3" name="P_6#9a7e77016?sp=1&amp;vcp=1&amp;pid=ff987d3e6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1.架构清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“131”模式：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“1”指开头简洁、点题、有文采。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“3”指中间三段：①结构匀称，首尾整齐，小标题或段首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、段尾反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；②有联系、有层次，紧扣主题；③内容典型简洁，多用细节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、场景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“1”指结尾升华、扣题、留余味。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a7e77016?sp=1&amp;vcp=1&amp;pid=ff987d3e6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.语言美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（1）雅词：动词、叠词、拟声词等。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（2）句式：短句、排比句、骈散句等。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（3）手法：比喻、拟人、排比、对比等。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3.立意深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（1）以小见大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（示例）《走一步，再走一步》：由一件小事得到面对人生困难的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a7e77016?sp=1&amp;vcp=1&amp;pid=ff987d3e6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（2）由此及彼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补过天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发过热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发过光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先祖仰望过它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它给了他们光明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憧憬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它落下来了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在污土里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荒草里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一躺就是几百年了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人们讥讽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嫌弃它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那种不屈于误解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寂寞的生存的伟大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实质上是赞扬忍辱负重的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贾平凹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丑石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d3f20faf?vcp=1&amp;pid=a8903ed16&amp;color=0,0,0&amp;vtp=1&amp;vaab=1&amp;bt=1&amp;bbb=1"/>
          <p:cNvSpPr/>
          <p:nvPr/>
        </p:nvSpPr>
        <p:spPr>
          <a:xfrm>
            <a:off x="539496" y="3311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三、一材多用</a:t>
            </a:r>
            <a:endParaRPr lang="en-US" altLang="zh-CN" sz="3200" dirty="0"/>
          </a:p>
        </p:txBody>
      </p:sp>
      <p:sp>
        <p:nvSpPr>
          <p:cNvPr id="3" name="P_6#4eba94003?sp=1&amp;vcp=1&amp;pid=ed3f20faf&amp;color=0,0,0&amp;vtp=1&amp;vaab=1&amp;bbb=1"/>
          <p:cNvSpPr/>
          <p:nvPr/>
        </p:nvSpPr>
        <p:spPr>
          <a:xfrm>
            <a:off x="539496" y="10439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1.强化点题法</a:t>
            </a: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原来，平常也可贵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今年的七月仍旧跟往常一样炎热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夏天的风卷起阵阵热浪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五年前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平常的一天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经过岁月的沉淀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却显出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平常也可贵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我体弱多病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妈妈从小就训诫我不要冒险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可为了不当同伴们口中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胆小鬼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我还是和他们一起去攀岩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陡峭的崖壁拔地而起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石块嶙峋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令我陡增几分胆寒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我缓慢地爬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渐渐落在最后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暮色四合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太阳一点点地落下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也带走了我最后的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21263C0E-6579-75B7-2063-88F6F8C3FDF9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我在山谷间进退两难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星星在头上闪烁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黑暗和恐惧一同包围了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我伏在岩石上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全身麻木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大口大口地喘着粗气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汗珠从脸颊断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线般滑落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可我却丝毫不敢动弹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一束光刺破黑暗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是爸爸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那个和平常一样的声音传入我耳中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下来吧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孩子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晚饭做好了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这样平常的话语我已经听了无数遍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每一个平常的夜晚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可现在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这样平常的话语闪烁着可贵的光芒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夜光照亮前方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我下不去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我哭着说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我会摔死的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！"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29712427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9B040ACF-090F-8B3B-2A21-584B670C72F4}"/>
              </a:ext>
            </a:extLst>
          </p:cNvPr>
          <p:cNvSpPr/>
          <p:nvPr/>
        </p:nvSpPr>
        <p:spPr>
          <a:xfrm>
            <a:off x="539496" y="8534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听我说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不要想着距离有多远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你只要想着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你是在走一小步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能办得到的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父亲平和的话语回荡在山谷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如一泓清泉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冲散了无边的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恐惧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现在你把脚踏到那块岩石上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不要担忧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下一步听我的话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轻描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淡写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平常如故的话语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却实实在在地给我传达一种平和而坚定的力量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我收起眼泪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按爸爸的指示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一步一步向下爬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父亲的电筒指引着我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话语激励着我走一步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再走一步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我的每一步愈加坚定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愈加稳当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是这饱含着关怀与爱的平常话语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带领我走出困境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69704096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9976D451-7CDC-72A7-7F37-3835BC6FCE18}"/>
              </a:ext>
            </a:extLst>
          </p:cNvPr>
          <p:cNvSpPr/>
          <p:nvPr/>
        </p:nvSpPr>
        <p:spPr>
          <a:xfrm>
            <a:off x="539496" y="373425"/>
            <a:ext cx="11109960" cy="625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我碰到了地面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我投入父亲的怀中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靠着父亲厚实的胸膛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泪光中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我回头望了望被我一步一步征服的悬崖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父亲的话语又回荡在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耳畔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我内心油然升起一种成就感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内心愈加觉得父亲那平常话语如夜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空中闪烁的星光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在我彷徨绝望时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我仿佛又站在那悬崖前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父亲那平常的话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语犹在耳边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我便重整行装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稳步前行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待千帆尽过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走一步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的坚持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伴我跨越一个又一个困难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夏天的风又吹起了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吹来父亲那平常的话语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吹动那次悬崖上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再走一步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的经历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彼时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回望来路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我淡然笑道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也可贵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96087441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t=1&amp;bbb=1"/>
          <p:cNvSpPr/>
          <p:nvPr/>
        </p:nvSpPr>
        <p:spPr>
          <a:xfrm>
            <a:off x="539496" y="406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2.立意转化法</a:t>
            </a: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破茧成蝶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只有突破舒适的茧，才能化为美丽的蝶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题记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那是一个酷热的七月天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生性胆小的我为了不成为朋友口中的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跟着他们一起去攀岩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我渐渐跟不上他们的步伐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行的小伙伴抛弃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在悬崖上进退维谷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暮色中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第一颗星星出现在天空中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悬崖下面的地面开始变得模糊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树林中闪烁着一道手电筒发出的光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然后我听到了爸爸的喊声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37002100.fixed?vcp=1&amp;pid=1d09082ac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437002100.fixed?vcp=1&amp;pid=1d09082ac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</a:t>
            </a:r>
            <a:endParaRPr lang="en-US" altLang="zh-CN" sz="4800" dirty="0"/>
          </a:p>
        </p:txBody>
      </p:sp>
      <p:sp>
        <p:nvSpPr>
          <p:cNvPr id="4" name="C_2_BD#437002100.fixed?vcp=1&amp;pid=1d09082ac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备考冲刺新方略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11AFCE8D-9220-5A13-C148-B35471FE19C7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爸爸远远地站在悬崖脚下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这样才能看见我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他用平和而安定的语气说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要吃晚饭了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我会掉下去的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我会摔死的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我大哭着说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下去时的艰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随时可能会踩空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跌落悬崖的恐惧深深攫住了我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双手因为一直紧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抓着悬崖上的岩石面一阵阵发麻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双腿更是灌了铅般难以移动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我像困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在厚茧中可怜的蚕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艰于视听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难以呼吸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听我说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爸爸继续说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不要想有多远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有多困难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你需要想的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是迈一小步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这个你能做到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看着手电光指的地方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看到那块石头没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48844723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13E8DB26-7CA8-227F-DE15-89654A2F6094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父亲语气笃定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自信沉稳的声音似乎也给了我一些勇气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我深吸了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一口气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慢慢地挪动了一下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我回答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我似乎听见蚕茧裂开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的声音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现在转过身去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然后用左脚踩住那块石头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这就是你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要做的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这看起来我能做到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我往后移动了一下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用左脚小心翼翼地搭住岩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现在松开左手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然后抓住后面的小树干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就在边上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一次做到了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就这样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一步换一个地方落脚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我向下迈出了最后一步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踩到了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底部凌乱的岩石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扑进了爸爸强壮的臂弯里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13000963"/>
      </p:ext>
    </p:extLst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5CA28B43-04C2-48A0-49CD-685F4D82129F}"/>
              </a:ext>
            </a:extLst>
          </p:cNvPr>
          <p:cNvSpPr/>
          <p:nvPr/>
        </p:nvSpPr>
        <p:spPr>
          <a:xfrm>
            <a:off x="539496" y="12100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我有了一种巨大的成就感和类似骄傲的感觉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这令我一惊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这样的感觉源于自我突破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源于那破茧成蝶的激动和喜悦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一直以来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我都将自己裹在舒适的茧里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这层茧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让我在挑战面前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保持沉默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使我在困难面前畏首畏尾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不知所措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久而久之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我便作茧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但这次的经历却让我意识到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我有力量冲破这层茧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哪怕我只能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一小步一小步地移动身体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但只要心怀勇气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终将破茧成蝶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哪怕慢一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仍可以飞向远方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58727409"/>
      </p:ext>
    </p:extLst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t=1&amp;bbb=1"/>
          <p:cNvSpPr/>
          <p:nvPr/>
        </p:nvSpPr>
        <p:spPr>
          <a:xfrm>
            <a:off x="539496" y="4191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3.详略调整法</a:t>
            </a: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匙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一把钥匙打开一把锁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那天的经历便是父亲赠我的一把钥匙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一把人生智慧之门的钥匙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那是一个酷热的七月天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生性胆小的我为了不成为朋友口中的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胆小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跟着他们一起去攀岩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我渐渐跟不上他们的步伐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被困在悬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崖上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进退维谷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暮色中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第一颗星星出现在天空中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悬崖下面的地面开始变得模糊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树林中闪烁着一道手电筒发出的光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然后我听到了爸爸的喊声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B9D323CB-F621-F198-902A-85CEC1705A4E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爸爸远远地站在悬崖脚下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这样才能看见我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他用寻常的口吻说道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吃晚饭了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我会掉下去的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我会摔死的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我大哭着说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听我说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爸爸继续说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不要想有多远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有多困难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你需要想的是迈一小步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个你能做到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看着手电光指的地方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看到那块石头没有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父亲的安慰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和指导让我紧绷僵硬的身体慢慢放松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让那被恐惧紧紧束缚的心灵渐渐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看到了方向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我慢慢地挪动了一下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现在转过身去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然后用左脚踩住那块石头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这就是你要做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它就在你下面一点儿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你能做到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不要担心接下来的事情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79256207"/>
      </p:ext>
    </p:extLst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1858F898-1FAF-21C9-C0D9-C1FC752EE2D8}"/>
              </a:ext>
            </a:extLst>
          </p:cNvPr>
          <p:cNvSpPr/>
          <p:nvPr/>
        </p:nvSpPr>
        <p:spPr>
          <a:xfrm>
            <a:off x="539496" y="8534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往下看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先走好第一步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相信我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这看起来我能做到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我往后移动了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用左脚搭住岩石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现在松开左手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然后抓住后面的小树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就在边上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看我手电筒照的地方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这就是你要做的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再一次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就这样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一步换一个地方落脚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我向下迈出了最后一步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踩到了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底部凌乱的岩石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扑进了爸爸强壮的臂弯里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忽然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我有了一种巨大的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成就感和类似骄傲的感觉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这令我一惊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这样的感觉源于自我突破的成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就与喜悦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61402784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40EBE4EE-FD23-6C6A-A973-5A45525C7FB9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父亲的指引如一把钥匙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让我成功走下了悬崖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而这天的经历也为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我打开了人生的智慧之门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在我遇到困难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不知所措时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在我因前途茫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茫而灰心丧气时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在我一蹶不振对自己失去信心时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钥匙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便会浮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现在眼前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告诉我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我可以往前走一步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再走一步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就这样走出人生的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困境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迎接柳暗后的花明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74468350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t=1&amp;bbb=1"/>
          <p:cNvSpPr/>
          <p:nvPr/>
        </p:nvSpPr>
        <p:spPr>
          <a:xfrm>
            <a:off x="539496" y="55440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.变换视角法</a:t>
            </a: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一个父亲的“坚强”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我有一个儿子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他健康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他在八岁以前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个病弱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胆小的爱哭鬼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妻子常常忧心忡忡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告诫他不能和别的小朋友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一起去冒险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她倾尽所有去保护他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那是七月的一个傍晚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儿子不见了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邻居急忙跑过来告诉我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困在悬崖中间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快去救救他吧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我心急如焚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拿起手电筒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飞快地跑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向了树林后面的悬崖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16B3F32E-8665-0AE6-AF7B-A72C666886F4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远远地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我听见儿子颤巍巍的抽泣声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是你吗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是我的儿子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我病弱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胆小的儿子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他现在正站在悬崖中间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他看上去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吓坏了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神色疲惫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手脚颤抖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眼神麻木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作为父亲的本能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我想立刻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冲上去抱他下来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可是岩石只够支撑他那瘦弱的身体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每一步都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必须小心翼翼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否则就会掉下去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撞上岩壁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怎么办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我只能让儿子自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己爬下悬崖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我开始用手电筒为他引路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我站在暮色里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像个指挥官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故作镇定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用非常平常的口吻说道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要吃晚饭了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我会掉下去的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我会摔死的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儿子大哭着说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78536819"/>
      </p:ext>
    </p:extLst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AD1DD558-B2DD-59AA-CD48-544063E867B2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听我说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不要想有多远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有多困难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你需要想的是迈一小步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个你能做到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看着手电光指的地方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看到那块石头没有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儿子慢慢地挪动了一下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现在转过身去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然后用左脚踩住那块石头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这就是你要做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它就在你下面一点儿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你能做到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不要担心接下来的事情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也不要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往下看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先走好第一步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相信我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儿子往后移动了一下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用左脚小心翼翼地搭着岩石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然后找到了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很好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我喊道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往右边下面一点儿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那儿有另外一个落脚点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就一步之遥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移动你的右脚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慢慢地往下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这就是你要做的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只想着接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64506313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437002100?lid=a61b16c64&amp;cid=a61b16c64&amp;tib=255,255,255&amp;vtp=1&amp;vaab=1&amp;bt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544" y="2487168"/>
            <a:ext cx="566928" cy="566928"/>
          </a:xfrm>
          <a:prstGeom prst="rect">
            <a:avLst/>
          </a:prstGeom>
        </p:spPr>
      </p:pic>
      <p:sp>
        <p:nvSpPr>
          <p:cNvPr id="3" name="C_1#目录1:437002100?lid=a61b16c64&amp;cid=a61b16c64&amp;vtp=1&amp;vaab=1&amp;bbb=1">
            <a:hlinkClick r:id="rId3" action="ppaction://hlinksldjump"/>
          </p:cNvPr>
          <p:cNvSpPr/>
          <p:nvPr/>
        </p:nvSpPr>
        <p:spPr>
          <a:xfrm>
            <a:off x="3959352" y="2505456"/>
            <a:ext cx="7196328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E3D4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拟题新颖精巧</a:t>
            </a:r>
            <a:endParaRPr lang="en-US" altLang="zh-CN" sz="3200" dirty="0"/>
          </a:p>
        </p:txBody>
      </p:sp>
      <p:pic>
        <p:nvPicPr>
          <p:cNvPr id="4" name="C_1#目录1:437002100?lid=cea7b40a6&amp;cid=cea7b40a6&amp;tib=255,255,255&amp;vtp=1&amp;vaab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544" y="3602736"/>
            <a:ext cx="566928" cy="566928"/>
          </a:xfrm>
          <a:prstGeom prst="rect">
            <a:avLst/>
          </a:prstGeom>
        </p:spPr>
      </p:pic>
      <p:sp>
        <p:nvSpPr>
          <p:cNvPr id="5" name="C_1#目录1:437002100?lid=cea7b40a6&amp;cid=cea7b40a6&amp;vtp=1&amp;vaab=1&amp;bbb=1">
            <a:hlinkClick r:id="rId5" action="ppaction://hlinksldjump"/>
          </p:cNvPr>
          <p:cNvSpPr/>
          <p:nvPr/>
        </p:nvSpPr>
        <p:spPr>
          <a:xfrm>
            <a:off x="3959352" y="3611880"/>
            <a:ext cx="7196328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E3D4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开头、结尾出彩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bb=1&amp;hb=1">
            <a:extLst>
              <a:ext uri="{FF2B5EF4-FFF2-40B4-BE49-F238E27FC236}">
                <a16:creationId xmlns:a16="http://schemas.microsoft.com/office/drawing/2014/main" id="{7C01BB8A-9D6E-1D17-9C2D-7C8933862F16}"/>
              </a:ext>
            </a:extLst>
          </p:cNvPr>
          <p:cNvSpPr/>
          <p:nvPr/>
        </p:nvSpPr>
        <p:spPr>
          <a:xfrm>
            <a:off x="539496" y="889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下来的这步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不要想别的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儿子照做了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现在松开左手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抓住后面的小树干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就在边上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看我手电照的地方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这就是你要做的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再一次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儿子做到了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就这样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一次一步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一次换一个地方落脚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儿子按照我说的往下爬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他看上去不那么紧张了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他在慢慢地靠近我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他向下迈出了最后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然后踩到了底部凌乱的岩石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扑进了我强壮的臂弯里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回家后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我给妻子说起整个经过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实在是非常骄傲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我终于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变成了一个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的父亲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61520737"/>
      </p:ext>
    </p:extLst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eba94003?sp=1&amp;vcp=1&amp;pid=ed3f20faf&amp;color=0,0,0&amp;vtp=1&amp;vaab=1&amp;bt=1&amp;bbb=1"/>
          <p:cNvSpPr/>
          <p:nvPr/>
        </p:nvSpPr>
        <p:spPr>
          <a:xfrm>
            <a:off x="539496" y="392475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5.转变文体法</a:t>
            </a:r>
            <a:endParaRPr lang="en-US" altLang="zh-CN" sz="2800" dirty="0"/>
          </a:p>
        </p:txBody>
      </p:sp>
      <p:graphicFrame>
        <p:nvGraphicFramePr>
          <p:cNvPr id="21" name="P_6_BD#4eba94003?colgroup=4,25&amp;vcp=1&amp;pid=ed3f20fa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810021"/>
              </p:ext>
            </p:extLst>
          </p:nvPr>
        </p:nvGraphicFramePr>
        <p:xfrm>
          <a:off x="539496" y="998459"/>
          <a:ext cx="11100816" cy="5344771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21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用书信体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以爸爸的口吻给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写一封信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独自爬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下悬崖的勇敢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并祝福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以日记的格式呈现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的视角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写那一天攀岩的经历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67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旅行攻略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将攀岩活动点作为一个户外探险地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按旅行地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旅行时间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旅行路线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景点介绍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特色体验项目等要素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写一篇实用的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旅行攻略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自救手册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写一份实用的攀岩自救手册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帮助被困悬崖的人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21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议论文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将文中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攀岩的事例作为论据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论证勇气的重要性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阐释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克服困难后得到的成长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b955de2?vcp=1&amp;pid=a8903ed1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290d92e77?sp=1&amp;vcp=1&amp;pid=57b955de2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拟题新颖精巧的方法</a:t>
            </a:r>
            <a:endParaRPr lang="en-US" altLang="zh-CN" sz="3000" dirty="0"/>
          </a:p>
        </p:txBody>
      </p:sp>
      <p:sp>
        <p:nvSpPr>
          <p:cNvPr id="4" name="P_7_BD#4b7f89330?sp=1&amp;vcp=1&amp;pid=290d92e77&amp;color=0,0,0&amp;vtp=1&amp;vaab=1&amp;bbb=1&amp;hb=1"/>
          <p:cNvSpPr/>
          <p:nvPr/>
        </p:nvSpPr>
        <p:spPr>
          <a:xfrm>
            <a:off x="539496" y="194212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1.引用化用法。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直接引用或化用我们耳熟能详的诗词歌曲、名言警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句、书名、影视剧名、新闻标题、电视或电台栏目名等作为文章的题目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给人风格迥异、个性鲜明的感觉，如以“青春”为话题的作文拟题《星辰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》《以梦为马》《那些你很冒险的梦》《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一路生花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引用大家喜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欢或熟知的歌曲，活泼而不失典雅，贴近学生生活，妙趣横生；以“成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长”为话题的作文拟题《无限风光在险峰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一枝红杏出墙来》引用诗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词名句，既具有浓郁的文化气息，又蕴含深刻的双关含义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7f89330?sp=1&amp;vcp=1&amp;pid=290d92e7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2.自我陶醉法。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作文标题中用“我”或“自己”等词语，表达自然，给人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一种轻松、愉快的感觉。如以“欣赏”为话题的作文拟题《我就是春天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以“骄傲”为话题的作文拟题《13岁，我为你骄傲》《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相信自己的感觉真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棒》；以“自信”为话题的作文拟题《自己才是最重要的》《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我是我的天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使》；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等等。这些标题有的激情飞扬，有的天真烂漫，有的真情绵绵，有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的自由洒脱，形式活泼，散发出一股青春气息，彰显着个性色彩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7f89330?sp=1&amp;vcp=1&amp;pid=290d92e77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3.巧用公式法。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运用数字或者数学、物理、化学中的算式来设计作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文题目，简练精当，形式新颖，给人以启示。如以“生命”为话题的作文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拟题《10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1=0》，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强调了“生命”只有一次，人生无法重来；以“成功”为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话题的作文拟题《立志+努力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=成功》，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说明获得成功的要素是立志和努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力；以“修身”为话题的作文拟题《100＜1+冷静》，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强调冷静的重要性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以“诚信”为话题的作文拟题《诚实+信用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=财富》，表明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诚信”是一笔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宝贵的财富。这类公式型标题简明生动，给人一种耳目一新的感觉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7f89330?sp=1&amp;vcp=1&amp;pid=290d92e77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4.反弹琵琶法。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把一个不可思议的观点用合理的方法论证一番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有一种与众不同的味道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。如以“失败”为话题的作文拟题《遗憾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，其实也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是一种美丽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》，遗憾如何是一种美丽？以“梦想”为话题的作文拟题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白日梦的感觉真好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》，是不是思想太紧张，现实太沉重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，异想天开的梦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境反而成了人生的珍品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？以“奋斗”为话题的作文拟题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《生活中要常怀第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》，不是提倡做人做事要专心吗？这些故意与常理“作对”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的标题，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看似离经叛道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，实则暗藏深意，极具思想魅力。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7f89330?sp=1&amp;vcp=1&amp;pid=290d92e77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5.巧设悬念法。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设置一个诱人的悬念或一个不同寻常的标题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，容易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抓住读者的心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。如以“师生关系”为话题的作文拟题《老师，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你错了》，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老师会犯什么错误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？以“保护环境”为话题的作文拟题《两只“离了婚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》，鱼怎么会离婚？以“网络学习”为话题的作文拟题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《最惨烈的一场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战斗”》，网络学习中会有什么惨烈的战斗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？这些题目能够吸引读者的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，让人想一探究竟。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7f89330?sp=1&amp;vcp=1&amp;pid=290d92e77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6.妙用修辞法。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运用比喻、拟人、夸张、对偶、双关、反诘等修辞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手法拟题，可以使题目生动、鲜明、巧妙、贴切。巧用修辞，可以增加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文章的美感，使文章显得含蓄隽永，余味无穷。如以“爱心”为话题的作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文拟题《阳光的脚步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运用了拟人修辞；以“自我”为话题的作文拟题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《选择生活的色彩》，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运用了比喻修辞；以“选择”为话题的作文拟题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《安能取熊掌而舍鱼？》，运用了反问修辞；“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教育”话题《减负不能随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意减“副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运用了双关修辞。这些题目，由于运用了恰当的修辞手法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所以显得活泼灵动、余味绵长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7f89330?sp=1&amp;vcp=1&amp;pid=290d92e77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7.联想煽情法。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拟题时可创设一定的情境，引人深思；让标题既有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诗情又有画意，韵味无穷。如以“机遇”为话题的作文拟题《犹豫·失去·失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败》，以“故乡”为话题的作文拟题《蓝蓝的月，蓝蓝的梦》，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以“享受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为话题的作文拟题《红舞鞋·蓝精灵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以“信心”为话题的作文拟题《伸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手就是光明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这些标题语言优美，形象生动，以有限的词语显露出无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限的意蕴，创造出无限驰骋的想象空间，写出作者对生活独到的体验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让读者产生情感上的共鸣，具有极强的感染力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7f89330?sp=1&amp;vcp=1&amp;pid=290d92e77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8.踏雪寻梅法。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给材料、话题作文拟题目时，应顺着材料所给出的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话题进行深化、探究，把观点提升到具有一定哲理的高度，让读者于阅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读中达到一种新的境界，从而获得一种审美的愉悦。如以“改变”为话题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的作文拟题《换一种方式生活会更美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以“挫折”为话题的作文拟题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《让生命的意志再坚强些》，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以“成功”为话题的作文拟题《成功自有规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则》，以“奉献”为话题的作文拟题《“添柴”与“烤火”》。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这些根据材料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提供的话题进一步挖深、提炼出来的题目，可以加深读者的感悟与理解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于平凡中见奇崛，很有思想深度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1ae4bb08?vcp=1&amp;pid=437002100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知识建构</a:t>
            </a:r>
            <a:endParaRPr lang="en-US" altLang="zh-CN" sz="3400" dirty="0"/>
          </a:p>
        </p:txBody>
      </p:sp>
      <p:pic>
        <p:nvPicPr>
          <p:cNvPr id="3" name="P_4_BD#289797ca5?vcp=1&amp;pid=b1ae4bb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1" y="554400"/>
            <a:ext cx="6807701" cy="569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ea7b40a6.fixed?vcp=1&amp;pid=43700210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备考冲刺新方略</a:t>
            </a:r>
            <a:endParaRPr lang="en-US" altLang="zh-CN" sz="4000" dirty="0"/>
          </a:p>
        </p:txBody>
      </p:sp>
      <p:sp>
        <p:nvSpPr>
          <p:cNvPr id="3" name="C_3_BD#cea7b40a6.fixed?vcp=1&amp;pid=43700210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考点2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开头、结尾出彩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e867888f?vcp=1&amp;pid=cea7b40a6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5_BD#cebc4d53d?vcp=1&amp;pid=be867888f&amp;color=0,0,0&amp;vtp=1&amp;vaab=1&amp;bbb=1&amp;hb=1"/>
          <p:cNvSpPr/>
          <p:nvPr/>
        </p:nvSpPr>
        <p:spPr>
          <a:xfrm>
            <a:off x="539496" y="13133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元代文人乔梦符形象地把文章的开头、结尾比作“凤头”和“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豹尾”，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即开头要简洁凝练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，能够先声夺人；结尾要干脆利落，收束有力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余音未绝”之感。对于考场作文来说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，开头和结尾在某种程度上也直接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影响阅卷人对作文的整体印象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。因此写好开头和结尾至关重要。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8cf6282b?vcp=1&amp;pid=be867888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84d2c3853?sp=1&amp;vcp=1&amp;pid=98cf6282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开头、结尾出彩的方法</a:t>
            </a:r>
            <a:endParaRPr lang="en-US" altLang="zh-CN" sz="3000" dirty="0"/>
          </a:p>
        </p:txBody>
      </p:sp>
      <p:sp>
        <p:nvSpPr>
          <p:cNvPr id="4" name="P_7#4303539ec?sp=1&amp;vcp=1&amp;pid=84d2c3853&amp;color=0,0,0&amp;vtp=1&amp;vaab=1&amp;bbb=1"/>
          <p:cNvSpPr/>
          <p:nvPr/>
        </p:nvSpPr>
        <p:spPr>
          <a:xfrm>
            <a:off x="539496" y="19421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1.打造精美开头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（1）开门见山式。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即文章开篇直接入题。使读者直面所描写的对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象，快速地进入作者所创设的情境中。这种写法干脆利落，入题快捷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给人直截了当、不蔓不枝之感，常常能起到很好的点题效果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春天到了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西花厅的海棠花又开了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看花的主人已经走了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走了十二年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他不再回来了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西花厅的海棠花又开了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bb=1&amp;hb=1">
            <a:extLst>
              <a:ext uri="{FF2B5EF4-FFF2-40B4-BE49-F238E27FC236}">
                <a16:creationId xmlns:a16="http://schemas.microsoft.com/office/drawing/2014/main" id="{EDFBC731-232B-2C91-0187-105C93235E85}"/>
              </a:ext>
            </a:extLst>
          </p:cNvPr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如果有一天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我变成一棵小草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我没有牡丹花那样的高贵华丽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没有茉莉花那样的清新淡雅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梅花那样的凌寒不惧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没有松树那样的高大伟岸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我是矮小的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柔弱的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微不足道的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我却是不平凡的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这种开头，能开门见山地亮出自己的观点，给人清晰明快的感觉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也能较有效地防止离题的情况发生。写作时要注意以下两点：第一，最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好直接运用文章题目里的字词来点题；第二，点题的句子尽量安排在开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头一段的后半部分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83208488"/>
      </p:ext>
    </p:extLst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/>
          <p:cNvSpPr/>
          <p:nvPr/>
        </p:nvSpPr>
        <p:spPr>
          <a:xfrm>
            <a:off x="539496" y="554400"/>
            <a:ext cx="11109960" cy="5130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（2）悬疑设问式。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开篇提出疑问，或是设置一个能让读者产生阅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读兴趣的悬念，然后在后文进行解释，慢慢揭开疑团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那只羚羊哪儿去了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妈妈突然问我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羚羊木雕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班里有不少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的同学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有着问不完的问题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午自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习甚至放学后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总能看见他们的身影忙碌地出入于老师的办公室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一整道题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小至一个标点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一概相问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有人不解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则答曰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之学必好问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君子之学必好问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这原本不错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学习怎能无问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可我又不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禁质疑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真的越多越好吗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是否越多越好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4507C-F26C-2A73-EB7B-73B7D39FB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>
            <a:extLst>
              <a:ext uri="{FF2B5EF4-FFF2-40B4-BE49-F238E27FC236}">
                <a16:creationId xmlns:a16="http://schemas.microsoft.com/office/drawing/2014/main" id="{ECAF3A2D-FD02-A58D-1B37-0CFE806983AA}"/>
              </a:ext>
            </a:extLst>
          </p:cNvPr>
          <p:cNvSpPr/>
          <p:nvPr/>
        </p:nvSpPr>
        <p:spPr>
          <a:xfrm>
            <a:off x="539496" y="2097450"/>
            <a:ext cx="11109960" cy="13315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以上例子，或是直接抛出问题，或是由文中的人物带动疑问，或从巨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大的反差落笔，都能激发读者心中的疑问，引导他们去下文中寻找答案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17181461"/>
      </p:ext>
    </p:extLst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/>
          <p:cNvSpPr/>
          <p:nvPr/>
        </p:nvSpPr>
        <p:spPr>
          <a:xfrm>
            <a:off x="539496" y="5788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（3）妙用修辞式。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在文章开头运用比喻、排比、引用、设问等修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辞手法，将自己的人生经历或感悟用生动形象的语言形式表达出来，可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以增强文章的文采，吸引读者的眼球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如果你选择的是翅膀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你将拥抱整个蓝天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如果你选择的是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鱼鳍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你将亲吻茫茫碧海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如果你选择的是四足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你将体味莽莽绿林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而我的选择却是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牢笼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三个“如果你选择的是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构成排比句，句式整齐，语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势铿锵；巧用借代，形象生动；用“牢笼”和前面的“自由”形成对比，既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点题又设置了悬念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bb=1&amp;hb=1">
            <a:extLst>
              <a:ext uri="{FF2B5EF4-FFF2-40B4-BE49-F238E27FC236}">
                <a16:creationId xmlns:a16="http://schemas.microsoft.com/office/drawing/2014/main" id="{5D633019-9499-D3B9-9DCC-61210DA12DD6}"/>
              </a:ext>
            </a:extLst>
          </p:cNvPr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我就像夏天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一会儿乌云蔽日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大雨如注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一会儿晴空万里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骄阳似火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在多愁善感与活泼调皮之间切换自如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我就是我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样的烟火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把自己比作夏天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，写出了自己多样的性格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，这样的比喻既生动形象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又别具一格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66952853"/>
      </p:ext>
    </p:extLst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vcp=1&amp;pid=84d2c3853&amp;color=0,0,0&amp;vtp=1&amp;vaab=1&amp;bt=1&amp;bbb=1&amp;hb=1"/>
          <p:cNvSpPr/>
          <p:nvPr/>
        </p:nvSpPr>
        <p:spPr>
          <a:xfrm>
            <a:off x="539496" y="554400"/>
            <a:ext cx="11109960" cy="5484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（4）题记点睛式。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题记是写在作文题目之后、正文之前的一段文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字，可以摘引一段名言，也可以是一首小诗，还可以是自己的睿智心语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它既可以是对文章中心的诗意表达，也可以交代写作缘由、创设情境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还可以用来展示主要内容。好的题记往往语言凝练、意蕴深厚，能吸引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读者的阅读兴趣，引发读者的思考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任何一个美丽的瞬间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都含着万千的艰辛考验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美丽的瞬间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语言简洁凝练，点明了写作内容是荣誉背后付出的艰辛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33EAC-9159-96BD-7694-45DF841A3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vcp=1&amp;pid=84d2c3853&amp;color=0,0,0&amp;vtp=1&amp;vaab=1&amp;bt=1&amp;bbb=1&amp;hb=1">
            <a:extLst>
              <a:ext uri="{FF2B5EF4-FFF2-40B4-BE49-F238E27FC236}">
                <a16:creationId xmlns:a16="http://schemas.microsoft.com/office/drawing/2014/main" id="{85BE6C38-1AC4-0B94-E6DB-3A796C36A48F}"/>
              </a:ext>
            </a:extLst>
          </p:cNvPr>
          <p:cNvSpPr/>
          <p:nvPr/>
        </p:nvSpPr>
        <p:spPr>
          <a:xfrm>
            <a:off x="396621" y="1687875"/>
            <a:ext cx="11109960" cy="2084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我不止一次在时光中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瞥见了那朵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金色花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感谢那朵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金色花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设置悬念，吸引读者探寻作者要感谢的“金色花”是什么及感谢的原因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43183536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65df92c0?vcp=1&amp;pid=b1ae4bb08&amp;color=0,0,0&amp;vtp=1&amp;vaab=1&amp;bt=1&amp;bbb=1"/>
          <p:cNvSpPr/>
          <p:nvPr/>
        </p:nvSpPr>
        <p:spPr>
          <a:xfrm>
            <a:off x="539496" y="287700"/>
            <a:ext cx="11109960" cy="6314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预测2025年中考作文题目类型</a:t>
            </a:r>
            <a:endParaRPr lang="en-US" altLang="zh-CN" sz="3200" dirty="0"/>
          </a:p>
        </p:txBody>
      </p:sp>
      <p:sp>
        <p:nvSpPr>
          <p:cNvPr id="3" name="C_5_BD#7c3951865?vcp=1&amp;pid=e65df92c0&amp;color=0,0,0&amp;vtp=1&amp;vaab=1&amp;bbb=1"/>
          <p:cNvSpPr/>
          <p:nvPr/>
        </p:nvSpPr>
        <p:spPr>
          <a:xfrm>
            <a:off x="539496" y="980938"/>
            <a:ext cx="11109960" cy="5922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一、作文主题</a:t>
            </a:r>
            <a:endParaRPr lang="en-US" altLang="zh-CN" sz="3000" dirty="0"/>
          </a:p>
        </p:txBody>
      </p:sp>
      <p:sp>
        <p:nvSpPr>
          <p:cNvPr id="4" name="P_6#6f9fcf130?sp=1&amp;vcp=1&amp;pid=7c3951865&amp;color=0,0,0&amp;vtp=1&amp;vaab=1&amp;bbb=1&amp;hb=1"/>
          <p:cNvSpPr/>
          <p:nvPr/>
        </p:nvSpPr>
        <p:spPr>
          <a:xfrm>
            <a:off x="539496" y="1641711"/>
            <a:ext cx="11109960" cy="4730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1.成长感悟类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以个人成长经历、挫折与收获、梦想与追求为切入点，贴近学生生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活。例如《在挫折中成长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我的梦想之旅》等，学生可以通过描述学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习、生活中的具体事件，表达对成长的理解和感悟。在成长的道路上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我们不断地探索、尝试，每一次的经历都是宝贵的财富。例如《在挫折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中成长》这个题目，我们可以回忆那些痛苦、迷茫的时刻，正是这些挫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折让我们变得更加坚强、勇敢。而《我的梦想之旅》则需要我们思考自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己的人生目标和追求，激励我们为了梦想而努力奋斗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/>
          <p:cNvSpPr/>
          <p:nvPr/>
        </p:nvSpPr>
        <p:spPr>
          <a:xfrm>
            <a:off x="539496" y="8976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（5）描写烘托式。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环境描写可以渲染气氛、衬托人物、推动故事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情节的发展。如果在文章的开头先进行一段简洁的环境描写，既可以为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文章提供一个特定的背景，又能给文章营造一种特殊的氛围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紫红色的云霞充满整片天空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其中还有一轮似血的夕阳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此温暖的画面给人以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最美不过夕阳红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的温馨与从容之感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暖得让人沉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暖得让人迷恋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把黎明的美丽带给曾失落的我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描写夕阳西下的情景，为下文写自己的人生感悟奠定基础，是情思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的触发点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bb=1&amp;hb=1">
            <a:extLst>
              <a:ext uri="{FF2B5EF4-FFF2-40B4-BE49-F238E27FC236}">
                <a16:creationId xmlns:a16="http://schemas.microsoft.com/office/drawing/2014/main" id="{C189C571-99A0-5122-B915-6F9D1F10BA77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晚风吹过河面上最后一波涟漪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夕阳收起它最后一缕余晖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秋霜目送着最后一只归雁离去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我们默默地站着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目光游离在那若即若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离的记忆之门上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当许许多多过往都已凋零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我们起码还可以对自己说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别伤心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我已体验过那种感觉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虽然只是曾经拥有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曾经拥有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“晚风”“夕阳”“秋霜”的描写烘托出人物的心情。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19575838"/>
      </p:ext>
    </p:extLst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303539ec?sp=1&amp;vcp=1&amp;pid=84d2c3853&amp;color=0,0,0&amp;vtp=1&amp;vaab=1&amp;bt=1&amp;bbb=1"/>
          <p:cNvSpPr/>
          <p:nvPr/>
        </p:nvSpPr>
        <p:spPr>
          <a:xfrm>
            <a:off x="539496" y="8559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2.打造精彩结尾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（1）前呼后应，首尾圆合。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前有呼，后有应，不仅能使文章的条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理清晰，使全文结构完整严谨，呈现圆合之美；还能够深化中心，升华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感情，促使读者再次回味全文，加深理解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我喜欢夏日的百花齐放和它的酷热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更喜欢那酷热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中偶尔飘过来的一丝清凉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结尾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那个夏天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在我心中飘过一丝令人神往的清凉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夏日的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bb=1&amp;hb=1">
            <a:extLst>
              <a:ext uri="{FF2B5EF4-FFF2-40B4-BE49-F238E27FC236}">
                <a16:creationId xmlns:a16="http://schemas.microsoft.com/office/drawing/2014/main" id="{DBDDFBEB-4232-300D-9185-6EE434DE2F00}"/>
              </a:ext>
            </a:extLst>
          </p:cNvPr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开篇抒情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，引出“清凉”，结尾自然巧妙，既照应开头，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又再次点题，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“圆合”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之妙。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那一天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阳光正好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微风不燥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暖暖的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甜甜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Sun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那一天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阳光正好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微风不燥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风吹过小巷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无论带走什么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留下什么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都是美好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这是属于一个人的风景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一个人的阳光灿烂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阳光正好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“那一天，阳光正好”，首尾呼应，回环相扣，充分表达了作者对当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下的美丽风景和美好时光的珍视，读之令人回味无穷。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69765610"/>
      </p:ext>
    </p:extLst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4C617-FACB-DAA0-1020-4F01D8443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>
            <a:extLst>
              <a:ext uri="{FF2B5EF4-FFF2-40B4-BE49-F238E27FC236}">
                <a16:creationId xmlns:a16="http://schemas.microsoft.com/office/drawing/2014/main" id="{CB44C23E-D1DE-1C2E-915B-415538A0C623}"/>
              </a:ext>
            </a:extLst>
          </p:cNvPr>
          <p:cNvSpPr/>
          <p:nvPr/>
        </p:nvSpPr>
        <p:spPr>
          <a:xfrm>
            <a:off x="541020" y="1087800"/>
            <a:ext cx="11109960" cy="3979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（2）画龙点睛，卒章显志。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文章结束时，自然而然地在全文的基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础上用一两句话点明主旨，这就叫卒章显志。这种写法，可使文章主题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鲜明，带来画龙点睛的艺术效果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我站在领奖台上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回忆着这七年来教练对我的付出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我不再傲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视周围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高举奖杯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我向着他高声喊道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教练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您辛苦了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您的付出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我永远记得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您的付出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我记得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71008831"/>
      </p:ext>
    </p:extLst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/>
          <p:cNvSpPr/>
          <p:nvPr/>
        </p:nvSpPr>
        <p:spPr>
          <a:xfrm>
            <a:off x="625221" y="1815486"/>
            <a:ext cx="11109960" cy="25221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文章记叙了“我”从7岁开始跟着教练学习跆拳道，九岁拿到蓝带证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书，11岁系上红带，13岁拿到黑带，14岁取得市级锦标赛冠军的经历。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作者想到这一路走来教练对自己的辛勤付出，在结尾处由衷地表达了对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教练的感激之情，可谓画龙点睛，卒章显志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/>
          <p:cNvSpPr/>
          <p:nvPr/>
        </p:nvSpPr>
        <p:spPr>
          <a:xfrm>
            <a:off x="539496" y="5724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（3）呼吁设疑，启人深思。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这是一种在文末表达自己的看法，引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发读者思考的结尾方法。有的向大家发出真挚的呼唤，号召大家一起去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追求真善美，鞭挞假恶丑；有的以发问的形式提出问题，引人深思，具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有启发、感染、强调等作用，使文章更有深度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我忽然明白了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的技巧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生活的繁杂与我无关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与其整天想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着让开它们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倒不如在心中拾起一片宁静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寻找一条平和的人生之路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平平稳稳地走下去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做一个心灵的隐士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又何必一定要让开世间的繁杂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的技巧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以反问结尾，平淡中蕴含真知，作者的感悟深刻具体，意蕴深厚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/>
          <p:cNvSpPr/>
          <p:nvPr/>
        </p:nvSpPr>
        <p:spPr>
          <a:xfrm>
            <a:off x="539496" y="8976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（4）留白拓展，意蕴深长。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在作文的结尾有意留下一定的语意空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白，或引发读者深思，或给读者留下想象的空间，或使读者读后有一种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恍然大悟的感受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路过幸福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让我感到生命的可贵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路过幸福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让我感到生活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的充实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路过幸福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让我感到人生的快乐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朋友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请放缓你的脚步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大你的眼睛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敞开你的胸怀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路过幸福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采用抒情性的留白，拓展文意，让读者在意犹未尽的氛围中发挥想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象，荡开思绪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bb=1&amp;hb=1">
            <a:extLst>
              <a:ext uri="{FF2B5EF4-FFF2-40B4-BE49-F238E27FC236}">
                <a16:creationId xmlns:a16="http://schemas.microsoft.com/office/drawing/2014/main" id="{85A3C477-90C6-EE9D-1D9E-234558B86E77}"/>
              </a:ext>
            </a:extLst>
          </p:cNvPr>
          <p:cNvSpPr/>
          <p:nvPr/>
        </p:nvSpPr>
        <p:spPr>
          <a:xfrm>
            <a:off x="539496" y="185772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妈妈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您听见了吗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在梦里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我悄悄地对您说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未来的日子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让我守候在您身旁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让我悄悄地告诉你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这是一篇以母爱为主题的文章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，结尾“我”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把爱藏在梦中的悄悄话里，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以此塑造了一个懂事的孩子的形象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，情感真挚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，给读者留下想象和思考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的空间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15216762"/>
      </p:ext>
    </p:extLst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/>
          <p:cNvSpPr/>
          <p:nvPr/>
        </p:nvSpPr>
        <p:spPr>
          <a:xfrm>
            <a:off x="539496" y="802980"/>
            <a:ext cx="11109960" cy="52520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（5）展现情境，以景传情。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在文章结尾处运用诗化或散文化的语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言，描绘出既有诗情画意又有丰富思想的艺术画面，达到景中有情，情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中有景的效果，使作文“意境高远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我读到此处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在晶莹的泪光中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又看见那肥胖的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青布棉袍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黑布马褂的背影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我不知何时再能与他相见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结尾展现父亲买橘子送“我”时的背影，情真意切，真挚感人，使读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者不禁潸然泪下，引发共鸣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f9fcf130?sp=1&amp;vcp=1&amp;pid=7c3951865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2.情感表达类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亲情、友情、师生情等情感主题能触动学生内心，引发学生对人际关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系和情感价值的思考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。《那份温暖的亲情》《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友谊之花常开》等题目，学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生可通过讲述与亲人、朋友或老师之间的故事，展现真挚情感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那份温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暖的亲情》让我们回忆起家人的关爱和支持，感受家庭的温暖和幸福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《友谊之花常开》则让我们珍惜身边的朋友，共同分享成长的喜怒哀乐。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2FE10-8AF7-B123-5FC2-FAB0F2B19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303539ec?sp=1&amp;vcp=1&amp;pid=84d2c3853&amp;color=0,0,0&amp;vtp=1&amp;vaab=1&amp;bt=1&amp;bbb=1&amp;hb=1">
            <a:extLst>
              <a:ext uri="{FF2B5EF4-FFF2-40B4-BE49-F238E27FC236}">
                <a16:creationId xmlns:a16="http://schemas.microsoft.com/office/drawing/2014/main" id="{257A6FA0-FB08-E71A-4D93-1C69C102096F}"/>
              </a:ext>
            </a:extLst>
          </p:cNvPr>
          <p:cNvSpPr/>
          <p:nvPr/>
        </p:nvSpPr>
        <p:spPr>
          <a:xfrm>
            <a:off x="541020" y="1345905"/>
            <a:ext cx="11109960" cy="3407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望着窗外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一片绿意盎然的景象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近处的参天大树舞动温柔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的腰肢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远处小鸟成群结队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呼朋引伴地卖弄自己清脆的声音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望着窗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外多彩的世界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我会心地笑了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我战胜了挫折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作者以景物描写收束全文，将自己战胜挫折后看到的多彩场景进行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了生动的描摹，愉悦自豪之情溢于言表，达到了以景传情的效果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64170341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f9fcf130?sp=1&amp;vcp=1&amp;pid=7c3951865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3.社会热点类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结合当下社会热点问题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，如人工智能、新质生产力等，比如《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让生活更美好还是更复杂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？》。科技发展日新月异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，它给生活带来极大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便利的同时也带来了信息过载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、人际关系疏远等问题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。学生可以思考科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技对生活的影响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，并发表看法。《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传统文化如何在现代生活中绽放光彩》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则需要我们思考传统文化与现代生活的关系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。《人工智能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，是助手还是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？》分析人工智能对人类的影响以及如何与之和谐共处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。此类题目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要求学生关注社会现实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，培养社会责任感和思辨能力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，对社会热点问题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发表看法和感悟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f9fcf130?sp=1&amp;vcp=1&amp;pid=7c395186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4.励志奋斗类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、坚持、努力等为主题，如《奋斗，成就未来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》《坚持的力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》等。我们可以讲述自己或他人的故事，阐述奋斗和坚持的意义。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7fefdb4?vcp=1&amp;pid=e65df92c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二、中考作文冲刺指导</a:t>
            </a:r>
            <a:endParaRPr lang="en-US" altLang="zh-CN" sz="3000" dirty="0"/>
          </a:p>
        </p:txBody>
      </p:sp>
      <p:sp>
        <p:nvSpPr>
          <p:cNvPr id="3" name="P_6_BD#1ba1df686?sp=1&amp;vcp=1&amp;pid=da7fefdb4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1.注重价值观引导：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中考作文题目通常体现积极向上的价值观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导我们树立正确的人生观和价值观。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2.强调创新思维：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为考查我们的创新能力，题目会更加灵活多样，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鼓励我们从不同角度思考问题，提出独特见解和观点。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3.贴近生活实际：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中考作文会更贴近我们的生活，涉及学习、家庭、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社会生活等方面，让我们在熟悉的情境中发挥写作才能，真情实感地表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达想法。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3008</Words>
  <Application>Microsoft Office PowerPoint</Application>
  <PresentationFormat>宽屏</PresentationFormat>
  <Paragraphs>460</Paragraphs>
  <Slides>60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8" baseType="lpstr">
      <vt:lpstr>Arial (正文)</vt:lpstr>
      <vt:lpstr>仿宋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2024-11-21T07:19:05Z</dcterms:created>
  <dcterms:modified xsi:type="dcterms:W3CDTF">2025-07-24T04:01:35Z</dcterms:modified>
  <cp:category/>
  <cp:contentStatus/>
</cp:coreProperties>
</file>