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527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b34a44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C899CE5-B229-4B98-8152-81E853D7017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冠词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b34a44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B5D869F-DB1B-4442-865D-3E4DD5E665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03fec3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76d1af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d83f2d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76cc3f5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803fec3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76d1af3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d83f2d6b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176cc3f5b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冠词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b34a44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A785FF2-A474-4861-914F-41D496C31E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03fec3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76d1af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d83f2d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76cc3f5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803fec3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76d1af3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d83f2d6b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176cc3f5b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冠词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2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72F88C5-85B7-0D47-8C0B-6ED893F0FC3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459DA8B-4108-49A1-BECF-DE3EFBF2E11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2A6D6E8-E9CE-49F4-A627-97347F91FE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03fec3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76d1af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d83f2d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76cc3f5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803fec3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76d1af3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d83f2d6b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176cc3f5b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CA0816C-51ED-43A5-B99A-DCB2EC104F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803fec3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560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76d1af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d83f2d6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76cc3f5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248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803fec30&amp;color=RGB(64,64,64)">
            <a:hlinkClick r:id="rId3" action="ppaction://hlinksldjump"/>
          </p:cNvPr>
          <p:cNvSpPr/>
          <p:nvPr/>
        </p:nvSpPr>
        <p:spPr>
          <a:xfrm>
            <a:off x="35112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f76d1af36&amp;color=RGB(64,64,64)">
            <a:hlinkClick r:id="rId5" action="ppaction://hlinksldjump"/>
          </p:cNvPr>
          <p:cNvSpPr/>
          <p:nvPr/>
        </p:nvSpPr>
        <p:spPr>
          <a:xfrm>
            <a:off x="4946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4d83f2d6b&amp;color=RGB(64,64,64)">
            <a:hlinkClick r:id="rId6" action="ppaction://hlinksldjump"/>
          </p:cNvPr>
          <p:cNvSpPr/>
          <p:nvPr/>
        </p:nvSpPr>
        <p:spPr>
          <a:xfrm>
            <a:off x="639165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典例精析</a:t>
            </a:r>
            <a:endParaRPr lang="en-US" sz="1800" dirty="0"/>
          </a:p>
        </p:txBody>
      </p:sp>
      <p:sp>
        <p:nvSpPr>
          <p:cNvPr id="11" name="MasterShapeName?linknodeid=176cc3f5b&amp;color=RGB(64,64,64)">
            <a:hlinkClick r:id="rId7" action="ppaction://hlinksldjump"/>
          </p:cNvPr>
          <p:cNvSpPr/>
          <p:nvPr/>
        </p:nvSpPr>
        <p:spPr>
          <a:xfrm>
            <a:off x="78455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6334ff0c8?colgroup=3,14,12&amp;vcp=1&amp;pid=f76d1af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645293"/>
              </p:ext>
            </p:extLst>
          </p:nvPr>
        </p:nvGraphicFramePr>
        <p:xfrm>
          <a:off x="539496" y="1543652"/>
          <a:ext cx="11091672" cy="4475291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定冠词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指上文提到过的人或事物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指双方都知道的人或事物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802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用在世界上或在一定的范围内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独一无二的事物前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sky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blue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mp=1&amp;vtp=1&amp;vaab=1&amp;bt=1&amp;bbb=1">
            <a:extLst>
              <a:ext uri="{FF2B5EF4-FFF2-40B4-BE49-F238E27FC236}">
                <a16:creationId xmlns:a16="http://schemas.microsoft.com/office/drawing/2014/main" id="{7562DEFA-B255-0918-186D-8C5964B98395}"/>
              </a:ext>
            </a:extLst>
          </p:cNvPr>
          <p:cNvSpPr txBox="1"/>
          <p:nvPr/>
        </p:nvSpPr>
        <p:spPr>
          <a:xfrm>
            <a:off x="10913023" y="8352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5_BD#6334ff0c8?colgroup=3,14,12&amp;vcp=1&amp;pid=f76d1af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228126"/>
              </p:ext>
            </p:extLst>
          </p:nvPr>
        </p:nvGraphicFramePr>
        <p:xfrm>
          <a:off x="539496" y="1829688"/>
          <a:ext cx="11091672" cy="3903220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3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定冠词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用在序数词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形容词最高级以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及方位名词前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beautiful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middle,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north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用在西洋乐器名词前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piano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evening.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用在复数姓氏前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表示一家人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Greens,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Smiths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mp=1&amp;vtp=1&amp;vaab=1&amp;bt=1&amp;bbb=1">
            <a:extLst>
              <a:ext uri="{FF2B5EF4-FFF2-40B4-BE49-F238E27FC236}">
                <a16:creationId xmlns:a16="http://schemas.microsoft.com/office/drawing/2014/main" id="{C9680B0B-9CF5-A3A0-E65F-A8CF109B5B88}"/>
              </a:ext>
            </a:extLst>
          </p:cNvPr>
          <p:cNvSpPr txBox="1"/>
          <p:nvPr/>
        </p:nvSpPr>
        <p:spPr>
          <a:xfrm>
            <a:off x="10913023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6334ff0c8?colgroup=3,14,12&amp;vcp=1&amp;pid=f76d1af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80177"/>
              </p:ext>
            </p:extLst>
          </p:nvPr>
        </p:nvGraphicFramePr>
        <p:xfrm>
          <a:off x="539496" y="1547685"/>
          <a:ext cx="11091672" cy="4467226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定冠词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可以用来表示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某一类人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poor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用在由普通名词构成的专有名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Summer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Palace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0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用在表示江河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山脉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群岛等的名词前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Yellow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River,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Pacific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Ocean,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mp=1&amp;vtp=1&amp;vaab=1&amp;bt=1&amp;bbb=1">
            <a:extLst>
              <a:ext uri="{FF2B5EF4-FFF2-40B4-BE49-F238E27FC236}">
                <a16:creationId xmlns:a16="http://schemas.microsoft.com/office/drawing/2014/main" id="{1D064AA5-84E7-3786-73B4-B974FB2A3758}"/>
              </a:ext>
            </a:extLst>
          </p:cNvPr>
          <p:cNvSpPr txBox="1"/>
          <p:nvPr/>
        </p:nvSpPr>
        <p:spPr>
          <a:xfrm>
            <a:off x="10913023" y="83927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5_BD#6334ff0c8?colgroup=3,14,12&amp;vcp=1&amp;pid=f76d1af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2739"/>
              </p:ext>
            </p:extLst>
          </p:nvPr>
        </p:nvGraphicFramePr>
        <p:xfrm>
          <a:off x="539496" y="2102421"/>
          <a:ext cx="11091672" cy="3357754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定冠词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用在一些习惯用语中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morning,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的前面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class,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用在逢十的复数数词前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示年代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abroad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1970s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mp=1&amp;vtp=1&amp;vaab=1&amp;bt=1&amp;bbb=1">
            <a:extLst>
              <a:ext uri="{FF2B5EF4-FFF2-40B4-BE49-F238E27FC236}">
                <a16:creationId xmlns:a16="http://schemas.microsoft.com/office/drawing/2014/main" id="{823F987E-C957-1191-E36F-23AFFD2CA4A4}"/>
              </a:ext>
            </a:extLst>
          </p:cNvPr>
          <p:cNvSpPr txBox="1"/>
          <p:nvPr/>
        </p:nvSpPr>
        <p:spPr>
          <a:xfrm>
            <a:off x="10913023" y="139401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6334ff0c8?colgroup=3,14,12&amp;vcp=1&amp;pid=f76d1af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775969"/>
              </p:ext>
            </p:extLst>
          </p:nvPr>
        </p:nvGraphicFramePr>
        <p:xfrm>
          <a:off x="539496" y="1267999"/>
          <a:ext cx="11091672" cy="5026597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定冠词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用在单数名词前表示一类人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强调整个类别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fruit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horse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animal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0591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零冠词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用在人名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大部分的国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家名等专有名词前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Susan,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Kong,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Beijing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America,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Russia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5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用在不可数名词前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mp=1&amp;vtp=1&amp;vaab=1&amp;bt=1&amp;bbb=1">
            <a:extLst>
              <a:ext uri="{FF2B5EF4-FFF2-40B4-BE49-F238E27FC236}">
                <a16:creationId xmlns:a16="http://schemas.microsoft.com/office/drawing/2014/main" id="{0A80A19F-4C75-FCB1-7682-F295CDDB8F0E}"/>
              </a:ext>
            </a:extLst>
          </p:cNvPr>
          <p:cNvSpPr txBox="1"/>
          <p:nvPr/>
        </p:nvSpPr>
        <p:spPr>
          <a:xfrm>
            <a:off x="10913023" y="5595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6334ff0c8?colgroup=3,14,12&amp;vcp=1&amp;pid=f76d1af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872915"/>
              </p:ext>
            </p:extLst>
          </p:nvPr>
        </p:nvGraphicFramePr>
        <p:xfrm>
          <a:off x="539496" y="2381155"/>
          <a:ext cx="11091672" cy="2800287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072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零冠词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名词前已经有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等指示代词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主代词或不定代词修饰时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map.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schoolbag.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questions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mp=1&amp;vtp=1&amp;vaab=1&amp;bt=1&amp;bbb=1">
            <a:extLst>
              <a:ext uri="{FF2B5EF4-FFF2-40B4-BE49-F238E27FC236}">
                <a16:creationId xmlns:a16="http://schemas.microsoft.com/office/drawing/2014/main" id="{2B82BCFD-6288-BD6D-D28F-15CDB1492B24}"/>
              </a:ext>
            </a:extLst>
          </p:cNvPr>
          <p:cNvSpPr txBox="1"/>
          <p:nvPr/>
        </p:nvSpPr>
        <p:spPr>
          <a:xfrm>
            <a:off x="10913023" y="16727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6334ff0c8?colgroup=3,14,12&amp;vcp=1&amp;pid=f76d1af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753022"/>
              </p:ext>
            </p:extLst>
          </p:nvPr>
        </p:nvGraphicFramePr>
        <p:xfrm>
          <a:off x="539496" y="1826419"/>
          <a:ext cx="11091672" cy="3909759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019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零冠词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用在一日三餐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学科和球类运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动的名词前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breakfast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football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English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favourite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subject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mp=1&amp;vtp=1&amp;vaab=1&amp;bt=1&amp;bbb=1">
            <a:extLst>
              <a:ext uri="{FF2B5EF4-FFF2-40B4-BE49-F238E27FC236}">
                <a16:creationId xmlns:a16="http://schemas.microsoft.com/office/drawing/2014/main" id="{590DAA6E-BABA-B32A-7D7D-F558A0BEBCF4}"/>
              </a:ext>
            </a:extLst>
          </p:cNvPr>
          <p:cNvSpPr txBox="1"/>
          <p:nvPr/>
        </p:nvSpPr>
        <p:spPr>
          <a:xfrm>
            <a:off x="10913023" y="11180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5_BD#6334ff0c8?colgroup=3,14,12&amp;vcp=1&amp;pid=f76d1af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100505"/>
              </p:ext>
            </p:extLst>
          </p:nvPr>
        </p:nvGraphicFramePr>
        <p:xfrm>
          <a:off x="539496" y="1552320"/>
          <a:ext cx="11091672" cy="4457956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零冠词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用在节日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星期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季节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Teachers’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June,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winter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用在称呼或表示头衔的名词前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Uncle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Chairman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Mao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用在某些固定搭配中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foot,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bed,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noon,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vtp=1&amp;vaab=1&amp;bt=1&amp;bbb=1">
            <a:extLst>
              <a:ext uri="{FF2B5EF4-FFF2-40B4-BE49-F238E27FC236}">
                <a16:creationId xmlns:a16="http://schemas.microsoft.com/office/drawing/2014/main" id="{649F3B6C-3082-B1C5-B193-ECE71C7BD4F2}"/>
              </a:ext>
            </a:extLst>
          </p:cNvPr>
          <p:cNvSpPr txBox="1"/>
          <p:nvPr/>
        </p:nvSpPr>
        <p:spPr>
          <a:xfrm>
            <a:off x="10913023" y="843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6334ff0c8?colgroup=3,14,12&amp;vcp=1&amp;pid=f76d1af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533328"/>
              </p:ext>
            </p:extLst>
          </p:nvPr>
        </p:nvGraphicFramePr>
        <p:xfrm>
          <a:off x="539496" y="2099754"/>
          <a:ext cx="11091672" cy="3363088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5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零冠词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下列情况应加冠词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具体指某一个物品时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表示三餐的名词前有形容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词修饰时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特指某一年的某个季节时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basketball?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breakfast.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autumn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vtp=1&amp;vaab=1&amp;bt=1&amp;bbb=1">
            <a:extLst>
              <a:ext uri="{FF2B5EF4-FFF2-40B4-BE49-F238E27FC236}">
                <a16:creationId xmlns:a16="http://schemas.microsoft.com/office/drawing/2014/main" id="{94F7EE0D-BEA8-A93B-01B9-7FA128303BC6}"/>
              </a:ext>
            </a:extLst>
          </p:cNvPr>
          <p:cNvSpPr txBox="1"/>
          <p:nvPr/>
        </p:nvSpPr>
        <p:spPr>
          <a:xfrm>
            <a:off x="10913023" y="13913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d83f2d6b.fixed?vcp=1&amp;pid=7b34a4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冠词</a:t>
            </a:r>
            <a:endParaRPr lang="en-US" altLang="zh-CN" sz="4000" dirty="0"/>
          </a:p>
        </p:txBody>
      </p:sp>
      <p:sp>
        <p:nvSpPr>
          <p:cNvPr id="3" name="C_4_BD#4d83f2d6b.fixed?vcp=1&amp;pid=7b34a449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典例精析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58e664b2.fixed?vcp=1&amp;pid=ea4cf00f4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b58e664b2.fixed?vcp=1&amp;pid=ea4cf00f4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58e664b2.fixed?vcp=1&amp;pid=ea4cf00f4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语法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d97ec15e5?sp=1&amp;vaa=1&amp;vcp=1&amp;pid=4d83f2d6b&amp;color=0,0,0&amp;vtp=1&amp;vaab=1&amp;bt=1&amp;bbb=1"/>
          <p:cNvSpPr/>
          <p:nvPr/>
        </p:nvSpPr>
        <p:spPr>
          <a:xfrm>
            <a:off x="539496" y="9011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（2024·山东菏泽·中考）—What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_1#d97ec15e5.bracket?vaa=1&amp;vcp=1&amp;pid=4d83f2d6b&amp;color=0,0,0&amp;vpa=1&amp;vtp=1&amp;vaab=1"/>
          <p:cNvSpPr/>
          <p:nvPr/>
        </p:nvSpPr>
        <p:spPr>
          <a:xfrm>
            <a:off x="6957853" y="15355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_2#d97ec15e5.choices?vaa=1&amp;vcp=1&amp;pid=4d83f2d6b&amp;color=0,0,0&amp;vtp=1&amp;vaab=1&amp;bbb=1"/>
          <p:cNvSpPr/>
          <p:nvPr/>
        </p:nvSpPr>
        <p:spPr>
          <a:xfrm>
            <a:off x="539496" y="21682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99087" algn="l"/>
                <a:tab pos="76394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AS.1_1#d97ec15e5?vaa=1&amp;vcp=1&amp;pid=4d83f2d6b&amp;color=0,0,0&amp;vtp=1&amp;vaab=1&amp;bbb=1&amp;hb=1"/>
          <p:cNvSpPr/>
          <p:nvPr/>
        </p:nvSpPr>
        <p:spPr>
          <a:xfrm>
            <a:off x="539496" y="279774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第一次提到某物用a或an表示泛指，后面再次提到时用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the表示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。第一设空处是第一次提到，泛指一本有趣的书，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且单词interesting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是以元音音素开头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，所以其前要用不定冠词an；第二设空处后的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book是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再次提到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，所以用定冠词the。句意：——多么有趣的书啊！——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这本书真的很棒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7add0ec40?vaa=1&amp;vcp=1&amp;pid=4d83f2d6b&amp;color=0,0,0&amp;vtp=1&amp;vaab=1&amp;bt=1&amp;bbb=1&amp;hb=1"/>
          <p:cNvSpPr/>
          <p:nvPr/>
        </p:nvSpPr>
        <p:spPr>
          <a:xfrm>
            <a:off x="539496" y="1240282"/>
            <a:ext cx="11109960" cy="121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（2024·甘肃临夏州·中考）Linda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5_AN.7_1#7add0ec40.blank?vaa=1&amp;vcp=1&amp;pid=4d83f2d6b&amp;color=0,0,0&amp;vpa=2&amp;vtp=1&amp;vaab=1"/>
          <p:cNvSpPr/>
          <p:nvPr/>
        </p:nvSpPr>
        <p:spPr>
          <a:xfrm>
            <a:off x="8230139" y="120980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_2#7add0ec40.choices?vaa=1&amp;vcp=1&amp;pid=4d83f2d6b&amp;color=0,0,0&amp;vtp=1&amp;vaab=1&amp;bbb=1"/>
          <p:cNvSpPr/>
          <p:nvPr/>
        </p:nvSpPr>
        <p:spPr>
          <a:xfrm>
            <a:off x="539496" y="25257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2723515" algn="l"/>
                <a:tab pos="55994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.\\</a:t>
            </a:r>
            <a:endParaRPr lang="en-US" altLang="zh-CN" sz="2800" dirty="0"/>
          </a:p>
        </p:txBody>
      </p:sp>
      <p:sp>
        <p:nvSpPr>
          <p:cNvPr id="5" name="QC_5_AS.1_1#7add0ec40?vaa=1&amp;vcp=1&amp;pid=4d83f2d6b&amp;color=0,0,0&amp;vtp=1&amp;vaab=1&amp;bbb=1&amp;hb=1"/>
          <p:cNvSpPr/>
          <p:nvPr/>
        </p:nvSpPr>
        <p:spPr>
          <a:xfrm>
            <a:off x="539496" y="315525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“play+球类”表示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“打（踢）某种球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”，球类运动名词前不用冠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；“play+西洋乐器”表示“演奏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”，西洋乐器名词前需加定冠词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piano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是乐器，其前用定冠词the。句意：琳达放学后经常弹钢琴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fbaf11bc8?sp=1&amp;vaa=1&amp;vcp=1&amp;pid=4d83f2d6b&amp;color=0,0,0&amp;vtp=1&amp;vaab=1&amp;bt=1&amp;bbb=1"/>
          <p:cNvSpPr/>
          <p:nvPr/>
        </p:nvSpPr>
        <p:spPr>
          <a:xfrm>
            <a:off x="539496" y="18803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（2024·四川凉山州·中考）—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Jerry?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headache.</a:t>
            </a:r>
            <a:endParaRPr lang="en-US" altLang="zh-CN" sz="2800" dirty="0"/>
          </a:p>
        </p:txBody>
      </p:sp>
      <p:sp>
        <p:nvSpPr>
          <p:cNvPr id="3" name="QC_5_AN.11_1#fbaf11bc8.blank?vaa=1&amp;vcp=1&amp;pid=4d83f2d6b&amp;color=0,0,0&amp;vpa=3&amp;vtp=1&amp;vaab=1"/>
          <p:cNvSpPr/>
          <p:nvPr/>
        </p:nvSpPr>
        <p:spPr>
          <a:xfrm>
            <a:off x="6927819" y="184988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fbaf11bc8.choices?vaa=1&amp;vcp=1&amp;pid=4d83f2d6b&amp;color=0,0,0&amp;vtp=1&amp;vaab=1&amp;bbb=1"/>
          <p:cNvSpPr/>
          <p:nvPr/>
        </p:nvSpPr>
        <p:spPr>
          <a:xfrm>
            <a:off x="539496" y="31474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86387" algn="l"/>
                <a:tab pos="73854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B.\\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5_AS.1_1#fbaf11bc8?vaa=1&amp;vcp=1&amp;pid=4d83f2d6b&amp;color=0,0,0&amp;vtp=1&amp;vaab=1&amp;bbb=1&amp;hb=1"/>
          <p:cNvSpPr/>
          <p:nvPr/>
        </p:nvSpPr>
        <p:spPr>
          <a:xfrm>
            <a:off x="539496" y="37769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?”意为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“某人怎么了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”，是固定搭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。句意：——你怎么了，杰瑞？——我头疼。故答案为C。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287611dfb?sp=1&amp;vaa=1&amp;vcp=1&amp;pid=4d83f2d6b&amp;color=0,0,0&amp;vtp=1&amp;vaab=1&amp;bt=1&amp;bbb=1&amp;hb=1"/>
          <p:cNvSpPr/>
          <p:nvPr/>
        </p:nvSpPr>
        <p:spPr>
          <a:xfrm>
            <a:off x="539496" y="15398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（2024·黑龙江龙东地区·中考）—Shenzhou-18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heroes.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13_2#287611dfb.choices?vaa=1&amp;vcp=1&amp;pid=4d83f2d6b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62587" algn="l"/>
                <a:tab pos="74870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87611dfb?vaa=1&amp;vcp=1&amp;pid=4d83f2d6b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第一设空处，泛指一个激动人心的事件，单词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exciting以元音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音素开头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，其前用不定冠词an。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第二设空处，泛指一个有用的人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虽然是u开头，但它发/ju/的音，为辅音，所以其前面用不定冠词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：——神舟十八号搭载三名宇航员于2024年4月25日发射升空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是一个激动人心的事件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。——是的。宇航员是我们的英雄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。我想成为像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他们一样有用的人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。故答案为B。</a:t>
            </a:r>
            <a:endParaRPr lang="en-US" altLang="zh-CN" sz="2800" dirty="0"/>
          </a:p>
        </p:txBody>
      </p:sp>
      <p:sp>
        <p:nvSpPr>
          <p:cNvPr id="3" name="QC_5_AN.2_1#287611dfb?vaa=1&amp;vcp=1&amp;pid=4d83f2d6b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5b76ea47f?sp=1&amp;vaa=1&amp;vcp=1&amp;pid=4d83f2d6b&amp;color=0,0,0&amp;vtp=1&amp;vaab=1&amp;bt=1&amp;bbb=1&amp;hb=1"/>
          <p:cNvSpPr/>
          <p:nvPr/>
        </p:nvSpPr>
        <p:spPr>
          <a:xfrm>
            <a:off x="539496" y="15460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（2022·四川自贡·中考）—What’s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family?</a:t>
            </a:r>
            <a:endParaRPr lang="en-US" altLang="zh-CN" sz="2800" dirty="0"/>
          </a:p>
        </p:txBody>
      </p:sp>
      <p:sp>
        <p:nvSpPr>
          <p:cNvPr id="3" name="QC_5_BD.17_2#5b76ea47f?sp=1&amp;vaa=1&amp;vcp=1&amp;pid=4d83f2d6b&amp;color=0,0,0&amp;vtp=1&amp;vaab=1&amp;bbb=1"/>
          <p:cNvSpPr/>
          <p:nvPr/>
        </p:nvSpPr>
        <p:spPr>
          <a:xfrm>
            <a:off x="539496" y="28213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endParaRPr lang="en-US" altLang="zh-CN" sz="2800" dirty="0"/>
          </a:p>
        </p:txBody>
      </p:sp>
      <p:sp>
        <p:nvSpPr>
          <p:cNvPr id="4" name="QC_5_AN.19_1#5b76ea47f.blank?vaa=1&amp;vcp=1&amp;pid=4d83f2d6b&amp;color=0,0,0&amp;vpa=5&amp;vtp=1&amp;vaab=1"/>
          <p:cNvSpPr/>
          <p:nvPr/>
        </p:nvSpPr>
        <p:spPr>
          <a:xfrm>
            <a:off x="3751930" y="276987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7_3#5b76ea47f.choices?vaa=1&amp;vcp=1&amp;pid=4d83f2d6b&amp;color=0,0,0&amp;vtp=1&amp;vaab=1&amp;bbb=1"/>
          <p:cNvSpPr/>
          <p:nvPr/>
        </p:nvSpPr>
        <p:spPr>
          <a:xfrm>
            <a:off x="539496" y="34429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04920" algn="l"/>
                <a:tab pos="7673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.\\</a:t>
            </a:r>
            <a:endParaRPr lang="en-US" altLang="zh-CN" sz="2800" dirty="0"/>
          </a:p>
        </p:txBody>
      </p:sp>
      <p:sp>
        <p:nvSpPr>
          <p:cNvPr id="6" name="QC_5_AS.1_1#5b76ea47f?vaa=1&amp;vcp=1&amp;pid=4d83f2d6b&amp;color=0,0,0&amp;vtp=1&amp;vaab=1&amp;bbb=1&amp;hb=1"/>
          <p:cNvSpPr/>
          <p:nvPr/>
        </p:nvSpPr>
        <p:spPr>
          <a:xfrm>
            <a:off x="539496" y="4072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“the+形容词”表示一类人。the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old意为“老人”。句意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：——中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国家庭最重要的传统是什么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？——我们必须照顾老人。故答案为B。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dc9762096?vcp=1&amp;pid=4d83f2d6b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学习至此，请完成第25讲备考练习（第232页）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76cc3f5b.fixed?vcp=1&amp;pid=7b34a4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冠词</a:t>
            </a:r>
            <a:endParaRPr lang="en-US" altLang="zh-CN" sz="4000" dirty="0"/>
          </a:p>
        </p:txBody>
      </p:sp>
      <p:sp>
        <p:nvSpPr>
          <p:cNvPr id="3" name="C_4_BD#176cc3f5b.fixed?vcp=1&amp;pid=7b34a449d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第25讲备考练习（冠词）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1_1#7facfe9ef?vaa=1&amp;vcp=1&amp;pid=b4685e069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umbrella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7facfe9ef.bracket?vaa=1&amp;vcp=1&amp;pid=b4685e069&amp;color=0,0,0&amp;vpa=6&amp;vtp=1&amp;vaab=1"/>
          <p:cNvSpPr/>
          <p:nvPr/>
        </p:nvSpPr>
        <p:spPr>
          <a:xfrm>
            <a:off x="9357964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1_2#7facfe9ef.choices?vaa=1&amp;vcp=1&amp;pid=b4685e069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6" name="QC_6_BD.23_1#a7080ba0e?vaa=1&amp;vcp=1&amp;pid=b4685e069&amp;color=0,0,0&amp;vtp=1&amp;vaab=1&amp;bbb=1&amp;h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（2024·吉林·中考）There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4_1#a7080ba0e.bracket?vaa=1&amp;vcp=1&amp;pid=b4685e069&amp;color=0,0,0&amp;vpa=7&amp;vtp=1&amp;vaab=1"/>
          <p:cNvSpPr/>
          <p:nvPr/>
        </p:nvSpPr>
        <p:spPr>
          <a:xfrm>
            <a:off x="5051965" y="38035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23_2#a7080ba0e.choices?vaa=1&amp;vcp=1&amp;pid=b4685e069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.\\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a18a944c3?sp=1&amp;vaa=1&amp;vcp=1&amp;pid=b4685e069&amp;color=0,0,0&amp;vtp=1&amp;vaab=1&amp;bt=1&amp;bbb=1&amp;hb=1"/>
          <p:cNvSpPr/>
          <p:nvPr/>
        </p:nvSpPr>
        <p:spPr>
          <a:xfrm>
            <a:off x="539496" y="12158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（2024·山东滨州·中考改编）—The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7_1#a18a944c3.bracket?vaa=1&amp;vcp=1&amp;pid=b4685e069&amp;color=0,0,0&amp;vpa=8&amp;vtp=1&amp;vaab=1"/>
          <p:cNvSpPr/>
          <p:nvPr/>
        </p:nvSpPr>
        <p:spPr>
          <a:xfrm>
            <a:off x="2048414" y="31456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5_2#a18a944c3.choices?vaa=1&amp;vcp=1&amp;pid=b4685e069&amp;color=0,0,0&amp;vtp=1&amp;vaab=1&amp;bbb=1"/>
          <p:cNvSpPr/>
          <p:nvPr/>
        </p:nvSpPr>
        <p:spPr>
          <a:xfrm>
            <a:off x="539496" y="37795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39820" algn="l"/>
                <a:tab pos="7432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AS.1_1#a18a944c3?vaa=1&amp;vcp=1&amp;pid=b4685e069&amp;color=0,0,0&amp;vtp=1&amp;vaab=1&amp;bbb=1&amp;hb=1"/>
          <p:cNvSpPr/>
          <p:nvPr/>
        </p:nvSpPr>
        <p:spPr>
          <a:xfrm>
            <a:off x="539496" y="44089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此处表示泛指，意为“当作一场平常的考试”。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usual是以辅音音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素开头的单词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803fec30.fixed?vcp=1&amp;pid=7b34a4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冠词</a:t>
            </a:r>
            <a:endParaRPr lang="en-US" altLang="zh-CN" sz="4000" dirty="0"/>
          </a:p>
        </p:txBody>
      </p:sp>
      <p:sp>
        <p:nvSpPr>
          <p:cNvPr id="3" name="C_4_BD#0803fec30.fixed?vcp=1&amp;pid=7b34a449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b032cafbf?vaa=1&amp;vcp=1&amp;pid=b4685e069&amp;color=0,0,0&amp;vtp=1&amp;vaab=1&amp;bt=1&amp;bbb=1&amp;hb=1"/>
          <p:cNvSpPr/>
          <p:nvPr/>
        </p:nvSpPr>
        <p:spPr>
          <a:xfrm>
            <a:off x="539496" y="720312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b032cafbf.bracket?vaa=1&amp;vcp=1&amp;pid=b4685e069&amp;color=0,0,0&amp;vpa=9&amp;vtp=1&amp;vaab=1"/>
          <p:cNvSpPr/>
          <p:nvPr/>
        </p:nvSpPr>
        <p:spPr>
          <a:xfrm>
            <a:off x="6452139" y="1244187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9_2#b032cafbf.choices?vaa=1&amp;vcp=1&amp;pid=b4685e069&amp;color=0,0,0&amp;vtp=1&amp;vaab=1&amp;bbb=1"/>
          <p:cNvSpPr/>
          <p:nvPr/>
        </p:nvSpPr>
        <p:spPr>
          <a:xfrm>
            <a:off x="539496" y="180578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\\</a:t>
            </a:r>
            <a:endParaRPr lang="en-US" altLang="zh-CN" sz="2800" dirty="0"/>
          </a:p>
        </p:txBody>
      </p:sp>
      <p:sp>
        <p:nvSpPr>
          <p:cNvPr id="5" name="QC_6_BD.31_1#97d3d34a5?vaa=1&amp;vcp=1&amp;pid=b4685e069&amp;color=0,0,0&amp;vtp=1&amp;vaab=1&amp;bbb=1&amp;hb=1"/>
          <p:cNvSpPr/>
          <p:nvPr/>
        </p:nvSpPr>
        <p:spPr>
          <a:xfrm>
            <a:off x="539496" y="2336196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（2024·四川达州·中考）Mike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97d3d34a5.bracket?vaa=1&amp;vcp=1&amp;pid=b4685e069&amp;color=0,0,0&amp;vpa=10&amp;vtp=1&amp;vaab=1"/>
          <p:cNvSpPr/>
          <p:nvPr/>
        </p:nvSpPr>
        <p:spPr>
          <a:xfrm>
            <a:off x="1457865" y="2860071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31_2#97d3d34a5.choices?vaa=1&amp;vcp=1&amp;pid=b4685e069&amp;color=0,0,0&amp;vtp=1&amp;vaab=1&amp;bbb=1"/>
          <p:cNvSpPr/>
          <p:nvPr/>
        </p:nvSpPr>
        <p:spPr>
          <a:xfrm>
            <a:off x="539496" y="342503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8" name="QC_6_BD.33_1#7c155f290?vaa=1&amp;vcp=1&amp;pid=b4685e069&amp;color=0,0,0&amp;vtp=1&amp;vaab=1&amp;bbb=1&amp;hb=1"/>
          <p:cNvSpPr/>
          <p:nvPr/>
        </p:nvSpPr>
        <p:spPr>
          <a:xfrm>
            <a:off x="539496" y="3955446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（2024·甘肃平凉·中考改编）I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35_1#7c155f290.bracket?vaa=1&amp;vcp=1&amp;pid=b4685e069&amp;color=0,0,0&amp;vpa=11&amp;vtp=1&amp;vaab=1"/>
          <p:cNvSpPr/>
          <p:nvPr/>
        </p:nvSpPr>
        <p:spPr>
          <a:xfrm>
            <a:off x="6687089" y="4479321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33_2#7c155f290.choices?vaa=1&amp;vcp=1&amp;pid=b4685e069&amp;color=0,0,0&amp;vtp=1&amp;vaab=1&amp;bbb=1"/>
          <p:cNvSpPr/>
          <p:nvPr/>
        </p:nvSpPr>
        <p:spPr>
          <a:xfrm>
            <a:off x="539496" y="504428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11" name="QC_6_AS.3_1#7c155f290?vaa=1&amp;vcp=1&amp;pid=b4685e069&amp;color=0,0,0&amp;vtp=1&amp;vaab=1&amp;bbb=1"/>
          <p:cNvSpPr/>
          <p:nvPr/>
        </p:nvSpPr>
        <p:spPr>
          <a:xfrm>
            <a:off x="539496" y="559355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设空处后的computer是再次提到，用定冠词the。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1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19a7dd999?vaa=1&amp;vcp=1&amp;pid=b4685e069&amp;color=0,0,0&amp;vtp=1&amp;vaab=1&amp;bt=1&amp;bbb=1&amp;hb=1"/>
          <p:cNvSpPr/>
          <p:nvPr/>
        </p:nvSpPr>
        <p:spPr>
          <a:xfrm>
            <a:off x="539496" y="186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（2024·黑龙江绥化·中考）Beijing,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capital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39_1#19a7dd999.bracket?vaa=1&amp;vcp=1&amp;pid=b4685e069&amp;color=0,0,0&amp;vpa=12&amp;vtp=1&amp;vaab=1"/>
          <p:cNvSpPr/>
          <p:nvPr/>
        </p:nvSpPr>
        <p:spPr>
          <a:xfrm>
            <a:off x="6133750" y="25020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7_2#19a7dd999.choices?vaa=1&amp;vcp=1&amp;pid=b4685e069&amp;color=0,0,0&amp;vtp=1&amp;vaab=1&amp;bbb=1"/>
          <p:cNvSpPr/>
          <p:nvPr/>
        </p:nvSpPr>
        <p:spPr>
          <a:xfrm>
            <a:off x="539496" y="31347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31920" algn="l"/>
                <a:tab pos="7622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.＼;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AS.1_1#19a7dd999?vaa=1&amp;vcp=1&amp;pid=b4685e069&amp;color=0,0,0&amp;vtp=1&amp;vaab=1&amp;bbb=1&amp;hb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capital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China特指中国首都，用定冠词the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；第二个空泛指一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，用不定冠词a修饰。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23c9d6e75?vaa=1&amp;vcp=1&amp;pid=b4685e069&amp;color=0,0,0&amp;vtp=1&amp;vaab=1&amp;bt=1&amp;bbb=1&amp;hb=1"/>
          <p:cNvSpPr/>
          <p:nvPr/>
        </p:nvSpPr>
        <p:spPr>
          <a:xfrm>
            <a:off x="539496" y="12327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（2024·江苏宿迁·中考改编）I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Xuesen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3c9d6e75.bracket?vaa=1&amp;vcp=1&amp;pid=b4685e069&amp;color=0,0,0&amp;vpa=13&amp;vtp=1&amp;vaab=1"/>
          <p:cNvSpPr/>
          <p:nvPr/>
        </p:nvSpPr>
        <p:spPr>
          <a:xfrm>
            <a:off x="5526627" y="1867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1_2#23c9d6e75.choices?vaa=1&amp;vcp=1&amp;pid=b4685e069&amp;color=0,0,0&amp;vtp=1&amp;vaab=1&amp;bbb=1"/>
          <p:cNvSpPr/>
          <p:nvPr/>
        </p:nvSpPr>
        <p:spPr>
          <a:xfrm>
            <a:off x="539496" y="24998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BD.43_1#24101e986?vaa=1&amp;vcp=1&amp;pid=b4685e069&amp;color=0,0,0&amp;vtp=1&amp;vaab=1&amp;bbb=1&amp;hb=1"/>
          <p:cNvSpPr/>
          <p:nvPr/>
        </p:nvSpPr>
        <p:spPr>
          <a:xfrm>
            <a:off x="539496" y="31293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（2023·辽宁沈阳·中考改编）The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45_1#24101e986.bracket?vaa=1&amp;vcp=1&amp;pid=b4685e069&amp;color=0,0,0&amp;vpa=14&amp;vtp=1&amp;vaab=1"/>
          <p:cNvSpPr/>
          <p:nvPr/>
        </p:nvSpPr>
        <p:spPr>
          <a:xfrm>
            <a:off x="8207914" y="37636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43_2#24101e986.choices?vaa=1&amp;vcp=1&amp;pid=b4685e069&amp;color=0,0,0&amp;vtp=1&amp;vaab=1&amp;bbb=1"/>
          <p:cNvSpPr/>
          <p:nvPr/>
        </p:nvSpPr>
        <p:spPr>
          <a:xfrm>
            <a:off x="539496" y="439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8" name="QC_6_AS.2_1#24101e986?vaa=1&amp;vcp=1&amp;pid=b4685e069&amp;color=0,0,0&amp;vtp=1&amp;vaab=1&amp;bbb=1"/>
          <p:cNvSpPr/>
          <p:nvPr/>
        </p:nvSpPr>
        <p:spPr>
          <a:xfrm>
            <a:off x="539496" y="5020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“帮某人一把”，是固定搭配。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7_1#9be5e4267?sp=1&amp;vaa=1&amp;vcp=1&amp;pid=b4685e069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（2023·江苏宿迁·中考改编）—Betty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violin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be5e4267.bracket?vaa=1&amp;vcp=1&amp;pid=b4685e069&amp;color=0,0,0&amp;vpa=15&amp;vtp=1&amp;vaab=1"/>
          <p:cNvSpPr/>
          <p:nvPr/>
        </p:nvSpPr>
        <p:spPr>
          <a:xfrm>
            <a:off x="5801265" y="1633837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47_2#9be5e4267.choices?vaa=1&amp;vcp=1&amp;pid=b4685e069&amp;color=0,0,0&amp;vtp=1&amp;vaab=1&amp;bbb=1"/>
          <p:cNvSpPr/>
          <p:nvPr/>
        </p:nvSpPr>
        <p:spPr>
          <a:xfrm>
            <a:off x="539496" y="219549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BD.49_1#988417be0?vaa=1&amp;vcp=1&amp;pid=b4685e069&amp;color=0,0,0&amp;vtp=1&amp;vaab=1&amp;bbb=1&amp;hb=1"/>
          <p:cNvSpPr/>
          <p:nvPr/>
        </p:nvSpPr>
        <p:spPr>
          <a:xfrm>
            <a:off x="539496" y="2723688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（2023·山东东营·中考改编）After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Tiangong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October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12th,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988417be0.bracket?vaa=1&amp;vcp=1&amp;pid=b4685e069&amp;color=0,0,0&amp;vpa=16&amp;vtp=1&amp;vaab=1"/>
          <p:cNvSpPr/>
          <p:nvPr/>
        </p:nvSpPr>
        <p:spPr>
          <a:xfrm>
            <a:off x="1948403" y="380312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49_2#988417be0.choices?vaa=1&amp;vcp=1&amp;pid=b4685e069&amp;color=0,0,0&amp;vtp=1&amp;vaab=1&amp;bbb=1"/>
          <p:cNvSpPr/>
          <p:nvPr/>
        </p:nvSpPr>
        <p:spPr>
          <a:xfrm>
            <a:off x="539496" y="436713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8" name="QC_6_BD.51_1#0592bfda1?vaa=1&amp;vcp=1&amp;pid=b4685e069&amp;color=0,0,0&amp;vtp=1&amp;vaab=1&amp;bbb=1&amp;hb=1"/>
          <p:cNvSpPr/>
          <p:nvPr/>
        </p:nvSpPr>
        <p:spPr>
          <a:xfrm>
            <a:off x="539496" y="4895325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（2023·天津·中考改编）My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2_1#0592bfda1.bracket?vaa=1&amp;vcp=1&amp;pid=b4685e069&amp;color=0,0,0&amp;vpa=17&amp;vtp=1&amp;vaab=1"/>
          <p:cNvSpPr/>
          <p:nvPr/>
        </p:nvSpPr>
        <p:spPr>
          <a:xfrm>
            <a:off x="6136227" y="542866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51_2#0592bfda1.choices?vaa=1&amp;vcp=1&amp;pid=b4685e069&amp;color=0,0,0&amp;vtp=1&amp;vaab=1&amp;bbb=1"/>
          <p:cNvSpPr/>
          <p:nvPr/>
        </p:nvSpPr>
        <p:spPr>
          <a:xfrm>
            <a:off x="539496" y="598835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\\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051af141a?sp=1&amp;vaa=1&amp;vcp=1&amp;pid=b4685e069&amp;color=0,0,0&amp;vtp=1&amp;vaab=1&amp;bt=1&amp;bbb=1"/>
          <p:cNvSpPr/>
          <p:nvPr/>
        </p:nvSpPr>
        <p:spPr>
          <a:xfrm>
            <a:off x="539496" y="554400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（2023·湖北十堰·中考改编）—Do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051af141a.bracket?vaa=1&amp;vcp=1&amp;pid=b4685e069&amp;color=0,0,0&amp;vpa=18&amp;vtp=1&amp;vaab=1"/>
          <p:cNvSpPr/>
          <p:nvPr/>
        </p:nvSpPr>
        <p:spPr>
          <a:xfrm>
            <a:off x="9911620" y="1075100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3_2#051af141a.choices?vaa=1&amp;vcp=1&amp;pid=b4685e069&amp;color=0,0,0&amp;vtp=1&amp;vaab=1&amp;bbb=1"/>
          <p:cNvSpPr/>
          <p:nvPr/>
        </p:nvSpPr>
        <p:spPr>
          <a:xfrm>
            <a:off x="539496" y="1627931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BD.55_1#7facbffb6?vaa=1&amp;vcp=1&amp;pid=b4685e069&amp;color=0,0,0&amp;vtp=1&amp;vaab=1&amp;bbb=1&amp;hb=1"/>
          <p:cNvSpPr/>
          <p:nvPr/>
        </p:nvSpPr>
        <p:spPr>
          <a:xfrm>
            <a:off x="539496" y="2140312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（2023·甘肃白银·中考改编）There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7facbffb6.bracket?vaa=1&amp;vcp=1&amp;pid=b4685e069&amp;color=0,0,0&amp;vpa=19&amp;vtp=1&amp;vaab=1"/>
          <p:cNvSpPr/>
          <p:nvPr/>
        </p:nvSpPr>
        <p:spPr>
          <a:xfrm>
            <a:off x="1538256" y="266101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5_2#7facbffb6.choices?vaa=1&amp;vcp=1&amp;pid=b4685e069&amp;color=0,0,0&amp;vtp=1&amp;vaab=1&amp;bbb=1"/>
          <p:cNvSpPr/>
          <p:nvPr/>
        </p:nvSpPr>
        <p:spPr>
          <a:xfrm>
            <a:off x="539496" y="321124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8" name="QC_6_BD.57_1#bec127c20?sp=1&amp;vaa=1&amp;vcp=1&amp;pid=b4685e069&amp;color=0,0,0&amp;vtp=1&amp;vaab=1&amp;bbb=1&amp;hb=1"/>
          <p:cNvSpPr/>
          <p:nvPr/>
        </p:nvSpPr>
        <p:spPr>
          <a:xfrm>
            <a:off x="539496" y="3723621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（2023·湖南郴州·中考）—I’d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after-school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58_1#bec127c20.bracket?vaa=1&amp;vcp=1&amp;pid=b4685e069&amp;color=0,0,0&amp;vpa=20&amp;vtp=1&amp;vaab=1"/>
          <p:cNvSpPr/>
          <p:nvPr/>
        </p:nvSpPr>
        <p:spPr>
          <a:xfrm>
            <a:off x="1615028" y="5311121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57_2#bec127c20.choices?vaa=1&amp;vcp=1&amp;pid=b4685e069&amp;color=0,0,0&amp;vtp=1&amp;vaab=1&amp;bbb=1"/>
          <p:cNvSpPr/>
          <p:nvPr/>
        </p:nvSpPr>
        <p:spPr>
          <a:xfrm>
            <a:off x="539496" y="585284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9_1#8b5550630?sp=1&amp;vaa=1&amp;vcp=1&amp;pid=b4685e069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（2023·山东滨州·中考改编）—What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guide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traveling.(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8b5550630.bracket?vaa=1&amp;vcp=1&amp;pid=b4685e069&amp;color=0,0,0&amp;vpa=21&amp;vtp=1&amp;vaab=1"/>
          <p:cNvSpPr/>
          <p:nvPr/>
        </p:nvSpPr>
        <p:spPr>
          <a:xfrm>
            <a:off x="6548978" y="24841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9_2#8b5550630.choices?vaa=1&amp;vcp=1&amp;pid=b4685e069&amp;color=0,0,0&amp;vtp=1&amp;vaab=1&amp;bbb=1"/>
          <p:cNvSpPr/>
          <p:nvPr/>
        </p:nvSpPr>
        <p:spPr>
          <a:xfrm>
            <a:off x="539496" y="3118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endParaRPr lang="en-US" altLang="zh-CN" sz="2800" dirty="0"/>
          </a:p>
        </p:txBody>
      </p:sp>
      <p:sp>
        <p:nvSpPr>
          <p:cNvPr id="5" name="QC_6_BD.61_1#700b78a10?vaa=1&amp;vcp=1&amp;pid=b4685e069&amp;color=0,0,0&amp;vtp=1&amp;vaab=1&amp;bbb=1&amp;hb=1"/>
          <p:cNvSpPr/>
          <p:nvPr/>
        </p:nvSpPr>
        <p:spPr>
          <a:xfrm>
            <a:off x="539496" y="37474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（2023·黑龙江齐齐哈尔·中考）Tracy,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Heilongjiang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2_1#700b78a10.bracket?vaa=1&amp;vcp=1&amp;pid=b4685e069&amp;color=0,0,0&amp;vpa=22&amp;vtp=1&amp;vaab=1"/>
          <p:cNvSpPr/>
          <p:nvPr/>
        </p:nvSpPr>
        <p:spPr>
          <a:xfrm>
            <a:off x="1495076" y="502956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61_2#700b78a10.choices?vaa=1&amp;vcp=1&amp;pid=b4685e069&amp;color=0,0,0&amp;vtp=1&amp;vaab=1&amp;bbb=1"/>
          <p:cNvSpPr/>
          <p:nvPr/>
        </p:nvSpPr>
        <p:spPr>
          <a:xfrm>
            <a:off x="539496" y="56700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3_1#954515517?sp=1&amp;vaa=1&amp;vcp=1&amp;pid=b4685e069&amp;color=0,0,0&amp;vtp=1&amp;vaab=1&amp;bt=1&amp;bbb=1&amp;hb=1"/>
          <p:cNvSpPr/>
          <p:nvPr/>
        </p:nvSpPr>
        <p:spPr>
          <a:xfrm>
            <a:off x="539496" y="88985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（2023·湖南益阳·中考）—Shall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54515517.bracket?vaa=1&amp;vcp=1&amp;pid=b4685e069&amp;color=0,0,0&amp;vpa=23&amp;vtp=1&amp;vaab=1"/>
          <p:cNvSpPr/>
          <p:nvPr/>
        </p:nvSpPr>
        <p:spPr>
          <a:xfrm>
            <a:off x="8650193" y="2171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3_2#954515517.choices?vaa=1&amp;vcp=1&amp;pid=b4685e069&amp;color=0,0,0&amp;vtp=1&amp;vaab=1&amp;bbb=1"/>
          <p:cNvSpPr/>
          <p:nvPr/>
        </p:nvSpPr>
        <p:spPr>
          <a:xfrm>
            <a:off x="539496" y="281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.\\;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65_1#c28b2fccb?sp=1&amp;vaa=1&amp;vcp=1&amp;pid=b4685e069&amp;color=0,0,0&amp;vtp=1&amp;vaab=1&amp;bbb=1&amp;hb=1"/>
          <p:cNvSpPr/>
          <p:nvPr/>
        </p:nvSpPr>
        <p:spPr>
          <a:xfrm>
            <a:off x="539496" y="34398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（2023·湖南邵阳·中考）—Hi,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66_1#c28b2fccb.bracket?vaa=1&amp;vcp=1&amp;pid=b4685e069&amp;color=0,0,0&amp;vpa=24&amp;vtp=1&amp;vaab=1"/>
          <p:cNvSpPr/>
          <p:nvPr/>
        </p:nvSpPr>
        <p:spPr>
          <a:xfrm>
            <a:off x="1832514" y="47218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5_2#c28b2fccb.choices?vaa=1&amp;vcp=1&amp;pid=b4685e069&amp;color=0,0,0&amp;vtp=1&amp;vaab=1&amp;bbb=1"/>
          <p:cNvSpPr/>
          <p:nvPr/>
        </p:nvSpPr>
        <p:spPr>
          <a:xfrm>
            <a:off x="539496" y="5362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.\\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7_1#5577b0138?vaa=1&amp;vcp=1&amp;pid=b4685e069&amp;color=0,0,0&amp;mp=1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（2023·江苏南通·中考改编）As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577b0138.bracket?vaa=1&amp;vcp=1&amp;pid=b4685e069&amp;color=0,0,0&amp;mp=1&amp;vpa=25&amp;vtp=1&amp;vaab=1"/>
          <p:cNvSpPr/>
          <p:nvPr/>
        </p:nvSpPr>
        <p:spPr>
          <a:xfrm>
            <a:off x="10282778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67_2#5577b0138.choices?vaa=1&amp;vcp=1&amp;pid=b4685e069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5" name="QC_6_BD.69_1#d289b1801?vaa=1&amp;vcp=1&amp;pid=b4685e069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（2023·吉林长春·中考改编）James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hard-working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engineer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spirit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encourages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d289b1801.bracket?vaa=1&amp;vcp=1&amp;pid=b4685e069&amp;color=0,0,0&amp;vpa=26&amp;vtp=1&amp;vaab=1"/>
          <p:cNvSpPr/>
          <p:nvPr/>
        </p:nvSpPr>
        <p:spPr>
          <a:xfrm>
            <a:off x="6045168" y="309344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69_2#d289b1801.choices?vaa=1&amp;vcp=1&amp;pid=b4685e069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8" name="QC_6_BD.71_1#c537bc089?vaa=1&amp;vcp=1&amp;pid=b4685e069&amp;color=0,0,0&amp;vtp=1&amp;vaab=1&amp;bbb=1&amp;h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（2023·江苏连云港·中考改编）China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5,000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72_1#c537bc089.bracket?vaa=1&amp;vcp=1&amp;pid=b4685e069&amp;color=0,0,0&amp;vpa=27&amp;vtp=1&amp;vaab=1"/>
          <p:cNvSpPr/>
          <p:nvPr/>
        </p:nvSpPr>
        <p:spPr>
          <a:xfrm>
            <a:off x="5969540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71_2#c537bc089.choices?vaa=1&amp;vcp=1&amp;pid=b4685e069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3_1#619281f50?vaa=1&amp;vcp=1&amp;pid=b4685e069&amp;color=0,0,0&amp;mp=1&amp;vtp=1&amp;vaab=1&amp;bt=1&amp;bbb=1&amp;hb=1"/>
          <p:cNvSpPr/>
          <p:nvPr/>
        </p:nvSpPr>
        <p:spPr>
          <a:xfrm>
            <a:off x="539496" y="9089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（2023·辽宁营口·中考改编）China’s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30-day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19281f50.bracket?vaa=1&amp;vcp=1&amp;pid=b4685e069&amp;color=0,0,0&amp;mp=1&amp;vpa=28&amp;vtp=1&amp;vaab=1"/>
          <p:cNvSpPr/>
          <p:nvPr/>
        </p:nvSpPr>
        <p:spPr>
          <a:xfrm>
            <a:off x="5560663" y="21909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3_2#619281f50.choices?vaa=1&amp;vcp=1&amp;pid=b4685e069&amp;color=0,0,0&amp;vtp=1&amp;vaab=1&amp;bbb=1"/>
          <p:cNvSpPr/>
          <p:nvPr/>
        </p:nvSpPr>
        <p:spPr>
          <a:xfrm>
            <a:off x="539496" y="28294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\\</a:t>
            </a:r>
            <a:endParaRPr lang="en-US" altLang="zh-CN" sz="2800" dirty="0"/>
          </a:p>
        </p:txBody>
      </p:sp>
      <p:sp>
        <p:nvSpPr>
          <p:cNvPr id="5" name="QC_6_BD.75_1#b41387357?vaa=1&amp;vcp=1&amp;pid=b4685e069&amp;color=0,0,0&amp;vtp=1&amp;vaab=1&amp;bbb=1&amp;hb=1"/>
          <p:cNvSpPr/>
          <p:nvPr/>
        </p:nvSpPr>
        <p:spPr>
          <a:xfrm>
            <a:off x="539496" y="34588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（2023·江苏镇江·中考改编）It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77_1#b41387357.bracket?vaa=1&amp;vcp=1&amp;pid=b4685e069&amp;color=0,0,0&amp;vpa=29&amp;vtp=1&amp;vaab=1"/>
          <p:cNvSpPr/>
          <p:nvPr/>
        </p:nvSpPr>
        <p:spPr>
          <a:xfrm>
            <a:off x="8654003" y="40932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75_2#b41387357.choices?vaa=1&amp;vcp=1&amp;pid=b4685e069&amp;color=0,0,0&amp;vtp=1&amp;vaab=1&amp;bbb=1"/>
          <p:cNvSpPr/>
          <p:nvPr/>
        </p:nvSpPr>
        <p:spPr>
          <a:xfrm>
            <a:off x="539496" y="47280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8" name="QC_6_AS.2_1#b41387357?vaa=1&amp;vcp=1&amp;pid=b4685e069&amp;color=0,0,0&amp;vtp=1&amp;vaab=1&amp;bbb=1"/>
          <p:cNvSpPr/>
          <p:nvPr/>
        </p:nvSpPr>
        <p:spPr>
          <a:xfrm>
            <a:off x="539496" y="5349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意为“度过余生”，是固定搭配。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9_1#12fab5937?vaa=1&amp;vcp=1&amp;pid=b4685e069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（2022·湖南湘西州·中考）Tu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Nobel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qinghaosu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80_1#12fab5937.bracket?vaa=1&amp;vcp=1&amp;pid=b4685e069&amp;color=0,0,0&amp;vpa=30&amp;vtp=1&amp;vaab=1"/>
          <p:cNvSpPr/>
          <p:nvPr/>
        </p:nvSpPr>
        <p:spPr>
          <a:xfrm>
            <a:off x="10143078" y="31434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9_2#12fab5937.choices?vaa=1&amp;vcp=1&amp;pid=b4685e069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39820" algn="l"/>
                <a:tab pos="7432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48b31600a?vcp=1&amp;pid=0803fec3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07592"/>
            <a:ext cx="11064240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76d1af36.fixed?vcp=1&amp;pid=7b34a449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冠词</a:t>
            </a:r>
            <a:endParaRPr lang="en-US" altLang="zh-CN" sz="4000" dirty="0"/>
          </a:p>
        </p:txBody>
      </p:sp>
      <p:sp>
        <p:nvSpPr>
          <p:cNvPr id="3" name="C_4_BD#f76d1af36.fixed?vcp=1&amp;pid=7b34a449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334ff0c8?vcp=1&amp;pid=f76d1af36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冠词本身是虚词，不能单独作句子的成分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，冠词的作用是放在名词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前来帮助说明名词所指的含义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。纵观近几年全国各地的中考试题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数都考到了冠词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，其考试形式一般以单项选择题出现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，或在完形填空中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。冠词分为不定冠词（a,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an）和定冠词（the）两大类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。在很多场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，我们还会看到零冠词的提法。所谓零冠词就是不用冠词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。冠词的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用法如下表所示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6334ff0c8?colgroup=3,14,12&amp;vcp=1&amp;pid=f76d1af3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828194"/>
              </p:ext>
            </p:extLst>
          </p:nvPr>
        </p:nvGraphicFramePr>
        <p:xfrm>
          <a:off x="539496" y="913511"/>
          <a:ext cx="11091672" cy="5030979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不定冠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但数的概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念没有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Black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bought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dictionary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yesterday.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apple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keeps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doctor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802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指某人或某物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但又不具体指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哪个人或哪个物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reporter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Could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storybook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6334ff0c8?colgroup=3,14,12&amp;vcp=1&amp;pid=f76d1af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214897"/>
              </p:ext>
            </p:extLst>
          </p:nvPr>
        </p:nvGraphicFramePr>
        <p:xfrm>
          <a:off x="539496" y="1826895"/>
          <a:ext cx="11091672" cy="3908807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8027">
                <a:tc rowSpan="2"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不定冠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表示一类人或事物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elephant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bigger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horse.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faster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用在某些固定的搭配中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mp=1&amp;vtp=1&amp;vaab=1&amp;bt=1&amp;bbb=1">
            <a:extLst>
              <a:ext uri="{FF2B5EF4-FFF2-40B4-BE49-F238E27FC236}">
                <a16:creationId xmlns:a16="http://schemas.microsoft.com/office/drawing/2014/main" id="{F87A029B-86EF-3FE2-5D21-E283200A0FBD}"/>
              </a:ext>
            </a:extLst>
          </p:cNvPr>
          <p:cNvSpPr txBox="1"/>
          <p:nvPr/>
        </p:nvSpPr>
        <p:spPr>
          <a:xfrm>
            <a:off x="10913023" y="11184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6334ff0c8?colgroup=3,14,12&amp;vcp=1&amp;pid=f76d1af3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640985"/>
              </p:ext>
            </p:extLst>
          </p:nvPr>
        </p:nvGraphicFramePr>
        <p:xfrm>
          <a:off x="539496" y="1265809"/>
          <a:ext cx="11091672" cy="5030979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不定冠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用于以辅音音素开头的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单词之前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则用于以元音音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素开头的单词之前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Mr.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university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finish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802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定冠词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特指某人或某事物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blue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uncle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Beijing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capital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6334ff0c8?colgroup=3,14,12&amp;vcp=1&amp;pid=f76d1af36&amp;color=0,0,0&amp;mp=1&amp;vtp=1&amp;vaab=1&amp;bt=1&amp;bbb=1">
            <a:extLst>
              <a:ext uri="{FF2B5EF4-FFF2-40B4-BE49-F238E27FC236}">
                <a16:creationId xmlns:a16="http://schemas.microsoft.com/office/drawing/2014/main" id="{25E509E7-713B-B318-DD17-35255B8E39BF}"/>
              </a:ext>
            </a:extLst>
          </p:cNvPr>
          <p:cNvSpPr txBox="1"/>
          <p:nvPr/>
        </p:nvSpPr>
        <p:spPr>
          <a:xfrm>
            <a:off x="10913023" y="55740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2303</Words>
  <Application>Microsoft Office PowerPoint</Application>
  <PresentationFormat>宽屏</PresentationFormat>
  <Paragraphs>411</Paragraphs>
  <Slides>39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2024-11-19T09:19:45Z</dcterms:created>
  <dcterms:modified xsi:type="dcterms:W3CDTF">2025-07-25T08:32:10Z</dcterms:modified>
  <cp:category/>
  <cp:contentStatus/>
</cp:coreProperties>
</file>