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456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901fa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62BF067-2A72-447F-8179-1C60A8C018B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微专题13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文化自信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901fa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F1B8D8C-2536-4F0D-8AF8-9B749E10064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630634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29f28f1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9b1a417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630634b3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e29f28f11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19b1a417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微专题13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文化自信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901fa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CF14337-7084-4EE9-99E7-48518E21F15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630634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29f28f1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9b1a417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630634b3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e29f28f11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19b1a417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微专题13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文化自信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3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A86D193-091D-50CD-E798-CF1ABBA603A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FC10CC4-E05D-4416-BFC4-93927E03B6A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CCB163A-A00E-404E-A276-F5359CF6BAA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630634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29f28f1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9b1a417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630634b3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e29f28f11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19b1a417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C25F42E-B9F7-4588-BF92-09232FA06F3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630634b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29f28f1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9b1a417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9630634b3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e29f28f11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19b1a4170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b41f9c4e?sp=1&amp;vcp=1&amp;pid=9630634b3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（2）易错点纠偏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误认为只要全面继承中华优秀传统文化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，就能坚定文化自信。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坚定文化自信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，必须坚持以马克思主义为指导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，推动中华优秀传统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文化创造性转化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、创新性发展，继承革命文化，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发展社会主义先进文化，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不忘本来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，吸收外来，面向未来，不断铸就中华文化新辉煌。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29f28f11.fixed?vcp=1&amp;pid=0901fa13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微专题13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文化自信</a:t>
            </a:r>
            <a:endParaRPr lang="en-US" altLang="zh-CN" sz="4000" dirty="0"/>
          </a:p>
        </p:txBody>
      </p:sp>
      <p:sp>
        <p:nvSpPr>
          <p:cNvPr id="3" name="C_4_BD#e29f28f11.fixed?vcp=1&amp;pid=0901fa13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热点素材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084086e7?vcp=1&amp;pid=e29f28f11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在印度新德里召开的联合国教科文组织第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届世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界遗产大会通过决议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北京中轴线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中国理想都城秩序的杰作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入世界遗产名录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【解读】1.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中华文化源远流长、博大精深，中华文化具有应对挑战、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与时俱进的创造力和海纳百川、有容乃大的包容力，虽历经沧桑仍薪火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相传、历久弥新。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增强文化自信，继承和弘扬中华优秀传统文化。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推动中华优秀传统文化创造性转化、创新性发展。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中华文化对世界的影响越来越大。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d0f7a875?vcp=1&amp;pid=e29f28f11&amp;color=0,0,0&amp;vtp=1&amp;vaab=1&amp;bt=1&amp;bbb=1"/>
          <p:cNvSpPr/>
          <p:nvPr/>
        </p:nvSpPr>
        <p:spPr>
          <a:xfrm>
            <a:off x="434721" y="478200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典例精析</a:t>
            </a:r>
            <a:endParaRPr lang="en-US" altLang="zh-CN" sz="3200" dirty="0"/>
          </a:p>
        </p:txBody>
      </p:sp>
      <p:sp>
        <p:nvSpPr>
          <p:cNvPr id="3" name="QC_6_BD.1_1#b153e744f?vaa=1&amp;vcp=1&amp;pid=1d0f7a875&amp;color=0,0,0&amp;vtp=1&amp;vaab=1&amp;bbb=1&amp;hb=1"/>
          <p:cNvSpPr/>
          <p:nvPr/>
        </p:nvSpPr>
        <p:spPr>
          <a:xfrm>
            <a:off x="434721" y="1146951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（2024·四川眉山·中考）近年来，“新中式”服装越来越受到人们欢迎。在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款式、面料和工艺上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新中式”服装融合了传统和现代元素，同时吸纳了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西方服饰的设计元素，这种将传统文化与当代审美、民族特色与国际潮流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结合的设计风格，让中国传统服装美学焕发出新的活力。这表明坚定文化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自信要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6_BD.1_2#b153e744f?vaa=1&amp;vcp=1&amp;pid=1d0f7a875&amp;color=0,0,0&amp;vtp=1&amp;vaab=1&amp;bbb=1&amp;hb=1"/>
          <p:cNvSpPr/>
          <p:nvPr/>
        </p:nvSpPr>
        <p:spPr>
          <a:xfrm>
            <a:off x="434721" y="4098718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①积极继承革命文化，发展社会主义先进文化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推动中华优秀传统文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化创造性转化、创新性发展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③推动中外文化交流互鉴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大力弘扬中华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民族传统美德，高扬民族精神</a:t>
            </a:r>
            <a:endParaRPr lang="en-US" altLang="zh-CN" sz="2800" dirty="0"/>
          </a:p>
        </p:txBody>
      </p:sp>
      <p:sp>
        <p:nvSpPr>
          <p:cNvPr id="6" name="QC_6_BD.1_3#b153e744f.choices?vaa=1&amp;vcp=1&amp;pid=1d0f7a875&amp;color=0,0,0&amp;vtp=1&amp;vaab=1&amp;bbb=1"/>
          <p:cNvSpPr/>
          <p:nvPr/>
        </p:nvSpPr>
        <p:spPr>
          <a:xfrm>
            <a:off x="434721" y="5831401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b153e744f?vaa=1&amp;vcp=1&amp;pid=1d0f7a875&amp;color=0,0,0&amp;vtp=1&amp;vaab=1&amp;bt=1&amp;bbb=1&amp;hb=1"/>
          <p:cNvSpPr/>
          <p:nvPr/>
        </p:nvSpPr>
        <p:spPr>
          <a:xfrm>
            <a:off x="539496" y="25050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题目材料说明的是传统服装文化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未涉及革命文化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传统美德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和民族精神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不符合题意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本题选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C。</a:t>
            </a:r>
            <a:endParaRPr lang="en-US" altLang="zh-CN" sz="2800" dirty="0"/>
          </a:p>
        </p:txBody>
      </p:sp>
      <p:sp>
        <p:nvSpPr>
          <p:cNvPr id="3" name="QC_6_AN.2_1#b153e744f?vaa=1&amp;vcp=1&amp;pid=1d0f7a875&amp;color=0,0,0&amp;vtp=1&amp;vaab=1&amp;bbb=1"/>
          <p:cNvSpPr/>
          <p:nvPr/>
        </p:nvSpPr>
        <p:spPr>
          <a:xfrm>
            <a:off x="539496" y="37802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4eecf8d7?vcp=1&amp;pid=1d0f7a875&amp;color=0,0,0&amp;vtp=1&amp;vaab=1&amp;bt=1&amp;bbb=1"/>
          <p:cNvSpPr/>
          <p:nvPr/>
        </p:nvSpPr>
        <p:spPr>
          <a:xfrm>
            <a:off x="539496" y="449625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7_BD.5_1#61f3061dc?sp=1&amp;vaa=1&amp;vcp=1&amp;pid=a4eecf8d7&amp;color=0,0,0&amp;vtp=1&amp;vaab=1&amp;bbb=1&amp;hb=1"/>
          <p:cNvSpPr/>
          <p:nvPr/>
        </p:nvSpPr>
        <p:spPr>
          <a:xfrm>
            <a:off x="539496" y="1118376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（2024·广西柳州·模拟）2024年4月16日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，习近平主席在北京会见德国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总理朔尔茨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。习近平主席强调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，巩固和发展中德关系的意义超越双边关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系范畴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，对亚欧大陆乃至整个世界都有重要影响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，双方应该继续以开放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的胸襟密切交往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，增进战略互信，推动两国关系行稳致远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。中德关系行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稳致远(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6_1#61f3061dc.bracket?vaa=1&amp;vcp=1&amp;pid=a4eecf8d7&amp;color=0,0,0&amp;vpa=2&amp;vtp=1&amp;vaab=1"/>
          <p:cNvSpPr/>
          <p:nvPr/>
        </p:nvSpPr>
        <p:spPr>
          <a:xfrm>
            <a:off x="1883314" y="3492895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5_2#61f3061dc?vaa=1&amp;vcp=1&amp;pid=a4eecf8d7&amp;color=0,0,0&amp;vtp=1&amp;vaab=1&amp;bbb=1&amp;hb=1"/>
          <p:cNvSpPr/>
          <p:nvPr/>
        </p:nvSpPr>
        <p:spPr>
          <a:xfrm>
            <a:off x="539496" y="4070143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①将为世界注入更多稳定性和确定性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有利于推动世界多极化向纵深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③能够消除两国文化差异，增进国际友谊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促进互利合作，为两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国各自发展提供动力</a:t>
            </a:r>
            <a:endParaRPr lang="en-US" altLang="zh-CN" sz="2800" dirty="0"/>
          </a:p>
        </p:txBody>
      </p:sp>
      <p:sp>
        <p:nvSpPr>
          <p:cNvPr id="6" name="QC_7_BD.5_3#61f3061dc.choices?vaa=1&amp;vcp=1&amp;pid=a4eecf8d7&amp;color=0,0,0&amp;vtp=1&amp;vaab=1&amp;bbb=1"/>
          <p:cNvSpPr/>
          <p:nvPr/>
        </p:nvSpPr>
        <p:spPr>
          <a:xfrm>
            <a:off x="539496" y="578604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A.②③④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_1#0186f4ba7?vaa=1&amp;vcp=1&amp;pid=a4eecf8d7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2023年10月，全国宣传思想文化工作会议在北京召开，会议首次提出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习近平文化思想。在公开讲话时，习近平总书记善于用“中国风格”话语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表达方式，引经据典、融情于理。下列表述体现习近平文化思想的是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8_1#0186f4ba7.bracket?vaa=1&amp;vcp=1&amp;pid=a4eecf8d7&amp;color=0,0,0&amp;vpa=3&amp;vtp=1&amp;vaab=1"/>
          <p:cNvSpPr/>
          <p:nvPr/>
        </p:nvSpPr>
        <p:spPr>
          <a:xfrm>
            <a:off x="816515" y="28103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7_2#0186f4ba7.choices?vaa=1&amp;vcp=1&amp;pid=a4eecf8d7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A.奉法者强则国强，奉法者弱则国弱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.一花独放不是春，百花齐放春满园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.生态兴则文明兴，生态衰则文明衰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.但愿苍生俱饱暖，不辞辛苦出山林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fef0b8a3?vcp=1&amp;pid=a4eecf8d7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请完成第186~187页【备考练习】习题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9b1a4170.fixed?vcp=1&amp;pid=0901fa13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微专题13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文化自信</a:t>
            </a:r>
            <a:endParaRPr lang="en-US" altLang="zh-CN" sz="4000" dirty="0"/>
          </a:p>
        </p:txBody>
      </p:sp>
      <p:sp>
        <p:nvSpPr>
          <p:cNvPr id="3" name="C_4_BD#19b1a4170.fixed?vcp=1&amp;pid=0901fa13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微专题13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文化自信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035d0463c?sp=1&amp;vaa=1&amp;vcp=1&amp;pid=19b1a4170&amp;color=0,0,0&amp;vtp=1&amp;vaab=1&amp;bt=1&amp;bbb=1&amp;hb=1"/>
          <p:cNvSpPr/>
          <p:nvPr/>
        </p:nvSpPr>
        <p:spPr>
          <a:xfrm>
            <a:off x="539496" y="12223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在红红火火的春节文旅活动中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，以传统民俗文化为特色的地方民俗活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动广受游客青睐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。广西宾阳炮龙节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、广东潮汕英歌舞等地方民俗活动吸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引众多国内外游客慕名前来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，现场感受民俗活动带来的浓浓中国味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表明中华文化(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035d0463c.bracket?vaa=1&amp;vcp=1&amp;pid=19b1a4170&amp;color=0,0,0&amp;vpa=4&amp;vtp=1&amp;vaab=1"/>
          <p:cNvSpPr/>
          <p:nvPr/>
        </p:nvSpPr>
        <p:spPr>
          <a:xfrm>
            <a:off x="2950114" y="31521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_2#035d0463c?vaa=1&amp;vcp=1&amp;pid=19b1a4170&amp;color=0,0,0&amp;vtp=1&amp;vaab=1&amp;bbb=1&amp;hb=1"/>
          <p:cNvSpPr/>
          <p:nvPr/>
        </p:nvSpPr>
        <p:spPr>
          <a:xfrm>
            <a:off x="539496" y="37937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①生生不息，历久弥新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②引领世界文化潮流的发展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兼收并蓄，唯我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独尊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④传播力和影响力不断提升</a:t>
            </a:r>
            <a:endParaRPr lang="en-US" altLang="zh-CN" sz="2800" dirty="0"/>
          </a:p>
        </p:txBody>
      </p:sp>
      <p:sp>
        <p:nvSpPr>
          <p:cNvPr id="5" name="QC_5_BD.9_3#035d0463c.choices?vaa=1&amp;vcp=1&amp;pid=19b1a4170&amp;color=0,0,0&amp;vtp=1&amp;vaab=1&amp;bbb=1"/>
          <p:cNvSpPr/>
          <p:nvPr/>
        </p:nvSpPr>
        <p:spPr>
          <a:xfrm>
            <a:off x="539496" y="50629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c78ee02a.fixed?vcp=1&amp;pid=ed824f3b5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bc78ee02a.fixed?vcp=1&amp;pid=ed824f3b5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c78ee02a.fixed?vcp=1&amp;pid=ed824f3b5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中华优秀传统文化教育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ce8eef10c?sp=1&amp;vaa=1&amp;vcp=1&amp;pid=19b1a4170&amp;color=0,0,0&amp;vtp=1&amp;vaab=1&amp;bt=1&amp;bbb=1&amp;hb=1"/>
          <p:cNvSpPr/>
          <p:nvPr/>
        </p:nvSpPr>
        <p:spPr>
          <a:xfrm>
            <a:off x="539496" y="12159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截至2022年底，阿联酋、沙特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、埃及等中东国家已将中文纳入国民教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，十多个中东国家在高校开设中文院系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。中东国家民众学习中文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热情高涨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。对此，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2_1#ce8eef10c.bracket?vaa=1&amp;vcp=1&amp;pid=19b1a4170&amp;color=0,0,0&amp;vpa=5&amp;vtp=1&amp;vaab=1"/>
          <p:cNvSpPr/>
          <p:nvPr/>
        </p:nvSpPr>
        <p:spPr>
          <a:xfrm>
            <a:off x="6506114" y="24980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1_2#ce8eef10c?vaa=1&amp;vcp=1&amp;pid=19b1a4170&amp;color=0,0,0&amp;vtp=1&amp;vaab=1&amp;bbb=1&amp;hb=1"/>
          <p:cNvSpPr/>
          <p:nvPr/>
        </p:nvSpPr>
        <p:spPr>
          <a:xfrm>
            <a:off x="539496" y="31397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①中华文化的影响力不断提升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②中华文化在交流互鉴中得到了发展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③更多的外国人得以接触、体验和认识中国文化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我国文化在世界文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化发展中起主导作用</a:t>
            </a:r>
            <a:endParaRPr lang="en-US" altLang="zh-CN" sz="2800" dirty="0"/>
          </a:p>
        </p:txBody>
      </p:sp>
      <p:sp>
        <p:nvSpPr>
          <p:cNvPr id="5" name="QC_5_BD.11_3#ce8eef10c.choices?vaa=1&amp;vcp=1&amp;pid=19b1a4170&amp;color=0,0,0&amp;vtp=1&amp;vaab=1&amp;bbb=1"/>
          <p:cNvSpPr/>
          <p:nvPr/>
        </p:nvSpPr>
        <p:spPr>
          <a:xfrm>
            <a:off x="539496" y="5062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adc7f72df?vaa=1&amp;vcp=1&amp;pid=19b1a4170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2024年维也纳联合国中文日活动于2024年5月6日至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9日在奥地利首都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维也纳举行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，活动以“开放共融的文化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如诗如画的山水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——广西文明和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发展的故事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”为主题，以广西作为展示窗口，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展现灿烂悠久的中国文化，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受到各方关注和好评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开展上述活动(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4_1#adc7f72df.bracket?vaa=1&amp;vcp=1&amp;pid=19b1a4170&amp;color=0,0,0&amp;vpa=6&amp;vtp=1&amp;vaab=1"/>
          <p:cNvSpPr/>
          <p:nvPr/>
        </p:nvSpPr>
        <p:spPr>
          <a:xfrm>
            <a:off x="6506114" y="281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3_2#adc7f72df.choices?vaa=1&amp;vcp=1&amp;pid=19b1a4170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A.是消除文化多样性的体现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B.是对民族优秀传统文化的创新发展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C.有利于消除世界各民族文化差异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D.有助于增强中华民族文化自信心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5_1#a0f6c7335?sp=1&amp;vaa=1&amp;vcp=1&amp;pid=19b1a4170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近年来，广西传统民族节日受到社会的广泛关注。对此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，某班学生开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展了调研活动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毛南族分龙节】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广西环江毛南族分龙节是毛南族的代表性传统节日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分龙节的各项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活动充分展示出在党和政府的领导下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毛南族群众兴建水库解决饮水问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推广科学种植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改善交通条件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过上了幸福生活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民歌依旧唱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花竹帽的人生活更有奔头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6_1#612bc7080?vaa=1&amp;vcp=1&amp;pid=a0f6c7335&amp;color=0,0,0&amp;vtp=1&amp;vaab=1&amp;bt=1&amp;bbb=1"/>
          <p:cNvSpPr/>
          <p:nvPr/>
        </p:nvSpPr>
        <p:spPr>
          <a:xfrm>
            <a:off x="539496" y="12247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（1）“民歌依旧唱，戴花竹帽的人生活更有奔头”说明了什么？</a:t>
            </a:r>
            <a:endParaRPr lang="en-US" altLang="zh-CN" sz="2800" dirty="0"/>
          </a:p>
        </p:txBody>
      </p:sp>
      <p:sp>
        <p:nvSpPr>
          <p:cNvPr id="3" name="QO_6_AN.1_1#612bc7080?vaa=1&amp;vcp=1&amp;pid=a0f6c7335&amp;color=0,0,0&amp;vtp=1&amp;vaab=1&amp;bbb=1&amp;hb=1"/>
          <p:cNvSpPr/>
          <p:nvPr/>
        </p:nvSpPr>
        <p:spPr>
          <a:xfrm>
            <a:off x="539496" y="185248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①党和政府坚持以人民为中心的发展思想，强调人人参与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、人人享有，让人民群众共享发展成果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，引领全体人民朝着共同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富裕方向稳步前进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。②中华文化积淀着中华民族最深层的精神追求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表着中华民族独特的精神标识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为中华民族的伟大复兴提供精神动力。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中华文化独一无二的理念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、智慧、气度、神韵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，增添了中国人民和中华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民族内心深处的自信和自豪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8eb75d2e?vcp=1&amp;pid=a0f6c7335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【宾阳炮龙节】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以下是同学们收集整理的关于宾阳炮龙节的材料，并形成了两个不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同的观点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6_BD#48eb75d2e?colgroup=18,11&amp;vcp=1&amp;pid=a0f6c733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607551"/>
              </p:ext>
            </p:extLst>
          </p:nvPr>
        </p:nvGraphicFramePr>
        <p:xfrm>
          <a:off x="539496" y="643572"/>
          <a:ext cx="11073384" cy="5570856"/>
        </p:xfrm>
        <a:graphic>
          <a:graphicData uri="http://schemas.openxmlformats.org/drawingml/2006/table">
            <a:tbl>
              <a:tblPr/>
              <a:tblGrid>
                <a:gridCol w="6876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7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观点一：宾阳炮龙节的利大于弊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观点二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：宾阳炮龙节的弊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大于利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96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宾阳炮龙独特的舞龙方式受到人们的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在活动过程中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人们相互沟通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结合作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交流感情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增进友谊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促进了民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族团结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炮龙节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作为一项古老的民间文化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对于丰富人们的文化生活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激发群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众的拼搏精神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增强人民群众的团结意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促进社会主义精神文明建设具有重要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在当地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炮声不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龙舞不止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的说法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炮龙节当天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为了增强节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日气氛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人们会燃放大量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的烟花爆竹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噼里啪啦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的爆竹声震耳欲聋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烟尘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弥漫上空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8_1#1cf2bfb3f?vaa=1&amp;vcp=1&amp;pid=a0f6c7335&amp;color=0,0,0&amp;mp=1&amp;vtp=1&amp;vaab=1&amp;bt=1&amp;bbb=1"/>
          <p:cNvSpPr/>
          <p:nvPr/>
        </p:nvSpPr>
        <p:spPr>
          <a:xfrm>
            <a:off x="539496" y="18585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（2）请你选择其中一个观点，运用所学知识进行分析。</a:t>
            </a:r>
            <a:endParaRPr lang="en-US" altLang="zh-CN" sz="2800" dirty="0"/>
          </a:p>
        </p:txBody>
      </p:sp>
      <p:sp>
        <p:nvSpPr>
          <p:cNvPr id="3" name="QO_6_AN.1_1#1cf2bfb3f?vaa=1&amp;vcp=1&amp;pid=a0f6c7335&amp;color=0,0,0&amp;vtp=1&amp;vaab=1&amp;bbb=1&amp;hb=1"/>
          <p:cNvSpPr/>
          <p:nvPr/>
        </p:nvSpPr>
        <p:spPr>
          <a:xfrm>
            <a:off x="539496" y="248621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观点一：宾阳炮龙节节日活动有利于传承和弘扬中华优秀传统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文化，促进民族团结，促进社会主义精神文明建设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观点二：燃放大量烟花爆竹会产生一些不良影响，如空气污染、噪声扰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民、人身安全隐患等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0241cf0ff?vcp=1&amp;pid=19b1a4170&amp;color=0,0,0&amp;vtp=1&amp;vaab=1&amp;bt=1&amp;bbb=1"/>
          <p:cNvSpPr/>
          <p:nvPr/>
        </p:nvSpPr>
        <p:spPr>
          <a:xfrm>
            <a:off x="539496" y="15361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【杭州亚运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中国答卷】</a:t>
            </a:r>
            <a:endParaRPr lang="en-US" altLang="zh-CN" sz="2800" dirty="0"/>
          </a:p>
        </p:txBody>
      </p:sp>
      <p:sp>
        <p:nvSpPr>
          <p:cNvPr id="3" name="QO_5_BD.20_1#686ceff52?sp=1&amp;vaa=1&amp;vcp=1&amp;pid=19b1a4170&amp;color=0,0,0&amp;vtp=1&amp;vaab=1&amp;bbb=1&amp;hb=1"/>
          <p:cNvSpPr/>
          <p:nvPr/>
        </p:nvSpPr>
        <p:spPr>
          <a:xfrm>
            <a:off x="539496" y="216846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在亿万观众共同见证下，杭州亚运会取得圆满成功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，铸就了经典瞬间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和永恒记忆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，闪耀在亚洲奥林匹克的璀璨星河里。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文明之美】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杭州亚运会开幕式正值秋分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展示了几千年前的良渚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先民在收获的季节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热情欢迎四海宾朋到来的场景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展现了中国人民热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情好客的美德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充满江南元素的主题之窗更是典雅吉祥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_1#f39e83387?vaa=1&amp;vcp=1&amp;pid=686ceff52&amp;color=0,0,0&amp;mp=1&amp;vtp=1&amp;vaab=1&amp;bt=1&amp;bbb=1"/>
          <p:cNvSpPr/>
          <p:nvPr/>
        </p:nvSpPr>
        <p:spPr>
          <a:xfrm>
            <a:off x="539496" y="187004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（1）杭州亚运会开幕式体现了中华文化具有哪些特点？</a:t>
            </a:r>
            <a:endParaRPr lang="en-US" altLang="zh-CN" sz="2800" dirty="0"/>
          </a:p>
        </p:txBody>
      </p:sp>
      <p:sp>
        <p:nvSpPr>
          <p:cNvPr id="3" name="QO_6_AN.1_1#f39e83387?vaa=1&amp;vcp=1&amp;pid=686ceff52&amp;color=0,0,0&amp;vtp=1&amp;vaab=1&amp;bbb=1"/>
          <p:cNvSpPr/>
          <p:nvPr/>
        </p:nvSpPr>
        <p:spPr>
          <a:xfrm>
            <a:off x="539496" y="24899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源远流长、博大精深，薪火相传、历久弥新。</a:t>
            </a:r>
            <a:endParaRPr lang="en-US" altLang="zh-CN" sz="2800" dirty="0"/>
          </a:p>
        </p:txBody>
      </p:sp>
      <p:sp>
        <p:nvSpPr>
          <p:cNvPr id="4" name="QO_6_BD.23_1#45325f391?vaa=1&amp;vcp=1&amp;pid=686ceff52&amp;color=0,0,0&amp;vtp=1&amp;vaab=1&amp;bbb=1&amp;hb=1"/>
          <p:cNvSpPr/>
          <p:nvPr/>
        </p:nvSpPr>
        <p:spPr>
          <a:xfrm>
            <a:off x="539496" y="311940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（2）假如你是杭州亚运会志愿者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，你会向外国友人介绍中华文化的哪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些代表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5" name="QO_6_AN.2_1#45325f391?vaa=1&amp;vcp=1&amp;pid=686ceff52&amp;color=0,0,0&amp;vtp=1&amp;vaab=1&amp;bbb=1"/>
          <p:cNvSpPr/>
          <p:nvPr/>
        </p:nvSpPr>
        <p:spPr>
          <a:xfrm>
            <a:off x="539496" y="43885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长城、京剧、书法等。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e3d2725c?vcp=1&amp;pid=686ceff52&amp;color=0,0,0&amp;mp=1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【和平亚运】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杭州亚运会不仅是一个向亚洲展示中国的舞台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一个向世界展示亚洲多元文化的平台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让不同地域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各有特色的文明之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花共同绽放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杭州亚运会的举办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向世界传递了文化自信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温润内敛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创新发展的当代中国形象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BD.25_1#adb3ce348?vaa=1&amp;vcp=1&amp;pid=686ceff52&amp;color=0,0,0&amp;vtp=1&amp;vaab=1&amp;bbb=1"/>
          <p:cNvSpPr/>
          <p:nvPr/>
        </p:nvSpPr>
        <p:spPr>
          <a:xfrm>
            <a:off x="539496" y="3118022"/>
            <a:ext cx="11371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（3）杭州亚运会的举办过程告诉我们，当今世界是一个什么样的世界？</a:t>
            </a:r>
            <a:endParaRPr lang="en-US" altLang="zh-CN" sz="2800" dirty="0"/>
          </a:p>
        </p:txBody>
      </p:sp>
      <p:sp>
        <p:nvSpPr>
          <p:cNvPr id="4" name="QO_6_AN.1_1#adb3ce348?vaa=1&amp;vcp=1&amp;pid=686ceff52&amp;color=0,0,0&amp;vtp=1&amp;vaab=1&amp;bbb=1"/>
          <p:cNvSpPr/>
          <p:nvPr/>
        </p:nvSpPr>
        <p:spPr>
          <a:xfrm>
            <a:off x="539496" y="37396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开放的世界。</a:t>
            </a:r>
            <a:endParaRPr lang="en-US" altLang="zh-CN" sz="2800" dirty="0"/>
          </a:p>
        </p:txBody>
      </p:sp>
      <p:sp>
        <p:nvSpPr>
          <p:cNvPr id="5" name="QO_6_BD.27_1#e1d63fc4a?vaa=1&amp;vcp=1&amp;pid=686ceff52&amp;color=0,0,0&amp;vtp=1&amp;vaab=1&amp;bbb=1&amp;hb=1"/>
          <p:cNvSpPr/>
          <p:nvPr/>
        </p:nvSpPr>
        <p:spPr>
          <a:xfrm>
            <a:off x="539496" y="43691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）中国与其他国家携手同行的状态体现出我国推动建设什么样的新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型国际关系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6" name="QO_6_AN.2_1#e1d63fc4a?vaa=1&amp;vcp=1&amp;pid=686ceff52&amp;color=0,0,0&amp;vtp=1&amp;vaab=1&amp;bbb=1"/>
          <p:cNvSpPr/>
          <p:nvPr/>
        </p:nvSpPr>
        <p:spPr>
          <a:xfrm>
            <a:off x="539496" y="56383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建设相互尊重、公平正义、合作共赢的新型国际关系。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630634b3.fixed?vcp=1&amp;pid=0901fa138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微专题13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文化自信</a:t>
            </a:r>
            <a:endParaRPr lang="en-US" altLang="zh-CN" sz="4000" dirty="0"/>
          </a:p>
        </p:txBody>
      </p:sp>
      <p:sp>
        <p:nvSpPr>
          <p:cNvPr id="3" name="C_4_BD#9630634b3.fixed?vcp=1&amp;pid=0901fa138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b41f9c4e?sp=1&amp;vcp=1&amp;pid=9630634b3&amp;color=0,0,0&amp;vtp=1&amp;vaab=1&amp;bt=1&amp;bbb=1"/>
          <p:cNvSpPr/>
          <p:nvPr/>
        </p:nvSpPr>
        <p:spPr>
          <a:xfrm>
            <a:off x="539496" y="13459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1.知识概览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中华文化</a:t>
            </a:r>
            <a:endParaRPr lang="en-US" altLang="zh-CN" sz="2800" dirty="0"/>
          </a:p>
        </p:txBody>
      </p:sp>
      <p:graphicFrame>
        <p:nvGraphicFramePr>
          <p:cNvPr id="5" name="P_5_BD#eb41f9c4e?colgroup=2,27&amp;vcp=1&amp;pid=9630634b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674005"/>
              </p:ext>
            </p:extLst>
          </p:nvPr>
        </p:nvGraphicFramePr>
        <p:xfrm>
          <a:off x="539496" y="2682843"/>
          <a:ext cx="10980000" cy="2810828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108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：独具特色的语言文字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浩如烟海的文化典籍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名扬世界的科技工艺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异彩纷呈的文学艺术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中华优秀传统文化核心理念：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讲仁爱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重民本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守诚信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崇正义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尚和合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求大同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：源远流长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博大精深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薪火相传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历久弥新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eb41f9c4e?colgroup=2,27&amp;vcp=1&amp;pid=9630634b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753600"/>
              </p:ext>
            </p:extLst>
          </p:nvPr>
        </p:nvGraphicFramePr>
        <p:xfrm>
          <a:off x="377364" y="1571371"/>
          <a:ext cx="11437272" cy="4449636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77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496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中华文化凝聚着中华民族共同经历的奋斗历程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蕴含着中华民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族共同培育的民族精神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贯穿着中华民族共同坚守的理想信念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是中华民族共同创造的精神家园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中华文化积淀着中华民族最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深层的精神追求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代表着中华民族独特的精神标识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为中华民族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的伟大复兴提供精神动力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中华文化独一无二的理念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智慧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气度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增添了中国人民和中华民族内心深处的自信和自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中华文化具有应对挑战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与时俱进的创造力和海纳百川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有容乃大的包容力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虽历经沧桑仍薪火相传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历久弥新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eb41f9c4e?colgroup=2,27&amp;vcp=1&amp;pid=9630634b3&amp;color=0,0,0&amp;mp=1&amp;vtp=1&amp;vaab=1&amp;bt=1&amp;bbb=1">
            <a:extLst>
              <a:ext uri="{FF2B5EF4-FFF2-40B4-BE49-F238E27FC236}">
                <a16:creationId xmlns:a16="http://schemas.microsoft.com/office/drawing/2014/main" id="{CE47C691-1729-A3E3-96BD-127F40CCF558}"/>
              </a:ext>
            </a:extLst>
          </p:cNvPr>
          <p:cNvSpPr txBox="1"/>
          <p:nvPr/>
        </p:nvSpPr>
        <p:spPr>
          <a:xfrm>
            <a:off x="10903879" y="8480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eb41f9c4e?colgroup=2,27&amp;vcp=1&amp;pid=9630634b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031076"/>
              </p:ext>
            </p:extLst>
          </p:nvPr>
        </p:nvGraphicFramePr>
        <p:xfrm>
          <a:off x="377364" y="1827974"/>
          <a:ext cx="11437272" cy="3906648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77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：坚持守正创新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推动中华优秀传统文化创造性转化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继承革命文化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发展社会主义先进文化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借鉴吸收优秀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外来文化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加强文化交流互鉴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展示中华文化的独特魅力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文化遗产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发展文化事业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公民：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积极主动学习中华优秀传统文化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提高文化素养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华文化认同感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弘扬中华优秀传统文化核心理念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敢于同破坏中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华优秀传统文化的行为作斗争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eb41f9c4e?colgroup=2,27&amp;vcp=1&amp;pid=9630634b3&amp;color=0,0,0&amp;vtp=1&amp;vaab=1&amp;bt=1&amp;bbb=1">
            <a:extLst>
              <a:ext uri="{FF2B5EF4-FFF2-40B4-BE49-F238E27FC236}">
                <a16:creationId xmlns:a16="http://schemas.microsoft.com/office/drawing/2014/main" id="{B6E39FF9-9EAD-28FD-771A-3C8F26EE8530}"/>
              </a:ext>
            </a:extLst>
          </p:cNvPr>
          <p:cNvSpPr txBox="1"/>
          <p:nvPr/>
        </p:nvSpPr>
        <p:spPr>
          <a:xfrm>
            <a:off x="1090387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b41f9c4e?vcp=1&amp;pid=9630634b3&amp;color=0,0,0&amp;mp=1&amp;vtp=1&amp;vaab=1&amp;bt=1&amp;bbb=1"/>
          <p:cNvSpPr/>
          <p:nvPr/>
        </p:nvSpPr>
        <p:spPr>
          <a:xfrm>
            <a:off x="539496" y="11259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文化自信</a:t>
            </a:r>
            <a:endParaRPr lang="en-US" altLang="zh-CN" sz="2800" dirty="0"/>
          </a:p>
        </p:txBody>
      </p:sp>
      <p:graphicFrame>
        <p:nvGraphicFramePr>
          <p:cNvPr id="8" name="P_5_BD#eb41f9c4e?colgroup=2,27&amp;vcp=1&amp;pid=9630634b3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366807"/>
              </p:ext>
            </p:extLst>
          </p:nvPr>
        </p:nvGraphicFramePr>
        <p:xfrm>
          <a:off x="539496" y="1812099"/>
          <a:ext cx="11340000" cy="3906648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文化自信是一个国家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一个民族对自身文化价值的充分肯定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是对自身文化生命力的坚定信念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文化自信是更基础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更广泛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更深厚的自信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是一个国家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一个民族发展中最基本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最深沉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最持久的力量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没有高度文化自信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没有文化繁荣兴盛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就没有中华民族伟大复兴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坚定文化自信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事关国运兴衰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文化安全和民族精神的传承发展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eb41f9c4e?colgroup=2,27&amp;vcp=1&amp;pid=9630634b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731086"/>
              </p:ext>
            </p:extLst>
          </p:nvPr>
        </p:nvGraphicFramePr>
        <p:xfrm>
          <a:off x="539496" y="1827974"/>
          <a:ext cx="11208672" cy="3906648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8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：①必须坚持以马克思主义为指导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推动中华优秀传统文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化创造性转化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创新性发展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②继承革命文化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发展社会主义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先进文化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③不忘本来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吸收外来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面向未来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不断铸就中华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文化新辉煌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个人：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对文化有底气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坚守中华文化立场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传承中华文化基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讲好中国故事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传播好中国声音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阐发中国精神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展现中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国风貌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eb41f9c4e?colgroup=2,27&amp;vcp=1&amp;pid=9630634b3&amp;color=0,0,0&amp;mp=1&amp;vtp=1&amp;vaab=1&amp;bt=1&amp;bbb=1">
            <a:extLst>
              <a:ext uri="{FF2B5EF4-FFF2-40B4-BE49-F238E27FC236}">
                <a16:creationId xmlns:a16="http://schemas.microsoft.com/office/drawing/2014/main" id="{8BC86A2A-70C1-BB14-7C21-F4A842F5F6BC}"/>
              </a:ext>
            </a:extLst>
          </p:cNvPr>
          <p:cNvSpPr txBox="1"/>
          <p:nvPr/>
        </p:nvSpPr>
        <p:spPr>
          <a:xfrm>
            <a:off x="10903879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eb41f9c4e?sp=1&amp;vcp=1&amp;pid=9630634b3&amp;color=0,0,0&amp;mp=1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重点难点易错点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（1）如何不断提升国家文化软实力和中华文化影响力？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①建设具有强大凝聚力和引领力的社会主义意识形态。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②广泛践行社会主义核心价值观。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③提高全社会文明程度。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④繁荣发展文化事业和文化产业。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⑤增强中华文明传播力、影响力。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1034</Words>
  <Application>Microsoft Office PowerPoint</Application>
  <PresentationFormat>宽屏</PresentationFormat>
  <Paragraphs>217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2024-11-29T09:05:02Z</dcterms:created>
  <dcterms:modified xsi:type="dcterms:W3CDTF">2025-07-24T08:23:58Z</dcterms:modified>
  <cp:category/>
  <cp:contentStatus/>
</cp:coreProperties>
</file>