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30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331" r:id="rId27"/>
    <p:sldId id="280" r:id="rId28"/>
    <p:sldId id="281" r:id="rId29"/>
    <p:sldId id="282" r:id="rId30"/>
    <p:sldId id="284" r:id="rId31"/>
    <p:sldId id="285" r:id="rId32"/>
    <p:sldId id="332" r:id="rId33"/>
    <p:sldId id="286" r:id="rId34"/>
    <p:sldId id="288" r:id="rId35"/>
    <p:sldId id="289" r:id="rId36"/>
    <p:sldId id="290" r:id="rId37"/>
    <p:sldId id="292" r:id="rId38"/>
    <p:sldId id="293" r:id="rId39"/>
    <p:sldId id="294" r:id="rId40"/>
    <p:sldId id="295" r:id="rId41"/>
    <p:sldId id="296" r:id="rId42"/>
    <p:sldId id="297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33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34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</p:sldIdLst>
  <p:sldSz cx="12192000" cy="6858000"/>
  <p:notesSz cx="6858000" cy="12192000"/>
  <p:custDataLst>
    <p:tags r:id="rId7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06dc7f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B041B73-1984-4E12-A45C-9E6FDD28212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了解地区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06dc7f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A99527C-11BD-4031-B9D5-43AE0213ED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8f9d8ec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5d074d5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18677e7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22d8e5a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8f9d8ec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5d074d5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18677e7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22d8e5a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了解地区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F8F85DE-BFE7-3026-EFC9-0DA0D496484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0193E1D-E485-49F2-BE95-61FECB45DF4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DB95D7A-E3C0-46A0-999C-816F9B8558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E822935-A3C2-41A7-B3A7-7589FA9201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8f9d8ec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5d074d5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18677e7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22d8e5a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8f9d8ecb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5d074d5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18677e7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22d8e5a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3FCEA10-99FC-7660-FCC9-56FF4C9EAE35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7_BD.13_1#2fbd7eb4b?colgroup=2,26&amp;vaa=1&amp;vcp=1&amp;vis=1&amp;pid=9aaf00e3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7364"/>
          <a:ext cx="11082528" cy="5027868"/>
        </p:xfrm>
        <a:graphic>
          <a:graphicData uri="http://schemas.openxmlformats.org/drawingml/2006/table">
            <a:tbl>
              <a:tblPr/>
              <a:tblGrid>
                <a:gridCol w="116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3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中南半岛大部分为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有雨季和旱季之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（每年6月到10月盛行西南风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11月到次年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5月盛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行东北风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年高温多雨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高山和大河大多由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延伸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（发源于中国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在中国境内称澜沧江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萨尔温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湄南河等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河流上游流经山区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下游形成冲积平原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河流短小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湍急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14_1#2fbd7eb4b.blank?vaa=1&amp;vcp=1&amp;vis=1&amp;pid=9aaf00e39&amp;color=0,0,0&amp;mp=1&amp;vpa=12&amp;vtp=1&amp;vaab=1&amp;bbb=1"/>
          <p:cNvSpPr/>
          <p:nvPr/>
        </p:nvSpPr>
        <p:spPr>
          <a:xfrm>
            <a:off x="4627902" y="12669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4" name="QB_7_AN.15_1#2fbd7eb4b.blank?vaa=1&amp;vcp=1&amp;vis=1&amp;pid=9aaf00e39&amp;color=0,0,0&amp;mp=1&amp;vpa=13&amp;vtp=1&amp;vaab=1"/>
          <p:cNvSpPr/>
          <p:nvPr/>
        </p:nvSpPr>
        <p:spPr>
          <a:xfrm>
            <a:off x="7282203" y="182578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雨</a:t>
            </a:r>
            <a:endParaRPr lang="en-US" altLang="zh-CN" sz="2800" dirty="0"/>
          </a:p>
        </p:txBody>
      </p:sp>
      <p:sp>
        <p:nvSpPr>
          <p:cNvPr id="5" name="QB_7_AN.16_1#2fbd7eb4b.blank?vaa=1&amp;vcp=1&amp;vis=1&amp;pid=9aaf00e39&amp;color=0,0,0&amp;mp=1&amp;vpa=14&amp;vtp=1&amp;vaab=1"/>
          <p:cNvSpPr/>
          <p:nvPr/>
        </p:nvSpPr>
        <p:spPr>
          <a:xfrm>
            <a:off x="3904002" y="238458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</a:t>
            </a:r>
            <a:endParaRPr lang="en-US" altLang="zh-CN" sz="2800" dirty="0"/>
          </a:p>
        </p:txBody>
      </p:sp>
      <p:sp>
        <p:nvSpPr>
          <p:cNvPr id="6" name="QB_7_AN.17_1#2fbd7eb4b.blank?vaa=1&amp;vcp=1&amp;vis=1&amp;pid=9aaf00e39&amp;color=0,0,0&amp;mp=1&amp;vpa=15&amp;vtp=1&amp;vaab=1&amp;bbb=1"/>
          <p:cNvSpPr/>
          <p:nvPr/>
        </p:nvSpPr>
        <p:spPr>
          <a:xfrm>
            <a:off x="7447303" y="23845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</a:t>
            </a:r>
            <a:endParaRPr lang="en-US" altLang="zh-CN" sz="2800" dirty="0"/>
          </a:p>
        </p:txBody>
      </p:sp>
      <p:sp>
        <p:nvSpPr>
          <p:cNvPr id="7" name="QB_7_AN.18_1#2fbd7eb4b.blank?vaa=1&amp;vcp=1&amp;vis=1&amp;pid=9aaf00e39&amp;color=0,0,0&amp;mp=1&amp;vpa=16&amp;vtp=1&amp;vaab=1"/>
          <p:cNvSpPr/>
          <p:nvPr/>
        </p:nvSpPr>
        <p:spPr>
          <a:xfrm>
            <a:off x="6365263" y="349767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8" name="QB_7_AN.19_1#2fbd7eb4b.blank?vaa=1&amp;vcp=1&amp;vis=1&amp;pid=9aaf00e39&amp;color=0,0,0&amp;mp=1&amp;vpa=17&amp;vtp=1&amp;vaab=1"/>
          <p:cNvSpPr/>
          <p:nvPr/>
        </p:nvSpPr>
        <p:spPr>
          <a:xfrm>
            <a:off x="7432063" y="349767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9" name="QB_7_AN.20_1#2fbd7eb4b.blank?vaa=1&amp;vcp=1&amp;vis=1&amp;pid=9aaf00e39&amp;color=0,0,0&amp;mp=1&amp;vpa=18&amp;vtp=1&amp;vaab=1&amp;bbb=1"/>
          <p:cNvSpPr/>
          <p:nvPr/>
        </p:nvSpPr>
        <p:spPr>
          <a:xfrm>
            <a:off x="10264163" y="349767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湄公</a:t>
            </a:r>
            <a:endParaRPr lang="en-US" altLang="zh-CN" sz="2800" dirty="0"/>
          </a:p>
        </p:txBody>
      </p:sp>
      <p:sp>
        <p:nvSpPr>
          <p:cNvPr id="10" name="QB_7_AN.21_1#2fbd7eb4b.blank?vaa=1&amp;vcp=1&amp;vis=1&amp;pid=9aaf00e39&amp;color=0,0,0&amp;mp=1&amp;vpa=19&amp;vtp=1&amp;vaab=1&amp;bbb=1"/>
          <p:cNvSpPr/>
          <p:nvPr/>
        </p:nvSpPr>
        <p:spPr>
          <a:xfrm>
            <a:off x="10226063" y="461527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水能</a:t>
            </a:r>
            <a:endParaRPr lang="en-US" altLang="zh-CN" sz="2800" dirty="0"/>
          </a:p>
        </p:txBody>
      </p:sp>
      <p:sp>
        <p:nvSpPr>
          <p:cNvPr id="2" name="QB_7_BD.13_1#2fbd7eb4b?colgroup=2,26&amp;vaa=1&amp;vcp=1&amp;vis=1&amp;pid=9aaf00e39&amp;color=0,0,0&amp;mp=1&amp;vtp=1&amp;vaab=1&amp;bt=1&amp;bbb=1"/>
          <p:cNvSpPr txBox="1"/>
          <p:nvPr/>
        </p:nvSpPr>
        <p:spPr>
          <a:xfrm>
            <a:off x="10903879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_1#2d4d32205?sp=1&amp;vaa=1&amp;vcp=1&amp;vis=1&amp;pid=9aaf00e39&amp;color=0,0,0&amp;vtp=1&amp;vaab=1&amp;bt=1&amp;bbb=1"/>
          <p:cNvSpPr/>
          <p:nvPr/>
        </p:nvSpPr>
        <p:spPr>
          <a:xfrm>
            <a:off x="539496" y="9402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2.经济和人口</a:t>
            </a:r>
            <a:endParaRPr lang="en-US" altLang="zh-CN" sz="2800" dirty="0"/>
          </a:p>
        </p:txBody>
      </p:sp>
      <p:graphicFrame>
        <p:nvGraphicFramePr>
          <p:cNvPr id="12" name="QB_7_BD.22_2#2d4d32205?colgroup=2,27&amp;vaa=1&amp;vcp=1&amp;vis=1&amp;pid=9aaf00e39&amp;color=0,0,0&amp;vtp=1&amp;vaab=1&amp;bbb=1&amp;hb=1"/>
          <p:cNvGraphicFramePr>
            <a:graphicFrameLocks noGrp="1"/>
          </p:cNvGraphicFramePr>
          <p:nvPr/>
        </p:nvGraphicFramePr>
        <p:xfrm>
          <a:off x="539496" y="1621821"/>
          <a:ext cx="11082528" cy="4228784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8608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东南亚是世界上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作物的重要产地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椰子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椰油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蕉麻等的产量及出口量均居世界前列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是当地居民的主要食粮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也是传统的出口产品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是世界上重要的稻米出口国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天然气和锡在东南亚的矿业中占据突出地位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是重要的石油输出国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等国的锡产量居世界前列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23_1#2d4d32205.blank?vaa=1&amp;vcp=1&amp;vis=1&amp;pid=9aaf00e39&amp;color=0,0,0&amp;vpa=20&amp;vtp=1&amp;vaab=1&amp;bbb=1"/>
          <p:cNvSpPr/>
          <p:nvPr/>
        </p:nvSpPr>
        <p:spPr>
          <a:xfrm>
            <a:off x="4141893" y="185848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热带经济</a:t>
            </a:r>
            <a:endParaRPr lang="en-US" altLang="zh-CN" sz="2800" dirty="0"/>
          </a:p>
        </p:txBody>
      </p:sp>
      <p:sp>
        <p:nvSpPr>
          <p:cNvPr id="5" name="QB_7_AN.24_1#2d4d32205.blank?vaa=1&amp;vcp=1&amp;vis=1&amp;pid=9aaf00e39&amp;color=0,0,0&amp;vpa=21&amp;vtp=1&amp;vaab=1&amp;bbb=1"/>
          <p:cNvSpPr/>
          <p:nvPr/>
        </p:nvSpPr>
        <p:spPr>
          <a:xfrm>
            <a:off x="9569311" y="183167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天然橡胶</a:t>
            </a:r>
            <a:endParaRPr lang="en-US" altLang="zh-CN" sz="2800" dirty="0"/>
          </a:p>
        </p:txBody>
      </p:sp>
      <p:sp>
        <p:nvSpPr>
          <p:cNvPr id="6" name="QB_7_AN.25_1#2d4d32205.blank?vaa=1&amp;vcp=1&amp;vis=1&amp;pid=9aaf00e39&amp;color=0,0,0&amp;vpa=22&amp;vtp=1&amp;vaab=1&amp;bbb=1"/>
          <p:cNvSpPr/>
          <p:nvPr/>
        </p:nvSpPr>
        <p:spPr>
          <a:xfrm>
            <a:off x="1554503" y="242646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棕油</a:t>
            </a:r>
            <a:endParaRPr lang="en-US" altLang="zh-CN" sz="2800" dirty="0"/>
          </a:p>
        </p:txBody>
      </p:sp>
      <p:sp>
        <p:nvSpPr>
          <p:cNvPr id="7" name="QB_7_AN.26_1#2d4d32205.blank?vaa=1&amp;vcp=1&amp;vis=1&amp;pid=9aaf00e39&amp;color=0,0,0&amp;vpa=23&amp;vtp=1&amp;vaab=1&amp;bbb=1"/>
          <p:cNvSpPr/>
          <p:nvPr/>
        </p:nvSpPr>
        <p:spPr>
          <a:xfrm>
            <a:off x="1554503" y="32062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稻米</a:t>
            </a:r>
            <a:endParaRPr lang="en-US" altLang="zh-CN" sz="2800" dirty="0"/>
          </a:p>
        </p:txBody>
      </p:sp>
      <p:sp>
        <p:nvSpPr>
          <p:cNvPr id="8" name="QB_7_AN.27_1#2d4d32205.blank?vaa=1&amp;vcp=1&amp;vis=1&amp;pid=9aaf00e39&amp;color=0,0,0&amp;vpa=24&amp;vtp=1&amp;vaab=1&amp;bbb=1"/>
          <p:cNvSpPr/>
          <p:nvPr/>
        </p:nvSpPr>
        <p:spPr>
          <a:xfrm>
            <a:off x="10063503" y="32062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泰国</a:t>
            </a:r>
            <a:endParaRPr lang="en-US" altLang="zh-CN" sz="2800" dirty="0"/>
          </a:p>
        </p:txBody>
      </p:sp>
      <p:sp>
        <p:nvSpPr>
          <p:cNvPr id="9" name="QB_7_AN.28_1#2d4d32205.blank?vaa=1&amp;vcp=1&amp;vis=1&amp;pid=9aaf00e39&amp;color=0,0,0&amp;vpa=25&amp;vtp=1&amp;vaab=1&amp;bbb=1"/>
          <p:cNvSpPr/>
          <p:nvPr/>
        </p:nvSpPr>
        <p:spPr>
          <a:xfrm>
            <a:off x="1554503" y="374494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越南</a:t>
            </a:r>
            <a:endParaRPr lang="en-US" altLang="zh-CN" sz="2800" dirty="0"/>
          </a:p>
        </p:txBody>
      </p:sp>
      <p:sp>
        <p:nvSpPr>
          <p:cNvPr id="10" name="QB_7_AN.29_1#2d4d32205.blank?vaa=1&amp;vcp=1&amp;vis=1&amp;pid=9aaf00e39&amp;color=0,0,0&amp;vpa=26&amp;vtp=1&amp;vaab=1&amp;bbb=1"/>
          <p:cNvSpPr/>
          <p:nvPr/>
        </p:nvSpPr>
        <p:spPr>
          <a:xfrm>
            <a:off x="2964203" y="374494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缅甸</a:t>
            </a:r>
            <a:endParaRPr lang="en-US" altLang="zh-CN" sz="2800" dirty="0"/>
          </a:p>
        </p:txBody>
      </p:sp>
      <p:sp>
        <p:nvSpPr>
          <p:cNvPr id="11" name="QB_7_AN.30_1#2d4d32205.blank?vaa=1&amp;vcp=1&amp;vis=1&amp;pid=9aaf00e39&amp;color=0,0,0&amp;vpa=27&amp;vtp=1&amp;vaab=1&amp;bbb=1&amp;hb=1"/>
          <p:cNvSpPr/>
          <p:nvPr/>
        </p:nvSpPr>
        <p:spPr>
          <a:xfrm>
            <a:off x="1518784" y="4261898"/>
            <a:ext cx="1002284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印度尼西亚</a:t>
            </a:r>
            <a:endParaRPr lang="en-US" altLang="zh-CN" sz="2800" dirty="0"/>
          </a:p>
        </p:txBody>
      </p:sp>
      <p:sp>
        <p:nvSpPr>
          <p:cNvPr id="3" name="QB_7_AN.31_1#2d4d32205.blank?vaa=1&amp;vcp=1&amp;vis=1&amp;pid=9aaf00e39&amp;color=0,0,0&amp;vpa=28&amp;vtp=1&amp;vaab=1&amp;bbb=1"/>
          <p:cNvSpPr/>
          <p:nvPr/>
        </p:nvSpPr>
        <p:spPr>
          <a:xfrm>
            <a:off x="5097288" y="480228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泰国</a:t>
            </a:r>
            <a:endParaRPr lang="en-US" altLang="zh-CN" sz="2800" dirty="0"/>
          </a:p>
        </p:txBody>
      </p:sp>
      <p:sp>
        <p:nvSpPr>
          <p:cNvPr id="13" name="QB_7_AN.32_1#2d4d32205.blank?vaa=1&amp;vcp=1&amp;vis=1&amp;pid=9aaf00e39&amp;color=0,0,0&amp;vpa=29&amp;vtp=1&amp;vaab=1&amp;bbb=1"/>
          <p:cNvSpPr/>
          <p:nvPr/>
        </p:nvSpPr>
        <p:spPr>
          <a:xfrm>
            <a:off x="6506989" y="480228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马来西亚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3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22_2#2d4d32205?colgroup=2,27&amp;vaa=1&amp;vcp=1&amp;vis=1&amp;pid=9aaf00e39&amp;color=0,0,0&amp;vtp=1&amp;vaab=1&amp;bbb=1&amp;hb=1"/>
          <p:cNvGraphicFramePr>
            <a:graphicFrameLocks noGrp="1"/>
          </p:cNvGraphicFramePr>
          <p:nvPr/>
        </p:nvGraphicFramePr>
        <p:xfrm>
          <a:off x="539496" y="2970412"/>
          <a:ext cx="11082528" cy="1604582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集中分布在大河的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东南亚是世界上海外华人最集中的地区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华人和华侨的原籍大多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是中国的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7_BD.22_2#2d4d32205?colgroup=2,27&amp;vaa=1&amp;vcp=1&amp;vis=1&amp;pid=9aaf00e39&amp;color=0,0,0&amp;vtp=1&amp;vaab=1&amp;bbb=1&amp;hb=1"/>
          <p:cNvSpPr txBox="1"/>
          <p:nvPr/>
        </p:nvSpPr>
        <p:spPr>
          <a:xfrm>
            <a:off x="9082024" y="227132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33_1#2d4d32205.blank?vaa=1&amp;vcp=1&amp;vis=1&amp;pid=9aaf00e39&amp;color=0,0,0&amp;vpa=30&amp;vtp=1&amp;vaab=1&amp;bbb=1"/>
          <p:cNvSpPr/>
          <p:nvPr/>
        </p:nvSpPr>
        <p:spPr>
          <a:xfrm>
            <a:off x="4399302" y="294031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冲积平原</a:t>
            </a:r>
            <a:endParaRPr lang="en-US" altLang="zh-CN" sz="2800" dirty="0"/>
          </a:p>
        </p:txBody>
      </p:sp>
      <p:sp>
        <p:nvSpPr>
          <p:cNvPr id="5" name="QB_7_AN.34_1#2d4d32205.blank?vaa=1&amp;vcp=1&amp;vis=1&amp;pid=9aaf00e39&amp;color=0,0,0&amp;vpa=31&amp;vtp=1&amp;vaab=1&amp;bbb=1"/>
          <p:cNvSpPr/>
          <p:nvPr/>
        </p:nvSpPr>
        <p:spPr>
          <a:xfrm>
            <a:off x="6520203" y="2940313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河口三角洲</a:t>
            </a:r>
            <a:endParaRPr lang="en-US" altLang="zh-CN" sz="2800" dirty="0"/>
          </a:p>
        </p:txBody>
      </p:sp>
      <p:sp>
        <p:nvSpPr>
          <p:cNvPr id="6" name="QB_7_AN.35_1#2d4d32205.blank?vaa=1&amp;vcp=1&amp;vis=1&amp;pid=9aaf00e39&amp;color=0,0,0&amp;vpa=32&amp;vtp=1&amp;vaab=1&amp;bbb=1"/>
          <p:cNvSpPr/>
          <p:nvPr/>
        </p:nvSpPr>
        <p:spPr>
          <a:xfrm>
            <a:off x="9365003" y="294031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沿海地带</a:t>
            </a:r>
            <a:endParaRPr lang="en-US" altLang="zh-CN" sz="2800" dirty="0"/>
          </a:p>
        </p:txBody>
      </p:sp>
      <p:sp>
        <p:nvSpPr>
          <p:cNvPr id="7" name="QB_7_AN.36_1#2d4d32205.blank?vaa=1&amp;vcp=1&amp;vis=1&amp;pid=9aaf00e39&amp;color=0,0,0&amp;vpa=33&amp;vtp=1&amp;vaab=1&amp;bbb=1"/>
          <p:cNvSpPr/>
          <p:nvPr/>
        </p:nvSpPr>
        <p:spPr>
          <a:xfrm>
            <a:off x="2976903" y="403784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广东</a:t>
            </a:r>
            <a:endParaRPr lang="en-US" altLang="zh-CN" sz="2800" dirty="0"/>
          </a:p>
        </p:txBody>
      </p:sp>
      <p:sp>
        <p:nvSpPr>
          <p:cNvPr id="8" name="QB_7_AN.37_1#2d4d32205.blank?vaa=1&amp;vcp=1&amp;vis=1&amp;pid=9aaf00e39&amp;color=0,0,0&amp;vpa=34&amp;vtp=1&amp;vaab=1&amp;bbb=1"/>
          <p:cNvSpPr/>
          <p:nvPr/>
        </p:nvSpPr>
        <p:spPr>
          <a:xfrm>
            <a:off x="4386602" y="403784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福建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d875674?vcp=1&amp;pid=35d074d5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南亚</a:t>
            </a:r>
            <a:endParaRPr lang="en-US" altLang="zh-CN" sz="3000" dirty="0"/>
          </a:p>
        </p:txBody>
      </p:sp>
      <p:sp>
        <p:nvSpPr>
          <p:cNvPr id="3" name="QB_7_BD.38_1#834312d62?sp=1&amp;vaa=1&amp;vcp=1&amp;vis=1&amp;pid=96d875674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1.地理位置与自然环境</a:t>
            </a:r>
            <a:endParaRPr lang="en-US" altLang="zh-CN" sz="2800" dirty="0"/>
          </a:p>
        </p:txBody>
      </p:sp>
      <p:graphicFrame>
        <p:nvGraphicFramePr>
          <p:cNvPr id="13" name="QB_7_BD.38_2#834312d62?colgroup=2,27&amp;vaa=1&amp;vcp=1&amp;vis=1&amp;pid=96d875674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82528" cy="2242440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位于亚洲南部喜马拉雅山脉中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西段与印度洋之间的广大地区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东濒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分为三大地形区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北部为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7_AN.39_1#834312d62.blank?vaa=1&amp;vcp=1&amp;vis=1&amp;pid=96d875674&amp;color=0,0,0&amp;vpa=35&amp;vtp=1&amp;vaab=1&amp;bbb=1"/>
          <p:cNvSpPr/>
          <p:nvPr/>
        </p:nvSpPr>
        <p:spPr>
          <a:xfrm>
            <a:off x="2265703" y="244974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孟加拉</a:t>
            </a:r>
            <a:endParaRPr lang="en-US" altLang="zh-CN" sz="2800" dirty="0"/>
          </a:p>
        </p:txBody>
      </p:sp>
      <p:sp>
        <p:nvSpPr>
          <p:cNvPr id="6" name="QB_7_AN.40_1#834312d62.blank?vaa=1&amp;vcp=1&amp;vis=1&amp;pid=96d875674&amp;color=0,0,0&amp;vpa=36&amp;vtp=1&amp;vaab=1&amp;bbb=1"/>
          <p:cNvSpPr/>
          <p:nvPr/>
        </p:nvSpPr>
        <p:spPr>
          <a:xfrm>
            <a:off x="5097802" y="244974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</a:t>
            </a:r>
            <a:endParaRPr lang="en-US" altLang="zh-CN" sz="2800" dirty="0"/>
          </a:p>
        </p:txBody>
      </p:sp>
      <p:sp>
        <p:nvSpPr>
          <p:cNvPr id="7" name="QB_7_AN.41_1#834312d62.blank?vaa=1&amp;vcp=1&amp;vis=1&amp;pid=96d875674&amp;color=0,0,0&amp;vpa=37&amp;vtp=1&amp;vaab=1&amp;bbb=1"/>
          <p:cNvSpPr/>
          <p:nvPr/>
        </p:nvSpPr>
        <p:spPr>
          <a:xfrm>
            <a:off x="5453402" y="3032234"/>
            <a:ext cx="2392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喜马拉雅山脉</a:t>
            </a:r>
            <a:endParaRPr lang="en-US" altLang="zh-CN" sz="2800" dirty="0"/>
          </a:p>
        </p:txBody>
      </p:sp>
      <p:sp>
        <p:nvSpPr>
          <p:cNvPr id="8" name="QB_7_AN.42_1#834312d62.blank?vaa=1&amp;vcp=1&amp;vis=1&amp;pid=96d875674&amp;color=0,0,0&amp;vpa=38&amp;vtp=1&amp;vaab=1&amp;bbb=1"/>
          <p:cNvSpPr/>
          <p:nvPr/>
        </p:nvSpPr>
        <p:spPr>
          <a:xfrm>
            <a:off x="9352303" y="303223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恒河</a:t>
            </a:r>
            <a:endParaRPr lang="en-US" altLang="zh-CN" sz="2800" dirty="0"/>
          </a:p>
        </p:txBody>
      </p:sp>
      <p:sp>
        <p:nvSpPr>
          <p:cNvPr id="9" name="QB_7_AN.43_1#834312d62.blank?vaa=1&amp;vcp=1&amp;vis=1&amp;pid=96d875674&amp;color=0,0,0&amp;vpa=39&amp;vtp=1&amp;vaab=1&amp;bbb=1"/>
          <p:cNvSpPr/>
          <p:nvPr/>
        </p:nvSpPr>
        <p:spPr>
          <a:xfrm>
            <a:off x="1554503" y="357096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印度河</a:t>
            </a:r>
            <a:endParaRPr lang="en-US" altLang="zh-CN" sz="2800" dirty="0"/>
          </a:p>
        </p:txBody>
      </p:sp>
      <p:sp>
        <p:nvSpPr>
          <p:cNvPr id="10" name="QB_7_AN.44_1#834312d62.blank?vaa=1&amp;vcp=1&amp;vis=1&amp;pid=96d875674&amp;color=0,0,0&amp;vpa=40&amp;vtp=1&amp;vaab=1&amp;bbb=1"/>
          <p:cNvSpPr/>
          <p:nvPr/>
        </p:nvSpPr>
        <p:spPr>
          <a:xfrm>
            <a:off x="5097802" y="357096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德干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7_BD.45_1#834312d62?colgroup=2,27&amp;vaa=1&amp;vcp=1&amp;vis=1&amp;pid=96d87567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2100"/>
          <a:ext cx="11082528" cy="3918396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南亚大部分处于低纬度地区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北有高山阻挡亚洲中部的冷空气侵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南有印度洋暖湿气流的影响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大部分地区属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一年可分为三季：每年3～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5月为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西南季风尚未来临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温少雨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10月为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西南季风带来大量雨水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高温多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11月到次年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2月为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盛行干燥的东北季风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气候凉爽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宜人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主要河流有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46_1#834312d62.blank?vaa=1&amp;vcp=1&amp;vis=1&amp;pid=96d875674&amp;color=0,0,0&amp;mp=1&amp;vpa=41&amp;vtp=1&amp;vaab=1&amp;bbb=1"/>
          <p:cNvSpPr/>
          <p:nvPr/>
        </p:nvSpPr>
        <p:spPr>
          <a:xfrm>
            <a:off x="8996703" y="236451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4" name="QB_7_AN.47_1#834312d62.blank?vaa=1&amp;vcp=1&amp;vis=1&amp;pid=96d875674&amp;color=0,0,0&amp;mp=1&amp;vpa=42&amp;vtp=1&amp;vaab=1"/>
          <p:cNvSpPr/>
          <p:nvPr/>
        </p:nvSpPr>
        <p:spPr>
          <a:xfrm>
            <a:off x="6532903" y="294293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5" name="QB_7_AN.48_1#834312d62.blank?vaa=1&amp;vcp=1&amp;vis=1&amp;pid=96d875674&amp;color=0,0,0&amp;mp=1&amp;vpa=43&amp;vtp=1&amp;vaab=1"/>
          <p:cNvSpPr/>
          <p:nvPr/>
        </p:nvSpPr>
        <p:spPr>
          <a:xfrm>
            <a:off x="4564402" y="350173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雨</a:t>
            </a:r>
            <a:endParaRPr lang="en-US" altLang="zh-CN" sz="2800" dirty="0"/>
          </a:p>
        </p:txBody>
      </p:sp>
      <p:sp>
        <p:nvSpPr>
          <p:cNvPr id="6" name="QB_7_AN.49_1#834312d62.blank?vaa=1&amp;vcp=1&amp;vis=1&amp;pid=96d875674&amp;color=0,0,0&amp;mp=1&amp;vpa=44&amp;vtp=1&amp;vaab=1"/>
          <p:cNvSpPr/>
          <p:nvPr/>
        </p:nvSpPr>
        <p:spPr>
          <a:xfrm>
            <a:off x="4906794" y="406053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凉</a:t>
            </a:r>
            <a:endParaRPr lang="en-US" altLang="zh-CN" sz="2800" dirty="0"/>
          </a:p>
        </p:txBody>
      </p:sp>
      <p:sp>
        <p:nvSpPr>
          <p:cNvPr id="7" name="QB_7_AN.50_1#834312d62.blank?vaa=1&amp;vcp=1&amp;vis=1&amp;pid=96d875674&amp;color=0,0,0&amp;mp=1&amp;vpa=45&amp;vtp=1&amp;vaab=1&amp;bbb=1"/>
          <p:cNvSpPr/>
          <p:nvPr/>
        </p:nvSpPr>
        <p:spPr>
          <a:xfrm>
            <a:off x="3332502" y="515966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8" name="QB_7_AN.51_1#834312d62.blank?vaa=1&amp;vcp=1&amp;vis=1&amp;pid=96d875674&amp;color=0,0,0&amp;mp=1&amp;vpa=46&amp;vtp=1&amp;vaab=1"/>
          <p:cNvSpPr/>
          <p:nvPr/>
        </p:nvSpPr>
        <p:spPr>
          <a:xfrm>
            <a:off x="5097802" y="515966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恒</a:t>
            </a:r>
            <a:endParaRPr lang="en-US" altLang="zh-CN" sz="2800" dirty="0"/>
          </a:p>
        </p:txBody>
      </p:sp>
      <p:sp>
        <p:nvSpPr>
          <p:cNvPr id="2" name="QB_7_BD.45_1#834312d62?colgroup=2,27&amp;vaa=1&amp;vcp=1&amp;vis=1&amp;pid=96d875674&amp;color=0,0,0&amp;mp=1&amp;vtp=1&amp;vaab=1&amp;bt=1&amp;bbb=1"/>
          <p:cNvSpPr txBox="1"/>
          <p:nvPr/>
        </p:nvSpPr>
        <p:spPr>
          <a:xfrm>
            <a:off x="1090387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2_1#25c04dc98?sp=1&amp;vaa=1&amp;vcp=1&amp;vis=1&amp;pid=96d875674&amp;color=0,0,0&amp;vtp=1&amp;vaab=1&amp;bt=1&amp;bbb=1"/>
          <p:cNvSpPr/>
          <p:nvPr/>
        </p:nvSpPr>
        <p:spPr>
          <a:xfrm>
            <a:off x="539496" y="8390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2.国家、人口、宗教和经济</a:t>
            </a:r>
            <a:endParaRPr lang="en-US" altLang="zh-CN" sz="2800" dirty="0"/>
          </a:p>
        </p:txBody>
      </p:sp>
      <p:graphicFrame>
        <p:nvGraphicFramePr>
          <p:cNvPr id="15" name="QB_7_BD.52_2#25c04dc98?colgroup=2,27&amp;vaa=1&amp;vcp=1&amp;vis=1&amp;pid=96d875674&amp;color=0,0,0&amp;vtp=1&amp;vaab=1&amp;bbb=1&amp;hb=1"/>
          <p:cNvGraphicFramePr>
            <a:graphicFrameLocks noGrp="1"/>
          </p:cNvGraphicFramePr>
          <p:nvPr/>
        </p:nvGraphicFramePr>
        <p:xfrm>
          <a:off x="539496" y="1520697"/>
          <a:ext cx="11082528" cy="4484880"/>
        </p:xfrm>
        <a:graphic>
          <a:graphicData uri="http://schemas.openxmlformats.org/drawingml/2006/table">
            <a:tbl>
              <a:tblPr/>
              <a:tblGrid>
                <a:gridCol w="923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58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主要有印度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巴基斯坦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孟加拉国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斯里兰卡等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世界人口分布密集的地区之一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人口最多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南亚是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教等宗教的发源地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佛教主要流传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于斯里兰卡和不丹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印度教主要盛行于印度和尼泊尔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主要粮食作物有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水稻主要分布于印度东北部和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西部沿海地区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孟加拉国西部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小麦主要分布于西北部干旱少雨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主要经济作物有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在农业中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业也占据重要地位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53_1#25c04dc98.blank?vaa=1&amp;vcp=1&amp;vis=1&amp;pid=96d875674&amp;color=0,0,0&amp;vpa=47&amp;vtp=1&amp;vaab=1&amp;bbb=1"/>
          <p:cNvSpPr/>
          <p:nvPr/>
        </p:nvSpPr>
        <p:spPr>
          <a:xfrm>
            <a:off x="6866658" y="207283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5" name="QB_7_AN.54_1#25c04dc98.blank?vaa=1&amp;vcp=1&amp;vis=1&amp;pid=96d875674&amp;color=0,0,0&amp;vpa=48&amp;vtp=1&amp;vaab=1"/>
          <p:cNvSpPr/>
          <p:nvPr/>
        </p:nvSpPr>
        <p:spPr>
          <a:xfrm>
            <a:off x="2612159" y="26573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佛</a:t>
            </a:r>
            <a:endParaRPr lang="en-US" altLang="zh-CN" sz="2800" dirty="0"/>
          </a:p>
        </p:txBody>
      </p:sp>
      <p:sp>
        <p:nvSpPr>
          <p:cNvPr id="6" name="QB_7_AN.55_1#25c04dc98.blank?vaa=1&amp;vcp=1&amp;vis=1&amp;pid=96d875674&amp;color=0,0,0&amp;vpa=49&amp;vtp=1&amp;vaab=1&amp;bbb=1"/>
          <p:cNvSpPr/>
          <p:nvPr/>
        </p:nvSpPr>
        <p:spPr>
          <a:xfrm>
            <a:off x="4021858" y="26573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7" name="QB_7_AN.56_1#25c04dc98.blank?vaa=1&amp;vcp=1&amp;vis=1&amp;pid=96d875674&amp;color=0,0,0&amp;vpa=50&amp;vtp=1&amp;vaab=1&amp;bbb=1"/>
          <p:cNvSpPr/>
          <p:nvPr/>
        </p:nvSpPr>
        <p:spPr>
          <a:xfrm>
            <a:off x="4034558" y="377450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水稻</a:t>
            </a:r>
            <a:endParaRPr lang="en-US" altLang="zh-CN" sz="2800" dirty="0"/>
          </a:p>
        </p:txBody>
      </p:sp>
      <p:sp>
        <p:nvSpPr>
          <p:cNvPr id="8" name="QB_7_AN.57_1#25c04dc98.blank?vaa=1&amp;vcp=1&amp;vis=1&amp;pid=96d875674&amp;color=0,0,0&amp;vpa=51&amp;vtp=1&amp;vaab=1&amp;bbb=1"/>
          <p:cNvSpPr/>
          <p:nvPr/>
        </p:nvSpPr>
        <p:spPr>
          <a:xfrm>
            <a:off x="5444258" y="377450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9" name="QB_7_AN.58_1#25c04dc98.blank?vaa=1&amp;vcp=1&amp;vis=1&amp;pid=96d875674&amp;color=0,0,0&amp;vpa=52&amp;vtp=1&amp;vaab=1&amp;bbb=1"/>
          <p:cNvSpPr/>
          <p:nvPr/>
        </p:nvSpPr>
        <p:spPr>
          <a:xfrm>
            <a:off x="5088658" y="489210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棉花</a:t>
            </a:r>
            <a:endParaRPr lang="en-US" altLang="zh-CN" sz="2800" dirty="0"/>
          </a:p>
        </p:txBody>
      </p:sp>
      <p:sp>
        <p:nvSpPr>
          <p:cNvPr id="10" name="QB_7_AN.59_1#25c04dc98.blank?vaa=1&amp;vcp=1&amp;vis=1&amp;pid=96d875674&amp;color=0,0,0&amp;vpa=53&amp;vtp=1&amp;vaab=1&amp;bbb=1"/>
          <p:cNvSpPr/>
          <p:nvPr/>
        </p:nvSpPr>
        <p:spPr>
          <a:xfrm>
            <a:off x="6498358" y="489210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黄麻</a:t>
            </a:r>
            <a:endParaRPr lang="en-US" altLang="zh-CN" sz="2800" dirty="0"/>
          </a:p>
        </p:txBody>
      </p:sp>
      <p:sp>
        <p:nvSpPr>
          <p:cNvPr id="11" name="QB_7_AN.60_1#25c04dc98.blank?vaa=1&amp;vcp=1&amp;vis=1&amp;pid=96d875674&amp;color=0,0,0&amp;vpa=54&amp;vtp=1&amp;vaab=1&amp;bbb=1"/>
          <p:cNvSpPr/>
          <p:nvPr/>
        </p:nvSpPr>
        <p:spPr>
          <a:xfrm>
            <a:off x="7908058" y="489210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茶叶</a:t>
            </a:r>
            <a:endParaRPr lang="en-US" altLang="zh-CN" sz="2800" dirty="0"/>
          </a:p>
        </p:txBody>
      </p:sp>
      <p:sp>
        <p:nvSpPr>
          <p:cNvPr id="12" name="QB_7_AN.61_1#25c04dc98.blank?vaa=1&amp;vcp=1&amp;vis=1&amp;pid=96d875674&amp;color=0,0,0&amp;vpa=55&amp;vtp=1&amp;vaab=1&amp;bbb=1"/>
          <p:cNvSpPr/>
          <p:nvPr/>
        </p:nvSpPr>
        <p:spPr>
          <a:xfrm>
            <a:off x="1545359" y="543083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7_BD.62_1#25c04dc98?colgroup=2,27&amp;vaa=1&amp;vcp=1&amp;vis=1&amp;pid=96d87567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943320"/>
          <a:ext cx="11082528" cy="1675956"/>
        </p:xfrm>
        <a:graphic>
          <a:graphicData uri="http://schemas.openxmlformats.org/drawingml/2006/table">
            <a:tbl>
              <a:tblPr/>
              <a:tblGrid>
                <a:gridCol w="923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58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南亚各国都属于发展中国家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是南亚经济发展最快的国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工业门类齐全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近20多年来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印度的信息技术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生物技术以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及航空航天等高科技产业发展迅速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7_AN.63_1#25c04dc98.blank?vaa=1&amp;vcp=1&amp;vis=1&amp;pid=96d875674&amp;color=0,0,0&amp;mp=1&amp;vpa=56&amp;vtp=1&amp;vaab=1&amp;bbb=1"/>
          <p:cNvSpPr/>
          <p:nvPr/>
        </p:nvSpPr>
        <p:spPr>
          <a:xfrm>
            <a:off x="6155458" y="294497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2" name="QB_7_BD.62_1#25c04dc98?colgroup=2,27&amp;vaa=1&amp;vcp=1&amp;vis=1&amp;pid=96d875674&amp;color=0,0,0&amp;mp=1&amp;vtp=1&amp;vaab=1&amp;bt=1&amp;bbb=1"/>
          <p:cNvSpPr txBox="1"/>
          <p:nvPr/>
        </p:nvSpPr>
        <p:spPr>
          <a:xfrm>
            <a:off x="10903879" y="2234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4aac505e?vcp=1&amp;pid=35d074d5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西亚</a:t>
            </a:r>
            <a:endParaRPr lang="en-US" altLang="zh-CN" sz="3000" dirty="0"/>
          </a:p>
        </p:txBody>
      </p:sp>
      <p:sp>
        <p:nvSpPr>
          <p:cNvPr id="3" name="QB_7_BD.64_1#5b8952f4b?sp=1&amp;vaa=1&amp;vcp=1&amp;vis=1&amp;pid=04aac505e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1.重要位置与交通要道</a:t>
            </a:r>
            <a:endParaRPr lang="en-US" altLang="zh-CN" sz="2800" dirty="0"/>
          </a:p>
        </p:txBody>
      </p:sp>
      <p:graphicFrame>
        <p:nvGraphicFramePr>
          <p:cNvPr id="17" name="QB_7_BD.64_2#5b8952f4b?colgroup=5,24&amp;vaa=1&amp;vcp=1&amp;vis=1&amp;pid=04aac505e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91672" cy="448488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五海三洲之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三大洲的交界地带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介于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（内陆湖）之间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地理位置非常重要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霍尔木兹海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海上的唯一出口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被称为“世界油阀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”“石油海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土耳其海峡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洲的分界线之一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沟通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苏伊士运河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洲的分界线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是沟通地中海和红海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洋和印度洋的交通要道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7_AN.65_1#5b8952f4b.blank?vaa=1&amp;vcp=1&amp;vis=1&amp;pid=04aac505e&amp;color=0,0,0&amp;vpa=57&amp;vtp=1&amp;vaab=1"/>
          <p:cNvSpPr/>
          <p:nvPr/>
        </p:nvSpPr>
        <p:spPr>
          <a:xfrm>
            <a:off x="3536718" y="190898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6" name="QB_7_AN.66_1#5b8952f4b.blank?vaa=1&amp;vcp=1&amp;vis=1&amp;pid=04aac505e&amp;color=0,0,0&amp;vpa=58&amp;vtp=1&amp;vaab=1"/>
          <p:cNvSpPr/>
          <p:nvPr/>
        </p:nvSpPr>
        <p:spPr>
          <a:xfrm>
            <a:off x="4590818" y="190898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7" name="QB_7_AN.67_1#5b8952f4b.blank?vaa=1&amp;vcp=1&amp;vis=1&amp;pid=04aac505e&amp;color=0,0,0&amp;vpa=59&amp;vtp=1&amp;vaab=1"/>
          <p:cNvSpPr/>
          <p:nvPr/>
        </p:nvSpPr>
        <p:spPr>
          <a:xfrm>
            <a:off x="5644918" y="190898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8" name="QB_7_AN.68_1#5b8952f4b.blank?vaa=1&amp;vcp=1&amp;vis=1&amp;pid=04aac505e&amp;color=0,0,0&amp;vpa=60&amp;vtp=1&amp;vaab=1&amp;bbb=1"/>
          <p:cNvSpPr/>
          <p:nvPr/>
        </p:nvSpPr>
        <p:spPr>
          <a:xfrm>
            <a:off x="2825519" y="246778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</a:t>
            </a:r>
            <a:endParaRPr lang="en-US" altLang="zh-CN" sz="2800" dirty="0"/>
          </a:p>
        </p:txBody>
      </p:sp>
      <p:sp>
        <p:nvSpPr>
          <p:cNvPr id="9" name="QB_7_AN.69_1#5b8952f4b.blank?vaa=1&amp;vcp=1&amp;vis=1&amp;pid=04aac505e&amp;color=0,0,0&amp;vpa=61&amp;vtp=1&amp;vaab=1"/>
          <p:cNvSpPr/>
          <p:nvPr/>
        </p:nvSpPr>
        <p:spPr>
          <a:xfrm>
            <a:off x="4946418" y="246778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</a:t>
            </a:r>
            <a:endParaRPr lang="en-US" altLang="zh-CN" sz="2800" dirty="0"/>
          </a:p>
        </p:txBody>
      </p:sp>
      <p:sp>
        <p:nvSpPr>
          <p:cNvPr id="10" name="QB_7_AN.70_1#5b8952f4b.blank?vaa=1&amp;vcp=1&amp;vis=1&amp;pid=04aac505e&amp;color=0,0,0&amp;vpa=62&amp;vtp=1&amp;vaab=1&amp;bbb=1"/>
          <p:cNvSpPr/>
          <p:nvPr/>
        </p:nvSpPr>
        <p:spPr>
          <a:xfrm>
            <a:off x="6356119" y="24677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</a:t>
            </a:r>
            <a:endParaRPr lang="en-US" altLang="zh-CN" sz="2800" dirty="0"/>
          </a:p>
        </p:txBody>
      </p:sp>
      <p:sp>
        <p:nvSpPr>
          <p:cNvPr id="11" name="QB_7_AN.71_1#5b8952f4b.blank?vaa=1&amp;vcp=1&amp;vis=1&amp;pid=04aac505e&amp;color=0,0,0&amp;vpa=63&amp;vtp=1&amp;vaab=1"/>
          <p:cNvSpPr/>
          <p:nvPr/>
        </p:nvSpPr>
        <p:spPr>
          <a:xfrm>
            <a:off x="8121417" y="246778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</a:t>
            </a:r>
            <a:endParaRPr lang="en-US" altLang="zh-CN" sz="2800" dirty="0"/>
          </a:p>
        </p:txBody>
      </p:sp>
      <p:sp>
        <p:nvSpPr>
          <p:cNvPr id="12" name="QB_7_AN.72_1#5b8952f4b.blank?vaa=1&amp;vcp=1&amp;vis=1&amp;pid=04aac505e&amp;color=0,0,0&amp;vpa=64&amp;vtp=1&amp;vaab=1"/>
          <p:cNvSpPr/>
          <p:nvPr/>
        </p:nvSpPr>
        <p:spPr>
          <a:xfrm>
            <a:off x="9543817" y="246778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</a:t>
            </a:r>
            <a:endParaRPr lang="en-US" altLang="zh-CN" sz="2800" dirty="0"/>
          </a:p>
        </p:txBody>
      </p:sp>
      <p:sp>
        <p:nvSpPr>
          <p:cNvPr id="13" name="QB_7_AN.73_1#5b8952f4b.blank?vaa=1&amp;vcp=1&amp;vis=1&amp;pid=04aac505e&amp;color=0,0,0&amp;vpa=65&amp;vtp=1&amp;vaab=1&amp;bbb=1"/>
          <p:cNvSpPr/>
          <p:nvPr/>
        </p:nvSpPr>
        <p:spPr>
          <a:xfrm>
            <a:off x="2825519" y="358697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波斯湾</a:t>
            </a:r>
            <a:endParaRPr lang="en-US" altLang="zh-CN" sz="2800" dirty="0"/>
          </a:p>
        </p:txBody>
      </p:sp>
      <p:sp>
        <p:nvSpPr>
          <p:cNvPr id="14" name="QB_7_AN.74_1#5b8952f4b.blank?vaa=1&amp;vcp=1&amp;vis=1&amp;pid=04aac505e&amp;color=0,0,0&amp;vpa=66&amp;vtp=1&amp;vaab=1"/>
          <p:cNvSpPr/>
          <p:nvPr/>
        </p:nvSpPr>
        <p:spPr>
          <a:xfrm>
            <a:off x="2825519" y="469015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15" name="QB_7_AN.75_1#5b8952f4b.blank?vaa=1&amp;vcp=1&amp;vis=1&amp;pid=04aac505e&amp;color=0,0,0&amp;vpa=67&amp;vtp=1&amp;vaab=1"/>
          <p:cNvSpPr/>
          <p:nvPr/>
        </p:nvSpPr>
        <p:spPr>
          <a:xfrm>
            <a:off x="4247918" y="469015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16" name="QB_7_AN.76_1#5b8952f4b.blank?vaa=1&amp;vcp=1&amp;vis=1&amp;pid=04aac505e&amp;color=0,0,0&amp;vpa=68&amp;vtp=1&amp;vaab=1"/>
          <p:cNvSpPr/>
          <p:nvPr/>
        </p:nvSpPr>
        <p:spPr>
          <a:xfrm>
            <a:off x="8502417" y="469015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</a:t>
            </a:r>
            <a:endParaRPr lang="en-US" altLang="zh-CN" sz="2800" dirty="0"/>
          </a:p>
        </p:txBody>
      </p:sp>
      <p:sp>
        <p:nvSpPr>
          <p:cNvPr id="4" name="QB_7_AN.77_1#5b8952f4b.blank?vaa=1&amp;vcp=1&amp;vis=1&amp;pid=04aac505e&amp;color=0,0,0&amp;vpa=69&amp;vtp=1&amp;vaab=1&amp;bbb=1"/>
          <p:cNvSpPr/>
          <p:nvPr/>
        </p:nvSpPr>
        <p:spPr>
          <a:xfrm>
            <a:off x="9924817" y="46901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</a:t>
            </a:r>
            <a:endParaRPr lang="en-US" altLang="zh-CN" sz="2800" dirty="0"/>
          </a:p>
        </p:txBody>
      </p:sp>
      <p:sp>
        <p:nvSpPr>
          <p:cNvPr id="18" name="QB_7_AN.78_1#5b8952f4b.blank?vaa=1&amp;vcp=1&amp;vis=1&amp;pid=04aac505e&amp;color=0,0,0&amp;vpa=70&amp;vtp=1&amp;vaab=1"/>
          <p:cNvSpPr/>
          <p:nvPr/>
        </p:nvSpPr>
        <p:spPr>
          <a:xfrm>
            <a:off x="2825519" y="527467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19" name="QB_7_AN.79_1#5b8952f4b.blank?vaa=1&amp;vcp=1&amp;vis=1&amp;pid=04aac505e&amp;color=0,0,0&amp;vpa=71&amp;vtp=1&amp;vaab=1"/>
          <p:cNvSpPr/>
          <p:nvPr/>
        </p:nvSpPr>
        <p:spPr>
          <a:xfrm>
            <a:off x="4247918" y="527467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4" grpId="0" build="p" animBg="1"/>
      <p:bldP spid="18" grpId="0" build="p" animBg="1"/>
      <p:bldP spid="19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0_1#7dda5435d?sp=1&amp;vaa=1&amp;vcp=1&amp;vis=1&amp;pid=04aac505e&amp;color=0,0,0&amp;vtp=1&amp;vaab=1&amp;bt=1&amp;bbb=1"/>
          <p:cNvSpPr/>
          <p:nvPr/>
        </p:nvSpPr>
        <p:spPr>
          <a:xfrm>
            <a:off x="539496" y="16711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2.自然环境与农牧业</a:t>
            </a:r>
            <a:endParaRPr lang="en-US" altLang="zh-CN" sz="2800" dirty="0"/>
          </a:p>
        </p:txBody>
      </p:sp>
      <p:graphicFrame>
        <p:nvGraphicFramePr>
          <p:cNvPr id="18" name="QB_7_BD.80_2#7dda5435d?colgroup=3,26&amp;vaa=1&amp;vcp=1&amp;vis=1&amp;pid=04aac505e&amp;color=0,0,0&amp;vtp=1&amp;vaab=1&amp;bbb=1&amp;hb=1"/>
          <p:cNvGraphicFramePr>
            <a:graphicFrameLocks noGrp="1"/>
          </p:cNvGraphicFramePr>
          <p:nvPr/>
        </p:nvGraphicFramePr>
        <p:xfrm>
          <a:off x="539496" y="2352801"/>
          <a:ext cx="11082528" cy="2820672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2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气候炎热干燥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沙漠面积广大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大部分地区属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存在的问题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河流稀少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水资源匮乏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解决措施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海水淡化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人工降雨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发展节水农业等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81_1#7dda5435d.blank?vaa=1&amp;vcp=1&amp;vis=1&amp;pid=04aac505e&amp;color=0,0,0&amp;vpa=72&amp;vtp=1&amp;vaab=1&amp;bbb=1"/>
          <p:cNvSpPr/>
          <p:nvPr/>
        </p:nvSpPr>
        <p:spPr>
          <a:xfrm>
            <a:off x="2266719" y="233845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5" name="QB_7_AN.82_1#7dda5435d.blank?vaa=1&amp;vcp=1&amp;vis=1&amp;pid=04aac505e&amp;color=0,0,0&amp;vpa=73&amp;vtp=1&amp;vaab=1&amp;bbb=1"/>
          <p:cNvSpPr/>
          <p:nvPr/>
        </p:nvSpPr>
        <p:spPr>
          <a:xfrm>
            <a:off x="8997717" y="292296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6" name="QB_7_AN.83_1#7dda5435d.blank?vaa=1&amp;vcp=1&amp;vis=1&amp;pid=04aac505e&amp;color=0,0,0&amp;vpa=74&amp;vtp=1&amp;vaab=1&amp;bbb=1"/>
          <p:cNvSpPr/>
          <p:nvPr/>
        </p:nvSpPr>
        <p:spPr>
          <a:xfrm>
            <a:off x="2266719" y="346170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7_BD.84_1#7dda5435d?colgroup=3,26&amp;vaa=1&amp;vcp=1&amp;vis=1&amp;pid=04aac505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7974"/>
          <a:ext cx="11112681" cy="3906648"/>
        </p:xfrm>
        <a:graphic>
          <a:graphicData uri="http://schemas.openxmlformats.org/drawingml/2006/table">
            <a:tbl>
              <a:tblPr/>
              <a:tblGrid>
                <a:gridCol w="1289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3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是西亚许多国家传统的经济部门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著名的畜产品有土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耳其的安卡拉羊毛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阿富汗的紫羊羔皮及阿富汗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伊朗的羊毛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西亚降水稀少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农作物需要引水灌溉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因而农业多分布在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和沙漠中的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美索不达米亚平原也叫两河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是西亚主要的灌溉农业区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以色列的节水农业取得了很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大的成就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85_1#7dda5435d.blank?vaa=1&amp;vcp=1&amp;vis=1&amp;pid=04aac505e&amp;color=0,0,0&amp;mp=1&amp;vpa=75&amp;vtp=1&amp;vaab=1&amp;bbb=1"/>
          <p:cNvSpPr/>
          <p:nvPr/>
        </p:nvSpPr>
        <p:spPr>
          <a:xfrm>
            <a:off x="1911320" y="182962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畜牧业</a:t>
            </a:r>
            <a:endParaRPr lang="en-US" altLang="zh-CN" sz="2800" dirty="0"/>
          </a:p>
        </p:txBody>
      </p:sp>
      <p:sp>
        <p:nvSpPr>
          <p:cNvPr id="4" name="QB_7_AN.86_1#7dda5435d.blank?vaa=1&amp;vcp=1&amp;vis=1&amp;pid=04aac505e&amp;color=0,0,0&amp;mp=1&amp;vpa=76&amp;vtp=1&amp;vaab=1&amp;bbb=1"/>
          <p:cNvSpPr/>
          <p:nvPr/>
        </p:nvSpPr>
        <p:spPr>
          <a:xfrm>
            <a:off x="2000220" y="406234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河谷平原</a:t>
            </a:r>
            <a:endParaRPr lang="en-US" altLang="zh-CN" sz="2800" dirty="0"/>
          </a:p>
        </p:txBody>
      </p:sp>
      <p:sp>
        <p:nvSpPr>
          <p:cNvPr id="5" name="QB_7_AN.87_1#7dda5435d.blank?vaa=1&amp;vcp=1&amp;vis=1&amp;pid=04aac505e&amp;color=0,0,0&amp;mp=1&amp;vpa=77&amp;vtp=1&amp;vaab=1&amp;bbb=1"/>
          <p:cNvSpPr/>
          <p:nvPr/>
        </p:nvSpPr>
        <p:spPr>
          <a:xfrm>
            <a:off x="5645119" y="406234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绿洲</a:t>
            </a:r>
            <a:endParaRPr lang="en-US" altLang="zh-CN" sz="2800" dirty="0"/>
          </a:p>
        </p:txBody>
      </p:sp>
      <p:sp>
        <p:nvSpPr>
          <p:cNvPr id="2" name="QB_7_BD.84_1#7dda5435d?colgroup=3,26&amp;vaa=1&amp;vcp=1&amp;vis=1&amp;pid=04aac505e&amp;color=0,0,0&amp;mp=1&amp;vtp=1&amp;vaab=1&amp;bt=1&amp;bbb=1"/>
          <p:cNvSpPr txBox="1"/>
          <p:nvPr/>
        </p:nvSpPr>
        <p:spPr>
          <a:xfrm>
            <a:off x="10934032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fa530270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7fa530270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7fa530270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8_1#a0c3ca651?sp=1&amp;vaa=1&amp;vcp=1&amp;vis=1&amp;pid=04aac505e&amp;color=0,0,0&amp;vtp=1&amp;vaab=1&amp;bt=1&amp;bbb=1"/>
          <p:cNvSpPr/>
          <p:nvPr/>
        </p:nvSpPr>
        <p:spPr>
          <a:xfrm>
            <a:off x="539496" y="11164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3.世界石油宝库</a:t>
            </a:r>
            <a:endParaRPr lang="en-US" altLang="zh-CN" sz="2800" dirty="0"/>
          </a:p>
        </p:txBody>
      </p:sp>
      <p:graphicFrame>
        <p:nvGraphicFramePr>
          <p:cNvPr id="20" name="QB_7_BD.88_2#a0c3ca651?colgroup=3,25&amp;vaa=1&amp;vcp=1&amp;vis=1&amp;pid=04aac505e&amp;color=0,0,0&amp;vtp=1&amp;vaab=1&amp;bbb=1&amp;hb=1"/>
          <p:cNvGraphicFramePr>
            <a:graphicFrameLocks noGrp="1"/>
          </p:cNvGraphicFramePr>
          <p:nvPr/>
        </p:nvGraphicFramePr>
        <p:xfrm>
          <a:off x="539496" y="1798065"/>
          <a:ext cx="11091672" cy="3930144"/>
        </p:xfrm>
        <a:graphic>
          <a:graphicData uri="http://schemas.openxmlformats.org/drawingml/2006/table">
            <a:tbl>
              <a:tblPr/>
              <a:tblGrid>
                <a:gridCol w="1545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6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西亚是世界上石油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最为丰富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最多的地区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石油探明储量约占世界石油总探明储量的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石油产量通常占世界总产量的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1/4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是世界重要的产油国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输出地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主要输往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89_1#a0c3ca651.blank?vaa=1&amp;vcp=1&amp;vis=1&amp;pid=04aac505e&amp;color=0,0,0&amp;vpa=78&amp;vtp=1&amp;vaab=1&amp;bbb=1"/>
          <p:cNvSpPr/>
          <p:nvPr/>
        </p:nvSpPr>
        <p:spPr>
          <a:xfrm>
            <a:off x="5011950" y="17997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储量</a:t>
            </a:r>
            <a:endParaRPr lang="en-US" altLang="zh-CN" sz="2800" dirty="0"/>
          </a:p>
        </p:txBody>
      </p:sp>
      <p:sp>
        <p:nvSpPr>
          <p:cNvPr id="5" name="QB_7_AN.90_1#a0c3ca651.blank?vaa=1&amp;vcp=1&amp;vis=1&amp;pid=04aac505e&amp;color=0,0,0&amp;vpa=79&amp;vtp=1&amp;vaab=1&amp;bbb=1"/>
          <p:cNvSpPr/>
          <p:nvPr/>
        </p:nvSpPr>
        <p:spPr>
          <a:xfrm>
            <a:off x="8555251" y="17997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产量</a:t>
            </a:r>
            <a:endParaRPr lang="en-US" altLang="zh-CN" sz="2800" dirty="0"/>
          </a:p>
        </p:txBody>
      </p:sp>
      <p:sp>
        <p:nvSpPr>
          <p:cNvPr id="6" name="QB_7_AN.91_1#a0c3ca651.blank?vaa=1&amp;vcp=1&amp;vis=1&amp;pid=04aac505e&amp;color=0,0,0&amp;vpa=80&amp;vtp=1&amp;vaab=1&amp;bbb=1"/>
          <p:cNvSpPr/>
          <p:nvPr/>
        </p:nvSpPr>
        <p:spPr>
          <a:xfrm>
            <a:off x="9977651" y="179971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输出量</a:t>
            </a:r>
            <a:endParaRPr lang="en-US" altLang="zh-CN" sz="2800" dirty="0"/>
          </a:p>
        </p:txBody>
      </p:sp>
      <p:sp>
        <p:nvSpPr>
          <p:cNvPr id="7" name="QB_7_AN.92_1#a0c3ca651.blank?vaa=1&amp;vcp=1&amp;vis=1&amp;pid=04aac505e&amp;color=0,0,0&amp;vpa=81&amp;vtp=1&amp;vaab=1&amp;bbb=1"/>
          <p:cNvSpPr/>
          <p:nvPr/>
        </p:nvSpPr>
        <p:spPr>
          <a:xfrm>
            <a:off x="2167150" y="289725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一半</a:t>
            </a:r>
            <a:endParaRPr lang="en-US" altLang="zh-CN" sz="2800" dirty="0"/>
          </a:p>
        </p:txBody>
      </p:sp>
      <p:sp>
        <p:nvSpPr>
          <p:cNvPr id="8" name="QB_7_AN.93_1#a0c3ca651.blank?vaa=1&amp;vcp=1&amp;vis=1&amp;pid=04aac505e&amp;color=0,0,0&amp;vpa=82&amp;vtp=1&amp;vaab=1&amp;bbb=1"/>
          <p:cNvSpPr/>
          <p:nvPr/>
        </p:nvSpPr>
        <p:spPr>
          <a:xfrm>
            <a:off x="3945150" y="3459670"/>
            <a:ext cx="2747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波斯湾及其沿岸</a:t>
            </a:r>
            <a:endParaRPr lang="en-US" altLang="zh-CN" sz="2800" dirty="0"/>
          </a:p>
        </p:txBody>
      </p:sp>
      <p:sp>
        <p:nvSpPr>
          <p:cNvPr id="9" name="QB_7_AN.94_1#a0c3ca651.blank?vaa=1&amp;vcp=1&amp;vis=1&amp;pid=04aac505e&amp;color=0,0,0&amp;vpa=83&amp;vtp=1&amp;vaab=1&amp;bbb=1"/>
          <p:cNvSpPr/>
          <p:nvPr/>
        </p:nvSpPr>
        <p:spPr>
          <a:xfrm>
            <a:off x="7586876" y="4044188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沙特阿拉伯</a:t>
            </a:r>
            <a:endParaRPr lang="en-US" altLang="zh-CN" sz="2800" dirty="0"/>
          </a:p>
        </p:txBody>
      </p:sp>
      <p:sp>
        <p:nvSpPr>
          <p:cNvPr id="10" name="QB_7_AN.95_1#a0c3ca651.blank?vaa=1&amp;vcp=1&amp;vis=1&amp;pid=04aac505e&amp;color=0,0,0&amp;vpa=84&amp;vtp=1&amp;vaab=1&amp;bbb=1"/>
          <p:cNvSpPr/>
          <p:nvPr/>
        </p:nvSpPr>
        <p:spPr>
          <a:xfrm>
            <a:off x="10063376" y="404418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伊朗</a:t>
            </a:r>
            <a:endParaRPr lang="en-US" altLang="zh-CN" sz="2800" dirty="0"/>
          </a:p>
        </p:txBody>
      </p:sp>
      <p:sp>
        <p:nvSpPr>
          <p:cNvPr id="11" name="QB_7_AN.96_1#a0c3ca651.blank?vaa=1&amp;vcp=1&amp;vis=1&amp;pid=04aac505e&amp;color=0,0,0&amp;vpa=85&amp;vtp=1&amp;vaab=1&amp;bbb=1"/>
          <p:cNvSpPr/>
          <p:nvPr/>
        </p:nvSpPr>
        <p:spPr>
          <a:xfrm>
            <a:off x="2167150" y="458292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科威特</a:t>
            </a:r>
            <a:endParaRPr lang="en-US" altLang="zh-CN" sz="2800" dirty="0"/>
          </a:p>
        </p:txBody>
      </p:sp>
      <p:sp>
        <p:nvSpPr>
          <p:cNvPr id="12" name="QB_7_AN.97_1#a0c3ca651.blank?vaa=1&amp;vcp=1&amp;vis=1&amp;pid=04aac505e&amp;color=0,0,0&amp;vpa=86&amp;vtp=1&amp;vaab=1&amp;bbb=1"/>
          <p:cNvSpPr/>
          <p:nvPr/>
        </p:nvSpPr>
        <p:spPr>
          <a:xfrm>
            <a:off x="3945150" y="458292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伊拉克</a:t>
            </a:r>
            <a:endParaRPr lang="en-US" altLang="zh-CN" sz="2800" dirty="0"/>
          </a:p>
        </p:txBody>
      </p:sp>
      <p:sp>
        <p:nvSpPr>
          <p:cNvPr id="13" name="QB_7_AN.98_1#a0c3ca651.blank?vaa=1&amp;vcp=1&amp;vis=1&amp;pid=04aac505e&amp;color=0,0,0&amp;vpa=87&amp;vtp=1&amp;vaab=1&amp;bbb=1"/>
          <p:cNvSpPr/>
          <p:nvPr/>
        </p:nvSpPr>
        <p:spPr>
          <a:xfrm>
            <a:off x="3589550" y="514737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西欧</a:t>
            </a:r>
            <a:endParaRPr lang="en-US" altLang="zh-CN" sz="2800" dirty="0"/>
          </a:p>
        </p:txBody>
      </p:sp>
      <p:sp>
        <p:nvSpPr>
          <p:cNvPr id="14" name="QB_7_AN.99_1#a0c3ca651.blank?vaa=1&amp;vcp=1&amp;vis=1&amp;pid=04aac505e&amp;color=0,0,0&amp;vpa=88&amp;vtp=1&amp;vaab=1&amp;bbb=1"/>
          <p:cNvSpPr/>
          <p:nvPr/>
        </p:nvSpPr>
        <p:spPr>
          <a:xfrm>
            <a:off x="5367550" y="514737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</a:t>
            </a:r>
            <a:endParaRPr lang="en-US" altLang="zh-CN" sz="2800" dirty="0"/>
          </a:p>
        </p:txBody>
      </p:sp>
      <p:sp>
        <p:nvSpPr>
          <p:cNvPr id="15" name="QB_7_AN.100_1#a0c3ca651.blank?vaa=1&amp;vcp=1&amp;vis=1&amp;pid=04aac505e&amp;color=0,0,0&amp;vpa=89&amp;vtp=1&amp;vaab=1&amp;bbb=1"/>
          <p:cNvSpPr/>
          <p:nvPr/>
        </p:nvSpPr>
        <p:spPr>
          <a:xfrm>
            <a:off x="6777251" y="514737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7_BD.101_1#a0c3ca651?colgroup=3,25&amp;vaa=1&amp;vcp=1&amp;vis=1&amp;pid=04aac505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660078"/>
          <a:ext cx="11091672" cy="2242440"/>
        </p:xfrm>
        <a:graphic>
          <a:graphicData uri="http://schemas.openxmlformats.org/drawingml/2006/table">
            <a:tbl>
              <a:tblPr/>
              <a:tblGrid>
                <a:gridCol w="1545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6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油输出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路线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东线：波斯湾—霍尔木兹海峡—阿拉伯海—印度洋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—马六甲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—太平洋—日本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西线：波斯湾—霍尔木兹海峡—阿拉伯海—印度洋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—非洲南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端好望角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—大西洋—西欧和美国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7_BD.101_1#a0c3ca651?colgroup=3,25&amp;vaa=1&amp;vcp=1&amp;vis=1&amp;pid=04aac505e&amp;color=0,0,0&amp;mp=1&amp;vtp=1&amp;vaab=1&amp;bt=1&amp;bbb=1"/>
          <p:cNvSpPr txBox="1"/>
          <p:nvPr/>
        </p:nvSpPr>
        <p:spPr>
          <a:xfrm>
            <a:off x="10913023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2_1#fe1fce24c?sp=1&amp;vaa=1&amp;vcp=1&amp;vis=1&amp;pid=04aac505e&amp;color=0,0,0&amp;vtp=1&amp;vaab=1&amp;bt=1&amp;bbb=1"/>
          <p:cNvSpPr/>
          <p:nvPr/>
        </p:nvSpPr>
        <p:spPr>
          <a:xfrm>
            <a:off x="539496" y="16829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4.人文环境</a:t>
            </a:r>
            <a:endParaRPr lang="en-US" altLang="zh-CN" sz="2800" dirty="0"/>
          </a:p>
        </p:txBody>
      </p:sp>
      <p:graphicFrame>
        <p:nvGraphicFramePr>
          <p:cNvPr id="22" name="QB_7_BD.102_2#fe1fce24c?colgroup=2,27&amp;vaa=1&amp;vcp=1&amp;vis=1&amp;pid=04aac505e&amp;color=0,0,0&amp;vtp=1&amp;vaab=1&amp;bbb=1&amp;hb=1"/>
          <p:cNvGraphicFramePr>
            <a:graphicFrameLocks noGrp="1"/>
          </p:cNvGraphicFramePr>
          <p:nvPr/>
        </p:nvGraphicFramePr>
        <p:xfrm>
          <a:off x="539496" y="2364549"/>
          <a:ext cx="11082528" cy="2797176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4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西亚是世界上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人的主要聚居地区之一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居民通用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教的发源地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这三大宗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教都把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奉为圣城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阿拉伯人普遍信仰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麦加大清真寺是世界上规模最大的清真寺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103_1#fe1fce24c.blank?vaa=1&amp;vcp=1&amp;vis=1&amp;pid=04aac505e&amp;color=0,0,0&amp;vpa=90&amp;vtp=1&amp;vaab=1&amp;bbb=1"/>
          <p:cNvSpPr/>
          <p:nvPr/>
        </p:nvSpPr>
        <p:spPr>
          <a:xfrm>
            <a:off x="3742967" y="236823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</a:t>
            </a:r>
            <a:endParaRPr lang="en-US" altLang="zh-CN" sz="2800" dirty="0"/>
          </a:p>
        </p:txBody>
      </p:sp>
      <p:sp>
        <p:nvSpPr>
          <p:cNvPr id="5" name="QB_7_AN.104_1#fe1fce24c.blank?vaa=1&amp;vcp=1&amp;vis=1&amp;pid=04aac505e&amp;color=0,0,0&amp;vpa=91&amp;vtp=1&amp;vaab=1&amp;bbb=1"/>
          <p:cNvSpPr/>
          <p:nvPr/>
        </p:nvSpPr>
        <p:spPr>
          <a:xfrm>
            <a:off x="9419867" y="236823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</a:t>
            </a:r>
            <a:endParaRPr lang="en-US" altLang="zh-CN" sz="2800" dirty="0"/>
          </a:p>
        </p:txBody>
      </p:sp>
      <p:sp>
        <p:nvSpPr>
          <p:cNvPr id="6" name="QB_7_AN.105_1#fe1fce24c.blank?vaa=1&amp;vcp=1&amp;vis=1&amp;pid=04aac505e&amp;color=0,0,0&amp;vpa=92&amp;vtp=1&amp;vaab=1&amp;bbb=1"/>
          <p:cNvSpPr/>
          <p:nvPr/>
        </p:nvSpPr>
        <p:spPr>
          <a:xfrm>
            <a:off x="4085867" y="290696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</a:t>
            </a:r>
            <a:endParaRPr lang="en-US" altLang="zh-CN" sz="2800" dirty="0"/>
          </a:p>
        </p:txBody>
      </p:sp>
      <p:sp>
        <p:nvSpPr>
          <p:cNvPr id="7" name="QB_7_AN.106_1#fe1fce24c.blank?vaa=1&amp;vcp=1&amp;vis=1&amp;pid=04aac505e&amp;color=0,0,0&amp;vpa=93&amp;vtp=1&amp;vaab=1&amp;bbb=1"/>
          <p:cNvSpPr/>
          <p:nvPr/>
        </p:nvSpPr>
        <p:spPr>
          <a:xfrm>
            <a:off x="2676166" y="348742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</a:t>
            </a:r>
            <a:endParaRPr lang="en-US" altLang="zh-CN" sz="2800" dirty="0"/>
          </a:p>
        </p:txBody>
      </p:sp>
      <p:sp>
        <p:nvSpPr>
          <p:cNvPr id="8" name="QB_7_AN.107_1#fe1fce24c.blank?vaa=1&amp;vcp=1&amp;vis=1&amp;pid=04aac505e&amp;color=0,0,0&amp;vpa=94&amp;vtp=1&amp;vaab=1&amp;bbb=1"/>
          <p:cNvSpPr/>
          <p:nvPr/>
        </p:nvSpPr>
        <p:spPr>
          <a:xfrm>
            <a:off x="4797067" y="34874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基督</a:t>
            </a:r>
            <a:endParaRPr lang="en-US" altLang="zh-CN" sz="2800" dirty="0"/>
          </a:p>
        </p:txBody>
      </p:sp>
      <p:sp>
        <p:nvSpPr>
          <p:cNvPr id="9" name="QB_7_AN.108_1#fe1fce24c.blank?vaa=1&amp;vcp=1&amp;vis=1&amp;pid=04aac505e&amp;color=0,0,0&amp;vpa=95&amp;vtp=1&amp;vaab=1&amp;bbb=1"/>
          <p:cNvSpPr/>
          <p:nvPr/>
        </p:nvSpPr>
        <p:spPr>
          <a:xfrm>
            <a:off x="6575067" y="34874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犹太</a:t>
            </a:r>
            <a:endParaRPr lang="en-US" altLang="zh-CN" sz="2800" dirty="0"/>
          </a:p>
        </p:txBody>
      </p:sp>
      <p:sp>
        <p:nvSpPr>
          <p:cNvPr id="10" name="QB_7_AN.109_1#fe1fce24c.blank?vaa=1&amp;vcp=1&amp;vis=1&amp;pid=04aac505e&amp;color=0,0,0&amp;vpa=96&amp;vtp=1&amp;vaab=1&amp;bbb=1"/>
          <p:cNvSpPr/>
          <p:nvPr/>
        </p:nvSpPr>
        <p:spPr>
          <a:xfrm>
            <a:off x="2676166" y="404622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耶路撒冷</a:t>
            </a:r>
            <a:endParaRPr lang="en-US" altLang="zh-CN" sz="2800" dirty="0"/>
          </a:p>
        </p:txBody>
      </p:sp>
      <p:sp>
        <p:nvSpPr>
          <p:cNvPr id="11" name="QB_7_AN.110_1#fe1fce24c.blank?vaa=1&amp;vcp=1&amp;vis=1&amp;pid=04aac505e&amp;color=0,0,0&amp;vpa=97&amp;vtp=1&amp;vaab=1&amp;bbb=1"/>
          <p:cNvSpPr/>
          <p:nvPr/>
        </p:nvSpPr>
        <p:spPr>
          <a:xfrm>
            <a:off x="9064267" y="404622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07a9d3be?vcp=1&amp;pid=35d074d5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欧洲西部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B_7_BD.111_1#420613490?colgroup=3,26&amp;vaa=1&amp;vcp=1&amp;vis=1&amp;pid=b07a9d3be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272966"/>
              <a:ext cx="11091672" cy="4473132"/>
            </p:xfrm>
            <a:graphic>
              <a:graphicData uri="http://schemas.openxmlformats.org/drawingml/2006/table">
                <a:tbl>
                  <a:tblPr/>
                  <a:tblGrid>
                    <a:gridCol w="1280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8115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地理位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大致位于35°N～70°N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大部分位于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位于亚欧大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陆的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北临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西临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南临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欧洲西部是指欧洲的西半部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面积约500万千米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包括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30多个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国家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工业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欧洲西部是资本主义的发源地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也是近代科学技术发展最早的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经济发展水平居世界前列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该地区有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等工业大国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其余国家则根据本国的具体条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因地制宜发展有特色的产业部门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B_7_BD.111_1#420613490?colgroup=3,26&amp;vaa=1&amp;vcp=1&amp;vis=1&amp;pid=b07a9d3be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272966"/>
              <a:ext cx="11091672" cy="4473132"/>
            </p:xfrm>
            <a:graphic>
              <a:graphicData uri="http://schemas.openxmlformats.org/drawingml/2006/table">
                <a:tbl>
                  <a:tblPr/>
                  <a:tblGrid>
                    <a:gridCol w="1280160"/>
                    <a:gridCol w="9811512"/>
                  </a:tblGrid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地理位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大致位于35°N～70°N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大部分位于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位于亚欧大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陆的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北临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西临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南临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22306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工业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欧洲西部是资本主义的发源地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也是近代科学技术发展最早的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经济发展水平居世界前列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该地区有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endParaRPr lang="en-US" altLang="zh-CN" sz="2800" b="0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等工业大国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其余国家则根据本国的具体条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因地制宜发展有特色的产业部门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112_1#420613490.blank?vaa=1&amp;vcp=1&amp;vis=1&amp;pid=b07a9d3be&amp;color=0,0,0&amp;vpa=98&amp;vtp=1&amp;vaab=1&amp;bbb=1"/>
          <p:cNvSpPr/>
          <p:nvPr/>
        </p:nvSpPr>
        <p:spPr>
          <a:xfrm>
            <a:off x="7737624" y="127664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5" name="QB_7_AN.113_1#420613490.blank?vaa=1&amp;vcp=1&amp;vis=1&amp;pid=b07a9d3be&amp;color=0,0,0&amp;vpa=99&amp;vtp=1&amp;vaab=1"/>
          <p:cNvSpPr/>
          <p:nvPr/>
        </p:nvSpPr>
        <p:spPr>
          <a:xfrm>
            <a:off x="2613175" y="181538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7_AN.114_1#420613490.blank?vaa=1&amp;vcp=1&amp;vis=1&amp;pid=b07a9d3be&amp;color=0,0,0&amp;vpa=100&amp;vtp=1&amp;vaab=1&amp;bbb=1"/>
          <p:cNvSpPr/>
          <p:nvPr/>
        </p:nvSpPr>
        <p:spPr>
          <a:xfrm>
            <a:off x="4734074" y="18153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</a:t>
            </a:r>
            <a:endParaRPr lang="en-US" altLang="zh-CN" sz="2800" dirty="0"/>
          </a:p>
        </p:txBody>
      </p:sp>
      <p:sp>
        <p:nvSpPr>
          <p:cNvPr id="7" name="QB_7_AN.115_1#420613490.blank?vaa=1&amp;vcp=1&amp;vis=1&amp;pid=b07a9d3be&amp;color=0,0,0&amp;vpa=101&amp;vtp=1&amp;vaab=1&amp;bbb=1"/>
          <p:cNvSpPr/>
          <p:nvPr/>
        </p:nvSpPr>
        <p:spPr>
          <a:xfrm>
            <a:off x="7210574" y="18153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8" name="QB_7_AN.116_1#420613490.blank?vaa=1&amp;vcp=1&amp;vis=1&amp;pid=b07a9d3be&amp;color=0,0,0&amp;vpa=102&amp;vtp=1&amp;vaab=1&amp;bbb=1"/>
          <p:cNvSpPr/>
          <p:nvPr/>
        </p:nvSpPr>
        <p:spPr>
          <a:xfrm>
            <a:off x="9687074" y="18153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</a:t>
            </a:r>
            <a:endParaRPr lang="en-US" altLang="zh-CN" sz="2800" dirty="0"/>
          </a:p>
        </p:txBody>
      </p:sp>
      <p:sp>
        <p:nvSpPr>
          <p:cNvPr id="9" name="QB_7_AN.117_1#420613490.blank?vaa=1&amp;vcp=1&amp;vis=1&amp;pid=b07a9d3be&amp;color=0,0,0&amp;vpa=103&amp;vtp=1&amp;vaab=1&amp;bbb=1"/>
          <p:cNvSpPr/>
          <p:nvPr/>
        </p:nvSpPr>
        <p:spPr>
          <a:xfrm>
            <a:off x="8632974" y="407382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德国</a:t>
            </a:r>
            <a:endParaRPr lang="en-US" altLang="zh-CN" sz="2800" dirty="0"/>
          </a:p>
        </p:txBody>
      </p:sp>
      <p:sp>
        <p:nvSpPr>
          <p:cNvPr id="10" name="QB_7_AN.118_1#420613490.blank?vaa=1&amp;vcp=1&amp;vis=1&amp;pid=b07a9d3be&amp;color=0,0,0&amp;vpa=104&amp;vtp=1&amp;vaab=1&amp;bbb=1"/>
          <p:cNvSpPr/>
          <p:nvPr/>
        </p:nvSpPr>
        <p:spPr>
          <a:xfrm>
            <a:off x="10042674" y="407382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</a:t>
            </a:r>
            <a:endParaRPr lang="en-US" altLang="zh-CN" sz="2800" dirty="0"/>
          </a:p>
        </p:txBody>
      </p:sp>
      <p:sp>
        <p:nvSpPr>
          <p:cNvPr id="11" name="QB_7_AN.119_1#420613490.blank?vaa=1&amp;vcp=1&amp;vis=1&amp;pid=b07a9d3be&amp;color=0,0,0&amp;vpa=105&amp;vtp=1&amp;vaab=1&amp;bbb=1"/>
          <p:cNvSpPr/>
          <p:nvPr/>
        </p:nvSpPr>
        <p:spPr>
          <a:xfrm>
            <a:off x="1901975" y="463262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英国</a:t>
            </a:r>
            <a:endParaRPr lang="en-US" altLang="zh-CN" sz="2800" dirty="0"/>
          </a:p>
        </p:txBody>
      </p:sp>
      <p:sp>
        <p:nvSpPr>
          <p:cNvPr id="12" name="QB_7_AN.120_1#420613490.blank?vaa=1&amp;vcp=1&amp;vis=1&amp;pid=b07a9d3be&amp;color=0,0,0&amp;vpa=106&amp;vtp=1&amp;vaab=1&amp;bbb=1"/>
          <p:cNvSpPr/>
          <p:nvPr/>
        </p:nvSpPr>
        <p:spPr>
          <a:xfrm>
            <a:off x="3311674" y="463262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意大利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7_BD.121_1#420613490?colgroup=3,26&amp;vaa=1&amp;vcp=1&amp;vis=1&amp;pid=b07a9d3b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2100"/>
          <a:ext cx="11091672" cy="3918396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1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农业在欧洲西部各国经济中所占比重较小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但生产水平高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植业与畜牧业结合较好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集约化程度高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等国都有发达的农牧业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运输业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现已形成庞大的交通运输网络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内河航运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和航空等都很发达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自然和人文旅游资源异常丰富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是国际旅游业最发达的地区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都是世界著名的旅游大国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122_1#420613490.blank?vaa=1&amp;vcp=1&amp;vis=1&amp;pid=b07a9d3be&amp;color=0,0,0&amp;mp=1&amp;vpa=107&amp;vtp=1&amp;vaab=1&amp;bbb=1"/>
          <p:cNvSpPr/>
          <p:nvPr/>
        </p:nvSpPr>
        <p:spPr>
          <a:xfrm>
            <a:off x="8277374" y="238255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</a:t>
            </a:r>
            <a:endParaRPr lang="en-US" altLang="zh-CN" sz="2800" dirty="0"/>
          </a:p>
        </p:txBody>
      </p:sp>
      <p:sp>
        <p:nvSpPr>
          <p:cNvPr id="4" name="QB_7_AN.123_1#420613490.blank?vaa=1&amp;vcp=1&amp;vis=1&amp;pid=b07a9d3be&amp;color=0,0,0&amp;mp=1&amp;vpa=108&amp;vtp=1&amp;vaab=1&amp;bbb=1"/>
          <p:cNvSpPr/>
          <p:nvPr/>
        </p:nvSpPr>
        <p:spPr>
          <a:xfrm>
            <a:off x="9687074" y="238255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英国</a:t>
            </a:r>
            <a:endParaRPr lang="en-US" altLang="zh-CN" sz="2800" dirty="0"/>
          </a:p>
        </p:txBody>
      </p:sp>
      <p:sp>
        <p:nvSpPr>
          <p:cNvPr id="5" name="QB_7_AN.124_1#420613490.blank?vaa=1&amp;vcp=1&amp;vis=1&amp;pid=b07a9d3be&amp;color=0,0,0&amp;mp=1&amp;vpa=109&amp;vtp=1&amp;vaab=1&amp;bbb=1"/>
          <p:cNvSpPr/>
          <p:nvPr/>
        </p:nvSpPr>
        <p:spPr>
          <a:xfrm>
            <a:off x="1901975" y="29212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荷兰</a:t>
            </a:r>
            <a:endParaRPr lang="en-US" altLang="zh-CN" sz="2800" dirty="0"/>
          </a:p>
        </p:txBody>
      </p:sp>
      <p:sp>
        <p:nvSpPr>
          <p:cNvPr id="6" name="QB_7_AN.125_1#420613490.blank?vaa=1&amp;vcp=1&amp;vis=1&amp;pid=b07a9d3be&amp;color=0,0,0&amp;mp=1&amp;vpa=110&amp;vtp=1&amp;vaab=1&amp;bbb=1"/>
          <p:cNvSpPr/>
          <p:nvPr/>
        </p:nvSpPr>
        <p:spPr>
          <a:xfrm>
            <a:off x="3311674" y="29212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丹麦</a:t>
            </a:r>
            <a:endParaRPr lang="en-US" altLang="zh-CN" sz="2800" dirty="0"/>
          </a:p>
        </p:txBody>
      </p:sp>
      <p:sp>
        <p:nvSpPr>
          <p:cNvPr id="7" name="QB_7_AN.126_1#420613490.blank?vaa=1&amp;vcp=1&amp;vis=1&amp;pid=b07a9d3be&amp;color=0,0,0&amp;mp=1&amp;vpa=111&amp;vtp=1&amp;vaab=1&amp;bbb=1"/>
          <p:cNvSpPr/>
          <p:nvPr/>
        </p:nvSpPr>
        <p:spPr>
          <a:xfrm>
            <a:off x="1901975" y="516169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</a:t>
            </a:r>
            <a:endParaRPr lang="en-US" altLang="zh-CN" sz="2800" dirty="0"/>
          </a:p>
        </p:txBody>
      </p:sp>
      <p:sp>
        <p:nvSpPr>
          <p:cNvPr id="8" name="QB_7_AN.127_1#420613490.blank?vaa=1&amp;vcp=1&amp;vis=1&amp;pid=b07a9d3be&amp;color=0,0,0&amp;mp=1&amp;vpa=112&amp;vtp=1&amp;vaab=1&amp;bbb=1"/>
          <p:cNvSpPr/>
          <p:nvPr/>
        </p:nvSpPr>
        <p:spPr>
          <a:xfrm>
            <a:off x="3311674" y="516169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西班牙</a:t>
            </a:r>
            <a:endParaRPr lang="en-US" altLang="zh-CN" sz="2800" dirty="0"/>
          </a:p>
        </p:txBody>
      </p:sp>
      <p:sp>
        <p:nvSpPr>
          <p:cNvPr id="9" name="QB_7_AN.128_1#420613490.blank?vaa=1&amp;vcp=1&amp;vis=1&amp;pid=b07a9d3be&amp;color=0,0,0&amp;mp=1&amp;vpa=113&amp;vtp=1&amp;vaab=1&amp;bbb=1"/>
          <p:cNvSpPr/>
          <p:nvPr/>
        </p:nvSpPr>
        <p:spPr>
          <a:xfrm>
            <a:off x="5076974" y="516169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意大利</a:t>
            </a:r>
            <a:endParaRPr lang="en-US" altLang="zh-CN" sz="2800" dirty="0"/>
          </a:p>
        </p:txBody>
      </p:sp>
      <p:sp>
        <p:nvSpPr>
          <p:cNvPr id="2" name="QB_7_BD.121_1#420613490?colgroup=3,26&amp;vaa=1&amp;vcp=1&amp;vis=1&amp;pid=b07a9d3be&amp;color=0,0,0&amp;mp=1&amp;vtp=1&amp;vaab=1&amp;bt=1&amp;bbb=1"/>
          <p:cNvSpPr txBox="1"/>
          <p:nvPr/>
        </p:nvSpPr>
        <p:spPr>
          <a:xfrm>
            <a:off x="10913023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7cd3844a?vcp=1&amp;pid=35d074d53&amp;color=0,0,0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北极地区和南极地区</a:t>
            </a:r>
            <a:endParaRPr lang="en-US" altLang="zh-CN" sz="3000" dirty="0"/>
          </a:p>
        </p:txBody>
      </p:sp>
      <p:sp>
        <p:nvSpPr>
          <p:cNvPr id="3" name="QB_7_BD.129_1#c6d344c9c?sp=1&amp;vaa=1&amp;vcp=1&amp;vis=1&amp;pid=e7cd3844a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1.范围和自然环境</a:t>
            </a:r>
            <a:endParaRPr lang="en-US" altLang="zh-CN" sz="2800" dirty="0"/>
          </a:p>
        </p:txBody>
      </p:sp>
      <p:graphicFrame>
        <p:nvGraphicFramePr>
          <p:cNvPr id="25" name="QB_7_BD.129_2#c6d344c9c?colgroup=2,2,24&amp;vaa=1&amp;vcp=1&amp;vis=1&amp;pid=e7cd3844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108462"/>
              </p:ext>
            </p:extLst>
          </p:nvPr>
        </p:nvGraphicFramePr>
        <p:xfrm>
          <a:off x="539496" y="1907331"/>
          <a:ext cx="11073384" cy="3716720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5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654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以北的区域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包括北冰洋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亚欧大陆和北美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大陆的北部及一些岛屿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大陆及其沿海岛屿和陆缘冰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还包括南太平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南大西洋和南印度洋的一部分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南极地区以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南极洲平均海拔2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350米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是世界上平均海拔最高的大洲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冰层平均厚度达2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000余米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是世界上最大的淡水资源库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130_1#c6d344c9c.blank?vaa=1&amp;vcp=1&amp;vis=1&amp;pid=e7cd3844a&amp;color=0,0,0&amp;vpa=114&amp;vtp=1&amp;vaab=1&amp;bbb=1"/>
          <p:cNvSpPr/>
          <p:nvPr/>
        </p:nvSpPr>
        <p:spPr>
          <a:xfrm>
            <a:off x="3034815" y="187926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北极圈</a:t>
            </a:r>
            <a:endParaRPr lang="en-US" altLang="zh-CN" sz="2800" dirty="0"/>
          </a:p>
        </p:txBody>
      </p:sp>
      <p:sp>
        <p:nvSpPr>
          <p:cNvPr id="6" name="QB_7_AN.131_1#c6d344c9c.blank?vaa=1&amp;vcp=1&amp;vis=1&amp;pid=e7cd3844a&amp;color=0,0,0&amp;vpa=115&amp;vtp=1&amp;vaab=1&amp;bbb=1"/>
          <p:cNvSpPr/>
          <p:nvPr/>
        </p:nvSpPr>
        <p:spPr>
          <a:xfrm>
            <a:off x="3390414" y="293698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</a:t>
            </a:r>
            <a:endParaRPr lang="en-US" altLang="zh-CN" sz="2800" dirty="0"/>
          </a:p>
        </p:txBody>
      </p:sp>
      <p:sp>
        <p:nvSpPr>
          <p:cNvPr id="7" name="QB_7_AN.132_1#c6d344c9c.blank?vaa=1&amp;vcp=1&amp;vis=1&amp;pid=e7cd3844a&amp;color=0,0,0&amp;vpa=116&amp;vtp=1&amp;vaab=1&amp;bbb=1"/>
          <p:cNvSpPr/>
          <p:nvPr/>
        </p:nvSpPr>
        <p:spPr>
          <a:xfrm>
            <a:off x="3648506" y="399267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endParaRPr lang="en-US" altLang="zh-CN" sz="2800" dirty="0"/>
          </a:p>
        </p:txBody>
      </p:sp>
      <p:sp>
        <p:nvSpPr>
          <p:cNvPr id="8" name="QB_7_AN.133_1#c6d344c9c.blank?vaa=1&amp;vcp=1&amp;vis=1&amp;pid=e7cd3844a&amp;color=0,0,0&amp;vpa=117&amp;vtp=1&amp;vaab=1&amp;bbb=1"/>
          <p:cNvSpPr/>
          <p:nvPr/>
        </p:nvSpPr>
        <p:spPr>
          <a:xfrm>
            <a:off x="7573533" y="397794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129_2#c6d344c9c?colgroup=2,2,24&amp;vaa=1&amp;vcp=1&amp;vis=1&amp;pid=e7cd3844a&amp;color=0,0,0&amp;vtp=1&amp;vaab=1&amp;bbb=1&amp;hb=1"/>
          <p:cNvGraphicFramePr>
            <a:graphicFrameLocks noGrp="1"/>
          </p:cNvGraphicFramePr>
          <p:nvPr/>
        </p:nvGraphicFramePr>
        <p:xfrm>
          <a:off x="539496" y="2964538"/>
          <a:ext cx="11073384" cy="1613028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795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654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与南极地区相比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北极地区较温暖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降水也比南极地区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极地酷寒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BD.129_2#c6d344c9c?colgroup=2,2,24&amp;vaa=1&amp;vcp=1&amp;vis=1&amp;pid=e7cd3844a&amp;color=0,0,0&amp;vtp=1&amp;vaab=1&amp;bbb=1&amp;hb=1"/>
          <p:cNvSpPr txBox="1"/>
          <p:nvPr/>
        </p:nvSpPr>
        <p:spPr>
          <a:xfrm>
            <a:off x="9072880" y="2265448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134_1#c6d344c9c.blank?vaa=1&amp;vcp=1&amp;vis=1&amp;pid=e7cd3844a&amp;color=0,0,0&amp;vpa=118&amp;vtp=1&amp;vaab=1"/>
          <p:cNvSpPr/>
          <p:nvPr/>
        </p:nvSpPr>
        <p:spPr>
          <a:xfrm>
            <a:off x="8660407" y="347520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5" name="QB_7_AN.135_1#c6d344c9c.blank?vaa=1&amp;vcp=1&amp;vis=1&amp;pid=e7cd3844a&amp;color=0,0,0&amp;vpa=119&amp;vtp=1&amp;vaab=1&amp;bbb=1"/>
          <p:cNvSpPr/>
          <p:nvPr/>
        </p:nvSpPr>
        <p:spPr>
          <a:xfrm>
            <a:off x="7936507" y="400790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狂风</a:t>
            </a:r>
            <a:endParaRPr lang="en-US" altLang="zh-CN" sz="2800" dirty="0"/>
          </a:p>
        </p:txBody>
      </p:sp>
      <p:sp>
        <p:nvSpPr>
          <p:cNvPr id="6" name="QB_7_AN.136_1#c6d344c9c.blank?vaa=1&amp;vcp=1&amp;vis=1&amp;pid=e7cd3844a&amp;color=0,0,0&amp;vpa=120&amp;vtp=1&amp;vaab=1&amp;bbb=1"/>
          <p:cNvSpPr/>
          <p:nvPr/>
        </p:nvSpPr>
        <p:spPr>
          <a:xfrm>
            <a:off x="10057407" y="400790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fb14cd2d?sp=1&amp;vcp=1&amp;pid=e7cd3844a&amp;color=0,0,0&amp;vtp=1&amp;vaab=1&amp;bt=1&amp;bbb=1"/>
          <p:cNvSpPr/>
          <p:nvPr/>
        </p:nvSpPr>
        <p:spPr>
          <a:xfrm>
            <a:off x="539496" y="8390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自然资源和科学考察站</a:t>
            </a:r>
            <a:endParaRPr lang="en-US" altLang="zh-CN" sz="2800" dirty="0"/>
          </a:p>
        </p:txBody>
      </p:sp>
      <p:graphicFrame>
        <p:nvGraphicFramePr>
          <p:cNvPr id="26" name="P_7_BD#3fb14cd2d?colgroup=2,2,24&amp;vcp=1&amp;pid=e7cd3844a&amp;color=0,0,0&amp;vtp=1&amp;vaab=1&amp;bbb=1&amp;hb=1"/>
          <p:cNvGraphicFramePr>
            <a:graphicFrameLocks noGrp="1"/>
          </p:cNvGraphicFramePr>
          <p:nvPr/>
        </p:nvGraphicFramePr>
        <p:xfrm>
          <a:off x="539496" y="1520697"/>
          <a:ext cx="11082528" cy="4484880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蕴藏着丰富的石油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天然气以及金属和非金属矿藏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资源有北极熊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海豹等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天然气等矿产资源丰富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有大量的企鹅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磷虾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鲸等生物资源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黄河站（2004年）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长城站（1985年）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中山站（1989年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昆仑站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2009年）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泰山站（2014年）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秦岭站（2024年）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18677e77.fixed?vcp=1&amp;pid=a06dc7f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了解地区</a:t>
            </a:r>
            <a:endParaRPr lang="en-US" altLang="zh-CN" sz="4000" dirty="0"/>
          </a:p>
        </p:txBody>
      </p:sp>
      <p:sp>
        <p:nvSpPr>
          <p:cNvPr id="3" name="C_5_BD#918677e77.fixed?vcp=1&amp;pid=a06dc7f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eefa179?vcp=1&amp;pid=918677e77&amp;color=0,0,0&amp;vtp=1&amp;vaab=1&amp;bt=1&amp;bbb=1"/>
          <p:cNvSpPr/>
          <p:nvPr/>
        </p:nvSpPr>
        <p:spPr>
          <a:xfrm>
            <a:off x="539496" y="364153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东南亚</a:t>
            </a:r>
            <a:endParaRPr lang="en-US" altLang="zh-CN" sz="3000" dirty="0"/>
          </a:p>
        </p:txBody>
      </p:sp>
      <p:sp>
        <p:nvSpPr>
          <p:cNvPr id="3" name="QO_7_BD.137_1#7a57f1ea3?sp=1&amp;vaa=1&amp;vcp=1&amp;vis=1&amp;pid=49eefa179&amp;color=0,0,0&amp;vtp=1&amp;vaab=1&amp;bbb=1"/>
          <p:cNvSpPr/>
          <p:nvPr/>
        </p:nvSpPr>
        <p:spPr>
          <a:xfrm>
            <a:off x="539496" y="10011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下图为中南半岛河流与城市分布示意图，据此完成下列各题。</a:t>
            </a:r>
            <a:endParaRPr lang="en-US" altLang="zh-CN" sz="2800" dirty="0"/>
          </a:p>
        </p:txBody>
      </p:sp>
      <p:pic>
        <p:nvPicPr>
          <p:cNvPr id="5" name="QO_7_BD.138_1#9e293ff6f?htil=1&amp;vaa=1&amp;vcp=1&amp;vis=1&amp;pid=7a57f1ea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5509" y="1522476"/>
            <a:ext cx="3127248" cy="38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38_2#9e293ff6f?htil=1&amp;vaa=1&amp;vcp=1&amp;vis=1&amp;pid=7a57f1ea3&amp;color=0,0,0&amp;vtp=1&amp;vaab=1&amp;bt=1&amp;bbb=1&amp;hb=1"/>
          <p:cNvSpPr/>
          <p:nvPr/>
        </p:nvSpPr>
        <p:spPr>
          <a:xfrm>
            <a:off x="539496" y="1504188"/>
            <a:ext cx="7854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）根据地势特征可以推断中南半岛大多数河流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流向为(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40_1#9e293ff6f.bracket?vaa=1&amp;vcp=1&amp;vis=1&amp;pid=7a57f1ea3&amp;color=0,0,0&amp;vpa=121&amp;vtp=1&amp;vaab=1"/>
          <p:cNvSpPr/>
          <p:nvPr/>
        </p:nvSpPr>
        <p:spPr>
          <a:xfrm>
            <a:off x="1883314" y="21385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BD.138_3#9e293ff6f.choices?htil=1&amp;vaa=1&amp;vcp=1&amp;vis=1&amp;pid=7a57f1ea3&amp;color=0,0,0&amp;vtp=1&amp;vaab=1&amp;bbb=1"/>
          <p:cNvSpPr/>
          <p:nvPr/>
        </p:nvSpPr>
        <p:spPr>
          <a:xfrm>
            <a:off x="539496" y="2779395"/>
            <a:ext cx="78546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36445" algn="l"/>
                <a:tab pos="4034790" algn="l"/>
                <a:tab pos="60337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.自南向北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B.自西向东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C.自东向西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.自北向南</a:t>
            </a:r>
            <a:endParaRPr lang="en-US" altLang="zh-CN" sz="2800" dirty="0"/>
          </a:p>
        </p:txBody>
      </p:sp>
      <p:sp>
        <p:nvSpPr>
          <p:cNvPr id="9" name="QC_8_AS.1_1#9e293ff6f?htil=1&amp;vaa=1&amp;vcp=1&amp;vis=1&amp;pid=7a57f1ea3&amp;color=0,0,0&amp;vtp=1&amp;vaab=1&amp;bbb=1&amp;hb=1"/>
          <p:cNvSpPr/>
          <p:nvPr/>
        </p:nvSpPr>
        <p:spPr>
          <a:xfrm>
            <a:off x="539496" y="3408870"/>
            <a:ext cx="7854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中南半岛地势北高南低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水往低处流这一规律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可推断河流大多自北向南流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8f9d8ecb.fixed?vcp=1&amp;pid=a06dc7f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了解地区</a:t>
            </a:r>
            <a:endParaRPr lang="en-US" altLang="zh-CN" sz="4000" dirty="0"/>
          </a:p>
        </p:txBody>
      </p:sp>
      <p:sp>
        <p:nvSpPr>
          <p:cNvPr id="3" name="C_5_BD#68f9d8ecb.fixed?vcp=1&amp;pid=a06dc7f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2_1#87cfccea0?htil=2&amp;vaa=1&amp;vcp=1&amp;vis=1&amp;pid=7a57f1e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9665" y="1434591"/>
            <a:ext cx="3127248" cy="38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42_2#87cfccea0?htil=2&amp;vaa=1&amp;vcp=1&amp;vis=1&amp;pid=7a57f1ea3&amp;color=0,0,0&amp;vtp=1&amp;vaab=1&amp;bt=1&amp;bbb=1&amp;hb=1"/>
          <p:cNvSpPr/>
          <p:nvPr/>
        </p:nvSpPr>
        <p:spPr>
          <a:xfrm>
            <a:off x="539496" y="1226058"/>
            <a:ext cx="7854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中南半岛的大城市主要分布在河流冲积平原、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河口三角洲及沿海地区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原因是这些地区(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44_1#87cfccea0.bracket?vaa=1&amp;vcp=1&amp;vis=1&amp;pid=7a57f1ea3&amp;color=0,0,0&amp;vpa=122&amp;vtp=1&amp;vaab=1"/>
          <p:cNvSpPr/>
          <p:nvPr/>
        </p:nvSpPr>
        <p:spPr>
          <a:xfrm>
            <a:off x="7217314" y="18604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42_3#87cfccea0?htil=2&amp;vaa=1&amp;vcp=1&amp;vis=1&amp;pid=7a57f1ea3&amp;color=0,0,0&amp;vtp=1&amp;vaab=1&amp;bbb=1"/>
          <p:cNvSpPr/>
          <p:nvPr/>
        </p:nvSpPr>
        <p:spPr>
          <a:xfrm>
            <a:off x="539496" y="2501265"/>
            <a:ext cx="78546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①地形平坦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②土壤肥沃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③交通便利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④水能丰富</a:t>
            </a:r>
            <a:endParaRPr lang="en-US" altLang="zh-CN" sz="2800" dirty="0"/>
          </a:p>
        </p:txBody>
      </p:sp>
      <p:sp>
        <p:nvSpPr>
          <p:cNvPr id="6" name="QC_8_BD.142_4#87cfccea0.choices?htil=2&amp;vaa=1&amp;vcp=1&amp;vis=1&amp;pid=7a57f1ea3&amp;color=0,0,0&amp;vtp=1&amp;vaab=1&amp;bbb=1"/>
          <p:cNvSpPr/>
          <p:nvPr/>
        </p:nvSpPr>
        <p:spPr>
          <a:xfrm>
            <a:off x="539496" y="3122930"/>
            <a:ext cx="78546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36445" algn="l"/>
                <a:tab pos="4034790" algn="l"/>
                <a:tab pos="60337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8_AS.1_1#87cfccea0?htil=2&amp;vaa=1&amp;vcp=1&amp;vis=1&amp;pid=7a57f1ea3&amp;color=0,0,0&amp;vtp=1&amp;vaab=1&amp;bbb=1&amp;hb=1"/>
          <p:cNvSpPr/>
          <p:nvPr/>
        </p:nvSpPr>
        <p:spPr>
          <a:xfrm>
            <a:off x="539496" y="3752405"/>
            <a:ext cx="78546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中南半岛的河流冲积平原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河口三角洲及沿海地区水源充足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肥沃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气候适宜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故多大城市分布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1a144790e?vcp=1&amp;pid=49eefa179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46_1#c47c00775?vaa=1&amp;vcp=1&amp;vis=1&amp;pid=1a144790e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“新马泰”（即新加坡、马来西亚、泰国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）是东南亚的热门旅游目的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，备受我国游客的青睐。北京的小贝寒假时跟随父母去“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新马泰”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旅游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。结合所学知识，完成1～2题。</a:t>
            </a:r>
            <a:endParaRPr lang="en-US" altLang="zh-CN" sz="2800" dirty="0"/>
          </a:p>
        </p:txBody>
      </p:sp>
      <p:sp>
        <p:nvSpPr>
          <p:cNvPr id="4" name="QC_9_BD.147_1#74988f0bc?vaa=1&amp;vcp=1&amp;vis=1&amp;pid=c47c00775&amp;color=0,0,0&amp;vtp=1&amp;vaab=1&amp;bbb=1&amp;hb=1"/>
          <p:cNvSpPr/>
          <p:nvPr/>
        </p:nvSpPr>
        <p:spPr>
          <a:xfrm>
            <a:off x="539496" y="315897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出发前小贝查阅了东南亚的相关地理信息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。东南亚主要的气候类型为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148_1#74988f0bc.bracket?vaa=1&amp;vcp=1&amp;vis=1&amp;pid=c47c00775&amp;color=0,0,0&amp;vpa=123&amp;vtp=1&amp;vaab=1"/>
          <p:cNvSpPr/>
          <p:nvPr/>
        </p:nvSpPr>
        <p:spPr>
          <a:xfrm>
            <a:off x="816515" y="37933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9_BD.147_2#74988f0bc.choices?vaa=1&amp;vcp=1&amp;vis=1&amp;pid=c47c00775&amp;color=0,0,0&amp;vtp=1&amp;vaab=1&amp;bbb=1"/>
          <p:cNvSpPr/>
          <p:nvPr/>
        </p:nvSpPr>
        <p:spPr>
          <a:xfrm>
            <a:off x="539496" y="44359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.亚热带季风气候和热带季风气候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.热带季风气候和热带雨林气候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C.地中海气候和热带季风气候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.热带沙漠气候和热带雨林气候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49_1#8f35d56c1?vaa=1&amp;vcp=1&amp;vis=1&amp;pid=c47c00775&amp;color=0,0,0&amp;vtp=1&amp;vaab=1&amp;bbb=1"/>
          <p:cNvSpPr/>
          <p:nvPr/>
        </p:nvSpPr>
        <p:spPr>
          <a:xfrm>
            <a:off x="539496" y="28249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小贝前往新加坡旅游时，下列随身携带的物品，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作用不大的是(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149_2#8f35d56c1.choices?vaa=1&amp;vcp=1&amp;vis=1&amp;pid=c47c00775&amp;color=0,0,0&amp;vtp=1&amp;vaab=1&amp;bbb=1"/>
          <p:cNvSpPr/>
          <p:nvPr/>
        </p:nvSpPr>
        <p:spPr>
          <a:xfrm>
            <a:off x="539496" y="34527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B.雨伞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C.羽绒服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.防晒霜</a:t>
            </a:r>
            <a:endParaRPr lang="en-US" altLang="zh-CN" sz="2800" dirty="0"/>
          </a:p>
        </p:txBody>
      </p:sp>
      <p:sp>
        <p:nvSpPr>
          <p:cNvPr id="4" name="QC_9_AN.150_1#8f35d56c1.bracket?vaa=1&amp;vcp=1&amp;vis=1&amp;pid=c47c00775&amp;color=0,0,0&amp;vpa=124&amp;vtp=1&amp;vaab=1"/>
          <p:cNvSpPr/>
          <p:nvPr/>
        </p:nvSpPr>
        <p:spPr>
          <a:xfrm>
            <a:off x="10684414" y="28115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1b3098c?vcp=1&amp;pid=918677e77&amp;color=0,0,0&amp;vtp=1&amp;vaab=1&amp;bt=1&amp;bbb=1"/>
          <p:cNvSpPr/>
          <p:nvPr/>
        </p:nvSpPr>
        <p:spPr>
          <a:xfrm>
            <a:off x="539496" y="388702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南亚</a:t>
            </a:r>
            <a:endParaRPr lang="en-US" altLang="zh-CN" sz="3000" dirty="0"/>
          </a:p>
        </p:txBody>
      </p:sp>
      <p:sp>
        <p:nvSpPr>
          <p:cNvPr id="3" name="QO_7_BD.151_1#9002e7a11?sp=1&amp;vaa=1&amp;vcp=1&amp;vis=1&amp;pid=931b3098c&amp;color=0,0,0&amp;vtp=1&amp;vaab=1&amp;bbb=1"/>
          <p:cNvSpPr/>
          <p:nvPr/>
        </p:nvSpPr>
        <p:spPr>
          <a:xfrm>
            <a:off x="539496" y="90906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下图为南亚地区示意图，据此完成下列各题。</a:t>
            </a:r>
            <a:endParaRPr lang="en-US" altLang="zh-CN" sz="2800" dirty="0"/>
          </a:p>
        </p:txBody>
      </p:sp>
      <p:pic>
        <p:nvPicPr>
          <p:cNvPr id="5" name="QO_7_BD.152_1#476e1fa31?htil=3&amp;vaa=1&amp;vcp=1&amp;vis=1&amp;pid=9002e7a1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839" y="1815515"/>
            <a:ext cx="4233672" cy="440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52_2#476e1fa31?htil=3&amp;vaa=1&amp;vcp=1&amp;vis=1&amp;pid=9002e7a11&amp;color=0,0,0&amp;vtp=1&amp;vaab=1&amp;bt=1&amp;bbb=1"/>
          <p:cNvSpPr/>
          <p:nvPr/>
        </p:nvSpPr>
        <p:spPr>
          <a:xfrm>
            <a:off x="539496" y="1678355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（1）受季风影响，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印度半岛(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54_1#476e1fa31.bracket?vaa=1&amp;vcp=1&amp;vis=1&amp;pid=9002e7a11&amp;color=0,0,0&amp;vpa=125&amp;vtp=1&amp;vaab=1"/>
          <p:cNvSpPr/>
          <p:nvPr/>
        </p:nvSpPr>
        <p:spPr>
          <a:xfrm>
            <a:off x="5261515" y="166502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52_3#476e1fa31.choices?htil=3&amp;vaa=1&amp;vcp=1&amp;vis=1&amp;pid=9002e7a11&amp;color=0,0,0&amp;vtp=1&amp;vaab=1&amp;bbb=1"/>
          <p:cNvSpPr/>
          <p:nvPr/>
        </p:nvSpPr>
        <p:spPr>
          <a:xfrm>
            <a:off x="539496" y="2310624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817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.一年可分为三季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.全年多雨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817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C.冬季降水多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.全年少雨</a:t>
            </a:r>
            <a:endParaRPr lang="en-US" altLang="zh-CN" sz="2800" dirty="0"/>
          </a:p>
        </p:txBody>
      </p:sp>
      <p:sp>
        <p:nvSpPr>
          <p:cNvPr id="9" name="QC_8_AS.1_1#476e1fa31?htil=3&amp;vaa=1&amp;vcp=1&amp;vis=1&amp;pid=9002e7a11&amp;color=0,0,0&amp;vtp=1&amp;vaab=1&amp;bbb=1&amp;hb=1"/>
          <p:cNvSpPr/>
          <p:nvPr/>
        </p:nvSpPr>
        <p:spPr>
          <a:xfrm>
            <a:off x="539496" y="3587609"/>
            <a:ext cx="67482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印度半岛的气候以热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带季风气候为主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受该气候影响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一年可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分为三季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即凉季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6_1#64bcb422d?htil=4&amp;vaa=1&amp;vcp=1&amp;vis=1&amp;pid=9002e7a1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5935" y="740095"/>
            <a:ext cx="3675323" cy="383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6_2#64bcb422d?htil=4&amp;vaa=1&amp;vcp=1&amp;vis=1&amp;pid=9002e7a11&amp;color=0,0,0&amp;vtp=1&amp;vaab=1&amp;bt=1&amp;bbb=1&amp;hb=1&amp;hs=1"/>
          <p:cNvSpPr/>
          <p:nvPr/>
        </p:nvSpPr>
        <p:spPr>
          <a:xfrm>
            <a:off x="539496" y="697801"/>
            <a:ext cx="7178040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（2）在乞拉朋齐建造民居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，应重点考虑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58_1#64bcb422d.bracket?vaa=1&amp;vcp=1&amp;vis=1&amp;pid=9002e7a11&amp;color=0,0,0&amp;vpa=126&amp;vtp=1&amp;vaab=1"/>
          <p:cNvSpPr/>
          <p:nvPr/>
        </p:nvSpPr>
        <p:spPr>
          <a:xfrm>
            <a:off x="816515" y="1246950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56_3#64bcb422d.choices?htil=4&amp;vaa=1&amp;vcp=1&amp;vis=1&amp;pid=9002e7a11&amp;color=0,0,0&amp;vtp=1&amp;vaab=1&amp;bbb=1&amp;hs=1"/>
          <p:cNvSpPr/>
          <p:nvPr/>
        </p:nvSpPr>
        <p:spPr>
          <a:xfrm>
            <a:off x="539496" y="1802511"/>
            <a:ext cx="7178040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36969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.防风沙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.防寒保暖</a:t>
            </a:r>
            <a:endParaRPr lang="en-US" altLang="zh-CN" sz="2800" dirty="0"/>
          </a:p>
          <a:p>
            <a:pPr latinLnBrk="1">
              <a:lnSpc>
                <a:spcPts val="4200"/>
              </a:lnSpc>
              <a:tabLst>
                <a:tab pos="36969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C.易拆装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.排水散热</a:t>
            </a:r>
            <a:endParaRPr lang="en-US" altLang="zh-CN" sz="2800" dirty="0"/>
          </a:p>
        </p:txBody>
      </p:sp>
      <p:sp>
        <p:nvSpPr>
          <p:cNvPr id="6" name="QC_8_AS.1_1#64bcb422d?htil=4&amp;vaa=1&amp;vcp=1&amp;vis=1&amp;pid=9002e7a11&amp;color=0,0,0&amp;vtp=1&amp;vaab=1&amp;bbb=1&amp;hb=1&amp;hs=1"/>
          <p:cNvSpPr/>
          <p:nvPr/>
        </p:nvSpPr>
        <p:spPr>
          <a:xfrm>
            <a:off x="539496" y="2907411"/>
            <a:ext cx="7178040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乞拉朋齐位于喜马拉雅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山脉的南麓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处于热带气候区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气温较高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当地位于西南季风的迎风坡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夏季降水较多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8" name="QC_8_AS.1_1#64bcb422d?htil=4&amp;vaa=1&amp;vcp=1&amp;vis=1&amp;pid=9002e7a11&amp;color=0,0,0&amp;vtp=1&amp;vaab=1&amp;bbb=1&amp;hb=1&amp;hs=1"/>
          <p:cNvSpPr/>
          <p:nvPr/>
        </p:nvSpPr>
        <p:spPr>
          <a:xfrm>
            <a:off x="539496" y="4558411"/>
            <a:ext cx="11112011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被称为世界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因此在乞拉朋齐建造民居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应重点考虑排水散热的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当地降水丰富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植被覆盖率高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风沙少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乞拉朋齐纬度低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一般不需要防寒保暖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56b7383d?vcp=1&amp;pid=931b3098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60_1#f9ac72875?vaa=1&amp;vcp=1&amp;vis=1&amp;pid=656b7383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读沿78°E经线南亚地形剖面图，完成3～4题。</a:t>
            </a:r>
            <a:endParaRPr lang="en-US" altLang="zh-CN" sz="2800" dirty="0"/>
          </a:p>
        </p:txBody>
      </p:sp>
      <p:pic>
        <p:nvPicPr>
          <p:cNvPr id="4" name="QM_8_BD.160_2#f9ac72875?htil=5&amp;vaa=1&amp;vcp=1&amp;vis=1&amp;pid=656b7383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4360" y="1929556"/>
            <a:ext cx="4919472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61_1#059602a7a?htil=5&amp;vaa=1&amp;vcp=1&amp;vis=1&amp;pid=f9ac72875&amp;color=0,0,0&amp;vtp=1&amp;vaab=1&amp;bbb=1&amp;hs=1"/>
          <p:cNvSpPr/>
          <p:nvPr/>
        </p:nvSpPr>
        <p:spPr>
          <a:xfrm>
            <a:off x="539496" y="1867834"/>
            <a:ext cx="60624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判断下列叙述正确的是(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61_2#059602a7a.choices?htil=5&amp;vaa=1&amp;vcp=1&amp;vis=1&amp;pid=f9ac72875&amp;color=0,0,0&amp;vtp=1&amp;vaab=1&amp;bbb=1&amp;hs=1"/>
          <p:cNvSpPr/>
          <p:nvPr/>
        </p:nvSpPr>
        <p:spPr>
          <a:xfrm>
            <a:off x="539496" y="2497309"/>
            <a:ext cx="60624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A.a是巴西高原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.b是恒河平原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.c是德干高原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.南亚的地势是东高西低</a:t>
            </a:r>
            <a:endParaRPr lang="en-US" altLang="zh-CN" sz="2800" dirty="0"/>
          </a:p>
        </p:txBody>
      </p:sp>
      <p:sp>
        <p:nvSpPr>
          <p:cNvPr id="7" name="QC_9_AN.1_1#059602a7a.bracket?vaa=1&amp;vcp=1&amp;vis=1&amp;pid=f9ac72875&amp;color=0,0,0&amp;vpa=127&amp;vtp=1&amp;vaab=1"/>
          <p:cNvSpPr/>
          <p:nvPr/>
        </p:nvSpPr>
        <p:spPr>
          <a:xfrm>
            <a:off x="5706015" y="185449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9_BD.163_1#5a49aad8f?vaa=1&amp;vcp=1&amp;vis=1&amp;pid=f9ac72875&amp;color=0,0,0&amp;vtp=1&amp;vaab=1&amp;bbb=1&amp;hs=1"/>
          <p:cNvSpPr/>
          <p:nvPr/>
        </p:nvSpPr>
        <p:spPr>
          <a:xfrm>
            <a:off x="539496" y="50548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地形区主要位于(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9_AN.164_1#5a49aad8f.bracket?vaa=1&amp;vcp=1&amp;vis=1&amp;pid=f9ac72875&amp;color=0,0,0&amp;vpa=128&amp;vtp=1&amp;vaab=1"/>
          <p:cNvSpPr/>
          <p:nvPr/>
        </p:nvSpPr>
        <p:spPr>
          <a:xfrm>
            <a:off x="4440777" y="504156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9_BD.163_2#5a49aad8f.choices?vaa=1&amp;vcp=1&amp;vis=1&amp;pid=f9ac72875&amp;color=0,0,0&amp;vtp=1&amp;vaab=1&amp;bbb=1&amp;hs=1"/>
          <p:cNvSpPr/>
          <p:nvPr/>
        </p:nvSpPr>
        <p:spPr>
          <a:xfrm>
            <a:off x="539496" y="56765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3171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B.孟加拉国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C.斯里兰卡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.巴基斯坦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0621a591?vcp=1&amp;pid=918677e77&amp;color=0,0,0&amp;vtp=1&amp;vaab=1&amp;bt=1&amp;bbb=1"/>
          <p:cNvSpPr/>
          <p:nvPr/>
        </p:nvSpPr>
        <p:spPr>
          <a:xfrm>
            <a:off x="539496" y="272098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西亚</a:t>
            </a:r>
            <a:endParaRPr lang="en-US" altLang="zh-CN" sz="3000" dirty="0"/>
          </a:p>
        </p:txBody>
      </p:sp>
      <p:sp>
        <p:nvSpPr>
          <p:cNvPr id="3" name="QO_7_BD.165_1#7403b174f?sp=1&amp;vaa=1&amp;vcp=1&amp;vis=1&amp;pid=50621a591&amp;color=0,0,0&amp;vtp=1&amp;vaab=1&amp;bbb=1&amp;hb=1"/>
          <p:cNvSpPr/>
          <p:nvPr/>
        </p:nvSpPr>
        <p:spPr>
          <a:xfrm>
            <a:off x="539496" y="8675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（2024·云南·中考）近年来西亚地区冲突不断，一直是全世界关注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的焦点。读西亚地区示意图，完成下列各题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8_BD.166_2#845c8628e?htil=6&amp;sp=1&amp;vaa=1&amp;vcp=1&amp;vis=1&amp;pid=7403b174f&amp;color=0,0,0&amp;vtp=1&amp;vaab=1&amp;bt=1&amp;bbb=1&amp;hb=1"/>
          <p:cNvSpPr/>
          <p:nvPr/>
        </p:nvSpPr>
        <p:spPr>
          <a:xfrm>
            <a:off x="539496" y="1759799"/>
            <a:ext cx="6254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（1）西亚地区冲突不断的主要原因有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166_3#845c8628e?htil=6&amp;vaa=1&amp;vcp=1&amp;vis=1&amp;pid=7403b174f&amp;color=0,0,0&amp;vtp=1&amp;vaab=1&amp;bbb=1&amp;hb=1"/>
          <p:cNvSpPr/>
          <p:nvPr/>
        </p:nvSpPr>
        <p:spPr>
          <a:xfrm>
            <a:off x="539496" y="3034688"/>
            <a:ext cx="62544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①战略地位重要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②抢占水资源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③经济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发展差异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④争夺石油资源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⑤人种的差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异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⑥民族、宗教差异</a:t>
            </a:r>
            <a:endParaRPr lang="en-US" altLang="zh-CN" sz="2800" dirty="0"/>
          </a:p>
        </p:txBody>
      </p:sp>
      <p:sp>
        <p:nvSpPr>
          <p:cNvPr id="8" name="QC_8_BD.166_4#845c8628e.choices?htil=6&amp;vaa=1&amp;vcp=1&amp;vis=1&amp;pid=7403b174f&amp;color=0,0,0&amp;vtp=1&amp;vaab=1&amp;bbb=1"/>
          <p:cNvSpPr/>
          <p:nvPr/>
        </p:nvSpPr>
        <p:spPr>
          <a:xfrm>
            <a:off x="539496" y="4965088"/>
            <a:ext cx="6254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346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346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C.②③⑤⑥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.③④⑤⑥</a:t>
            </a:r>
            <a:endParaRPr lang="en-US" altLang="zh-CN" sz="28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C49FDCA-2CDC-3642-1430-760525D192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40846" y="2029869"/>
            <a:ext cx="5072477" cy="368322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AS.1_1#845c8628e?htil=7&amp;vaa=1&amp;vcp=1&amp;vis=1&amp;pid=7403b174f&amp;color=0,0,0&amp;vtp=1&amp;vaab=1&amp;bt=1&amp;bbb=1&amp;hb=1&amp;hs=1"/>
          <p:cNvSpPr/>
          <p:nvPr/>
        </p:nvSpPr>
        <p:spPr>
          <a:xfrm>
            <a:off x="539496" y="554400"/>
            <a:ext cx="6254496" cy="3573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西亚地处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五海三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洲之地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战略地位非常重要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西亚主要属热带沙漠气候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稀少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水资源匮乏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抢占水资源是造成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冲突的主要原因之一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西亚地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区石油资源丰富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为抢夺石油资源常引</a:t>
            </a:r>
            <a:endParaRPr lang="en-US" altLang="zh-CN" sz="2800" dirty="0"/>
          </a:p>
        </p:txBody>
      </p:sp>
      <p:sp>
        <p:nvSpPr>
          <p:cNvPr id="4" name="QC_8_AN.2_1#845c8628e?vaa=1&amp;vcp=1&amp;vis=1&amp;pid=7403b174f&amp;color=0,0,0&amp;vtp=1&amp;vaab=1&amp;bbb=1&amp;hs=1"/>
          <p:cNvSpPr/>
          <p:nvPr/>
        </p:nvSpPr>
        <p:spPr>
          <a:xfrm>
            <a:off x="539496" y="585193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AS.1_1#845c8628e?htil=7&amp;vaa=1&amp;vcp=1&amp;vis=1&amp;pid=7403b174f&amp;color=0,0,0&amp;vtp=1&amp;vaab=1&amp;bt=1&amp;bbb=1&amp;hb=1&amp;hs=1"/>
          <p:cNvSpPr/>
          <p:nvPr/>
        </p:nvSpPr>
        <p:spPr>
          <a:xfrm>
            <a:off x="539496" y="4143864"/>
            <a:ext cx="11112011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发冲突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西亚是伊斯兰教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基督教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犹太教的发源地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宗教差异明显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常引发冲突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经济发展差异和人种差异不是产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生冲突的主要原因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73B5C3C-153E-2AAA-7280-B8185473D1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84479" y="444260"/>
            <a:ext cx="5072477" cy="368322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170_2#4e13a22db?htil=8&amp;vaa=1&amp;vcp=1&amp;vis=1&amp;pid=7403b174f&amp;color=0,0,0&amp;vtp=1&amp;vaab=1&amp;bt=1&amp;bbb=1&amp;hb=1"/>
          <p:cNvSpPr/>
          <p:nvPr/>
        </p:nvSpPr>
        <p:spPr>
          <a:xfrm>
            <a:off x="539496" y="1521968"/>
            <a:ext cx="619048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，西亚多国积极探索绿色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下列建议符合该理念的是(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70_3#4e13a22db.choices?htil=8&amp;vaa=1&amp;vcp=1&amp;vis=1&amp;pid=7403b174f&amp;color=0,0,0&amp;vtp=1&amp;vaab=1&amp;bbb=1"/>
          <p:cNvSpPr/>
          <p:nvPr/>
        </p:nvSpPr>
        <p:spPr>
          <a:xfrm>
            <a:off x="539496" y="2804985"/>
            <a:ext cx="619048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A.气候干旱，晴天多，积极开发太阳能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.不使用石油资源，减少二氧化碳的排放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.大面积植树造林，提高植被覆盖率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.大规模抽取地下水，发展灌溉农业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7DB8E4-1771-BACE-851A-3FC1B4353A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40846" y="2029869"/>
            <a:ext cx="5072477" cy="368322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AS.1_1#4e13a22db?htil=9&amp;vaa=1&amp;vcp=1&amp;vis=1&amp;pid=7403b174f&amp;color=0,0,0&amp;vtp=1&amp;vaab=1&amp;bt=1&amp;bbb=1&amp;hb=1&amp;hs=1"/>
          <p:cNvSpPr/>
          <p:nvPr/>
        </p:nvSpPr>
        <p:spPr>
          <a:xfrm>
            <a:off x="539496" y="909129"/>
            <a:ext cx="5724144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西亚大部分地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区属热带沙漠气候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气候干旱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晴天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适合开发太阳能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不使用石油资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会影响当地经济的发展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不符合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当地水资源匮乏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不适合大面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积植树造林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大规模抽取地下水会导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致地面沉降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加剧水资源短缺状况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AN.2_1#4e13a22db?vaa=1&amp;vcp=1&amp;vis=1&amp;pid=7403b174f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547EC06-BFA2-12B8-29FB-5E2E80C99D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76888" y="1287446"/>
            <a:ext cx="5072477" cy="368322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2c8135663?colgroup=14,15&amp;vcp=1&amp;pid=68f9d8ecb&amp;color=0,0,0&amp;vtp=1&amp;vaab=1&amp;bt=1&amp;bbb=1&amp;hb=1"/>
          <p:cNvGraphicFramePr>
            <a:graphicFrameLocks noGrp="1"/>
          </p:cNvGraphicFramePr>
          <p:nvPr/>
        </p:nvGraphicFramePr>
        <p:xfrm>
          <a:off x="539496" y="1344041"/>
          <a:ext cx="11100816" cy="4169918"/>
        </p:xfrm>
        <a:graphic>
          <a:graphicData uri="http://schemas.openxmlformats.org/drawingml/2006/table">
            <a:tbl>
              <a:tblPr/>
              <a:tblGrid>
                <a:gridCol w="540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137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1.在地图上找出东南亚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西亚和欧洲西部的位置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主要国家及其首都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并说出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这些地区地理位置的特点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600"/>
                        </a:lnSpc>
                      </a:pPr>
                      <a:r>
                        <a:rPr lang="en-US" altLang="zh-CN" sz="147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2c8135663.table_image?tii=1&amp;vcp=1&amp;pid=68f9d8e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9612" y="2021205"/>
            <a:ext cx="5504688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39f167a3?vcp=1&amp;pid=50621a591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4" name="QM_8_BD.174_2#6cb95ae71?htil=10&amp;vaa=1&amp;vcp=1&amp;vis=1&amp;pid=a39f167a3&amp;color=0,0,0&amp;vtp=1&amp;vaab=1&amp;bbb=1&amp;hb=1&amp;hs=1"/>
          <p:cNvSpPr/>
          <p:nvPr/>
        </p:nvSpPr>
        <p:spPr>
          <a:xfrm>
            <a:off x="539496" y="1233469"/>
            <a:ext cx="57058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（2023·广东·中考）沙特阿拉伯第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一条双线电气化高铁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麦麦高铁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是由我国设计和承建的首条速度达到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360千米每小时的海外高铁。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图为麦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麦高铁位置示意图。读图，完成5~6题。</a:t>
            </a:r>
            <a:endParaRPr lang="en-US" altLang="zh-CN" sz="2800" spc="-100" dirty="0"/>
          </a:p>
        </p:txBody>
      </p:sp>
      <p:sp>
        <p:nvSpPr>
          <p:cNvPr id="5" name="QC_9_BD.175_1#877bdaae7?htil=10&amp;vaa=1&amp;vcp=1&amp;vis=1&amp;pid=6cb95ae71&amp;color=0,0,0&amp;vtp=1&amp;vaab=1&amp;bbb=1&amp;hs=1"/>
          <p:cNvSpPr/>
          <p:nvPr/>
        </p:nvSpPr>
        <p:spPr>
          <a:xfrm>
            <a:off x="539496" y="4433869"/>
            <a:ext cx="57058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麦麦高铁途经地区主要属(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176_1#877bdaae7.bracket?vaa=1&amp;vcp=1&amp;vis=1&amp;pid=6cb95ae71&amp;color=0,0,0&amp;vpa=131&amp;vtp=1&amp;vaab=1"/>
          <p:cNvSpPr/>
          <p:nvPr/>
        </p:nvSpPr>
        <p:spPr>
          <a:xfrm>
            <a:off x="4994815" y="44205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9_BD.175_2#877bdaae7.choices?htil=10&amp;vaa=1&amp;vcp=1&amp;vis=1&amp;pid=6cb95ae71&amp;color=0,0,0&amp;vtp=1&amp;vaab=1&amp;bbb=1&amp;hs=1"/>
          <p:cNvSpPr/>
          <p:nvPr/>
        </p:nvSpPr>
        <p:spPr>
          <a:xfrm>
            <a:off x="539496" y="50555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.热带季风气候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B.热带沙漠气候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C.热带草原气候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.热带雨林气候</a:t>
            </a:r>
            <a:endParaRPr lang="en-US" altLang="zh-CN" sz="28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5E46A23-7624-AA65-AAA0-205390D5EF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710" y="1122806"/>
            <a:ext cx="4987975" cy="39774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9_BD.177_2#5bb1db032?htil=11&amp;sp=1&amp;vaa=1&amp;vcp=1&amp;vis=1&amp;pid=6cb95ae71&amp;color=0,0,0&amp;vtp=1&amp;vaab=1&amp;bt=1&amp;bbb=1&amp;hb=1"/>
          <p:cNvSpPr/>
          <p:nvPr/>
        </p:nvSpPr>
        <p:spPr>
          <a:xfrm>
            <a:off x="539496" y="1303020"/>
            <a:ext cx="5705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修建麦麦高铁时遇到的困难主要有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78_1#5bb1db032.bracket?vaa=1&amp;vcp=1&amp;vis=1&amp;pid=6cb95ae71&amp;color=0,0,0&amp;vpa=132&amp;vtp=1&amp;vaab=1"/>
          <p:cNvSpPr/>
          <p:nvPr/>
        </p:nvSpPr>
        <p:spPr>
          <a:xfrm>
            <a:off x="816515" y="19373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177_3#5bb1db032?htil=11&amp;vaa=1&amp;vcp=1&amp;vis=1&amp;pid=6cb95ae71&amp;color=0,0,0&amp;vtp=1&amp;vaab=1&amp;bbb=1&amp;hb=1"/>
          <p:cNvSpPr/>
          <p:nvPr/>
        </p:nvSpPr>
        <p:spPr>
          <a:xfrm>
            <a:off x="539496" y="2586037"/>
            <a:ext cx="5705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①风沙侵袭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②高寒缺氧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高温缺水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昼夜温差大</a:t>
            </a:r>
            <a:endParaRPr lang="en-US" altLang="zh-CN" sz="2800" dirty="0"/>
          </a:p>
        </p:txBody>
      </p:sp>
      <p:sp>
        <p:nvSpPr>
          <p:cNvPr id="6" name="QC_9_BD.177_4#5bb1db032.choices?htil=11&amp;vaa=1&amp;vcp=1&amp;vis=1&amp;pid=6cb95ae71&amp;color=0,0,0&amp;vtp=1&amp;vaab=1&amp;bbb=1&amp;hb=1"/>
          <p:cNvSpPr/>
          <p:nvPr/>
        </p:nvSpPr>
        <p:spPr>
          <a:xfrm>
            <a:off x="539496" y="3863022"/>
            <a:ext cx="5705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1625600" algn="l"/>
                <a:tab pos="3213100" algn="l"/>
                <a:tab pos="48006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endParaRPr lang="en-US" altLang="zh-CN" sz="2800" b="0" i="0" spc="-103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  <a:tabLst>
                <a:tab pos="1625600" algn="l"/>
                <a:tab pos="3213100" algn="l"/>
                <a:tab pos="48006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D.①③④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D595248-4FDD-0336-8C84-A3EBF6E809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510" y="1303020"/>
            <a:ext cx="4987975" cy="39774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88ab2d3e?vcp=1&amp;pid=918677e77&amp;color=0,0,0&amp;vtp=1&amp;vaab=1&amp;bt=1&amp;bbb=1"/>
          <p:cNvSpPr/>
          <p:nvPr/>
        </p:nvSpPr>
        <p:spPr>
          <a:xfrm>
            <a:off x="539496" y="302783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欧洲西部</a:t>
            </a:r>
            <a:endParaRPr lang="en-US" altLang="zh-CN" sz="3000" dirty="0"/>
          </a:p>
        </p:txBody>
      </p:sp>
      <p:sp>
        <p:nvSpPr>
          <p:cNvPr id="3" name="QO_7_BD.179_1#6f44ec996?sp=1&amp;vaa=1&amp;vcp=1&amp;vis=1&amp;pid=a88ab2d3e&amp;color=0,0,0&amp;vtp=1&amp;vaab=1&amp;bbb=1"/>
          <p:cNvSpPr/>
          <p:nvPr/>
        </p:nvSpPr>
        <p:spPr>
          <a:xfrm>
            <a:off x="539496" y="7986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（2022·陕西·中考改编）读欧洲西部简图，完成下列各题。</a:t>
            </a:r>
            <a:endParaRPr lang="en-US" altLang="zh-CN" sz="2800" dirty="0"/>
          </a:p>
        </p:txBody>
      </p:sp>
      <p:pic>
        <p:nvPicPr>
          <p:cNvPr id="5" name="QO_7_BD.180_1#127388c32?htil=12&amp;vaa=1&amp;vcp=1&amp;vis=1&amp;pid=6f44ec996&amp;color=0,0,0&amp;tib=255,255,255&amp;vtp=1&amp;vaab=1&amp;hs=1&amp;hs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30084" y="1281325"/>
            <a:ext cx="2910033" cy="346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80_2#127388c32?htil=12&amp;vaa=1&amp;vcp=1&amp;vis=1&amp;pid=6f44ec996&amp;color=0,0,0&amp;vtp=1&amp;vaab=1&amp;bt=1&amp;bbb=1&amp;hb=1&amp;hs=1"/>
          <p:cNvSpPr/>
          <p:nvPr/>
        </p:nvSpPr>
        <p:spPr>
          <a:xfrm>
            <a:off x="539496" y="1278737"/>
            <a:ext cx="743407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（1）下列关于欧洲西部自然概况的叙述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180_3#127388c32.choices?htil=12&amp;vaa=1&amp;vcp=1&amp;vis=1&amp;pid=6f44ec996&amp;color=0,0,0&amp;vtp=1&amp;vaab=1&amp;bbb=1&amp;hs=1"/>
          <p:cNvSpPr/>
          <p:nvPr/>
        </p:nvSpPr>
        <p:spPr>
          <a:xfrm>
            <a:off x="539496" y="2460662"/>
            <a:ext cx="743407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A.主要位于寒带地区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.南部濒临地中海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.地形以高原、山地为主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.均属温带大陆性气候</a:t>
            </a:r>
            <a:endParaRPr lang="en-US" altLang="zh-CN" sz="2800" dirty="0"/>
          </a:p>
        </p:txBody>
      </p:sp>
      <p:sp>
        <p:nvSpPr>
          <p:cNvPr id="8" name="QC_8_AN.182_1#127388c32.bracket?vaa=1&amp;vcp=1&amp;vis=1&amp;pid=6f44ec996&amp;color=0,0,0&amp;vpa=133&amp;vtp=1&amp;vaab=1"/>
          <p:cNvSpPr/>
          <p:nvPr/>
        </p:nvSpPr>
        <p:spPr>
          <a:xfrm>
            <a:off x="1527714" y="1862556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AS.1_1#127388c32?htil=12&amp;vaa=1&amp;vcp=1&amp;vis=1&amp;pid=6f44ec996&amp;color=0,0,0&amp;vtp=1&amp;vaab=1&amp;bbb=1&amp;hb=1&amp;hs=1"/>
          <p:cNvSpPr/>
          <p:nvPr/>
        </p:nvSpPr>
        <p:spPr>
          <a:xfrm>
            <a:off x="539995" y="4759905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从纬度位置可以判断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洲西部主要位于北温带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sp>
        <p:nvSpPr>
          <p:cNvPr id="10" name="QC_8_AS.1_1#127388c32?htil=12&amp;vaa=1&amp;vcp=1&amp;vis=1&amp;pid=6f44ec996&amp;color=0,0,0&amp;vtp=1&amp;vaab=1&amp;bbb=1&amp;hb=1&amp;hs=1"/>
          <p:cNvSpPr/>
          <p:nvPr/>
        </p:nvSpPr>
        <p:spPr>
          <a:xfrm>
            <a:off x="539496" y="5400077"/>
            <a:ext cx="11112011" cy="6593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欧洲西部地形以平原为主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主要分布有温带海洋性气候和地中海气候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4_1#b10445681?htil=13&amp;vaa=1&amp;vcp=1&amp;vis=1&amp;pid=6f44ec996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11164" y="1326230"/>
            <a:ext cx="3547872" cy="422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84_2#b10445681?htil=13&amp;vaa=1&amp;vcp=1&amp;vis=1&amp;pid=6f44ec996&amp;color=0,0,0&amp;vtp=1&amp;vaab=1&amp;bt=1&amp;bbb=1&amp;hb=1"/>
          <p:cNvSpPr/>
          <p:nvPr/>
        </p:nvSpPr>
        <p:spPr>
          <a:xfrm>
            <a:off x="539496" y="1289304"/>
            <a:ext cx="74340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（2）下列对欧洲西部人文环境的描述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，不可信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86_1#b10445681.bracket?vaa=1&amp;vcp=1&amp;vis=1&amp;pid=6f44ec996&amp;color=0,0,0&amp;vpa=134&amp;vtp=1&amp;vaab=1"/>
          <p:cNvSpPr/>
          <p:nvPr/>
        </p:nvSpPr>
        <p:spPr>
          <a:xfrm>
            <a:off x="1527714" y="19236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84_3#b10445681.choices?htil=13&amp;vaa=1&amp;vcp=1&amp;vis=1&amp;pid=6f44ec996&amp;color=0,0,0&amp;vtp=1&amp;vaab=1&amp;bbb=1"/>
          <p:cNvSpPr/>
          <p:nvPr/>
        </p:nvSpPr>
        <p:spPr>
          <a:xfrm>
            <a:off x="539496" y="2572321"/>
            <a:ext cx="74340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8246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.发达国家相对集中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.法国的首都是伦敦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8246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C.旅游资源丰富多样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.有发达的畜牧业</a:t>
            </a:r>
            <a:endParaRPr lang="en-US" altLang="zh-CN" sz="2800" dirty="0"/>
          </a:p>
        </p:txBody>
      </p:sp>
      <p:sp>
        <p:nvSpPr>
          <p:cNvPr id="6" name="QC_8_AS.1_1#b10445681?htil=13&amp;vaa=1&amp;vcp=1&amp;vis=1&amp;pid=6f44ec996&amp;color=0,0,0&amp;vtp=1&amp;vaab=1&amp;bbb=1"/>
          <p:cNvSpPr/>
          <p:nvPr/>
        </p:nvSpPr>
        <p:spPr>
          <a:xfrm>
            <a:off x="539496" y="3841496"/>
            <a:ext cx="74340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法国的首都是巴黎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6d30a7a8?vcp=1&amp;pid=a88ab2d3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88_1#48b0bbb53?htil=14&amp;vaa=1&amp;vcp=1&amp;vis=1&amp;pid=e6d30a7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4032" y="1220769"/>
            <a:ext cx="4013680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88_2#48b0bbb53?htil=14&amp;vaa=1&amp;vcp=1&amp;vis=1&amp;pid=e6d30a7a8&amp;color=0,0,0&amp;vtp=1&amp;vaab=1&amp;bbb=1&amp;hb=1&amp;hs=1"/>
          <p:cNvSpPr/>
          <p:nvPr/>
        </p:nvSpPr>
        <p:spPr>
          <a:xfrm>
            <a:off x="539496" y="1233469"/>
            <a:ext cx="6464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（2024·湖南常德·中考）地理“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知识树”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可以帮助我们建构知识体系，拓展地理思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，提升动手能力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。读玲玲绘制的世界某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“知识树”示意图，完成7～8题。</a:t>
            </a:r>
            <a:endParaRPr lang="en-US" altLang="zh-CN" sz="2800" dirty="0"/>
          </a:p>
        </p:txBody>
      </p:sp>
      <p:sp>
        <p:nvSpPr>
          <p:cNvPr id="5" name="QC_9_BD.189_1#25f56b067?vaa=1&amp;vcp=1&amp;vis=1&amp;pid=48b0bbb53&amp;color=0,0,0&amp;vtp=1&amp;vaab=1&amp;bbb=1&amp;hs=1"/>
          <p:cNvSpPr/>
          <p:nvPr/>
        </p:nvSpPr>
        <p:spPr>
          <a:xfrm>
            <a:off x="539496" y="37859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根据“知识树”上的信息，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推测该地区为(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190_1#25f56b067.bracket?vaa=1&amp;vcp=1&amp;vis=1&amp;pid=48b0bbb53&amp;color=0,0,0&amp;vpa=135&amp;vtp=1&amp;vaab=1"/>
          <p:cNvSpPr/>
          <p:nvPr/>
        </p:nvSpPr>
        <p:spPr>
          <a:xfrm>
            <a:off x="7087139" y="37726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9_BD.189_2#25f56b067.choices?vaa=1&amp;vcp=1&amp;vis=1&amp;pid=48b0bbb53&amp;color=0,0,0&amp;vtp=1&amp;vaab=1&amp;bbb=1&amp;hs=1"/>
          <p:cNvSpPr/>
          <p:nvPr/>
        </p:nvSpPr>
        <p:spPr>
          <a:xfrm>
            <a:off x="539496" y="4409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6196330" algn="l"/>
                <a:tab pos="8742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B.欧洲西部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91_1#e41bc5bef?htil=15&amp;vaa=1&amp;vcp=1&amp;vis=1&amp;pid=48b0bbb5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4743" y="1719145"/>
            <a:ext cx="4814497" cy="2953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91_2#e41bc5bef?htil=15&amp;vaa=1&amp;vcp=1&amp;vis=1&amp;pid=48b0bbb53&amp;color=0,0,0&amp;vtp=1&amp;vaab=1&amp;bt=1&amp;bbb=1&amp;hb=1&amp;hs=1"/>
          <p:cNvSpPr/>
          <p:nvPr/>
        </p:nvSpPr>
        <p:spPr>
          <a:xfrm>
            <a:off x="539496" y="784479"/>
            <a:ext cx="6464808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市场和饲料供应是影响该地区畜牧业发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展的两个重要因素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。该地区牧草（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饲料）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资源丰富主要得益于(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93_1#e41bc5bef.bracket?vaa=1&amp;vcp=1&amp;vis=1&amp;pid=48b0bbb53&amp;color=0,0,0&amp;vpa=136&amp;vtp=1&amp;vaab=1"/>
          <p:cNvSpPr/>
          <p:nvPr/>
        </p:nvSpPr>
        <p:spPr>
          <a:xfrm>
            <a:off x="4016915" y="1965198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191_3#e41bc5bef.choices?htil=15&amp;vaa=1&amp;vcp=1&amp;vis=1&amp;pid=48b0bbb53&amp;color=0,0,0&amp;vtp=1&amp;vaab=1&amp;bbb=1&amp;hs=1"/>
          <p:cNvSpPr/>
          <p:nvPr/>
        </p:nvSpPr>
        <p:spPr>
          <a:xfrm>
            <a:off x="539496" y="2555685"/>
            <a:ext cx="6464808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A.夏季高温多雨，冬季温和干燥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.夏季炎热干燥，冬季温暖湿润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.终年高温多雨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.终年温和湿润</a:t>
            </a:r>
            <a:endParaRPr lang="en-US" altLang="zh-CN" sz="2800" dirty="0"/>
          </a:p>
        </p:txBody>
      </p:sp>
      <p:sp>
        <p:nvSpPr>
          <p:cNvPr id="6" name="QC_9_AS.1_1#e41bc5bef?vaa=1&amp;vcp=1&amp;vis=1&amp;pid=48b0bbb53&amp;color=0,0,0&amp;vtp=1&amp;vaab=1&amp;bbb=1&amp;hb=1&amp;hs=1"/>
          <p:cNvSpPr/>
          <p:nvPr/>
        </p:nvSpPr>
        <p:spPr>
          <a:xfrm>
            <a:off x="539496" y="4917885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提示：欧洲西部大部分处于温带海洋性气候区，终年温和湿润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，多雨多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，日照较少，有利于多汁牧草的生长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c34041d?vcp=1&amp;pid=918677e7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北极地区和南极地区</a:t>
            </a:r>
            <a:endParaRPr lang="en-US" altLang="zh-CN" sz="3000" dirty="0"/>
          </a:p>
        </p:txBody>
      </p:sp>
      <p:pic>
        <p:nvPicPr>
          <p:cNvPr id="3" name="QO_7_BD.195_1#12a9223e0?htil=16&amp;vaa=1&amp;vcp=1&amp;vis=1&amp;pid=93c34041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29532"/>
            <a:ext cx="5422392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5_2#12a9223e0?htil=16&amp;sp=1&amp;vaa=1&amp;vcp=1&amp;vis=1&amp;pid=93c34041d&amp;color=0,0,0&amp;vtp=1&amp;vaab=1&amp;bbb=1&amp;hb=1&amp;hs=1"/>
          <p:cNvSpPr/>
          <p:nvPr/>
        </p:nvSpPr>
        <p:spPr>
          <a:xfrm>
            <a:off x="539496" y="1211244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（2024·山东临沂·中考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）2024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2月，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中国第五个南极科考站——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秦岭站建成并投入使用。秦岭站主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楼建筑设计为南十字星造型，房屋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高出地面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，坚实的立柱将考</a:t>
            </a:r>
            <a:endParaRPr lang="en-US" altLang="zh-CN" sz="2800" dirty="0"/>
          </a:p>
        </p:txBody>
      </p:sp>
      <p:sp>
        <p:nvSpPr>
          <p:cNvPr id="5" name="QO_7_BD.195_2#12a9223e0?htil=16&amp;sp=1&amp;vaa=1&amp;vcp=1&amp;vis=1&amp;pid=93c34041d&amp;color=0,0,0&amp;vtp=1&amp;vaab=1&amp;bbb=1&amp;hb=1&amp;hs=1"/>
          <p:cNvSpPr/>
          <p:nvPr/>
        </p:nvSpPr>
        <p:spPr>
          <a:xfrm>
            <a:off x="539496" y="441945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察站的主体建筑架空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图为中国南极科考站的分布及秦岭站外部景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观图。据此完成下列各题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96_1#56894690b?htil=17&amp;vaa=1&amp;vcp=1&amp;vis=1&amp;pid=12a9223e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6674" y="1018032"/>
            <a:ext cx="5422392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96_2#56894690b?htil=17&amp;vaa=1&amp;vcp=1&amp;vis=1&amp;pid=12a9223e0&amp;color=0,0,0&amp;vtp=1&amp;vaab=1&amp;bt=1&amp;bbb=1&amp;hs=1"/>
          <p:cNvSpPr/>
          <p:nvPr/>
        </p:nvSpPr>
        <p:spPr>
          <a:xfrm>
            <a:off x="539496" y="88087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98_1#56894690b.bracket?vaa=1&amp;vcp=1&amp;vis=1&amp;pid=12a9223e0&amp;color=0,0,0&amp;vpa=137&amp;vtp=1&amp;vaab=1"/>
          <p:cNvSpPr/>
          <p:nvPr/>
        </p:nvSpPr>
        <p:spPr>
          <a:xfrm>
            <a:off x="2772314" y="86753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96_3#56894690b.choices?htil=17&amp;vaa=1&amp;vcp=1&amp;vis=1&amp;pid=12a9223e0&amp;color=0,0,0&amp;vtp=1&amp;vaab=1&amp;bbb=1&amp;hs=1"/>
          <p:cNvSpPr/>
          <p:nvPr/>
        </p:nvSpPr>
        <p:spPr>
          <a:xfrm>
            <a:off x="539496" y="151314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A.位于大西洋沿岸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.有极昼和极夜现象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.在中山站的西北方向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.是我国目前纬度最高的南极科考站</a:t>
            </a:r>
            <a:endParaRPr lang="en-US" altLang="zh-CN" sz="2800" spc="-100" dirty="0"/>
          </a:p>
        </p:txBody>
      </p:sp>
      <p:sp>
        <p:nvSpPr>
          <p:cNvPr id="6" name="QC_8_AS.1_1#56894690b?vaa=1&amp;vcp=1&amp;vis=1&amp;pid=12a9223e0&amp;color=0,0,0&amp;vtp=1&amp;vaab=1&amp;bbb=1&amp;hb=1&amp;hs=1"/>
          <p:cNvSpPr/>
          <p:nvPr/>
        </p:nvSpPr>
        <p:spPr>
          <a:xfrm>
            <a:off x="539496" y="40785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秦岭站位于太平洋沿岸地区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秦岭站位于南极圈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以南的地区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有极昼极夜现象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秦岭站位于中山站的东南方向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前纬度最高的南极科考站是昆仑站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00_1#ddd39cbf8?htil=18&amp;vaa=1&amp;vcp=1&amp;vis=1&amp;pid=12a9223e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7298" y="775717"/>
            <a:ext cx="4997607" cy="273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00_2#ddd39cbf8?htil=18&amp;vaa=1&amp;vcp=1&amp;vis=1&amp;pid=12a9223e0&amp;color=0,0,0&amp;vtp=1&amp;vaab=1&amp;bt=1&amp;bbb=1&amp;hb=1&amp;hs=1"/>
          <p:cNvSpPr/>
          <p:nvPr/>
        </p:nvSpPr>
        <p:spPr>
          <a:xfrm>
            <a:off x="539496" y="757428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）下列行为有利于保护南极地区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02_1#ddd39cbf8.bracket?vaa=1&amp;vcp=1&amp;vis=1&amp;pid=12a9223e0&amp;color=0,0,0&amp;vpa=138&amp;vtp=1&amp;vaab=1"/>
          <p:cNvSpPr/>
          <p:nvPr/>
        </p:nvSpPr>
        <p:spPr>
          <a:xfrm>
            <a:off x="2238914" y="12813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00_3#ddd39cbf8.choices?htil=18&amp;vaa=1&amp;vcp=1&amp;vis=1&amp;pid=12a9223e0&amp;color=0,0,0&amp;vtp=1&amp;vaab=1&amp;bbb=1&amp;hs=1"/>
          <p:cNvSpPr/>
          <p:nvPr/>
        </p:nvSpPr>
        <p:spPr>
          <a:xfrm>
            <a:off x="539496" y="1819465"/>
            <a:ext cx="5559552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A.建材全部就地取材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.掩埋施工建筑垃圾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.使用风能和太阳能发电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.废弃物品就地焚烧</a:t>
            </a:r>
            <a:endParaRPr lang="en-US" altLang="zh-CN" sz="2800" dirty="0"/>
          </a:p>
        </p:txBody>
      </p:sp>
      <p:sp>
        <p:nvSpPr>
          <p:cNvPr id="6" name="QC_8_AS.1_1#ddd39cbf8?vaa=1&amp;vcp=1&amp;vis=1&amp;pid=12a9223e0&amp;color=0,0,0&amp;vtp=1&amp;vaab=1&amp;bbb=1&amp;hb=1&amp;hs=1"/>
          <p:cNvSpPr/>
          <p:nvPr/>
        </p:nvSpPr>
        <p:spPr>
          <a:xfrm>
            <a:off x="539496" y="3965765"/>
            <a:ext cx="11109960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建材全部就地取材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破坏了南极地区的原始生态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掩埋施工建筑垃圾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会对南极地区造成固体废弃物污染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应把产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生的垃圾带走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使用风能和太阳能等新型清洁能源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有利于保护南极地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区的生态环境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废弃物品就地焚烧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会对南极地区的空气产生污染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8125e3c2?vcp=1&amp;pid=93c34041d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204_1#be7beb702?vaa=1&amp;vcp=1&amp;vis=1&amp;pid=f8125e3c2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（2024·江苏苏州·中考改编）南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、北极地区是全球气候变化的敏感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，近年来极地呈现快速增温趋势。据此完成9～10题。</a:t>
            </a:r>
            <a:endParaRPr lang="en-US" altLang="zh-CN" sz="2800" dirty="0"/>
          </a:p>
        </p:txBody>
      </p:sp>
      <p:sp>
        <p:nvSpPr>
          <p:cNvPr id="4" name="QC_9_BD.205_1#b557f6799?vaa=1&amp;vcp=1&amp;vis=1&amp;pid=be7beb702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极地呈现快速增温趋势，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其产生的影响可能是(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206_1#b557f6799.bracket?vaa=1&amp;vcp=1&amp;vis=1&amp;pid=be7beb702&amp;color=0,0,0&amp;vpa=139&amp;vtp=1&amp;vaab=1"/>
          <p:cNvSpPr/>
          <p:nvPr/>
        </p:nvSpPr>
        <p:spPr>
          <a:xfrm>
            <a:off x="8195214" y="24971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9_BD.205_2#b557f6799.choices?vaa=1&amp;vcp=1&amp;vis=1&amp;pid=be7beb702&amp;color=0,0,0&amp;vtp=1&amp;vaab=1&amp;bbb=1"/>
          <p:cNvSpPr/>
          <p:nvPr/>
        </p:nvSpPr>
        <p:spPr>
          <a:xfrm>
            <a:off x="539496" y="31399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248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.淡水资源大幅增加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.全球陆地面积增大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248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C.南极冰层厚度下降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.北极航行范围缩小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6_BD#2c8135663?colgroup=14,15&amp;vcp=1&amp;pid=68f9d8ec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31747"/>
          <a:ext cx="11100816" cy="4499102"/>
        </p:xfrm>
        <a:graphic>
          <a:graphicData uri="http://schemas.openxmlformats.org/drawingml/2006/table">
            <a:tbl>
              <a:tblPr/>
              <a:tblGrid>
                <a:gridCol w="540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运用地形图和地形剖面图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归纳东南亚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南亚和欧洲西部的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地形地势特点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理解地形与当地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人类活动的关系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运用地形图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说明东南亚河流对城市分布的影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600"/>
                        </a:lnSpc>
                      </a:pPr>
                      <a:r>
                        <a:rPr lang="en-US" altLang="zh-CN" sz="147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2c8135663.table_image?tii=2&amp;vcp=1&amp;pid=68f9d8ec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9612" y="2373503"/>
            <a:ext cx="5504688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2c8135663?colgroup=14,15&amp;vcp=1&amp;pid=68f9d8ecb&amp;color=0,0,0&amp;mp=1&amp;vtp=1&amp;vaab=1&amp;bt=1&amp;bbb=1"/>
          <p:cNvSpPr txBox="1"/>
          <p:nvPr/>
        </p:nvSpPr>
        <p:spPr>
          <a:xfrm>
            <a:off x="10922167" y="8233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207_1#f9f60a17a?sp=1&amp;vaa=1&amp;vcp=1&amp;vis=1&amp;pid=be7beb702&amp;color=0,0,0&amp;vtp=1&amp;vaab=1&amp;bbb=1"/>
          <p:cNvSpPr/>
          <p:nvPr/>
        </p:nvSpPr>
        <p:spPr>
          <a:xfrm>
            <a:off x="539496" y="21708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为缓解极地地区升温现象，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我们可以采取的措施主要有(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207_2#f9f60a17a?vaa=1&amp;vcp=1&amp;vis=1&amp;pid=be7beb702&amp;color=0,0,0&amp;vtp=1&amp;vaab=1&amp;bbb=1"/>
          <p:cNvSpPr/>
          <p:nvPr/>
        </p:nvSpPr>
        <p:spPr>
          <a:xfrm>
            <a:off x="539496" y="28065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248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①倡导低碳生活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，绿色出行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增加耕地面积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，科技兴农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248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推广清洁能源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，节能减排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加强国际合作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，互利共赢</a:t>
            </a:r>
            <a:endParaRPr lang="en-US" altLang="zh-CN" sz="2800" dirty="0"/>
          </a:p>
        </p:txBody>
      </p:sp>
      <p:sp>
        <p:nvSpPr>
          <p:cNvPr id="4" name="QC_9_BD.207_3#f9f60a17a.choices?vaa=1&amp;vcp=1&amp;vis=1&amp;pid=be7beb702&amp;color=0,0,0&amp;vtp=1&amp;vaab=1&amp;bbb=1"/>
          <p:cNvSpPr/>
          <p:nvPr/>
        </p:nvSpPr>
        <p:spPr>
          <a:xfrm>
            <a:off x="539496" y="408585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5" name="QC_9_AN.208_1#f9f60a17a.bracket?vaa=1&amp;vcp=1&amp;vis=1&amp;pid=be7beb702&amp;color=0,0,0&amp;vpa=140&amp;vtp=1&amp;vaab=1"/>
          <p:cNvSpPr/>
          <p:nvPr/>
        </p:nvSpPr>
        <p:spPr>
          <a:xfrm>
            <a:off x="9795414" y="21575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22d8e5a1.fixed?vcp=1&amp;pid=a06dc7f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了解地区</a:t>
            </a:r>
            <a:endParaRPr lang="en-US" altLang="zh-CN" sz="4000" dirty="0"/>
          </a:p>
        </p:txBody>
      </p:sp>
      <p:sp>
        <p:nvSpPr>
          <p:cNvPr id="3" name="C_5_BD#e22d8e5a1.fixed?vcp=1&amp;pid=a06dc7f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2188e143?vcp=1&amp;pid=e22d8e5a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M_7_BD.209_1#ea2b91e04?vaa=1&amp;vcp=1&amp;vis=1&amp;pid=d2188e143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（2022·四川眉山·中考）中老泰铁路北起昆明，终点在泰国曼谷，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全长1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830千米。读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下图，完成1～3题。</a:t>
            </a:r>
            <a:endParaRPr lang="en-US" altLang="zh-CN" sz="2800" dirty="0"/>
          </a:p>
        </p:txBody>
      </p:sp>
      <p:pic>
        <p:nvPicPr>
          <p:cNvPr id="4" name="QM_7_BD.209_2#ea2b91e04?htil=19&amp;vaa=1&amp;vcp=1&amp;vis=1&amp;pid=d2188e1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5396" y="2173383"/>
            <a:ext cx="5042410" cy="361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10_1#f889d97a3?htil=19&amp;vaa=1&amp;vcp=1&amp;vis=1&amp;pid=ea2b91e04&amp;color=0,0,0&amp;vtp=1&amp;vaab=1&amp;bbb=1"/>
          <p:cNvSpPr/>
          <p:nvPr/>
        </p:nvSpPr>
        <p:spPr>
          <a:xfrm>
            <a:off x="539496" y="2542839"/>
            <a:ext cx="70317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曼谷的气候类型为(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210_2#f889d97a3.choices?htil=19&amp;vaa=1&amp;vcp=1&amp;vis=1&amp;pid=ea2b91e04&amp;color=0,0,0&amp;vtp=1&amp;vaab=1&amp;bbb=1"/>
          <p:cNvSpPr/>
          <p:nvPr/>
        </p:nvSpPr>
        <p:spPr>
          <a:xfrm>
            <a:off x="539496" y="3172314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233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.热带季风气候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.热带草原气候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233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C.热带雨林气候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.亚热带季风气候</a:t>
            </a:r>
            <a:endParaRPr lang="en-US" altLang="zh-CN" sz="2800" dirty="0"/>
          </a:p>
        </p:txBody>
      </p:sp>
      <p:sp>
        <p:nvSpPr>
          <p:cNvPr id="7" name="QC_8_AN.1_1#f889d97a3.bracket?vaa=1&amp;vcp=1&amp;vis=1&amp;pid=ea2b91e04&amp;color=0,0,0&amp;vpa=141&amp;vtp=1&amp;vaab=1"/>
          <p:cNvSpPr/>
          <p:nvPr/>
        </p:nvSpPr>
        <p:spPr>
          <a:xfrm>
            <a:off x="3928015" y="252950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12_1#556b4380e?htil=20&amp;vaa=1&amp;vcp=1&amp;vis=1&amp;pid=ea2b91e0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2561" y="2211102"/>
            <a:ext cx="5332411" cy="382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12_2#556b4380e?htil=20&amp;vaa=1&amp;vcp=1&amp;vis=1&amp;pid=ea2b91e04&amp;color=0,0,0&amp;vtp=1&amp;vaab=1&amp;bt=1&amp;bbb=1&amp;hb=1"/>
          <p:cNvSpPr/>
          <p:nvPr/>
        </p:nvSpPr>
        <p:spPr>
          <a:xfrm>
            <a:off x="539495" y="880618"/>
            <a:ext cx="10832203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参与中老泰铁路修建的建设者曾说：“中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铁路不是铺出来的，而是挖出来的、架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这充分说明了中南半岛的地表形态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8_AN.213_1#556b4380e.bracket?vaa=1&amp;vcp=1&amp;vis=1&amp;pid=ea2b91e04&amp;color=0,0,0&amp;vpa=142&amp;vtp=1&amp;vaab=1"/>
          <p:cNvSpPr/>
          <p:nvPr/>
        </p:nvSpPr>
        <p:spPr>
          <a:xfrm>
            <a:off x="820302" y="221110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212_3#556b4380e.choices?htil=20&amp;vaa=1&amp;vcp=1&amp;vis=1&amp;pid=ea2b91e04&amp;color=0,0,0&amp;vtp=1&amp;vaab=1&amp;bbb=1"/>
          <p:cNvSpPr/>
          <p:nvPr/>
        </p:nvSpPr>
        <p:spPr>
          <a:xfrm>
            <a:off x="539496" y="2832221"/>
            <a:ext cx="537648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A.山河相间，纵列分布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B.地面平坦，平原广阔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C.地势南高北低，地表破碎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D.地势周高中低，多大江大河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14_1#123963282?htil=21&amp;vaa=1&amp;vcp=1&amp;vis=1&amp;pid=ea2b91e0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9356" y="1925389"/>
            <a:ext cx="4470501" cy="320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14_2#123963282?htil=21&amp;vaa=1&amp;vcp=1&amp;vis=1&amp;pid=ea2b91e04&amp;color=0,0,0&amp;vtp=1&amp;vaab=1&amp;bt=1&amp;bbb=1&amp;hb=1"/>
          <p:cNvSpPr/>
          <p:nvPr/>
        </p:nvSpPr>
        <p:spPr>
          <a:xfrm>
            <a:off x="539496" y="1533398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中老泰铁路的通车运营极大地促进了中国和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东南亚地区经济贸易的发展。东南亚向中国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出口的货物，最不可能出现在供货单中的是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15_1#123963282.bracket?vaa=1&amp;vcp=1&amp;vis=1&amp;pid=ea2b91e04&amp;color=0,0,0&amp;vpa=143&amp;vtp=1&amp;vaab=1"/>
          <p:cNvSpPr/>
          <p:nvPr/>
        </p:nvSpPr>
        <p:spPr>
          <a:xfrm>
            <a:off x="816515" y="34631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14_3#123963282.choices?htil=21&amp;vaa=1&amp;vcp=1&amp;vis=1&amp;pid=ea2b91e04&amp;color=0,0,0&amp;vtp=1&amp;vaab=1&amp;bbb=1"/>
          <p:cNvSpPr/>
          <p:nvPr/>
        </p:nvSpPr>
        <p:spPr>
          <a:xfrm>
            <a:off x="539496" y="4104830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233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A.橡胶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、稻米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.锡矿、椰子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233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.甜菜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、苹果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.棕油、蕉麻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16_1#530f95aa6?vaa=1&amp;vcp=1&amp;vis=1&amp;pid=d2188e143&amp;color=0,0,0&amp;vtp=1&amp;vaab=1&amp;bt=1&amp;bbb=1"/>
          <p:cNvSpPr/>
          <p:nvPr/>
        </p:nvSpPr>
        <p:spPr>
          <a:xfrm>
            <a:off x="539496" y="15461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读南亚盛行风向及降水量分布图，完成4～6题。</a:t>
            </a:r>
            <a:endParaRPr lang="en-US" altLang="zh-CN" sz="2800" dirty="0"/>
          </a:p>
        </p:txBody>
      </p:sp>
      <p:pic>
        <p:nvPicPr>
          <p:cNvPr id="3" name="QM_7_BD.216_2#530f95aa6?htil=22&amp;vaa=1&amp;vcp=1&amp;vis=1&amp;pid=d2188e1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9023" y="2227802"/>
            <a:ext cx="542239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17_1#ae15a524e?htil=22&amp;vaa=1&amp;vcp=1&amp;vis=1&amp;pid=530f95aa6&amp;color=0,0,0&amp;vtp=1&amp;vaab=1&amp;bbb=1"/>
          <p:cNvSpPr/>
          <p:nvPr/>
        </p:nvSpPr>
        <p:spPr>
          <a:xfrm>
            <a:off x="539496" y="216608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南亚的旱季主要盛行(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17_2#ae15a524e.choices?htil=22&amp;vaa=1&amp;vcp=1&amp;vis=1&amp;pid=530f95aa6&amp;color=0,0,0&amp;vtp=1&amp;vaab=1&amp;bbb=1"/>
          <p:cNvSpPr/>
          <p:nvPr/>
        </p:nvSpPr>
        <p:spPr>
          <a:xfrm>
            <a:off x="539496" y="279555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.东南季风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.东北季风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C.西北季风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.西南季风</a:t>
            </a:r>
            <a:endParaRPr lang="en-US" altLang="zh-CN" sz="2800" dirty="0"/>
          </a:p>
        </p:txBody>
      </p:sp>
      <p:sp>
        <p:nvSpPr>
          <p:cNvPr id="6" name="QC_8_AN.1_1#ae15a524e.bracket?vaa=1&amp;vcp=1&amp;vis=1&amp;pid=530f95aa6&amp;color=0,0,0&amp;vpa=144&amp;vtp=1&amp;vaab=1"/>
          <p:cNvSpPr/>
          <p:nvPr/>
        </p:nvSpPr>
        <p:spPr>
          <a:xfrm>
            <a:off x="4283615" y="21527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19_1#1065acc5c?htil=22&amp;vaa=1&amp;vcp=1&amp;vis=1&amp;pid=530f95aa6&amp;color=0,0,0&amp;vtp=1&amp;vaab=1&amp;bbb=1"/>
          <p:cNvSpPr/>
          <p:nvPr/>
        </p:nvSpPr>
        <p:spPr>
          <a:xfrm>
            <a:off x="539496" y="406473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下列为小麦主要分布区的是(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219_2#1065acc5c.choices?htil=22&amp;vaa=1&amp;vcp=1&amp;vis=1&amp;pid=530f95aa6&amp;color=0,0,0&amp;vtp=1&amp;vaab=1&amp;bbb=1"/>
          <p:cNvSpPr/>
          <p:nvPr/>
        </p:nvSpPr>
        <p:spPr>
          <a:xfrm>
            <a:off x="539496" y="468639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.④地</a:t>
            </a:r>
            <a:endParaRPr lang="en-US" altLang="zh-CN" sz="2800" dirty="0"/>
          </a:p>
        </p:txBody>
      </p:sp>
      <p:sp>
        <p:nvSpPr>
          <p:cNvPr id="9" name="QC_8_AN.220_1#1065acc5c.bracket?vaa=1&amp;vcp=1&amp;vis=1&amp;pid=530f95aa6&amp;color=0,0,0&amp;vpa=145&amp;vtp=1&amp;vaab=1"/>
          <p:cNvSpPr/>
          <p:nvPr/>
        </p:nvSpPr>
        <p:spPr>
          <a:xfrm>
            <a:off x="5350415" y="405139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21_1#b4db53d3f?htil=23&amp;vaa=1&amp;vcp=1&amp;vis=1&amp;pid=530f95a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0924" y="1343152"/>
            <a:ext cx="542239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21_2#b4db53d3f?htil=23&amp;vaa=1&amp;vcp=1&amp;vis=1&amp;pid=530f95aa6&amp;color=0,0,0&amp;vtp=1&amp;vaab=1&amp;bt=1&amp;bbb=1&amp;hb=1"/>
          <p:cNvSpPr/>
          <p:nvPr/>
        </p:nvSpPr>
        <p:spPr>
          <a:xfrm>
            <a:off x="539496" y="120599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下列关于南亚的叙述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22_1#b4db53d3f.bracket?vaa=1&amp;vcp=1&amp;vis=1&amp;pid=530f95aa6&amp;color=0,0,0&amp;vpa=146&amp;vtp=1&amp;vaab=1"/>
          <p:cNvSpPr/>
          <p:nvPr/>
        </p:nvSpPr>
        <p:spPr>
          <a:xfrm>
            <a:off x="816515" y="184035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221_3#b4db53d3f.choices?htil=23&amp;vaa=1&amp;vcp=1&amp;vis=1&amp;pid=530f95aa6&amp;color=0,0,0&amp;vtp=1&amp;vaab=1&amp;bbb=1&amp;hb=1"/>
          <p:cNvSpPr/>
          <p:nvPr/>
        </p:nvSpPr>
        <p:spPr>
          <a:xfrm>
            <a:off x="539496" y="2480881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A.东濒阿拉伯海，西临孟加拉湾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.自北向南可分为三大地形区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.是佛教、印度教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、伊斯兰教的发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.位于热带地区，人口分布稀疏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23_1#963b7d2db?vaa=1&amp;vcp=1&amp;vis=1&amp;pid=d2188e143&amp;color=0,0,0&amp;vtp=1&amp;vaab=1&amp;bt=1&amp;bbb=1&amp;hb=1"/>
          <p:cNvSpPr/>
          <p:nvPr/>
        </p:nvSpPr>
        <p:spPr>
          <a:xfrm>
            <a:off x="539496" y="72186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（2024·山东滨州·中考）2023年11月，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中国与沙特阿拉伯签署了500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亿元人民币双边本币互换协议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，这将打破石油美元结算壁垒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，成为拓展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两国各领域互利合作的重要力量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。读西亚部分国家石油资源分布图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7～9题。</a:t>
            </a:r>
            <a:endParaRPr lang="en-US" altLang="zh-CN" sz="2800" dirty="0"/>
          </a:p>
        </p:txBody>
      </p:sp>
      <p:sp>
        <p:nvSpPr>
          <p:cNvPr id="4" name="QC_8_BD.224_1#63976035c?htil=24&amp;vaa=1&amp;vcp=1&amp;vis=1&amp;pid=963b7d2db&amp;color=0,0,0&amp;vtp=1&amp;vaab=1&amp;bbb=1"/>
          <p:cNvSpPr/>
          <p:nvPr/>
        </p:nvSpPr>
        <p:spPr>
          <a:xfrm>
            <a:off x="539496" y="3285490"/>
            <a:ext cx="805586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沙特阿拉伯石油资源主要分布在(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24_2#63976035c.choices?htil=24&amp;vaa=1&amp;vcp=1&amp;vis=1&amp;pid=963b7d2db&amp;color=0,0,0&amp;vtp=1&amp;vaab=1&amp;bbb=1"/>
          <p:cNvSpPr/>
          <p:nvPr/>
        </p:nvSpPr>
        <p:spPr>
          <a:xfrm>
            <a:off x="539496" y="3914965"/>
            <a:ext cx="80558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357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.内陆地区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.西部红海沿岸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357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C.东部波斯湾及其沿岸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.北部约旦河及其沿岸</a:t>
            </a:r>
            <a:endParaRPr lang="en-US" altLang="zh-CN" sz="2800" dirty="0"/>
          </a:p>
        </p:txBody>
      </p:sp>
      <p:sp>
        <p:nvSpPr>
          <p:cNvPr id="6" name="QC_8_AN.1_1#63976035c.bracket?vaa=1&amp;vcp=1&amp;vis=1&amp;pid=963b7d2db&amp;color=0,0,0&amp;vpa=147&amp;vtp=1&amp;vaab=1"/>
          <p:cNvSpPr/>
          <p:nvPr/>
        </p:nvSpPr>
        <p:spPr>
          <a:xfrm>
            <a:off x="6061615" y="32721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8AD9760-EFAB-7BA5-ED74-7A2767A71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294734" y="2671112"/>
            <a:ext cx="3677924" cy="34650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226_2#14835d6ae?htil=25&amp;vaa=1&amp;vcp=1&amp;vis=1&amp;pid=963b7d2db&amp;color=0,0,0&amp;vtp=1&amp;vaab=1&amp;bt=1&amp;bbb=1&amp;hb=1&amp;hs=1"/>
          <p:cNvSpPr/>
          <p:nvPr/>
        </p:nvSpPr>
        <p:spPr>
          <a:xfrm>
            <a:off x="539496" y="554400"/>
            <a:ext cx="80558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除石油外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，沙特阿拉伯还可以利用当地的自然条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件与中国开展的经济合作有(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14835d6ae.bracket?vaa=1&amp;vcp=1&amp;vis=1&amp;pid=963b7d2db&amp;color=0,0,0&amp;vpa=148&amp;vtp=1&amp;vaab=1"/>
          <p:cNvSpPr/>
          <p:nvPr/>
        </p:nvSpPr>
        <p:spPr>
          <a:xfrm>
            <a:off x="5083715" y="11887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226_3#14835d6ae.choices?htil=25&amp;vaa=1&amp;vcp=1&amp;vis=1&amp;pid=963b7d2db&amp;color=0,0,0&amp;vtp=1&amp;vaab=1&amp;bbb=1&amp;hs=1"/>
          <p:cNvSpPr/>
          <p:nvPr/>
        </p:nvSpPr>
        <p:spPr>
          <a:xfrm>
            <a:off x="539496" y="1837417"/>
            <a:ext cx="805586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A.光照充足，合作发展光伏产业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.临近海洋，合作开展深海研究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.气候温和，加强农业合作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.水能资源丰富，交流水电开发技术</a:t>
            </a:r>
            <a:endParaRPr lang="en-US" altLang="zh-CN" sz="2800" dirty="0"/>
          </a:p>
        </p:txBody>
      </p:sp>
      <p:sp>
        <p:nvSpPr>
          <p:cNvPr id="6" name="QC_8_BD.228_1#52cd02d09?vaa=1&amp;vcp=1&amp;vis=1&amp;pid=963b7d2db&amp;color=0,0,0&amp;vtp=1&amp;vaab=1&amp;bbb=1&amp;hs=1"/>
          <p:cNvSpPr/>
          <p:nvPr/>
        </p:nvSpPr>
        <p:spPr>
          <a:xfrm>
            <a:off x="539496" y="4395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该地区“水比油贵”，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为此可采取的缓解措施是(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229_1#52cd02d09.bracket?vaa=1&amp;vcp=1&amp;vis=1&amp;pid=963b7d2db&amp;color=0,0,0&amp;vpa=149&amp;vtp=1&amp;vaab=1"/>
          <p:cNvSpPr/>
          <p:nvPr/>
        </p:nvSpPr>
        <p:spPr>
          <a:xfrm>
            <a:off x="8153939" y="43816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BD.228_2#52cd02d09.choices?vaa=1&amp;vcp=1&amp;vis=1&amp;pid=963b7d2db&amp;color=0,0,0&amp;vtp=1&amp;vaab=1&amp;bbb=1&amp;hs=1"/>
          <p:cNvSpPr/>
          <p:nvPr/>
        </p:nvSpPr>
        <p:spPr>
          <a:xfrm>
            <a:off x="539496" y="50244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.大规模开采地下水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.跨流域调水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C.大力修建水库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.海水淡化</a:t>
            </a:r>
            <a:endParaRPr lang="en-US" altLang="zh-CN" sz="28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B2F7833-01E0-ED66-4EBC-94D231AFFE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71531" y="1155078"/>
            <a:ext cx="3484426" cy="328272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30_1#57dadb467?htil=26&amp;vaa=1&amp;vcp=1&amp;vis=1&amp;pid=d2188e143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96005" y="922031"/>
            <a:ext cx="5422392" cy="430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230_2#57dadb467?htil=26&amp;vaa=1&amp;vcp=1&amp;vis=1&amp;pid=d2188e143&amp;color=0,0,0&amp;vtp=1&amp;vaab=1&amp;bt=1&amp;bbb=1&amp;hb=1"/>
          <p:cNvSpPr/>
          <p:nvPr/>
        </p:nvSpPr>
        <p:spPr>
          <a:xfrm>
            <a:off x="539496" y="88696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（2022·四川南充·中考）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为欧洲西部地形图和部分城市气候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资料图，据此完成10～11题。</a:t>
            </a:r>
            <a:endParaRPr lang="en-US" altLang="zh-CN" sz="2800" dirty="0"/>
          </a:p>
        </p:txBody>
      </p:sp>
      <p:sp>
        <p:nvSpPr>
          <p:cNvPr id="4" name="QC_8_BD.231_1#ca6e69195?htil=26&amp;vaa=1&amp;vcp=1&amp;vis=1&amp;pid=57dadb467&amp;color=0,0,0&amp;vtp=1&amp;vaab=1&amp;bbb=1"/>
          <p:cNvSpPr/>
          <p:nvPr/>
        </p:nvSpPr>
        <p:spPr>
          <a:xfrm>
            <a:off x="539496" y="280289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欧洲西部的地势特征为(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31_2#ca6e69195.choices?htil=26&amp;vaa=1&amp;vcp=1&amp;vis=1&amp;pid=57dadb467&amp;color=0,0,0&amp;vtp=1&amp;vaab=1&amp;bbb=1"/>
          <p:cNvSpPr/>
          <p:nvPr/>
        </p:nvSpPr>
        <p:spPr>
          <a:xfrm>
            <a:off x="539496" y="34323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A.中间高，四周低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.南北高，中间低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.南高北低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.北高南低</a:t>
            </a:r>
            <a:endParaRPr lang="en-US" altLang="zh-CN" sz="2800" dirty="0"/>
          </a:p>
        </p:txBody>
      </p:sp>
      <p:sp>
        <p:nvSpPr>
          <p:cNvPr id="6" name="QC_8_AN.232_1#ca6e69195.bracket?vaa=1&amp;vcp=1&amp;vis=1&amp;pid=57dadb467&amp;color=0,0,0&amp;vpa=150&amp;vtp=1&amp;vaab=1"/>
          <p:cNvSpPr/>
          <p:nvPr/>
        </p:nvSpPr>
        <p:spPr>
          <a:xfrm>
            <a:off x="4817015" y="27895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6_BD#2c8135663?colgroup=14,15&amp;vcp=1&amp;pid=68f9d8ec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999949"/>
          <a:ext cx="11100816" cy="5212592"/>
        </p:xfrm>
        <a:graphic>
          <a:graphicData uri="http://schemas.openxmlformats.org/drawingml/2006/table">
            <a:tbl>
              <a:tblPr/>
              <a:tblGrid>
                <a:gridCol w="540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92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331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3.运用图表说出东南亚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西亚和欧洲西部的气候特点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以及气候对当地农业生产和生活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4.运用地图和其他资料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指出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西亚对当地或世界经济发展影响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较大的自然资源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说出其分布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出口等情况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147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0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2c8135663.table_image?tii=3&amp;vcp=1&amp;pid=68f9d8ec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9612" y="2097933"/>
            <a:ext cx="5504688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2c8135663?colgroup=14,15&amp;vcp=1&amp;pid=68f9d8ecb&amp;color=0,0,0&amp;mp=1&amp;vtp=1&amp;vaab=1&amp;bt=1&amp;bbb=1"/>
          <p:cNvSpPr txBox="1"/>
          <p:nvPr/>
        </p:nvSpPr>
        <p:spPr>
          <a:xfrm>
            <a:off x="10922167" y="29154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33_1#3b533b802?htil=27&amp;vaa=1&amp;vcp=1&amp;vis=1&amp;pid=57dadb467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482002" y="1283219"/>
            <a:ext cx="5422392" cy="430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33_2#3b533b802?htil=27&amp;sp=1&amp;vaa=1&amp;vcp=1&amp;vis=1&amp;pid=57dadb467&amp;color=0,0,0&amp;vtp=1&amp;vaab=1&amp;bt=1&amp;bbb=1&amp;hb=1"/>
          <p:cNvSpPr/>
          <p:nvPr/>
        </p:nvSpPr>
        <p:spPr>
          <a:xfrm>
            <a:off x="539496" y="1248156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图中从A城市到B城市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，气温和降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水的变化规律是(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34_1#3b533b802.bracket?vaa=1&amp;vcp=1&amp;vis=1&amp;pid=57dadb467&amp;color=0,0,0&amp;vpa=151&amp;vtp=1&amp;vaab=1"/>
          <p:cNvSpPr/>
          <p:nvPr/>
        </p:nvSpPr>
        <p:spPr>
          <a:xfrm>
            <a:off x="3305715" y="18825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33_3#3b533b802?htil=27&amp;vaa=1&amp;vcp=1&amp;vis=1&amp;pid=57dadb467&amp;color=0,0,0&amp;vtp=1&amp;vaab=1&amp;bbb=1&amp;hb=1"/>
          <p:cNvSpPr/>
          <p:nvPr/>
        </p:nvSpPr>
        <p:spPr>
          <a:xfrm>
            <a:off x="539495" y="2531173"/>
            <a:ext cx="5799935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①年降水量变大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年降水量变小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气温年较差变大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④气温年较差变小</a:t>
            </a:r>
            <a:endParaRPr lang="en-US" altLang="zh-CN" sz="2800" spc="-100" dirty="0"/>
          </a:p>
        </p:txBody>
      </p:sp>
      <p:sp>
        <p:nvSpPr>
          <p:cNvPr id="6" name="QC_8_BD.233_4#3b533b802.choices?htil=27&amp;vaa=1&amp;vcp=1&amp;vis=1&amp;pid=57dadb467&amp;color=0,0,0&amp;vtp=1&amp;vaab=1&amp;bbb=1"/>
          <p:cNvSpPr/>
          <p:nvPr/>
        </p:nvSpPr>
        <p:spPr>
          <a:xfrm>
            <a:off x="539496" y="3800348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35_1#9e7b63594?vaa=1&amp;vcp=1&amp;vis=1&amp;pid=d2188e143&amp;color=0,0,0&amp;vtp=1&amp;vaab=1&amp;bt=1&amp;bbb=1"/>
          <p:cNvSpPr/>
          <p:nvPr/>
        </p:nvSpPr>
        <p:spPr>
          <a:xfrm>
            <a:off x="539496" y="2496312"/>
            <a:ext cx="11342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欧洲旅游资源丰富，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下列旅游景点与其所在国家对应正确的是(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36_1#9e7b63594.bracket?vaa=1&amp;vcp=1&amp;vis=1&amp;pid=d2188e143&amp;color=0,0,0&amp;vpa=152&amp;vtp=1&amp;vaab=1"/>
          <p:cNvSpPr/>
          <p:nvPr/>
        </p:nvSpPr>
        <p:spPr>
          <a:xfrm>
            <a:off x="10862214" y="24829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35_2#9e7b63594.choices?vaa=1&amp;vcp=1&amp;vis=1&amp;pid=d2188e143&amp;color=0,0,0&amp;vtp=1&amp;vaab=1&amp;bbb=1"/>
          <p:cNvSpPr/>
          <p:nvPr/>
        </p:nvSpPr>
        <p:spPr>
          <a:xfrm>
            <a:off x="539496" y="312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A.英国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——阿尔卑斯山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.西班牙——午夜的太阳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.法国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——埃菲尔铁塔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.挪威——0°经线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37_1#a07788718?vaa=1&amp;vcp=1&amp;vis=1&amp;pid=d2188e143&amp;color=0,0,0&amp;vtp=1&amp;vaab=1&amp;bt=1&amp;bbb=1"/>
          <p:cNvSpPr/>
          <p:nvPr/>
        </p:nvSpPr>
        <p:spPr>
          <a:xfrm>
            <a:off x="539496" y="8844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读北极地区和南极地区示意图，完成13～15题。</a:t>
            </a:r>
            <a:endParaRPr lang="en-US" altLang="zh-CN" sz="2800" dirty="0"/>
          </a:p>
        </p:txBody>
      </p:sp>
      <p:pic>
        <p:nvPicPr>
          <p:cNvPr id="3" name="QM_7_BD.237_2#a07788718?htil=28&amp;vaa=1&amp;vcp=1&amp;vis=1&amp;pid=d2188e1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8942" y="2219991"/>
            <a:ext cx="6039626" cy="252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38_1#7a2abfba4?htil=28&amp;vaa=1&amp;vcp=1&amp;vis=1&amp;pid=a07788718&amp;color=0,0,0&amp;vtp=1&amp;vaab=1&amp;bbb=1&amp;hb=1"/>
          <p:cNvSpPr/>
          <p:nvPr/>
        </p:nvSpPr>
        <p:spPr>
          <a:xfrm>
            <a:off x="539496" y="151212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下列关于北极地区的叙述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38_2#7a2abfba4.choices?htil=28&amp;vaa=1&amp;vcp=1&amp;vis=1&amp;pid=a07788718&amp;color=0,0,0&amp;vtp=1&amp;vaab=1&amp;bbb=1&amp;hb=1"/>
          <p:cNvSpPr/>
          <p:nvPr/>
        </p:nvSpPr>
        <p:spPr>
          <a:xfrm>
            <a:off x="539496" y="278911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A.每年6～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8月是到北极地区开展科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学考察的最佳时间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.有极昼和极夜现象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.矿产和生物资源丰富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.降水丰富</a:t>
            </a:r>
            <a:endParaRPr lang="en-US" altLang="zh-CN" sz="2800" dirty="0"/>
          </a:p>
        </p:txBody>
      </p:sp>
      <p:sp>
        <p:nvSpPr>
          <p:cNvPr id="6" name="QC_8_AN.239_1#7a2abfba4.bracket?vaa=1&amp;vcp=1&amp;vis=1&amp;pid=a07788718&amp;color=0,0,0&amp;vpa=153&amp;vtp=1&amp;vaab=1"/>
          <p:cNvSpPr/>
          <p:nvPr/>
        </p:nvSpPr>
        <p:spPr>
          <a:xfrm>
            <a:off x="1527714" y="21464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40_1#6e87fb613?vaa=1&amp;vcp=1&amp;vis=1&amp;pid=a07788718&amp;color=0,0,0&amp;vtp=1&amp;vaab=1&amp;bt=1&amp;bbb=1"/>
          <p:cNvSpPr/>
          <p:nvPr/>
        </p:nvSpPr>
        <p:spPr>
          <a:xfrm>
            <a:off x="539496" y="612616"/>
            <a:ext cx="11342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南极地区的年平均气温比北极地区低很多，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下列分析错误的是(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241_1#6e87fb613.bracket?vaa=1&amp;vcp=1&amp;vis=1&amp;pid=a07788718&amp;color=0,0,0&amp;vpa=154&amp;vtp=1&amp;vaab=1"/>
          <p:cNvSpPr/>
          <p:nvPr/>
        </p:nvSpPr>
        <p:spPr>
          <a:xfrm>
            <a:off x="10862214" y="5992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M_7_BD.240_2#6e87fb613?vaa=1&amp;vcp=1&amp;vis=1&amp;pid=a0778871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298797"/>
            <a:ext cx="5458968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40_3#6e87fb613.choices?vaa=1&amp;vcp=1&amp;vis=1&amp;pid=a07788718&amp;color=0,0,0&amp;vtp=1&amp;vaab=1&amp;bbb=1"/>
          <p:cNvSpPr/>
          <p:nvPr/>
        </p:nvSpPr>
        <p:spPr>
          <a:xfrm>
            <a:off x="539496" y="369909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A.南极地区的平均海拔比北极地区高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.南极地区以陆地为主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.南极地区的纬度位置比北极地区高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.南极地区终年被冰雪覆盖，对阳光的反射作用强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42_1#112435135?vaa=1&amp;vcp=1&amp;vis=1&amp;pid=a07788718&amp;color=0,0,0&amp;mp=1&amp;vtp=1&amp;vaab=1&amp;bbb=1"/>
          <p:cNvSpPr/>
          <p:nvPr/>
        </p:nvSpPr>
        <p:spPr>
          <a:xfrm>
            <a:off x="539496" y="24189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下列动物生活在北极地区的是(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242_2#112435135.choices?vaa=1&amp;vcp=1&amp;vis=1&amp;pid=a07788718&amp;color=0,0,0&amp;vtp=1&amp;vaab=1&amp;bbb=1"/>
          <p:cNvSpPr/>
          <p:nvPr/>
        </p:nvSpPr>
        <p:spPr>
          <a:xfrm>
            <a:off x="539496" y="3060741"/>
            <a:ext cx="11109960" cy="1365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2200"/>
              </a:lnSpc>
              <a:tabLst>
                <a:tab pos="2866390" algn="l"/>
                <a:tab pos="5808980" algn="l"/>
                <a:tab pos="85229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6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6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6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68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sp>
        <p:nvSpPr>
          <p:cNvPr id="4" name="QC_8_AN.243_1#112435135.bracket?vaa=1&amp;vcp=1&amp;vis=1&amp;pid=a07788718&amp;color=0,0,0&amp;mp=1&amp;vpa=155&amp;vtp=1&amp;vaab=1"/>
          <p:cNvSpPr/>
          <p:nvPr/>
        </p:nvSpPr>
        <p:spPr>
          <a:xfrm>
            <a:off x="5883815" y="240559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8_BD.242_2#112435135.choice_image?vaa=1&amp;vcp=1&amp;vis=1&amp;pid=a07788718&amp;color=0,0,0&amp;tib=255,255,255&amp;iip=1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177" y="3104048"/>
            <a:ext cx="1673352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8_BD.242_2#112435135.choice_image?vaa=1&amp;vcp=1&amp;vis=1&amp;pid=a07788718&amp;color=0,0,0&amp;tib=255,255,255&amp;iip=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0500" y="3131480"/>
            <a:ext cx="1810512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242_2#112435135.choice_image?vaa=1&amp;vcp=1&amp;vis=1&amp;pid=a07788718&amp;color=0,0,0&amp;tib=255,255,255&amp;iip=3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3946" y="3122336"/>
            <a:ext cx="1600200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242_2#112435135.choice_image?vaa=1&amp;vcp=1&amp;vis=1&amp;pid=a07788718&amp;color=0,0,0&amp;tib=255,255,255&amp;iip=4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2038" y="3044993"/>
            <a:ext cx="1636776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44_1#d4b6f6eef?htil=29&amp;vaa=1&amp;vcp=1&amp;vis=1&amp;pid=d2188e14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8481" y="929481"/>
            <a:ext cx="3977640" cy="355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44_2#d4b6f6eef?htil=29&amp;sp=1&amp;vaa=1&amp;vcp=1&amp;vis=1&amp;pid=d2188e143&amp;color=0,0,0&amp;vtp=1&amp;vaab=1&amp;bt=1&amp;bbb=1&amp;hs=1"/>
          <p:cNvSpPr/>
          <p:nvPr/>
        </p:nvSpPr>
        <p:spPr>
          <a:xfrm>
            <a:off x="539496" y="911193"/>
            <a:ext cx="69951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读东南亚区域图，完成下列各题。</a:t>
            </a:r>
            <a:endParaRPr lang="en-US" altLang="zh-CN" sz="2800" dirty="0"/>
          </a:p>
        </p:txBody>
      </p:sp>
      <p:sp>
        <p:nvSpPr>
          <p:cNvPr id="4" name="QB_8_BD.245_1#0affaba96?htil=29&amp;vaa=1&amp;vcp=1&amp;vis=1&amp;pid=d4b6f6eef&amp;color=0,0,0&amp;vtp=1&amp;vaab=1&amp;bbb=1&amp;hb=1&amp;hs=1"/>
          <p:cNvSpPr/>
          <p:nvPr/>
        </p:nvSpPr>
        <p:spPr>
          <a:xfrm>
            <a:off x="539496" y="1538890"/>
            <a:ext cx="6995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半岛，其地表形态特征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0affaba96.blank?vaa=1&amp;vcp=1&amp;vis=1&amp;pid=d4b6f6eef&amp;color=0,0,0&amp;vpa=156&amp;vtp=1&amp;vaab=1&amp;bbb=1"/>
          <p:cNvSpPr/>
          <p:nvPr/>
        </p:nvSpPr>
        <p:spPr>
          <a:xfrm>
            <a:off x="2762789" y="15084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中南</a:t>
            </a:r>
            <a:endParaRPr lang="en-US" altLang="zh-CN" sz="2800" dirty="0"/>
          </a:p>
        </p:txBody>
      </p:sp>
      <p:sp>
        <p:nvSpPr>
          <p:cNvPr id="6" name="QB_8_AN.2_1#0affaba96.blank?vaa=1&amp;vcp=1&amp;vis=1&amp;pid=d4b6f6eef&amp;color=0,0,0&amp;vpa=157&amp;vtp=1&amp;vaab=1&amp;bbb=1"/>
          <p:cNvSpPr/>
          <p:nvPr/>
        </p:nvSpPr>
        <p:spPr>
          <a:xfrm>
            <a:off x="905415" y="2135155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山河相间、纵列分布</a:t>
            </a:r>
            <a:endParaRPr lang="en-US" altLang="zh-CN" sz="2800" dirty="0"/>
          </a:p>
        </p:txBody>
      </p:sp>
      <p:sp>
        <p:nvSpPr>
          <p:cNvPr id="7" name="QB_8_BD.248_1#de2167421?htil=29&amp;vaa=1&amp;vcp=1&amp;vis=1&amp;pid=d4b6f6eef&amp;color=0,0,0&amp;vtp=1&amp;vaab=1&amp;bbb=1&amp;hb=1&amp;hs=1"/>
          <p:cNvSpPr/>
          <p:nvPr/>
        </p:nvSpPr>
        <p:spPr>
          <a:xfrm>
            <a:off x="539496" y="2815875"/>
            <a:ext cx="6995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（2）位于马来半岛和苏门答腊岛之间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“海上生命线”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的是B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3_1#de2167421.blank?vaa=1&amp;vcp=1&amp;vis=1&amp;pid=d4b6f6eef&amp;color=0,0,0&amp;vpa=158&amp;vtp=1&amp;vaab=1&amp;bbb=1"/>
          <p:cNvSpPr/>
          <p:nvPr/>
        </p:nvSpPr>
        <p:spPr>
          <a:xfrm>
            <a:off x="3945477" y="341214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马六甲</a:t>
            </a:r>
            <a:endParaRPr lang="en-US" altLang="zh-CN" sz="2800" dirty="0"/>
          </a:p>
        </p:txBody>
      </p:sp>
      <p:sp>
        <p:nvSpPr>
          <p:cNvPr id="9" name="QB_8_BD.250_1#df8545929?htil=29&amp;vaa=1&amp;vcp=1&amp;vis=1&amp;pid=d4b6f6eef&amp;color=0,0,0&amp;vtp=1&amp;vaab=1&amp;bbb=1&amp;hb=1&amp;hs=1"/>
          <p:cNvSpPr/>
          <p:nvPr/>
        </p:nvSpPr>
        <p:spPr>
          <a:xfrm>
            <a:off x="539496" y="4085050"/>
            <a:ext cx="69951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）东南亚地处亚洲与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洲、C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10" name="QB_8_AN.4_1#df8545929.blank?vaa=1&amp;vcp=1&amp;vis=1&amp;pid=d4b6f6eef&amp;color=0,0,0&amp;vpa=159&amp;vtp=1&amp;vaab=1&amp;bbb=1"/>
          <p:cNvSpPr/>
          <p:nvPr/>
        </p:nvSpPr>
        <p:spPr>
          <a:xfrm>
            <a:off x="4283615" y="403361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</a:t>
            </a:r>
            <a:endParaRPr lang="en-US" altLang="zh-CN" sz="2800" dirty="0"/>
          </a:p>
        </p:txBody>
      </p:sp>
      <p:sp>
        <p:nvSpPr>
          <p:cNvPr id="11" name="QB_8_AN.5_1#df8545929.blank?vaa=1&amp;vcp=1&amp;vis=1&amp;pid=d4b6f6eef&amp;color=0,0,0&amp;vpa=160&amp;vtp=1&amp;vaab=1&amp;bbb=1"/>
          <p:cNvSpPr/>
          <p:nvPr/>
        </p:nvSpPr>
        <p:spPr>
          <a:xfrm>
            <a:off x="6298152" y="403361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12" name="QB_8_BD.253_1#19ddc028c?vaa=1&amp;vcp=1&amp;vis=1&amp;pid=d4b6f6eef&amp;color=0,0,0&amp;vtp=1&amp;vaab=1&amp;bbb=1&amp;hs=1"/>
          <p:cNvSpPr/>
          <p:nvPr/>
        </p:nvSpPr>
        <p:spPr>
          <a:xfrm>
            <a:off x="539496" y="53283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）东南亚的主要粮食作物是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8_AN.254_1#19ddc028c.blank?vaa=1&amp;vcp=1&amp;vis=1&amp;pid=d4b6f6eef&amp;color=0,0,0&amp;vpa=161&amp;vtp=1&amp;vaab=1&amp;bbb=1"/>
          <p:cNvSpPr/>
          <p:nvPr/>
        </p:nvSpPr>
        <p:spPr>
          <a:xfrm>
            <a:off x="5350415" y="52769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水稻</a:t>
            </a:r>
            <a:endParaRPr lang="en-US" altLang="zh-CN" sz="2800" dirty="0"/>
          </a:p>
        </p:txBody>
      </p:sp>
      <p:sp>
        <p:nvSpPr>
          <p:cNvPr id="14" name="QB_8_BD.250_1#df8545929?htil=29&amp;vaa=1&amp;vcp=1&amp;vis=1&amp;pid=d4b6f6eef&amp;color=0,0,0&amp;vtp=1&amp;vaab=1&amp;bbb=1&amp;hb=1&amp;hs=1"/>
          <p:cNvSpPr/>
          <p:nvPr/>
        </p:nvSpPr>
        <p:spPr>
          <a:xfrm>
            <a:off x="539995" y="470671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洋与印度洋之间的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“十字路口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”，地理位置十分重要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3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55_1#44422a971?vaa=1&amp;vcp=1&amp;vis=1&amp;pid=d4b6f6eef&amp;color=0,0,0&amp;vtp=1&amp;vaab=1&amp;bt=1&amp;bbb=1&amp;hb=1"/>
          <p:cNvSpPr/>
          <p:nvPr/>
        </p:nvSpPr>
        <p:spPr>
          <a:xfrm>
            <a:off x="539496" y="11714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（5）东南亚是世界上热带经济作物的重要产地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，主要经济作物有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256_1#44422a971.blank?vaa=1&amp;vcp=1&amp;vis=1&amp;pid=d4b6f6eef&amp;color=0,0,0&amp;vpa=162&amp;vtp=1&amp;vaab=1&amp;bbb=1&amp;hb=1"/>
          <p:cNvSpPr/>
          <p:nvPr/>
        </p:nvSpPr>
        <p:spPr>
          <a:xfrm>
            <a:off x="539496" y="114096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天然橡胶</a:t>
            </a:r>
            <a:endParaRPr lang="en-US" altLang="zh-CN" sz="2800" dirty="0"/>
          </a:p>
        </p:txBody>
      </p:sp>
      <p:sp>
        <p:nvSpPr>
          <p:cNvPr id="4" name="QB_8_AN.258_1#44422a971.blank?vaa=1&amp;vcp=1&amp;vis=1&amp;pid=d4b6f6eef&amp;color=0,0,0&amp;vpa=163&amp;vtp=1&amp;vaab=1&amp;bbb=1"/>
          <p:cNvSpPr/>
          <p:nvPr/>
        </p:nvSpPr>
        <p:spPr>
          <a:xfrm>
            <a:off x="1794414" y="1767713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椰子（或油棕、蕉麻等）</a:t>
            </a:r>
            <a:endParaRPr lang="en-US" altLang="zh-CN" sz="2800" dirty="0"/>
          </a:p>
        </p:txBody>
      </p:sp>
      <p:pic>
        <p:nvPicPr>
          <p:cNvPr id="5" name="QO_7_BD.257_1#44422a971?vaa=1&amp;vcp=1&amp;vis=1&amp;pid=d4b6f6ee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104" y="2500249"/>
            <a:ext cx="3675888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ea090d4a?vcp=1&amp;pid=e22d8e5a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QO_7_BD.259_1#6dcb44572?sp=1&amp;vaa=1&amp;vcp=1&amp;vis=1&amp;pid=9ea090d4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下面的图1为图2中②河年平均流量曲线图，图2为某区域略图。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259_2#6dcb44572?htil=30&amp;vaa=1&amp;vcp=1&amp;vis=1&amp;pid=9ea090d4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2604561"/>
            <a:ext cx="487375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60_1#34f782696?htil=30&amp;vaa=1&amp;vcp=1&amp;vis=1&amp;pid=6dcb44572&amp;color=0,0,0&amp;vtp=1&amp;vaab=1&amp;bbb=1&amp;hb=1"/>
          <p:cNvSpPr/>
          <p:nvPr/>
        </p:nvSpPr>
        <p:spPr>
          <a:xfrm>
            <a:off x="539496" y="2550649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①地形区的地势特征是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，说出你判断的理由：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34f782696.blank?vaa=1&amp;vcp=1&amp;vis=1&amp;pid=6dcb44572&amp;color=0,0,0&amp;vpa=164&amp;vtp=1&amp;vaab=1&amp;bbb=1&amp;hb=1"/>
          <p:cNvSpPr/>
          <p:nvPr/>
        </p:nvSpPr>
        <p:spPr>
          <a:xfrm>
            <a:off x="539496" y="2520169"/>
            <a:ext cx="6099048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西高东低</a:t>
            </a:r>
            <a:endParaRPr lang="en-US" altLang="zh-CN" sz="2800" dirty="0"/>
          </a:p>
        </p:txBody>
      </p:sp>
      <p:sp>
        <p:nvSpPr>
          <p:cNvPr id="7" name="QB_8_AN.262_1#34f782696.blank?vaa=1&amp;vcp=1&amp;vis=1&amp;pid=6dcb44572&amp;color=0,0,0&amp;vpa=165&amp;vtp=1&amp;vaab=1&amp;bbb=1&amp;hb=1"/>
          <p:cNvSpPr/>
          <p:nvPr/>
        </p:nvSpPr>
        <p:spPr>
          <a:xfrm>
            <a:off x="539496" y="3167869"/>
            <a:ext cx="6099048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河流自西向东流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63_1#2b08471a0?htil=31&amp;vaa=1&amp;vcp=1&amp;vis=1&amp;pid=6dcb4457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9910" y="847820"/>
            <a:ext cx="487375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63_2#2b08471a0?htil=31&amp;vaa=1&amp;vcp=1&amp;vis=1&amp;pid=6dcb44572&amp;color=0,0,0&amp;vtp=1&amp;vaab=1&amp;bt=1&amp;bbb=1&amp;hb=1&amp;hs=1"/>
          <p:cNvSpPr/>
          <p:nvPr/>
        </p:nvSpPr>
        <p:spPr>
          <a:xfrm>
            <a:off x="539496" y="601472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②河是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。结合所给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，分别阐释②河A、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B两次汛期的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主要水源：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2b08471a0.blank?vaa=1&amp;vcp=1&amp;vis=1&amp;pid=6dcb44572&amp;color=0,0,0&amp;vpa=166&amp;vtp=1&amp;vaab=1&amp;bbb=1"/>
          <p:cNvSpPr/>
          <p:nvPr/>
        </p:nvSpPr>
        <p:spPr>
          <a:xfrm>
            <a:off x="3216815" y="57099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印度河</a:t>
            </a:r>
            <a:endParaRPr lang="en-US" altLang="zh-CN" sz="2800" dirty="0"/>
          </a:p>
        </p:txBody>
      </p:sp>
      <p:sp>
        <p:nvSpPr>
          <p:cNvPr id="5" name="QB_8_AN.2_1#2b08471a0.blank?vaa=1&amp;vcp=1&amp;vis=1&amp;pid=6dcb44572&amp;color=0,0,0&amp;vpa=167&amp;vtp=1&amp;vaab=1&amp;bbb=1&amp;hb=1"/>
          <p:cNvSpPr/>
          <p:nvPr/>
        </p:nvSpPr>
        <p:spPr>
          <a:xfrm>
            <a:off x="539496" y="1866392"/>
            <a:ext cx="6099048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A汛期（春汛）的水源来自高山冰雪融水</a:t>
            </a:r>
            <a:endParaRPr lang="en-US" altLang="zh-CN" sz="2800" dirty="0"/>
          </a:p>
        </p:txBody>
      </p:sp>
      <p:sp>
        <p:nvSpPr>
          <p:cNvPr id="6" name="QB_8_AN.3_1#2b08471a0.blank?vaa=1&amp;vcp=1&amp;vis=1&amp;pid=6dcb44572&amp;color=0,0,0&amp;vpa=168&amp;vtp=1&amp;vaab=1&amp;bbb=1&amp;hb=1"/>
          <p:cNvSpPr/>
          <p:nvPr/>
        </p:nvSpPr>
        <p:spPr>
          <a:xfrm>
            <a:off x="539496" y="2514092"/>
            <a:ext cx="6099048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B汛期（夏汛）的水源来自（夏季西南季风从印度洋带来的）大气降水及高山冰雪融水</a:t>
            </a:r>
            <a:endParaRPr lang="en-US" altLang="zh-CN" sz="2800" dirty="0"/>
          </a:p>
        </p:txBody>
      </p:sp>
      <p:sp>
        <p:nvSpPr>
          <p:cNvPr id="7" name="QB_8_BD.267_1#6a6612f15?vaa=1&amp;vcp=1&amp;vis=1&amp;pid=6dcb44572&amp;color=0,0,0&amp;vtp=1&amp;vaab=1&amp;bbb=1&amp;hb=1&amp;hs=1"/>
          <p:cNvSpPr/>
          <p:nvPr/>
        </p:nvSpPr>
        <p:spPr>
          <a:xfrm>
            <a:off x="539496" y="44474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）图示半岛主要为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气候，这里与世界同纬度的其他地区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，冬季气温偏高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268_1#6a6612f15.blank?vaa=1&amp;vcp=1&amp;vis=1&amp;pid=6dcb44572&amp;color=0,0,0&amp;vpa=169&amp;vtp=1&amp;vaab=1&amp;bbb=1"/>
          <p:cNvSpPr/>
          <p:nvPr/>
        </p:nvSpPr>
        <p:spPr>
          <a:xfrm>
            <a:off x="3928015" y="441699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9" name="QB_8_AN.269_1#6a6612f15.blank?vaa=1&amp;vcp=1&amp;vis=1&amp;pid=6dcb44572&amp;color=0,0,0&amp;vpa=170&amp;vtp=1&amp;vaab=1&amp;bbb=1&amp;hb=1"/>
          <p:cNvSpPr/>
          <p:nvPr/>
        </p:nvSpPr>
        <p:spPr>
          <a:xfrm>
            <a:off x="539496" y="506469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北部有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（喜马拉雅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）山脉阻挡亚洲北部的冷空气侵入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70_1#b62a6bd11?vaa=1&amp;vcp=1&amp;vis=1&amp;pid=6dcb44572&amp;color=0,0,0&amp;vtp=1&amp;vaab=1&amp;bt=1&amp;bbb=1&amp;hb=1"/>
          <p:cNvSpPr/>
          <p:nvPr/>
        </p:nvSpPr>
        <p:spPr>
          <a:xfrm>
            <a:off x="539496" y="106629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）图中甲国为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，该国与我国在人口方面的共同特点是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271_1#b62a6bd11.blank?vaa=1&amp;vcp=1&amp;vis=1&amp;pid=6dcb44572&amp;color=0,0,0&amp;vpa=171&amp;vtp=1&amp;vaab=1&amp;bbb=1"/>
          <p:cNvSpPr/>
          <p:nvPr/>
        </p:nvSpPr>
        <p:spPr>
          <a:xfrm>
            <a:off x="3216815" y="103581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4" name="QB_8_AN.273_1#b62a6bd11.blank?vaa=1&amp;vcp=1&amp;vis=1&amp;pid=6dcb44572&amp;color=0,0,0&amp;vpa=172&amp;vtp=1&amp;vaab=1&amp;bbb=1&amp;hb=1"/>
          <p:cNvSpPr/>
          <p:nvPr/>
        </p:nvSpPr>
        <p:spPr>
          <a:xfrm>
            <a:off x="539496" y="103581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人口数量多</a:t>
            </a:r>
            <a:endParaRPr lang="en-US" altLang="zh-CN" sz="2800" dirty="0"/>
          </a:p>
        </p:txBody>
      </p:sp>
      <p:pic>
        <p:nvPicPr>
          <p:cNvPr id="5" name="QO_7_BD.272_1#b62a6bd11?vaa=1&amp;vcp=1&amp;vis=1&amp;pid=6dcb4457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395093"/>
            <a:ext cx="491032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6_BD#2c8135663?colgroup=14,15&amp;vcp=1&amp;pid=68f9d8ec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2806"/>
          <a:ext cx="11100816" cy="5047742"/>
        </p:xfrm>
        <a:graphic>
          <a:graphicData uri="http://schemas.openxmlformats.org/drawingml/2006/table">
            <a:tbl>
              <a:tblPr/>
              <a:tblGrid>
                <a:gridCol w="540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5.举例说出东南亚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发展旅游业的优势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运用资料描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述西亚富有地方特色的文化习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.说出南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北极地区自然环境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的特殊性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认识开展极地科学考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察和保护极地环境的重要性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6600"/>
                        </a:lnSpc>
                      </a:pPr>
                      <a:r>
                        <a:rPr lang="en-US" altLang="zh-CN" sz="147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2c8135663.table_image?tii=4&amp;vcp=1&amp;pid=68f9d8ec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9612" y="2378882"/>
            <a:ext cx="5504688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2c8135663?colgroup=14,15&amp;vcp=1&amp;pid=68f9d8ecb&amp;color=0,0,0&amp;mp=1&amp;vtp=1&amp;vaab=1&amp;bt=1&amp;bbb=1"/>
          <p:cNvSpPr txBox="1"/>
          <p:nvPr/>
        </p:nvSpPr>
        <p:spPr>
          <a:xfrm>
            <a:off x="1092216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4_1#b4ff0b65c?sp=1&amp;vaa=1&amp;vcp=1&amp;vis=1&amp;pid=9ea090d4a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阅读图文材料,完成下列各题。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中欧班列（义乌—伦敦）,途经哈萨克斯坦、俄罗斯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、白俄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罗斯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、波兰、德国、比利时、法国等国家,穿越英吉利海峡隧道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,最终抵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达伦敦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,全程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多千米。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4_2#b4ff0b65c?vaa=1&amp;vcp=1&amp;vis=1&amp;pid=9ea090d4a&amp;color=0,0,0&amp;mp=1&amp;vtp=1&amp;vaab=1&amp;bt=1&amp;bbb=1"/>
          <p:cNvSpPr/>
          <p:nvPr/>
        </p:nvSpPr>
        <p:spPr>
          <a:xfrm>
            <a:off x="539496" y="6847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中欧班列示意图和欧洲西部地形图。</a:t>
            </a:r>
            <a:endParaRPr lang="en-US" altLang="zh-CN" sz="2800" dirty="0"/>
          </a:p>
        </p:txBody>
      </p:sp>
      <p:pic>
        <p:nvPicPr>
          <p:cNvPr id="3" name="QO_7_BD.274_4#b4ff0b65c?htil=1&amp;vaa=1&amp;vcp=1&amp;vis=1&amp;pid=9ea090d4a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219" y="1448657"/>
            <a:ext cx="5200962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7_BD.274_5#b4ff0b65c?htil=1&amp;vaa=1&amp;vcp=1&amp;vis=1&amp;pid=9ea090d4a&amp;color=0,0,0&amp;tib=255,255,255&amp;vtp=1&amp;vaab=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004304" y="1369752"/>
            <a:ext cx="3749040" cy="28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75_1#0b3b42d20?vaa=1&amp;vcp=1&amp;vis=1&amp;pid=b4ff0b65c&amp;color=0,0,0&amp;vtp=1&amp;vaab=1&amp;bbb=1"/>
          <p:cNvSpPr/>
          <p:nvPr/>
        </p:nvSpPr>
        <p:spPr>
          <a:xfrm>
            <a:off x="539496" y="43127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中欧班列经过俄罗斯最大的城市A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（2）中欧班列穿过欧洲西部地区，这里主要受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气候的影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响，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业（农业生产部门）发达。</a:t>
            </a:r>
            <a:endParaRPr lang="en-US" altLang="zh-CN" sz="2800" dirty="0"/>
          </a:p>
        </p:txBody>
      </p:sp>
      <p:sp>
        <p:nvSpPr>
          <p:cNvPr id="6" name="QB_8_AN.1_1#0b3b42d20.blank?vaa=1&amp;vcp=1&amp;vis=1&amp;pid=b4ff0b65c&amp;color=0,0,0&amp;vpa=173&amp;vtp=1&amp;vaab=1&amp;bbb=1"/>
          <p:cNvSpPr/>
          <p:nvPr/>
        </p:nvSpPr>
        <p:spPr>
          <a:xfrm>
            <a:off x="6674389" y="428228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莫斯科</a:t>
            </a:r>
            <a:endParaRPr lang="en-US" altLang="zh-CN" sz="2800" dirty="0"/>
          </a:p>
        </p:txBody>
      </p:sp>
      <p:sp>
        <p:nvSpPr>
          <p:cNvPr id="8" name="QB_8_AN.278_1#0b3b42d20.blank?vaa=1&amp;vcp=1&amp;vis=1&amp;pid=b4ff0b65c&amp;color=0,0,0&amp;vpa=174&amp;vtp=1&amp;vaab=1&amp;bbb=1"/>
          <p:cNvSpPr/>
          <p:nvPr/>
        </p:nvSpPr>
        <p:spPr>
          <a:xfrm>
            <a:off x="7839614" y="4929981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温带海洋性</a:t>
            </a:r>
            <a:endParaRPr lang="en-US" altLang="zh-CN" sz="2800" dirty="0"/>
          </a:p>
        </p:txBody>
      </p:sp>
      <p:sp>
        <p:nvSpPr>
          <p:cNvPr id="9" name="QB_8_AN.279_1#0b3b42d20.blank?vaa=1&amp;vcp=1&amp;vis=1&amp;pid=b4ff0b65c&amp;color=0,0,0&amp;vpa=175&amp;vtp=1&amp;vaab=1&amp;bbb=1"/>
          <p:cNvSpPr/>
          <p:nvPr/>
        </p:nvSpPr>
        <p:spPr>
          <a:xfrm>
            <a:off x="1261015" y="555672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80_1#5d862bb12?vaa=1&amp;vcp=1&amp;vis=1&amp;pid=b4ff0b65c&amp;color=0,0,0&amp;vtp=1&amp;vaab=1&amp;bt=1&amp;bbb=1&amp;hb=1"/>
          <p:cNvSpPr/>
          <p:nvPr/>
        </p:nvSpPr>
        <p:spPr>
          <a:xfrm>
            <a:off x="539496" y="8727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（3）中欧班列途经法国，该国南部地区分布有大面积的油橄榄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、无花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果等耐旱经济作物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，从气候方面分析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,该分布形成的主要原因是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281_1#5d862bb12.blank?vaa=1&amp;vcp=1&amp;vis=1&amp;pid=b4ff0b65c&amp;color=0,0,0&amp;vpa=176&amp;vtp=1&amp;vaab=1&amp;bbb=1&amp;hb=1"/>
          <p:cNvSpPr/>
          <p:nvPr/>
        </p:nvSpPr>
        <p:spPr>
          <a:xfrm>
            <a:off x="539496" y="1489964"/>
            <a:ext cx="11109960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法国南部地区属地中海气候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，夏季炎热干燥，雨热不同期，适合耐旱作物的生长</a:t>
            </a:r>
            <a:endParaRPr lang="en-US" altLang="zh-CN" sz="2800" dirty="0"/>
          </a:p>
        </p:txBody>
      </p:sp>
      <p:pic>
        <p:nvPicPr>
          <p:cNvPr id="4" name="QO_7_BD.280_3#5d862bb12?htil=1&amp;vaa=1&amp;vcp=1&amp;vis=1&amp;pid=b4ff0b65c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45679" y="3498088"/>
            <a:ext cx="4747186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280_4#5d862bb12?htil=1&amp;vaa=1&amp;vcp=1&amp;vis=1&amp;pid=b4ff0b65c&amp;color=0,0,0&amp;tib=255,255,255&amp;vtp=1&amp;vaab=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215539" y="3507232"/>
            <a:ext cx="3317426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82_1#5bbc1aaa4?vaa=1&amp;vcp=1&amp;vis=1&amp;pid=b4ff0b65c&amp;color=0,0,0&amp;vtp=1&amp;vaab=1&amp;bt=1&amp;bbb=1&amp;hb=1"/>
          <p:cNvSpPr/>
          <p:nvPr/>
        </p:nvSpPr>
        <p:spPr>
          <a:xfrm>
            <a:off x="539496" y="112344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（4）中欧班列起止点所在地区人们的饮食习惯明显不同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。义乌所在的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亚洲东部地区,人们以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；伦敦所在的欧洲西部地区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的餐桌上最常见的食物是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列举一种即可）。</a:t>
            </a:r>
            <a:endParaRPr lang="en-US" altLang="zh-CN" sz="2800" dirty="0"/>
          </a:p>
        </p:txBody>
      </p:sp>
      <p:sp>
        <p:nvSpPr>
          <p:cNvPr id="3" name="QB_8_AN.283_1#5bbc1aaa4.blank?vaa=1&amp;vcp=1&amp;vis=1&amp;pid=b4ff0b65c&amp;color=0,0,0&amp;vpa=177&amp;vtp=1&amp;vaab=1&amp;bbb=1"/>
          <p:cNvSpPr/>
          <p:nvPr/>
        </p:nvSpPr>
        <p:spPr>
          <a:xfrm>
            <a:off x="3839115" y="174066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米饭</a:t>
            </a:r>
            <a:endParaRPr lang="en-US" altLang="zh-CN" sz="2800" dirty="0"/>
          </a:p>
        </p:txBody>
      </p:sp>
      <p:sp>
        <p:nvSpPr>
          <p:cNvPr id="4" name="QB_8_AN.285_1#5bbc1aaa4.blank?vaa=1&amp;vcp=1&amp;vis=1&amp;pid=b4ff0b65c&amp;color=0,0,0&amp;vpa=178&amp;vtp=1&amp;vaab=1&amp;bbb=1"/>
          <p:cNvSpPr/>
          <p:nvPr/>
        </p:nvSpPr>
        <p:spPr>
          <a:xfrm>
            <a:off x="4461415" y="2367407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肉类（或奶制品）</a:t>
            </a:r>
            <a:endParaRPr lang="en-US" altLang="zh-CN" sz="2800" dirty="0"/>
          </a:p>
        </p:txBody>
      </p:sp>
      <p:pic>
        <p:nvPicPr>
          <p:cNvPr id="5" name="QO_7_BD.284_2#5bbc1aaa4?htil=1&amp;vaa=1&amp;vcp=1&amp;vis=1&amp;pid=b4ff0b65c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1483" y="3101086"/>
            <a:ext cx="5026433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284_3#5bbc1aaa4?htil=1&amp;vaa=1&amp;vcp=1&amp;vis=1&amp;pid=b4ff0b65c&amp;color=0,0,0&amp;tib=255,255,255&amp;vtp=1&amp;vaab=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171145" y="3174238"/>
            <a:ext cx="3415358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5d074d53.fixed?vcp=1&amp;pid=a06dc7f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了解地区</a:t>
            </a:r>
            <a:endParaRPr lang="en-US" altLang="zh-CN" sz="4000" dirty="0"/>
          </a:p>
        </p:txBody>
      </p:sp>
      <p:sp>
        <p:nvSpPr>
          <p:cNvPr id="3" name="C_5_BD#35d074d53.fixed?vcp=1&amp;pid=a06dc7f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aaf00e39?vcp=1&amp;pid=35d074d53&amp;color=0,0,0&amp;vtp=1&amp;vaab=1&amp;bt=1&amp;bbb=1"/>
          <p:cNvSpPr/>
          <p:nvPr/>
        </p:nvSpPr>
        <p:spPr>
          <a:xfrm>
            <a:off x="539496" y="443934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东南亚</a:t>
            </a:r>
            <a:endParaRPr lang="en-US" altLang="zh-CN" sz="3000" dirty="0"/>
          </a:p>
        </p:txBody>
      </p:sp>
      <p:sp>
        <p:nvSpPr>
          <p:cNvPr id="3" name="QB_7_BD.1_1#2fbd7eb4b?sp=1&amp;vaa=1&amp;vcp=1&amp;vis=1&amp;pid=9aaf00e39&amp;color=0,0,0&amp;vtp=1&amp;vaab=1&amp;bbb=1"/>
          <p:cNvSpPr/>
          <p:nvPr/>
        </p:nvSpPr>
        <p:spPr>
          <a:xfrm>
            <a:off x="539496" y="11054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1.地理位置、范围和自然环境</a:t>
            </a:r>
            <a:endParaRPr lang="en-US" altLang="zh-CN" sz="2800" dirty="0"/>
          </a:p>
        </p:txBody>
      </p:sp>
      <p:graphicFrame>
        <p:nvGraphicFramePr>
          <p:cNvPr id="10" name="QB_7_BD.1_2#2fbd7eb4b?colgroup=2,26&amp;vaa=1&amp;vcp=1&amp;vis=1&amp;pid=9aaf00e39&amp;color=0,0,0&amp;vtp=1&amp;vaab=1&amp;bbb=1&amp;hb=1"/>
          <p:cNvGraphicFramePr>
            <a:graphicFrameLocks noGrp="1"/>
          </p:cNvGraphicFramePr>
          <p:nvPr/>
        </p:nvGraphicFramePr>
        <p:xfrm>
          <a:off x="539496" y="1796865"/>
          <a:ext cx="11082528" cy="4484880"/>
        </p:xfrm>
        <a:graphic>
          <a:graphicData uri="http://schemas.openxmlformats.org/drawingml/2006/table">
            <a:tbl>
              <a:tblPr/>
              <a:tblGrid>
                <a:gridCol w="116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3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十字路口”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是世界海洋运输和航空运输的重要枢纽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海峡是联结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印度洋沿岸港口与太平洋西岸港口的重要航道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半岛和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群岛的大部分组成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地势大致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山河相间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纵列分布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大多数岛屿地势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山岭很多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平原较少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里火山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地震活动频繁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印度尼西亚是世界上火山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最多的国家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7_AN.2_1#2fbd7eb4b.blank?vaa=1&amp;vcp=1&amp;vis=1&amp;pid=9aaf00e39&amp;color=0,0,0&amp;vpa=1&amp;vtp=1&amp;vaab=1"/>
          <p:cNvSpPr/>
          <p:nvPr/>
        </p:nvSpPr>
        <p:spPr>
          <a:xfrm>
            <a:off x="2494303" y="179851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6" name="QB_7_AN.3_1#2fbd7eb4b.blank?vaa=1&amp;vcp=1&amp;vis=1&amp;pid=9aaf00e39&amp;color=0,0,0&amp;vpa=2&amp;vtp=1&amp;vaab=1&amp;bbb=1"/>
          <p:cNvSpPr/>
          <p:nvPr/>
        </p:nvSpPr>
        <p:spPr>
          <a:xfrm>
            <a:off x="3916702" y="17985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</a:t>
            </a:r>
            <a:endParaRPr lang="en-US" altLang="zh-CN" sz="2800" dirty="0"/>
          </a:p>
        </p:txBody>
      </p:sp>
      <p:sp>
        <p:nvSpPr>
          <p:cNvPr id="7" name="QB_7_AN.4_1#2fbd7eb4b.blank?vaa=1&amp;vcp=1&amp;vis=1&amp;pid=9aaf00e39&amp;color=0,0,0&amp;vpa=3&amp;vtp=1&amp;vaab=1&amp;bbb=1"/>
          <p:cNvSpPr/>
          <p:nvPr/>
        </p:nvSpPr>
        <p:spPr>
          <a:xfrm>
            <a:off x="5682002" y="17985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8" name="QB_7_AN.5_1#2fbd7eb4b.blank?vaa=1&amp;vcp=1&amp;vis=1&amp;pid=9aaf00e39&amp;color=0,0,0&amp;vpa=4&amp;vtp=1&amp;vaab=1&amp;bbb=1"/>
          <p:cNvSpPr/>
          <p:nvPr/>
        </p:nvSpPr>
        <p:spPr>
          <a:xfrm>
            <a:off x="7460003" y="17985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9" name="QB_7_AN.6_1#2fbd7eb4b.blank?vaa=1&amp;vcp=1&amp;vis=1&amp;pid=9aaf00e39&amp;color=0,0,0&amp;vpa=5&amp;vtp=1&amp;vaab=1&amp;bbb=1"/>
          <p:cNvSpPr/>
          <p:nvPr/>
        </p:nvSpPr>
        <p:spPr>
          <a:xfrm>
            <a:off x="8171203" y="235731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马六甲</a:t>
            </a:r>
            <a:endParaRPr lang="en-US" altLang="zh-CN" sz="2800" dirty="0"/>
          </a:p>
        </p:txBody>
      </p:sp>
      <p:sp>
        <p:nvSpPr>
          <p:cNvPr id="4" name="QB_7_AN.7_1#2fbd7eb4b.blank?vaa=1&amp;vcp=1&amp;vis=1&amp;pid=9aaf00e39&amp;color=0,0,0&amp;vpa=6&amp;vtp=1&amp;vaab=1&amp;bbb=1"/>
          <p:cNvSpPr/>
          <p:nvPr/>
        </p:nvSpPr>
        <p:spPr>
          <a:xfrm>
            <a:off x="2138703" y="34584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中南</a:t>
            </a:r>
            <a:endParaRPr lang="en-US" altLang="zh-CN" sz="2800" dirty="0"/>
          </a:p>
        </p:txBody>
      </p:sp>
      <p:sp>
        <p:nvSpPr>
          <p:cNvPr id="11" name="QB_7_AN.8_1#2fbd7eb4b.blank?vaa=1&amp;vcp=1&amp;vis=1&amp;pid=9aaf00e39&amp;color=0,0,0&amp;vpa=7&amp;vtp=1&amp;vaab=1&amp;bbb=1"/>
          <p:cNvSpPr/>
          <p:nvPr/>
        </p:nvSpPr>
        <p:spPr>
          <a:xfrm>
            <a:off x="4272302" y="34584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马来</a:t>
            </a:r>
            <a:endParaRPr lang="en-US" altLang="zh-CN" sz="2800" dirty="0"/>
          </a:p>
        </p:txBody>
      </p:sp>
      <p:sp>
        <p:nvSpPr>
          <p:cNvPr id="12" name="QB_7_AN.9_1#2fbd7eb4b.blank?vaa=1&amp;vcp=1&amp;vis=1&amp;pid=9aaf00e39&amp;color=0,0,0&amp;vpa=8&amp;vtp=1&amp;vaab=1"/>
          <p:cNvSpPr/>
          <p:nvPr/>
        </p:nvSpPr>
        <p:spPr>
          <a:xfrm>
            <a:off x="4942862" y="40249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13" name="QB_7_AN.10_1#2fbd7eb4b.blank?vaa=1&amp;vcp=1&amp;vis=1&amp;pid=9aaf00e39&amp;color=0,0,0&amp;vpa=9&amp;vtp=1&amp;vaab=1"/>
          <p:cNvSpPr/>
          <p:nvPr/>
        </p:nvSpPr>
        <p:spPr>
          <a:xfrm>
            <a:off x="6009662" y="40249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14" name="QB_7_AN.11_1#2fbd7eb4b.blank?vaa=1&amp;vcp=1&amp;vis=1&amp;pid=9aaf00e39&amp;color=0,0,0&amp;vpa=10&amp;vtp=1&amp;vaab=1&amp;bbb=1"/>
          <p:cNvSpPr/>
          <p:nvPr/>
        </p:nvSpPr>
        <p:spPr>
          <a:xfrm>
            <a:off x="6009662" y="460744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崎岖</a:t>
            </a:r>
            <a:endParaRPr lang="en-US" altLang="zh-CN" sz="2800" dirty="0"/>
          </a:p>
        </p:txBody>
      </p:sp>
      <p:sp>
        <p:nvSpPr>
          <p:cNvPr id="15" name="QB_7_AN.12_1#2fbd7eb4b.blank?vaa=1&amp;vcp=1&amp;vis=1&amp;pid=9aaf00e39&amp;color=0,0,0&amp;vpa=11&amp;vtp=1&amp;vaab=1&amp;bbb=1"/>
          <p:cNvSpPr/>
          <p:nvPr/>
        </p:nvSpPr>
        <p:spPr>
          <a:xfrm>
            <a:off x="6154126" y="570497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火山国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4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3012</Words>
  <Application>Microsoft Office PowerPoint</Application>
  <PresentationFormat>宽屏</PresentationFormat>
  <Paragraphs>796</Paragraphs>
  <Slides>73</Slides>
  <Notes>68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3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15</cp:revision>
  <dcterms:created xsi:type="dcterms:W3CDTF">2024-11-23T11:38:00Z</dcterms:created>
  <dcterms:modified xsi:type="dcterms:W3CDTF">2025-07-28T01:00:33Z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EF01AF972B7C4CFD913329ED36CDA936_12</vt:lpwstr>
  </property>
  <property fmtid="{D5CDD505-2E9C-101B-9397-08002B2CF9AE}" pid="3" name="KSOProductBuildVer">
    <vt:lpwstr>2052-12.1.0.17147</vt:lpwstr>
  </property>
</Properties>
</file>