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54"/>
  </p:notesMasterIdLst>
  <p:sldIdLst>
    <p:sldId id="299" r:id="rId3"/>
    <p:sldId id="298" r:id="rId4"/>
    <p:sldId id="300" r:id="rId5"/>
    <p:sldId id="301" r:id="rId6"/>
    <p:sldId id="302" r:id="rId7"/>
    <p:sldId id="319" r:id="rId8"/>
    <p:sldId id="357" r:id="rId9"/>
    <p:sldId id="324" r:id="rId10"/>
    <p:sldId id="359" r:id="rId11"/>
    <p:sldId id="326" r:id="rId12"/>
    <p:sldId id="360" r:id="rId13"/>
    <p:sldId id="328" r:id="rId14"/>
    <p:sldId id="329" r:id="rId15"/>
    <p:sldId id="330" r:id="rId16"/>
    <p:sldId id="331" r:id="rId17"/>
    <p:sldId id="332" r:id="rId18"/>
    <p:sldId id="335" r:id="rId19"/>
    <p:sldId id="387" r:id="rId20"/>
    <p:sldId id="388" r:id="rId21"/>
    <p:sldId id="389" r:id="rId22"/>
    <p:sldId id="390" r:id="rId23"/>
    <p:sldId id="391" r:id="rId24"/>
    <p:sldId id="334" r:id="rId25"/>
    <p:sldId id="392" r:id="rId26"/>
    <p:sldId id="393" r:id="rId27"/>
    <p:sldId id="394" r:id="rId28"/>
    <p:sldId id="395" r:id="rId29"/>
    <p:sldId id="397" r:id="rId30"/>
    <p:sldId id="396" r:id="rId31"/>
    <p:sldId id="398" r:id="rId32"/>
    <p:sldId id="399" r:id="rId33"/>
    <p:sldId id="339" r:id="rId34"/>
    <p:sldId id="401" r:id="rId35"/>
    <p:sldId id="402" r:id="rId36"/>
    <p:sldId id="403" r:id="rId37"/>
    <p:sldId id="404" r:id="rId38"/>
    <p:sldId id="405" r:id="rId39"/>
    <p:sldId id="406" r:id="rId40"/>
    <p:sldId id="407" r:id="rId41"/>
    <p:sldId id="408" r:id="rId42"/>
    <p:sldId id="400" r:id="rId43"/>
    <p:sldId id="409" r:id="rId44"/>
    <p:sldId id="410" r:id="rId45"/>
    <p:sldId id="412" r:id="rId46"/>
    <p:sldId id="411" r:id="rId47"/>
    <p:sldId id="413" r:id="rId48"/>
    <p:sldId id="414" r:id="rId49"/>
    <p:sldId id="415" r:id="rId50"/>
    <p:sldId id="416" r:id="rId51"/>
    <p:sldId id="417" r:id="rId52"/>
    <p:sldId id="340"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1" userDrawn="1">
          <p15:clr>
            <a:srgbClr val="A4A3A4"/>
          </p15:clr>
        </p15:guide>
        <p15:guide id="2" pos="38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p:scale>
          <a:sx n="76" d="100"/>
          <a:sy n="76" d="100"/>
        </p:scale>
        <p:origin x="806" y="53"/>
      </p:cViewPr>
      <p:guideLst>
        <p:guide orient="horz" pos="2171"/>
        <p:guide pos="38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8.png"/><Relationship Id="rId5" Type="http://schemas.openxmlformats.org/officeDocument/2006/relationships/slideLayout" Target="../slideLayouts/slideLayout4.xml"/><Relationship Id="rId4" Type="http://schemas.openxmlformats.org/officeDocument/2006/relationships/tags" Target="../tags/tag3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22.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8.png"/><Relationship Id="rId5" Type="http://schemas.openxmlformats.org/officeDocument/2006/relationships/slideLayout" Target="../slideLayouts/slideLayout4.xml"/><Relationship Id="rId4" Type="http://schemas.openxmlformats.org/officeDocument/2006/relationships/tags" Target="../tags/tag4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3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8.png"/><Relationship Id="rId5" Type="http://schemas.openxmlformats.org/officeDocument/2006/relationships/slideLayout" Target="../slideLayouts/slideLayout4.xml"/><Relationship Id="rId4" Type="http://schemas.openxmlformats.org/officeDocument/2006/relationships/tags" Target="../tags/tag6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4.xml"/><Relationship Id="rId1" Type="http://schemas.openxmlformats.org/officeDocument/2006/relationships/tags" Target="../tags/tag6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0.xml"/></Relationships>
</file>

<file path=ppt/slides/_rels/slide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5.png"/><Relationship Id="rId5" Type="http://schemas.openxmlformats.org/officeDocument/2006/relationships/slideLayout" Target="../slideLayouts/slideLayout4.xml"/><Relationship Id="rId4" Type="http://schemas.openxmlformats.org/officeDocument/2006/relationships/tags" Target="../tags/tag1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1.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3.xml"/><Relationship Id="rId1" Type="http://schemas.openxmlformats.org/officeDocument/2006/relationships/tags" Target="../tags/tag7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8.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slideLayout" Target="../slideLayouts/slideLayout4.xml"/><Relationship Id="rId4" Type="http://schemas.openxmlformats.org/officeDocument/2006/relationships/tags" Target="../tags/tag23.xml"/></Relationships>
</file>

<file path=ppt/slides/_rels/slide5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8.png"/><Relationship Id="rId5" Type="http://schemas.openxmlformats.org/officeDocument/2006/relationships/slideLayout" Target="../slideLayouts/slideLayout4.xml"/><Relationship Id="rId4" Type="http://schemas.openxmlformats.org/officeDocument/2006/relationships/tags" Target="../tags/tag8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6.png"/><Relationship Id="rId5" Type="http://schemas.openxmlformats.org/officeDocument/2006/relationships/slideLayout" Target="../slideLayouts/slideLayout4.xml"/><Relationship Id="rId4" Type="http://schemas.openxmlformats.org/officeDocument/2006/relationships/tags" Target="../tags/tag2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绩效管理</a:t>
            </a: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第六章</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（三）绩效考核</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787650" y="2108835"/>
            <a:ext cx="7595870" cy="2861310"/>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latin typeface="宋体" panose="02010600030101010101" pitchFamily="2" charset="-122"/>
                <a:ea typeface="宋体" panose="02010600030101010101" pitchFamily="2" charset="-122"/>
              </a:rPr>
              <a:t>定量评价和定性评价；</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latin typeface="宋体" panose="02010600030101010101" pitchFamily="2" charset="-122"/>
                <a:ea typeface="宋体" panose="02010600030101010101" pitchFamily="2" charset="-122"/>
              </a:rPr>
              <a:t>工作结果、工作能力和工作态度、个人发展情况；</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latin typeface="宋体" panose="02010600030101010101" pitchFamily="2" charset="-122"/>
                <a:ea typeface="宋体" panose="02010600030101010101" pitchFamily="2" charset="-122"/>
              </a:rPr>
              <a:t>公平性、客观性、科学性；</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4.</a:t>
            </a:r>
            <a:r>
              <a:rPr sz="2400" b="1">
                <a:latin typeface="宋体" panose="02010600030101010101" pitchFamily="2" charset="-122"/>
                <a:ea typeface="宋体" panose="02010600030101010101" pitchFamily="2" charset="-122"/>
              </a:rPr>
              <a:t>主观性偏差</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5.考核制度和流程</a:t>
            </a:r>
            <a:r>
              <a:rPr lang="zh-CN" altLang="en-US" sz="2400" b="1">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（四）绩效反馈</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822325" y="2165350"/>
            <a:ext cx="10547350" cy="2306955"/>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latin typeface="宋体" panose="02010600030101010101" pitchFamily="2" charset="-122"/>
                <a:ea typeface="宋体" panose="02010600030101010101" pitchFamily="2" charset="-122"/>
              </a:rPr>
              <a:t>将绩效考核的结果及时、准确地传达给员工；</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latin typeface="宋体" panose="02010600030101010101" pitchFamily="2" charset="-122"/>
                <a:ea typeface="宋体" panose="02010600030101010101" pitchFamily="2" charset="-122"/>
              </a:rPr>
              <a:t>帮助员工了解自己的工作表现，明确改进方向，激发员工的工作动力；</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3.</a:t>
            </a:r>
            <a:r>
              <a:rPr sz="2400" b="1">
                <a:latin typeface="宋体" panose="02010600030101010101" pitchFamily="2" charset="-122"/>
                <a:ea typeface="宋体" panose="02010600030101010101" pitchFamily="2" charset="-122"/>
              </a:rPr>
              <a:t>管理者与员工之间的面对面沟通；</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4.</a:t>
            </a:r>
            <a:r>
              <a:rPr sz="2400" b="1">
                <a:latin typeface="宋体" panose="02010600030101010101" pitchFamily="2" charset="-122"/>
                <a:ea typeface="宋体" panose="02010600030101010101" pitchFamily="2" charset="-122"/>
              </a:rPr>
              <a:t>重点在于工作本身，管理者要做到“对事不对人”</a:t>
            </a:r>
            <a:r>
              <a:rPr lang="zh-CN" sz="2400" b="1">
                <a:latin typeface="宋体" panose="02010600030101010101" pitchFamily="2" charset="-122"/>
                <a:ea typeface="宋体" panose="02010600030101010101" pitchFamily="2" charset="-122"/>
              </a:rPr>
              <a:t>。</a:t>
            </a:r>
            <a:endParaRPr lang="zh-CN" altLang="en-US" sz="2400" b="1">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（五）结果运用</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532380" y="1998345"/>
            <a:ext cx="5107305" cy="2306955"/>
          </a:xfrm>
          <a:prstGeom prst="rect">
            <a:avLst/>
          </a:prstGeom>
        </p:spPr>
        <p:txBody>
          <a:bodyPr wrap="square">
            <a:spAutoFit/>
          </a:bodyPr>
          <a:lstStyle/>
          <a:p>
            <a:pPr marL="0" indent="266700" algn="just" defTabSz="266700">
              <a:lnSpc>
                <a:spcPct val="150000"/>
              </a:lnSpc>
              <a:spcAft>
                <a:spcPct val="0"/>
              </a:spcAft>
            </a:pPr>
            <a:r>
              <a:rPr lang="en-US" sz="2400" b="1" dirty="0">
                <a:latin typeface="宋体" panose="02010600030101010101" pitchFamily="2" charset="-122"/>
                <a:ea typeface="宋体" panose="02010600030101010101" pitchFamily="2" charset="-122"/>
              </a:rPr>
              <a:t>1.</a:t>
            </a:r>
            <a:r>
              <a:rPr sz="2400" b="1" dirty="0">
                <a:latin typeface="宋体" panose="02010600030101010101" pitchFamily="2" charset="-122"/>
                <a:ea typeface="宋体" panose="02010600030101010101" pitchFamily="2" charset="-122"/>
              </a:rPr>
              <a:t>晋升与降级</a:t>
            </a:r>
          </a:p>
          <a:p>
            <a:pPr marL="0" indent="266700" algn="just" defTabSz="266700">
              <a:lnSpc>
                <a:spcPct val="150000"/>
              </a:lnSpc>
              <a:spcAft>
                <a:spcPct val="0"/>
              </a:spcAft>
            </a:pPr>
            <a:r>
              <a:rPr lang="en-US" sz="2400" b="1" dirty="0">
                <a:latin typeface="宋体" panose="02010600030101010101" pitchFamily="2" charset="-122"/>
                <a:ea typeface="宋体" panose="02010600030101010101" pitchFamily="2" charset="-122"/>
              </a:rPr>
              <a:t>2.</a:t>
            </a:r>
            <a:r>
              <a:rPr sz="2400" b="1" dirty="0">
                <a:latin typeface="宋体" panose="02010600030101010101" pitchFamily="2" charset="-122"/>
                <a:ea typeface="宋体" panose="02010600030101010101" pitchFamily="2" charset="-122"/>
                <a:sym typeface="+mn-ea"/>
              </a:rPr>
              <a:t>薪酬调整</a:t>
            </a:r>
            <a:endParaRPr sz="2400" b="1" dirty="0">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lang="en-US" sz="2400" b="1" dirty="0">
                <a:latin typeface="宋体" panose="02010600030101010101" pitchFamily="2" charset="-122"/>
                <a:ea typeface="宋体" panose="02010600030101010101" pitchFamily="2" charset="-122"/>
              </a:rPr>
              <a:t>3.</a:t>
            </a:r>
            <a:r>
              <a:rPr sz="2400" b="1" dirty="0">
                <a:latin typeface="宋体" panose="02010600030101010101" pitchFamily="2" charset="-122"/>
                <a:ea typeface="宋体" panose="02010600030101010101" pitchFamily="2" charset="-122"/>
                <a:sym typeface="+mn-ea"/>
              </a:rPr>
              <a:t>奖金分配</a:t>
            </a:r>
            <a:endParaRPr sz="2400" b="1" dirty="0">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lang="en-US" sz="2400" b="1" dirty="0">
                <a:latin typeface="宋体" panose="02010600030101010101" pitchFamily="2" charset="-122"/>
                <a:ea typeface="宋体" panose="02010600030101010101" pitchFamily="2" charset="-122"/>
              </a:rPr>
              <a:t>4.</a:t>
            </a:r>
            <a:r>
              <a:rPr sz="2400" b="1" dirty="0">
                <a:latin typeface="宋体" panose="02010600030101010101" pitchFamily="2" charset="-122"/>
                <a:ea typeface="宋体" panose="02010600030101010101" pitchFamily="2" charset="-122"/>
                <a:sym typeface="+mn-ea"/>
              </a:rPr>
              <a:t>培训与发展</a:t>
            </a:r>
            <a:endParaRPr sz="2400" b="1" dirty="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783"/>
            <a:ext cx="8444865"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第二节   绩效考核指标和标准</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一、绩效考核指标</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二、绩效考核标准</a:t>
            </a:r>
          </a:p>
        </p:txBody>
      </p:sp>
      <p:pic>
        <p:nvPicPr>
          <p:cNvPr id="8" name="图片 7"/>
          <p:cNvPicPr>
            <a:picLocks noChangeAspect="1"/>
          </p:cNvPicPr>
          <p:nvPr/>
        </p:nvPicPr>
        <p:blipFill>
          <a:blip r:embed="rId3"/>
          <a:stretch>
            <a:fillRect/>
          </a:stretch>
        </p:blipFill>
        <p:spPr>
          <a:xfrm>
            <a:off x="556260" y="1769745"/>
            <a:ext cx="4066540" cy="38442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38125" y="2289810"/>
            <a:ext cx="5109845" cy="1225550"/>
          </a:xfrm>
          <a:prstGeom prst="rect">
            <a:avLst/>
          </a:prstGeom>
          <a:noFill/>
        </p:spPr>
        <p:txBody>
          <a:bodyPr wrap="square" lIns="0" tIns="0" rIns="0" bIns="0" rtlCol="0">
            <a:noAutofit/>
          </a:bodyPr>
          <a:lstStyle/>
          <a:p>
            <a:pPr algn="ctr">
              <a:lnSpc>
                <a:spcPct val="260000"/>
              </a:lnSpc>
              <a:defRPr/>
            </a:pPr>
            <a:r>
              <a:rPr lang="zh-CN" altLang="en-US" sz="2800" dirty="0">
                <a:solidFill>
                  <a:srgbClr val="000000"/>
                </a:solidFill>
                <a:highlight>
                  <a:srgbClr val="FFFF00"/>
                </a:highlight>
                <a:cs typeface="+mn-ea"/>
                <a:sym typeface="+mn-lt"/>
              </a:rPr>
              <a:t>绩效考核指标</a:t>
            </a:r>
            <a:r>
              <a:rPr lang="zh-CN" altLang="en-US" sz="2800" dirty="0">
                <a:solidFill>
                  <a:srgbClr val="000000"/>
                </a:solidFill>
                <a:cs typeface="+mn-ea"/>
                <a:sym typeface="+mn-lt"/>
              </a:rPr>
              <a:t>和</a:t>
            </a:r>
            <a:r>
              <a:rPr lang="zh-CN" altLang="en-US" sz="2800" dirty="0">
                <a:solidFill>
                  <a:srgbClr val="000000"/>
                </a:solidFill>
                <a:highlight>
                  <a:srgbClr val="FFFF00"/>
                </a:highlight>
                <a:cs typeface="+mn-ea"/>
                <a:sym typeface="+mn-lt"/>
              </a:rPr>
              <a:t>绩效考核标准</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一、绩效考核指标</a:t>
            </a:r>
          </a:p>
        </p:txBody>
      </p:sp>
      <p:pic>
        <p:nvPicPr>
          <p:cNvPr id="5" name="图片 4"/>
          <p:cNvPicPr>
            <a:picLocks noChangeAspect="1"/>
          </p:cNvPicPr>
          <p:nvPr/>
        </p:nvPicPr>
        <p:blipFill>
          <a:blip r:embed="rId6"/>
          <a:stretch>
            <a:fillRect/>
          </a:stretch>
        </p:blipFill>
        <p:spPr>
          <a:xfrm>
            <a:off x="6555740" y="1446530"/>
            <a:ext cx="5089525" cy="45466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52855" y="21971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（一）绩效指标的含义</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32435" y="2042795"/>
            <a:ext cx="5400675" cy="1257300"/>
          </a:xfrm>
          <a:prstGeom prst="rect">
            <a:avLst/>
          </a:prstGeom>
        </p:spPr>
        <p:txBody>
          <a:bodyPr wrap="square">
            <a:noAutofit/>
          </a:bodyPr>
          <a:lstStyle/>
          <a:p>
            <a:pPr marL="0" indent="266700" algn="just" defTabSz="266700">
              <a:lnSpc>
                <a:spcPct val="150000"/>
              </a:lnSpc>
              <a:spcAft>
                <a:spcPct val="0"/>
              </a:spcAft>
            </a:pPr>
            <a:r>
              <a:rPr lang="en-US" sz="2400" b="1" dirty="0">
                <a:latin typeface="宋体" panose="02010600030101010101" pitchFamily="2" charset="-122"/>
                <a:ea typeface="宋体" panose="02010600030101010101" pitchFamily="2" charset="-122"/>
              </a:rPr>
              <a:t>  </a:t>
            </a:r>
            <a:r>
              <a:rPr sz="2400" b="1" dirty="0" err="1">
                <a:latin typeface="宋体" panose="02010600030101010101" pitchFamily="2" charset="-122"/>
                <a:ea typeface="宋体" panose="02010600030101010101" pitchFamily="2" charset="-122"/>
              </a:rPr>
              <a:t>绩效指标是用于衡量和评价员工或组织绩效表现的</a:t>
            </a:r>
            <a:r>
              <a:rPr sz="2400" b="1" dirty="0" err="1">
                <a:highlight>
                  <a:srgbClr val="FFFF00"/>
                </a:highlight>
                <a:latin typeface="宋体" panose="02010600030101010101" pitchFamily="2" charset="-122"/>
                <a:ea typeface="宋体" panose="02010600030101010101" pitchFamily="2" charset="-122"/>
              </a:rPr>
              <a:t>具体化、可量化</a:t>
            </a:r>
            <a:r>
              <a:rPr sz="2400" b="1" dirty="0" err="1">
                <a:latin typeface="宋体" panose="02010600030101010101" pitchFamily="2" charset="-122"/>
                <a:ea typeface="宋体" panose="02010600030101010101" pitchFamily="2" charset="-122"/>
              </a:rPr>
              <a:t>的</a:t>
            </a:r>
            <a:r>
              <a:rPr sz="2400" b="1" dirty="0" err="1">
                <a:solidFill>
                  <a:srgbClr val="C00000"/>
                </a:solidFill>
                <a:latin typeface="宋体" panose="02010600030101010101" pitchFamily="2" charset="-122"/>
                <a:ea typeface="宋体" panose="02010600030101010101" pitchFamily="2" charset="-122"/>
              </a:rPr>
              <a:t>参数</a:t>
            </a:r>
            <a:r>
              <a:rPr lang="zh-CN" altLang="en-US" sz="2400" b="1" dirty="0">
                <a:latin typeface="宋体" panose="02010600030101010101" pitchFamily="2" charset="-122"/>
                <a:ea typeface="宋体" panose="02010600030101010101" pitchFamily="2" charset="-122"/>
              </a:rPr>
              <a:t>。</a:t>
            </a:r>
            <a:endParaRPr sz="2400" b="1"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6870700" y="1259840"/>
            <a:ext cx="4762500" cy="472376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（二）绩效指标的类型</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915160" y="2385060"/>
            <a:ext cx="8362315" cy="64516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基于</a:t>
            </a:r>
            <a:r>
              <a:rPr sz="2400" b="1">
                <a:highlight>
                  <a:srgbClr val="FFFF00"/>
                </a:highlight>
                <a:latin typeface="宋体" panose="02010600030101010101" pitchFamily="2" charset="-122"/>
                <a:ea typeface="宋体" panose="02010600030101010101" pitchFamily="2" charset="-122"/>
              </a:rPr>
              <a:t>考核内容</a:t>
            </a:r>
            <a:r>
              <a:rPr sz="2400" b="1">
                <a:latin typeface="宋体" panose="02010600030101010101" pitchFamily="2" charset="-122"/>
                <a:ea typeface="宋体" panose="02010600030101010101" pitchFamily="2" charset="-122"/>
              </a:rPr>
              <a:t>、</a:t>
            </a:r>
            <a:r>
              <a:rPr sz="2400" b="1">
                <a:highlight>
                  <a:srgbClr val="FFFF00"/>
                </a:highlight>
                <a:latin typeface="宋体" panose="02010600030101010101" pitchFamily="2" charset="-122"/>
                <a:ea typeface="宋体" panose="02010600030101010101" pitchFamily="2" charset="-122"/>
              </a:rPr>
              <a:t>构建基础</a:t>
            </a:r>
            <a:r>
              <a:rPr sz="2400" b="1">
                <a:latin typeface="宋体" panose="02010600030101010101" pitchFamily="2" charset="-122"/>
                <a:ea typeface="宋体" panose="02010600030101010101" pitchFamily="2" charset="-122"/>
              </a:rPr>
              <a:t>和</a:t>
            </a:r>
            <a:r>
              <a:rPr sz="2400" b="1">
                <a:highlight>
                  <a:srgbClr val="FFFF00"/>
                </a:highlight>
                <a:latin typeface="宋体" panose="02010600030101010101" pitchFamily="2" charset="-122"/>
                <a:ea typeface="宋体" panose="02010600030101010101" pitchFamily="2" charset="-122"/>
              </a:rPr>
              <a:t>绩效属性</a:t>
            </a:r>
            <a:r>
              <a:rPr sz="2400" b="1">
                <a:latin typeface="宋体" panose="02010600030101010101" pitchFamily="2" charset="-122"/>
                <a:ea typeface="宋体" panose="02010600030101010101" pitchFamily="2" charset="-122"/>
              </a:rPr>
              <a:t>三个维度进行分类</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27175" y="316865"/>
            <a:ext cx="4015740" cy="703580"/>
          </a:xfrm>
          <a:prstGeom prst="rect">
            <a:avLst/>
          </a:prstGeom>
          <a:noFill/>
        </p:spPr>
        <p:txBody>
          <a:bodyPr wrap="square" lIns="0" tIns="0" rIns="0" bIns="0" rtlCol="0">
            <a:noAutofit/>
          </a:bodyPr>
          <a:lstStyle/>
          <a:p>
            <a:pPr>
              <a:lnSpc>
                <a:spcPct val="130000"/>
              </a:lnSpc>
              <a:defRPr/>
            </a:pPr>
            <a:r>
              <a:rPr lang="en-US" altLang="zh-CN" sz="2800" b="1" dirty="0">
                <a:cs typeface="+mn-ea"/>
                <a:sym typeface="+mn-lt"/>
              </a:rPr>
              <a:t>1.基于考核内容的分类</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438525" y="2158365"/>
            <a:ext cx="4060825" cy="1753235"/>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（1）工作业绩指标。</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（2）工作能力指标。</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（3）工作态度指标。</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27175" y="316865"/>
            <a:ext cx="4015740" cy="703580"/>
          </a:xfrm>
          <a:prstGeom prst="rect">
            <a:avLst/>
          </a:prstGeom>
          <a:noFill/>
        </p:spPr>
        <p:txBody>
          <a:bodyPr wrap="square" lIns="0" tIns="0" rIns="0" bIns="0" rtlCol="0">
            <a:noAutofit/>
          </a:bodyPr>
          <a:lstStyle/>
          <a:p>
            <a:pPr>
              <a:lnSpc>
                <a:spcPct val="130000"/>
              </a:lnSpc>
              <a:defRPr/>
            </a:pPr>
            <a:r>
              <a:rPr lang="en-US" altLang="zh-CN" sz="2800" b="1" dirty="0">
                <a:cs typeface="+mn-ea"/>
                <a:sym typeface="+mn-lt"/>
              </a:rPr>
              <a:t>2.基于</a:t>
            </a:r>
            <a:r>
              <a:rPr lang="zh-CN" altLang="en-US" sz="2800" b="1" dirty="0">
                <a:cs typeface="+mn-ea"/>
                <a:sym typeface="+mn-lt"/>
              </a:rPr>
              <a:t>构建基础</a:t>
            </a:r>
            <a:r>
              <a:rPr lang="en-US" altLang="zh-CN" sz="2800" b="1" dirty="0">
                <a:cs typeface="+mn-ea"/>
                <a:sym typeface="+mn-lt"/>
              </a:rPr>
              <a:t>的分类</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438525" y="2158365"/>
            <a:ext cx="4060825" cy="119888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（1）硬指标。</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（2）软指标。</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27175" y="316865"/>
            <a:ext cx="4015740" cy="703580"/>
          </a:xfrm>
          <a:prstGeom prst="rect">
            <a:avLst/>
          </a:prstGeom>
          <a:noFill/>
        </p:spPr>
        <p:txBody>
          <a:bodyPr wrap="square" lIns="0" tIns="0" rIns="0" bIns="0" rtlCol="0">
            <a:noAutofit/>
          </a:bodyPr>
          <a:lstStyle/>
          <a:p>
            <a:pPr>
              <a:lnSpc>
                <a:spcPct val="130000"/>
              </a:lnSpc>
              <a:defRPr/>
            </a:pPr>
            <a:r>
              <a:rPr lang="en-US" altLang="zh-CN" sz="2800" b="1" dirty="0">
                <a:cs typeface="+mn-ea"/>
                <a:sym typeface="+mn-lt"/>
              </a:rPr>
              <a:t>3.基于</a:t>
            </a:r>
            <a:r>
              <a:rPr lang="zh-CN" altLang="en-US" sz="2800" b="1" dirty="0">
                <a:cs typeface="+mn-ea"/>
                <a:sym typeface="+mn-lt"/>
              </a:rPr>
              <a:t>绩效属性</a:t>
            </a:r>
            <a:r>
              <a:rPr lang="en-US" altLang="zh-CN" sz="2800" b="1" dirty="0">
                <a:cs typeface="+mn-ea"/>
                <a:sym typeface="+mn-lt"/>
              </a:rPr>
              <a:t>的分类</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438525" y="2158365"/>
            <a:ext cx="4060825" cy="1878330"/>
          </a:xfrm>
          <a:prstGeom prst="rect">
            <a:avLst/>
          </a:prstGeom>
        </p:spPr>
        <p:txBody>
          <a:bodyPr wrap="square">
            <a:no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（1）特质指标。</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（2）行为指标。</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（3）结果指标。</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202093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2719737" y="2715059"/>
            <a:ext cx="2139721" cy="830997"/>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绩效管理的</a:t>
            </a:r>
            <a:endParaRPr kumimoji="0" lang="en-US" altLang="zh-CN"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基础知识</a:t>
            </a:r>
          </a:p>
        </p:txBody>
      </p:sp>
      <p:cxnSp>
        <p:nvCxnSpPr>
          <p:cNvPr id="16" name="išlïḑé"/>
          <p:cNvCxnSpPr/>
          <p:nvPr/>
        </p:nvCxnSpPr>
        <p:spPr>
          <a:xfrm flipV="1">
            <a:off x="256802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455226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251065" y="2715059"/>
            <a:ext cx="2139721" cy="830997"/>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绩效考核指标和标准</a:t>
            </a:r>
          </a:p>
        </p:txBody>
      </p:sp>
      <p:cxnSp>
        <p:nvCxnSpPr>
          <p:cNvPr id="20" name="ïślíḓê"/>
          <p:cNvCxnSpPr/>
          <p:nvPr>
            <p:custDataLst>
              <p:tags r:id="rId5"/>
            </p:custDataLst>
          </p:nvPr>
        </p:nvCxnSpPr>
        <p:spPr>
          <a:xfrm flipV="1">
            <a:off x="509935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708359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7782393" y="2715059"/>
            <a:ext cx="2139721" cy="830997"/>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绩效考核及</a:t>
            </a:r>
            <a:endParaRPr lang="en-US" altLang="zh-CN"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结果运用</a:t>
            </a:r>
          </a:p>
        </p:txBody>
      </p:sp>
      <p:cxnSp>
        <p:nvCxnSpPr>
          <p:cNvPr id="24" name="iśľíḑê"/>
          <p:cNvCxnSpPr/>
          <p:nvPr/>
        </p:nvCxnSpPr>
        <p:spPr>
          <a:xfrm flipV="1">
            <a:off x="7630678"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（三）确定绩效指标的依据</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915160" y="2385060"/>
            <a:ext cx="6523355" cy="286131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1.组织的战略目标</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2.工作分析</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3.业务流程</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4.考核目的</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5.信息获取的便利程度</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（四）绩效指标的权重</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564640"/>
            <a:ext cx="10070465" cy="645160"/>
          </a:xfrm>
          <a:prstGeom prst="rect">
            <a:avLst/>
          </a:prstGeom>
        </p:spPr>
        <p:txBody>
          <a:bodyPr wrap="square">
            <a:sp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1.剖析并权衡各种因素</a:t>
            </a:r>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2.与员工进行充分的沟通和协商</a:t>
            </a:r>
          </a:p>
        </p:txBody>
      </p:sp>
      <p:sp>
        <p:nvSpPr>
          <p:cNvPr id="2" name="文本框 1"/>
          <p:cNvSpPr txBox="1"/>
          <p:nvPr/>
        </p:nvSpPr>
        <p:spPr>
          <a:xfrm>
            <a:off x="3754120" y="2493328"/>
            <a:ext cx="5080000" cy="460375"/>
          </a:xfrm>
          <a:prstGeom prst="rect">
            <a:avLst/>
          </a:prstGeom>
        </p:spPr>
        <p:txBody>
          <a:bodyPr>
            <a:spAutoFit/>
          </a:bodyPr>
          <a:lstStyle/>
          <a:p>
            <a:pPr marL="0" indent="0" algn="ctr" defTabSz="266700">
              <a:lnSpc>
                <a:spcPct val="150000"/>
              </a:lnSpc>
              <a:spcAft>
                <a:spcPct val="0"/>
              </a:spcAft>
            </a:pPr>
            <a:r>
              <a:rPr lang="zh-CN" altLang="en-US" sz="1600">
                <a:latin typeface="宋体" panose="02010600030101010101" pitchFamily="2" charset="-122"/>
                <a:ea typeface="宋体" panose="02010600030101010101" pitchFamily="2" charset="-122"/>
              </a:rPr>
              <a:t>表</a:t>
            </a:r>
            <a:r>
              <a:rPr lang="en-US" altLang="zh-CN" sz="1600">
                <a:latin typeface="宋体" panose="02010600030101010101" pitchFamily="2" charset="-122"/>
                <a:ea typeface="宋体" panose="02010600030101010101" pitchFamily="2" charset="-122"/>
              </a:rPr>
              <a:t>6-1 </a:t>
            </a:r>
            <a:r>
              <a:rPr lang="zh-CN" altLang="en-US" sz="1600">
                <a:latin typeface="宋体" panose="02010600030101010101" pitchFamily="2" charset="-122"/>
                <a:ea typeface="宋体" panose="02010600030101010101" pitchFamily="2" charset="-122"/>
              </a:rPr>
              <a:t>业务人员绩效指标权重分配表</a:t>
            </a:r>
          </a:p>
        </p:txBody>
      </p:sp>
      <p:graphicFrame>
        <p:nvGraphicFramePr>
          <p:cNvPr id="4" name="表格 3"/>
          <p:cNvGraphicFramePr/>
          <p:nvPr/>
        </p:nvGraphicFramePr>
        <p:xfrm>
          <a:off x="1146810" y="3029268"/>
          <a:ext cx="10471150" cy="2836614"/>
        </p:xfrm>
        <a:graphic>
          <a:graphicData uri="http://schemas.openxmlformats.org/drawingml/2006/table">
            <a:tbl>
              <a:tblPr/>
              <a:tblGrid>
                <a:gridCol w="1691005">
                  <a:extLst>
                    <a:ext uri="{9D8B030D-6E8A-4147-A177-3AD203B41FA5}">
                      <a16:colId xmlns:a16="http://schemas.microsoft.com/office/drawing/2014/main" val="20000"/>
                    </a:ext>
                  </a:extLst>
                </a:gridCol>
                <a:gridCol w="2711450">
                  <a:extLst>
                    <a:ext uri="{9D8B030D-6E8A-4147-A177-3AD203B41FA5}">
                      <a16:colId xmlns:a16="http://schemas.microsoft.com/office/drawing/2014/main" val="20001"/>
                    </a:ext>
                  </a:extLst>
                </a:gridCol>
                <a:gridCol w="1592580">
                  <a:extLst>
                    <a:ext uri="{9D8B030D-6E8A-4147-A177-3AD203B41FA5}">
                      <a16:colId xmlns:a16="http://schemas.microsoft.com/office/drawing/2014/main" val="20002"/>
                    </a:ext>
                  </a:extLst>
                </a:gridCol>
                <a:gridCol w="2722245">
                  <a:extLst>
                    <a:ext uri="{9D8B030D-6E8A-4147-A177-3AD203B41FA5}">
                      <a16:colId xmlns:a16="http://schemas.microsoft.com/office/drawing/2014/main" val="20003"/>
                    </a:ext>
                  </a:extLst>
                </a:gridCol>
                <a:gridCol w="1753870">
                  <a:extLst>
                    <a:ext uri="{9D8B030D-6E8A-4147-A177-3AD203B41FA5}">
                      <a16:colId xmlns:a16="http://schemas.microsoft.com/office/drawing/2014/main" val="20004"/>
                    </a:ext>
                  </a:extLst>
                </a:gridCol>
              </a:tblGrid>
              <a:tr h="0">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考核维度</a:t>
                      </a:r>
                    </a:p>
                  </a:txBody>
                  <a:tcPr marL="68580" marR="68580" marT="0" marB="0">
                    <a:lnL>
                      <a:noFill/>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考核指标</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权重（</a:t>
                      </a:r>
                      <a:r>
                        <a:rPr lang="en-US" altLang="zh-CN" sz="1100">
                          <a:solidFill>
                            <a:srgbClr val="000000"/>
                          </a:solidFill>
                          <a:latin typeface="宋体" panose="02010600030101010101" pitchFamily="2" charset="-122"/>
                          <a:ea typeface="宋体" panose="02010600030101010101" pitchFamily="2" charset="-122"/>
                        </a:rPr>
                        <a:t>%</a:t>
                      </a:r>
                      <a:r>
                        <a:rPr lang="zh-CN" altLang="en-US" sz="1100">
                          <a:solidFill>
                            <a:srgbClr val="000000"/>
                          </a:solidFill>
                          <a:latin typeface="宋体" panose="02010600030101010101" pitchFamily="2" charset="-122"/>
                          <a:ea typeface="宋体" panose="02010600030101010101" pitchFamily="2" charset="-122"/>
                        </a:rPr>
                        <a:t>）</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考核标准</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得分</a:t>
                      </a:r>
                    </a:p>
                  </a:txBody>
                  <a:tcPr marL="68580" marR="68580" marT="0" marB="0">
                    <a:lnL w="12700" cap="flat" cmpd="sng">
                      <a:solidFill>
                        <a:srgbClr val="000000"/>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0">
                <a:tc rowSpan="3">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职业素质</a:t>
                      </a:r>
                    </a:p>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a:t>
                      </a:r>
                      <a:r>
                        <a:rPr lang="en-US" altLang="zh-CN" sz="1100">
                          <a:solidFill>
                            <a:srgbClr val="000000"/>
                          </a:solidFill>
                          <a:latin typeface="宋体" panose="02010600030101010101" pitchFamily="2" charset="-122"/>
                          <a:ea typeface="宋体" panose="02010600030101010101" pitchFamily="2" charset="-122"/>
                        </a:rPr>
                        <a:t>10%</a:t>
                      </a:r>
                      <a:r>
                        <a:rPr lang="zh-CN" altLang="en-US" sz="1100">
                          <a:solidFill>
                            <a:srgbClr val="000000"/>
                          </a:solidFill>
                          <a:latin typeface="宋体" panose="02010600030101010101" pitchFamily="2" charset="-122"/>
                          <a:ea typeface="宋体" panose="02010600030101010101" pitchFamily="2" charset="-122"/>
                        </a:rPr>
                        <a:t>）</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团队精神</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40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0">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敬业精神</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30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r h="0">
                <a:tc vMerge="1">
                  <a:txBody>
                    <a:bodyPr/>
                    <a:lstStyle/>
                    <a:p>
                      <a:endParaRPr lang="zh-CN"/>
                    </a:p>
                  </a:txBody>
                  <a:tcPr>
                    <a:lnL>
                      <a:noFill/>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奉献精神</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30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3"/>
                  </a:ext>
                </a:extLst>
              </a:tr>
              <a:tr h="0">
                <a:tc rowSpan="5">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工作任务</a:t>
                      </a:r>
                    </a:p>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a:t>
                      </a:r>
                      <a:r>
                        <a:rPr lang="en-US" altLang="zh-CN" sz="1100">
                          <a:solidFill>
                            <a:srgbClr val="000000"/>
                          </a:solidFill>
                          <a:latin typeface="宋体" panose="02010600030101010101" pitchFamily="2" charset="-122"/>
                          <a:ea typeface="宋体" panose="02010600030101010101" pitchFamily="2" charset="-122"/>
                        </a:rPr>
                        <a:t>70%</a:t>
                      </a:r>
                      <a:r>
                        <a:rPr lang="zh-CN" altLang="en-US" sz="1100">
                          <a:solidFill>
                            <a:srgbClr val="000000"/>
                          </a:solidFill>
                          <a:latin typeface="宋体" panose="02010600030101010101" pitchFamily="2" charset="-122"/>
                          <a:ea typeface="宋体" panose="02010600030101010101" pitchFamily="2" charset="-122"/>
                        </a:rPr>
                        <a:t>）</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销售额</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30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4"/>
                  </a:ext>
                </a:extLst>
              </a:tr>
              <a:tr h="0">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销售量</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20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5"/>
                  </a:ext>
                </a:extLst>
              </a:tr>
              <a:tr h="0">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新客户开发数量</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20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6"/>
                  </a:ext>
                </a:extLst>
              </a:tr>
              <a:tr h="0">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月度工作总结</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15</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7"/>
                  </a:ext>
                </a:extLst>
              </a:tr>
              <a:tr h="0">
                <a:tc vMerge="1">
                  <a:txBody>
                    <a:bodyPr/>
                    <a:lstStyle/>
                    <a:p>
                      <a:endParaRPr lang="zh-CN"/>
                    </a:p>
                  </a:txBody>
                  <a:tcPr>
                    <a:lnL>
                      <a:noFill/>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客户回访次数</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15</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8"/>
                  </a:ext>
                </a:extLst>
              </a:tr>
              <a:tr h="0">
                <a:tc rowSpan="2">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工作态度</a:t>
                      </a:r>
                    </a:p>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a:t>
                      </a:r>
                      <a:r>
                        <a:rPr lang="en-US" altLang="zh-CN" sz="1100">
                          <a:solidFill>
                            <a:srgbClr val="000000"/>
                          </a:solidFill>
                          <a:latin typeface="宋体" panose="02010600030101010101" pitchFamily="2" charset="-122"/>
                          <a:ea typeface="宋体" panose="02010600030101010101" pitchFamily="2" charset="-122"/>
                        </a:rPr>
                        <a:t>10%</a:t>
                      </a:r>
                      <a:r>
                        <a:rPr lang="zh-CN" altLang="en-US" sz="1100">
                          <a:solidFill>
                            <a:srgbClr val="000000"/>
                          </a:solidFill>
                          <a:latin typeface="宋体" panose="02010600030101010101" pitchFamily="2" charset="-122"/>
                          <a:ea typeface="宋体" panose="02010600030101010101" pitchFamily="2" charset="-122"/>
                        </a:rPr>
                        <a:t>）</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考勤</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60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9"/>
                  </a:ext>
                </a:extLst>
              </a:tr>
              <a:tr h="0">
                <a:tc vMerge="1">
                  <a:txBody>
                    <a:bodyPr/>
                    <a:lstStyle/>
                    <a:p>
                      <a:endParaRPr lang="zh-CN"/>
                    </a:p>
                  </a:txBody>
                  <a:tcPr>
                    <a:lnL>
                      <a:noFill/>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日常行为规范</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40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10"/>
                  </a:ext>
                </a:extLst>
              </a:tr>
              <a:tr h="0">
                <a:tc rowSpan="2">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工作能力</a:t>
                      </a:r>
                    </a:p>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a:t>
                      </a:r>
                      <a:r>
                        <a:rPr lang="en-US" altLang="zh-CN" sz="1100">
                          <a:solidFill>
                            <a:srgbClr val="000000"/>
                          </a:solidFill>
                          <a:latin typeface="宋体" panose="02010600030101010101" pitchFamily="2" charset="-122"/>
                          <a:ea typeface="宋体" panose="02010600030101010101" pitchFamily="2" charset="-122"/>
                        </a:rPr>
                        <a:t>10%</a:t>
                      </a:r>
                      <a:r>
                        <a:rPr lang="zh-CN" altLang="en-US" sz="1100">
                          <a:solidFill>
                            <a:srgbClr val="000000"/>
                          </a:solidFill>
                          <a:latin typeface="宋体" panose="02010600030101010101" pitchFamily="2" charset="-122"/>
                          <a:ea typeface="宋体" panose="02010600030101010101" pitchFamily="2" charset="-122"/>
                        </a:rPr>
                        <a:t>）</a:t>
                      </a:r>
                      <a:endParaRPr lang="zh-CN" sz="1100">
                        <a:solidFill>
                          <a:srgbClr val="000000"/>
                        </a:solidFill>
                        <a:latin typeface="宋体" panose="02010600030101010101" pitchFamily="2" charset="-122"/>
                        <a:ea typeface="宋体" panose="02010600030101010101" pitchFamily="2" charset="-122"/>
                      </a:endParaRP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沟通能力</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50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11"/>
                  </a:ext>
                </a:extLst>
              </a:tr>
              <a:tr h="0">
                <a:tc vMerge="1">
                  <a:txBody>
                    <a:bodyPr/>
                    <a:lstStyle/>
                    <a:p>
                      <a:endParaRPr lang="zh-CN"/>
                    </a:p>
                  </a:txBody>
                  <a:tcPr>
                    <a:lnL>
                      <a:noFill/>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组织协调能力</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50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spcBef>
                          <a:spcPct val="0"/>
                        </a:spcBef>
                        <a:spcAft>
                          <a:spcPct val="0"/>
                        </a:spcAft>
                      </a:pPr>
                      <a:endParaRPr sz="1100">
                        <a:solidFill>
                          <a:srgbClr val="000000"/>
                        </a:solidFill>
                        <a:latin typeface="宋体" panose="02010600030101010101" pitchFamily="2" charset="-122"/>
                        <a:ea typeface="宋体" panose="02010600030101010101" pitchFamily="2" charset="-122"/>
                      </a:endParaRP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12"/>
                  </a:ext>
                </a:extLst>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90067" y="1667510"/>
            <a:ext cx="5042913" cy="3885565"/>
          </a:xfrm>
          <a:prstGeom prst="rect">
            <a:avLst/>
          </a:prstGeom>
          <a:noFill/>
        </p:spPr>
        <p:txBody>
          <a:bodyPr wrap="square" lIns="0" tIns="0" rIns="0" bIns="0" rtlCol="0">
            <a:noAutofit/>
          </a:bodyPr>
          <a:lstStyle/>
          <a:p>
            <a:pPr algn="l">
              <a:lnSpc>
                <a:spcPct val="200000"/>
              </a:lnSpc>
              <a:defRPr/>
            </a:pPr>
            <a:r>
              <a:rPr lang="zh-CN" altLang="en-US" sz="2800" dirty="0">
                <a:solidFill>
                  <a:srgbClr val="000000"/>
                </a:solidFill>
                <a:cs typeface="+mn-ea"/>
                <a:sym typeface="+mn-lt"/>
              </a:rPr>
              <a:t>（一）绩效考核标准的含义</a:t>
            </a:r>
          </a:p>
          <a:p>
            <a:pPr algn="l">
              <a:lnSpc>
                <a:spcPct val="200000"/>
              </a:lnSpc>
              <a:defRPr/>
            </a:pPr>
            <a:r>
              <a:rPr lang="zh-CN" altLang="en-US" sz="2800" dirty="0">
                <a:solidFill>
                  <a:srgbClr val="000000"/>
                </a:solidFill>
                <a:cs typeface="+mn-ea"/>
                <a:sym typeface="+mn-lt"/>
              </a:rPr>
              <a:t>（二）绩效考核标准的分类</a:t>
            </a:r>
          </a:p>
          <a:p>
            <a:pPr algn="l">
              <a:lnSpc>
                <a:spcPct val="200000"/>
              </a:lnSpc>
              <a:defRPr/>
            </a:pPr>
            <a:r>
              <a:rPr lang="zh-CN" altLang="en-US" sz="2800" dirty="0">
                <a:solidFill>
                  <a:srgbClr val="000000"/>
                </a:solidFill>
                <a:cs typeface="+mn-ea"/>
                <a:sym typeface="+mn-lt"/>
              </a:rPr>
              <a:t>（三）设计绩效考核标准的原则</a:t>
            </a:r>
          </a:p>
          <a:p>
            <a:pPr algn="l">
              <a:lnSpc>
                <a:spcPct val="200000"/>
              </a:lnSpc>
              <a:defRPr/>
            </a:pPr>
            <a:r>
              <a:rPr lang="zh-CN" altLang="en-US" sz="2800" dirty="0">
                <a:solidFill>
                  <a:srgbClr val="000000"/>
                </a:solidFill>
                <a:cs typeface="+mn-ea"/>
                <a:sym typeface="+mn-lt"/>
              </a:rPr>
              <a:t>（四）绩效标准的设计步骤</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二、绩效考核标准</a:t>
            </a:r>
          </a:p>
        </p:txBody>
      </p:sp>
      <p:pic>
        <p:nvPicPr>
          <p:cNvPr id="5" name="图片 4"/>
          <p:cNvPicPr>
            <a:picLocks noChangeAspect="1"/>
          </p:cNvPicPr>
          <p:nvPr/>
        </p:nvPicPr>
        <p:blipFill>
          <a:blip r:embed="rId6"/>
          <a:stretch>
            <a:fillRect/>
          </a:stretch>
        </p:blipFill>
        <p:spPr>
          <a:xfrm>
            <a:off x="6555740" y="1446530"/>
            <a:ext cx="5089525" cy="45466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（一）绩效考核标准的含义</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703070"/>
            <a:ext cx="9672320" cy="637675"/>
          </a:xfrm>
          <a:prstGeom prst="rect">
            <a:avLst/>
          </a:prstGeom>
        </p:spPr>
        <p:txBody>
          <a:bodyPr wrap="square">
            <a:spAutoFit/>
          </a:bodyPr>
          <a:lstStyle/>
          <a:p>
            <a:pPr marL="0" indent="266700" algn="just" defTabSz="266700">
              <a:lnSpc>
                <a:spcPct val="150000"/>
              </a:lnSpc>
              <a:spcAft>
                <a:spcPct val="0"/>
              </a:spcAft>
            </a:pPr>
            <a:r>
              <a:rPr lang="zh-CN" altLang="en-US" sz="2800" b="1" dirty="0">
                <a:highlight>
                  <a:srgbClr val="FFFF00"/>
                </a:highlight>
                <a:latin typeface="宋体" panose="02010600030101010101" pitchFamily="2" charset="-122"/>
                <a:ea typeface="宋体" panose="02010600030101010101" pitchFamily="2" charset="-122"/>
              </a:rPr>
              <a:t>绩效考核标准：</a:t>
            </a:r>
            <a:r>
              <a:rPr lang="zh-CN" altLang="en-US" sz="2800" b="1" dirty="0">
                <a:latin typeface="宋体" panose="02010600030101010101" pitchFamily="2" charset="-122"/>
                <a:ea typeface="宋体" panose="02010600030101010101" pitchFamily="2" charset="-122"/>
              </a:rPr>
              <a:t>在各项指标上应该达到的具体水平和程度。</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（二）绩效标准的分类</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703070"/>
            <a:ext cx="9672320" cy="3322955"/>
          </a:xfrm>
          <a:prstGeom prst="rect">
            <a:avLst/>
          </a:prstGeom>
        </p:spPr>
        <p:txBody>
          <a:bodyPr wrap="square">
            <a:spAutoFit/>
          </a:bodyPr>
          <a:lstStyle/>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1.</a:t>
            </a:r>
            <a:r>
              <a:rPr lang="zh-CN" altLang="en-US" sz="2800" b="1">
                <a:highlight>
                  <a:srgbClr val="FFFF00"/>
                </a:highlight>
                <a:latin typeface="宋体" panose="02010600030101010101" pitchFamily="2" charset="-122"/>
                <a:ea typeface="宋体" panose="02010600030101010101" pitchFamily="2" charset="-122"/>
              </a:rPr>
              <a:t>量化标准</a:t>
            </a:r>
            <a:r>
              <a:rPr lang="zh-CN" altLang="en-US" sz="2800" b="1">
                <a:latin typeface="宋体" panose="02010600030101010101" pitchFamily="2" charset="-122"/>
                <a:ea typeface="宋体" panose="02010600030101010101" pitchFamily="2" charset="-122"/>
              </a:rPr>
              <a:t>：通过精确的数值、比例或时间来规定绩效指标的完成度，常见于生产、销售、物流、研发和质量管理等领域。</a:t>
            </a:r>
          </a:p>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2.</a:t>
            </a:r>
            <a:r>
              <a:rPr lang="zh-CN" altLang="en-US" sz="2800" b="1">
                <a:highlight>
                  <a:srgbClr val="FFFF00"/>
                </a:highlight>
                <a:latin typeface="宋体" panose="02010600030101010101" pitchFamily="2" charset="-122"/>
                <a:ea typeface="宋体" panose="02010600030101010101" pitchFamily="2" charset="-122"/>
              </a:rPr>
              <a:t>描述性标准</a:t>
            </a:r>
            <a:r>
              <a:rPr lang="zh-CN" altLang="en-US" sz="2800" b="1">
                <a:latin typeface="宋体" panose="02010600030101010101" pitchFamily="2" charset="-122"/>
                <a:ea typeface="宋体" panose="02010600030101010101" pitchFamily="2" charset="-122"/>
              </a:rPr>
              <a:t>：用于那些难以量化或量化成本较高的绩效指标，如员工的能力、团队精神、职责道德、工作态度等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（三）设计绩效标准的原则</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703070"/>
            <a:ext cx="9672320" cy="3322955"/>
          </a:xfrm>
          <a:prstGeom prst="rect">
            <a:avLst/>
          </a:prstGeom>
        </p:spPr>
        <p:txBody>
          <a:bodyPr wrap="square">
            <a:spAutoFit/>
          </a:bodyPr>
          <a:lstStyle/>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S（Specific）——具体性</a:t>
            </a:r>
            <a:endParaRPr lang="zh-CN" altLang="en-US" sz="2800" b="1">
              <a:highlight>
                <a:srgbClr val="FFFF00"/>
              </a:highlight>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2.M（Measurable）——可衡量性</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3.A（Attainable）——可实现性</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4.R（Relevant）——相关性</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5.T（Time-bound）——时限性</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（三）设计绩效标准的原则</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703070"/>
            <a:ext cx="9672320" cy="3322955"/>
          </a:xfrm>
          <a:prstGeom prst="rect">
            <a:avLst/>
          </a:prstGeom>
        </p:spPr>
        <p:txBody>
          <a:bodyPr wrap="square">
            <a:spAutoFit/>
          </a:bodyPr>
          <a:lstStyle/>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S（Specific）——具体性</a:t>
            </a:r>
            <a:endParaRPr lang="zh-CN" altLang="en-US" sz="2800" b="1">
              <a:highlight>
                <a:srgbClr val="FFFF00"/>
              </a:highlight>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2.M（Measurable）——可衡量性</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3.A（Attainable）——可实现性</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4.R（Relevant）——相关性</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5.T（Time-bound）——时限性</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62380" y="391795"/>
            <a:ext cx="5109845" cy="75057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（四）绩效标准的设计步骤</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044575" y="1444625"/>
            <a:ext cx="9672320" cy="3969385"/>
          </a:xfrm>
          <a:prstGeom prst="rect">
            <a:avLst/>
          </a:prstGeom>
        </p:spPr>
        <p:txBody>
          <a:bodyPr wrap="square">
            <a:spAutoFit/>
          </a:bodyPr>
          <a:lstStyle/>
          <a:p>
            <a:pPr marL="0" indent="266700" algn="just" defTabSz="266700">
              <a:lnSpc>
                <a:spcPct val="150000"/>
              </a:lnSpc>
              <a:spcAft>
                <a:spcPct val="0"/>
              </a:spcAft>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需要确定具体的绩效考核指标，确保其能够真实反映员工的工作表现。</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2.在确定了考核指标之后，需要为每个指标设定不同的考核标准等级。</a:t>
            </a:r>
          </a:p>
          <a:p>
            <a:pPr marL="0" indent="266700" algn="just" defTabSz="266700">
              <a:lnSpc>
                <a:spcPct val="150000"/>
              </a:lnSpc>
              <a:spcAft>
                <a:spcPct val="0"/>
              </a:spcAft>
            </a:pPr>
            <a:r>
              <a:rPr lang="zh-CN" altLang="en-US" sz="2800" b="1">
                <a:latin typeface="宋体" panose="02010600030101010101" pitchFamily="2" charset="-122"/>
                <a:ea typeface="宋体" panose="02010600030101010101" pitchFamily="2" charset="-122"/>
              </a:rPr>
              <a:t>3.界定标准的每个等级，即给出具体的定义和描述，以便评估者和被评估者能够清楚地理解每个标准等级代表的含义。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29940" y="1117283"/>
            <a:ext cx="5080000" cy="737235"/>
          </a:xfrm>
          <a:prstGeom prst="rect">
            <a:avLst/>
          </a:prstGeom>
        </p:spPr>
        <p:txBody>
          <a:bodyPr>
            <a:spAutoFit/>
          </a:bodyPr>
          <a:lstStyle/>
          <a:p>
            <a:pPr marL="0" indent="0" algn="ctr" defTabSz="266700">
              <a:lnSpc>
                <a:spcPct val="150000"/>
              </a:lnSpc>
              <a:spcAft>
                <a:spcPct val="0"/>
              </a:spcAft>
            </a:pPr>
            <a:r>
              <a:rPr lang="zh-CN" altLang="en-US" sz="2800" b="1">
                <a:latin typeface="宋体" panose="02010600030101010101" pitchFamily="2" charset="-122"/>
                <a:ea typeface="宋体" panose="02010600030101010101" pitchFamily="2" charset="-122"/>
              </a:rPr>
              <a:t>员工团队精神的绩效标准示例</a:t>
            </a:r>
          </a:p>
        </p:txBody>
      </p:sp>
      <p:graphicFrame>
        <p:nvGraphicFramePr>
          <p:cNvPr id="3" name="表格 2"/>
          <p:cNvGraphicFramePr/>
          <p:nvPr>
            <p:custDataLst>
              <p:tags r:id="rId1"/>
            </p:custDataLst>
          </p:nvPr>
        </p:nvGraphicFramePr>
        <p:xfrm>
          <a:off x="1009015" y="2049780"/>
          <a:ext cx="10240010" cy="3124835"/>
        </p:xfrm>
        <a:graphic>
          <a:graphicData uri="http://schemas.openxmlformats.org/drawingml/2006/table">
            <a:tbl>
              <a:tblPr/>
              <a:tblGrid>
                <a:gridCol w="1290320">
                  <a:extLst>
                    <a:ext uri="{9D8B030D-6E8A-4147-A177-3AD203B41FA5}">
                      <a16:colId xmlns:a16="http://schemas.microsoft.com/office/drawing/2014/main" val="20000"/>
                    </a:ext>
                  </a:extLst>
                </a:gridCol>
                <a:gridCol w="775335">
                  <a:extLst>
                    <a:ext uri="{9D8B030D-6E8A-4147-A177-3AD203B41FA5}">
                      <a16:colId xmlns:a16="http://schemas.microsoft.com/office/drawing/2014/main" val="20001"/>
                    </a:ext>
                  </a:extLst>
                </a:gridCol>
                <a:gridCol w="8174355">
                  <a:extLst>
                    <a:ext uri="{9D8B030D-6E8A-4147-A177-3AD203B41FA5}">
                      <a16:colId xmlns:a16="http://schemas.microsoft.com/office/drawing/2014/main" val="20002"/>
                    </a:ext>
                  </a:extLst>
                </a:gridCol>
              </a:tblGrid>
              <a:tr h="748030">
                <a:tc>
                  <a:txBody>
                    <a:bodyPr/>
                    <a:lstStyle/>
                    <a:p>
                      <a:pPr indent="0" algn="ctr" fontAlgn="auto">
                        <a:lnSpc>
                          <a:spcPct val="18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考核指标</a:t>
                      </a:r>
                    </a:p>
                  </a:txBody>
                  <a:tcPr marL="68580" marR="68580" marT="0" marB="0">
                    <a:lnL>
                      <a:noFill/>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indent="0" algn="ctr" fontAlgn="auto">
                        <a:lnSpc>
                          <a:spcPct val="18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等级</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indent="0" algn="ctr" fontAlgn="auto">
                        <a:lnSpc>
                          <a:spcPct val="18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标准描述</a:t>
                      </a:r>
                    </a:p>
                  </a:txBody>
                  <a:tcPr marL="68580" marR="68580" marT="0" marB="0">
                    <a:lnL w="12700" cap="flat" cmpd="sng">
                      <a:solidFill>
                        <a:srgbClr val="000000"/>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749300">
                <a:tc rowSpan="5">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员工团队精神</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A</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当月积极主动地参与团队活动，对团队目标具有高度的认同感和责任感</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407035">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B</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当月积极参与团队工作，对团队目标有清晰的认识和承诺</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r h="407035">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C</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当月能够按照团队要求参与工作，完成自己的任务</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3"/>
                  </a:ext>
                </a:extLst>
              </a:tr>
              <a:tr h="407035">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D</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当月能够参与团队工作，但表现不够积极或主动</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4"/>
                  </a:ext>
                </a:extLst>
              </a:tr>
              <a:tr h="406400">
                <a:tc vMerge="1">
                  <a:txBody>
                    <a:bodyPr/>
                    <a:lstStyle/>
                    <a:p>
                      <a:endParaRPr lang="zh-CN"/>
                    </a:p>
                  </a:txBody>
                  <a:tcPr>
                    <a:lnL>
                      <a:noFill/>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E</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dirty="0">
                          <a:solidFill>
                            <a:srgbClr val="000000"/>
                          </a:solidFill>
                          <a:latin typeface="宋体" panose="02010600030101010101" pitchFamily="2" charset="-122"/>
                          <a:ea typeface="宋体" panose="02010600030101010101" pitchFamily="2" charset="-122"/>
                        </a:rPr>
                        <a:t>当月对团队工作缺乏兴趣和投入，表现消极或抵触</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advClick="0" advTm="3000">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58390" y="1196340"/>
            <a:ext cx="7183120" cy="744220"/>
          </a:xfrm>
          <a:prstGeom prst="rect">
            <a:avLst/>
          </a:prstGeom>
        </p:spPr>
        <p:txBody>
          <a:bodyPr>
            <a:noAutofit/>
          </a:bodyPr>
          <a:lstStyle/>
          <a:p>
            <a:pPr marL="0" indent="0" algn="ctr" defTabSz="266700">
              <a:lnSpc>
                <a:spcPct val="150000"/>
              </a:lnSpc>
              <a:spcAft>
                <a:spcPct val="0"/>
              </a:spcAft>
            </a:pPr>
            <a:r>
              <a:rPr lang="zh-CN" altLang="en-US" sz="2800" b="1">
                <a:latin typeface="宋体" panose="02010600030101010101" pitchFamily="2" charset="-122"/>
                <a:ea typeface="宋体" panose="02010600030101010101" pitchFamily="2" charset="-122"/>
              </a:rPr>
              <a:t>销售额的绩效标准示例</a:t>
            </a:r>
          </a:p>
        </p:txBody>
      </p:sp>
      <p:graphicFrame>
        <p:nvGraphicFramePr>
          <p:cNvPr id="3" name="表格 2"/>
          <p:cNvGraphicFramePr/>
          <p:nvPr>
            <p:custDataLst>
              <p:tags r:id="rId1"/>
            </p:custDataLst>
            <p:extLst>
              <p:ext uri="{D42A27DB-BD31-4B8C-83A1-F6EECF244321}">
                <p14:modId xmlns:p14="http://schemas.microsoft.com/office/powerpoint/2010/main" val="1663898933"/>
              </p:ext>
            </p:extLst>
          </p:nvPr>
        </p:nvGraphicFramePr>
        <p:xfrm>
          <a:off x="806450" y="1940560"/>
          <a:ext cx="9897745" cy="3840480"/>
        </p:xfrm>
        <a:graphic>
          <a:graphicData uri="http://schemas.openxmlformats.org/drawingml/2006/table">
            <a:tbl>
              <a:tblPr/>
              <a:tblGrid>
                <a:gridCol w="1898650">
                  <a:extLst>
                    <a:ext uri="{9D8B030D-6E8A-4147-A177-3AD203B41FA5}">
                      <a16:colId xmlns:a16="http://schemas.microsoft.com/office/drawing/2014/main" val="20000"/>
                    </a:ext>
                  </a:extLst>
                </a:gridCol>
                <a:gridCol w="1141095">
                  <a:extLst>
                    <a:ext uri="{9D8B030D-6E8A-4147-A177-3AD203B41FA5}">
                      <a16:colId xmlns:a16="http://schemas.microsoft.com/office/drawing/2014/main" val="20001"/>
                    </a:ext>
                  </a:extLst>
                </a:gridCol>
                <a:gridCol w="6858000">
                  <a:extLst>
                    <a:ext uri="{9D8B030D-6E8A-4147-A177-3AD203B41FA5}">
                      <a16:colId xmlns:a16="http://schemas.microsoft.com/office/drawing/2014/main" val="20002"/>
                    </a:ext>
                  </a:extLst>
                </a:gridCol>
              </a:tblGrid>
              <a:tr h="1097280">
                <a:tc>
                  <a:txBody>
                    <a:bodyPr/>
                    <a:lstStyle/>
                    <a:p>
                      <a:pPr indent="0" algn="ctr" fontAlgn="auto">
                        <a:lnSpc>
                          <a:spcPct val="220000"/>
                        </a:lnSpc>
                        <a:spcBef>
                          <a:spcPct val="0"/>
                        </a:spcBef>
                        <a:spcAft>
                          <a:spcPct val="0"/>
                        </a:spcAft>
                      </a:pPr>
                      <a:r>
                        <a:rPr lang="zh-CN" sz="2400">
                          <a:solidFill>
                            <a:srgbClr val="000000"/>
                          </a:solidFill>
                          <a:latin typeface="宋体" panose="02010600030101010101" pitchFamily="2" charset="-122"/>
                          <a:ea typeface="宋体" panose="02010600030101010101" pitchFamily="2" charset="-122"/>
                        </a:rPr>
                        <a:t>考核指标</a:t>
                      </a:r>
                    </a:p>
                  </a:txBody>
                  <a:tcPr marL="68580" marR="68580" marT="0" marB="0">
                    <a:lnL>
                      <a:noFill/>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indent="0" algn="ctr" fontAlgn="auto">
                        <a:lnSpc>
                          <a:spcPct val="220000"/>
                        </a:lnSpc>
                        <a:spcBef>
                          <a:spcPct val="0"/>
                        </a:spcBef>
                        <a:spcAft>
                          <a:spcPct val="0"/>
                        </a:spcAft>
                      </a:pPr>
                      <a:r>
                        <a:rPr lang="zh-CN" sz="2400">
                          <a:solidFill>
                            <a:srgbClr val="000000"/>
                          </a:solidFill>
                          <a:latin typeface="宋体" panose="02010600030101010101" pitchFamily="2" charset="-122"/>
                          <a:ea typeface="宋体" panose="02010600030101010101" pitchFamily="2" charset="-122"/>
                        </a:rPr>
                        <a:t>等级</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indent="0" algn="ctr" fontAlgn="auto">
                        <a:lnSpc>
                          <a:spcPct val="220000"/>
                        </a:lnSpc>
                        <a:spcBef>
                          <a:spcPct val="0"/>
                        </a:spcBef>
                        <a:spcAft>
                          <a:spcPct val="0"/>
                        </a:spcAft>
                      </a:pPr>
                      <a:r>
                        <a:rPr lang="zh-CN" sz="2400">
                          <a:solidFill>
                            <a:srgbClr val="000000"/>
                          </a:solidFill>
                          <a:latin typeface="宋体" panose="02010600030101010101" pitchFamily="2" charset="-122"/>
                          <a:ea typeface="宋体" panose="02010600030101010101" pitchFamily="2" charset="-122"/>
                        </a:rPr>
                        <a:t>标准描述</a:t>
                      </a:r>
                    </a:p>
                  </a:txBody>
                  <a:tcPr marL="68580" marR="68580" marT="0" marB="0">
                    <a:lnL w="12700" cap="flat" cmpd="sng">
                      <a:solidFill>
                        <a:srgbClr val="000000"/>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548640">
                <a:tc rowSpan="5">
                  <a:txBody>
                    <a:bodyPr/>
                    <a:lstStyle/>
                    <a:p>
                      <a:pPr marL="0" indent="0" algn="ctr">
                        <a:lnSpc>
                          <a:spcPct val="150000"/>
                        </a:lnSpc>
                        <a:spcBef>
                          <a:spcPct val="0"/>
                        </a:spcBef>
                        <a:spcAft>
                          <a:spcPct val="0"/>
                        </a:spcAft>
                      </a:pPr>
                      <a:r>
                        <a:rPr lang="zh-CN" sz="2400">
                          <a:solidFill>
                            <a:srgbClr val="000000"/>
                          </a:solidFill>
                          <a:latin typeface="宋体" panose="02010600030101010101" pitchFamily="2" charset="-122"/>
                          <a:ea typeface="宋体" panose="02010600030101010101" pitchFamily="2" charset="-122"/>
                        </a:rPr>
                        <a:t>销售额</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2400">
                          <a:solidFill>
                            <a:srgbClr val="000000"/>
                          </a:solidFill>
                          <a:latin typeface="宋体" panose="02010600030101010101" pitchFamily="2" charset="-122"/>
                          <a:ea typeface="宋体" panose="02010600030101010101" pitchFamily="2" charset="-122"/>
                        </a:rPr>
                        <a:t>A</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400" dirty="0">
                          <a:solidFill>
                            <a:srgbClr val="000000"/>
                          </a:solidFill>
                          <a:latin typeface="宋体" panose="02010600030101010101" pitchFamily="2" charset="-122"/>
                          <a:ea typeface="宋体" panose="02010600030101010101" pitchFamily="2" charset="-122"/>
                        </a:rPr>
                        <a:t>当月销售额大于等于</a:t>
                      </a:r>
                      <a:r>
                        <a:rPr lang="en-US" altLang="zh-CN" sz="2400" dirty="0">
                          <a:solidFill>
                            <a:srgbClr val="000000"/>
                          </a:solidFill>
                          <a:latin typeface="宋体" panose="02010600030101010101" pitchFamily="2" charset="-122"/>
                          <a:ea typeface="宋体" panose="02010600030101010101" pitchFamily="2" charset="-122"/>
                        </a:rPr>
                        <a:t>100</a:t>
                      </a:r>
                      <a:r>
                        <a:rPr lang="zh-CN" altLang="en-US" sz="2400" dirty="0">
                          <a:solidFill>
                            <a:srgbClr val="000000"/>
                          </a:solidFill>
                          <a:latin typeface="宋体" panose="02010600030101010101" pitchFamily="2" charset="-122"/>
                          <a:ea typeface="宋体" panose="02010600030101010101" pitchFamily="2" charset="-122"/>
                        </a:rPr>
                        <a:t>万元</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548640">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en-US" altLang="zh-CN" sz="2400">
                          <a:solidFill>
                            <a:srgbClr val="000000"/>
                          </a:solidFill>
                          <a:latin typeface="宋体" panose="02010600030101010101" pitchFamily="2" charset="-122"/>
                          <a:ea typeface="宋体" panose="02010600030101010101" pitchFamily="2" charset="-122"/>
                        </a:rPr>
                        <a:t>B</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400" dirty="0">
                          <a:solidFill>
                            <a:srgbClr val="000000"/>
                          </a:solidFill>
                          <a:latin typeface="宋体" panose="02010600030101010101" pitchFamily="2" charset="-122"/>
                          <a:ea typeface="宋体" panose="02010600030101010101" pitchFamily="2" charset="-122"/>
                        </a:rPr>
                        <a:t>当月销售额为</a:t>
                      </a:r>
                      <a:r>
                        <a:rPr lang="en-US" altLang="zh-CN" sz="2400" dirty="0">
                          <a:solidFill>
                            <a:srgbClr val="000000"/>
                          </a:solidFill>
                          <a:latin typeface="宋体" panose="02010600030101010101" pitchFamily="2" charset="-122"/>
                          <a:ea typeface="宋体" panose="02010600030101010101" pitchFamily="2" charset="-122"/>
                        </a:rPr>
                        <a:t>90</a:t>
                      </a:r>
                      <a:r>
                        <a:rPr lang="zh-CN" altLang="en-US" sz="2400" dirty="0">
                          <a:solidFill>
                            <a:srgbClr val="000000"/>
                          </a:solidFill>
                          <a:latin typeface="宋体" panose="02010600030101010101" pitchFamily="2" charset="-122"/>
                          <a:ea typeface="宋体" panose="02010600030101010101" pitchFamily="2" charset="-122"/>
                        </a:rPr>
                        <a:t>万</a:t>
                      </a:r>
                      <a:r>
                        <a:rPr lang="en-US" altLang="zh-CN" sz="2400" dirty="0">
                          <a:solidFill>
                            <a:srgbClr val="000000"/>
                          </a:solidFill>
                          <a:latin typeface="宋体" panose="02010600030101010101" pitchFamily="2" charset="-122"/>
                          <a:ea typeface="宋体" panose="02010600030101010101" pitchFamily="2" charset="-122"/>
                        </a:rPr>
                        <a:t>—99</a:t>
                      </a:r>
                      <a:r>
                        <a:rPr lang="zh-CN" altLang="en-US" sz="2400" dirty="0">
                          <a:solidFill>
                            <a:srgbClr val="000000"/>
                          </a:solidFill>
                          <a:latin typeface="宋体" panose="02010600030101010101" pitchFamily="2" charset="-122"/>
                          <a:ea typeface="宋体" panose="02010600030101010101" pitchFamily="2" charset="-122"/>
                        </a:rPr>
                        <a:t>万元区间</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r h="548640">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en-US" altLang="zh-CN" sz="2400">
                          <a:solidFill>
                            <a:srgbClr val="000000"/>
                          </a:solidFill>
                          <a:latin typeface="宋体" panose="02010600030101010101" pitchFamily="2" charset="-122"/>
                          <a:ea typeface="宋体" panose="02010600030101010101" pitchFamily="2" charset="-122"/>
                        </a:rPr>
                        <a:t>C</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400" dirty="0">
                          <a:solidFill>
                            <a:srgbClr val="000000"/>
                          </a:solidFill>
                          <a:latin typeface="宋体" panose="02010600030101010101" pitchFamily="2" charset="-122"/>
                          <a:ea typeface="宋体" panose="02010600030101010101" pitchFamily="2" charset="-122"/>
                        </a:rPr>
                        <a:t>当月销售额为</a:t>
                      </a:r>
                      <a:r>
                        <a:rPr lang="en-US" altLang="zh-CN" sz="2400" dirty="0">
                          <a:solidFill>
                            <a:srgbClr val="000000"/>
                          </a:solidFill>
                          <a:latin typeface="宋体" panose="02010600030101010101" pitchFamily="2" charset="-122"/>
                          <a:ea typeface="宋体" panose="02010600030101010101" pitchFamily="2" charset="-122"/>
                        </a:rPr>
                        <a:t>70</a:t>
                      </a:r>
                      <a:r>
                        <a:rPr lang="zh-CN" altLang="en-US" sz="2400" dirty="0">
                          <a:solidFill>
                            <a:srgbClr val="000000"/>
                          </a:solidFill>
                          <a:latin typeface="宋体" panose="02010600030101010101" pitchFamily="2" charset="-122"/>
                          <a:ea typeface="宋体" panose="02010600030101010101" pitchFamily="2" charset="-122"/>
                        </a:rPr>
                        <a:t>万</a:t>
                      </a:r>
                      <a:r>
                        <a:rPr lang="en-US" altLang="zh-CN" sz="2400" dirty="0">
                          <a:solidFill>
                            <a:srgbClr val="000000"/>
                          </a:solidFill>
                          <a:latin typeface="宋体" panose="02010600030101010101" pitchFamily="2" charset="-122"/>
                          <a:ea typeface="宋体" panose="02010600030101010101" pitchFamily="2" charset="-122"/>
                        </a:rPr>
                        <a:t>—89</a:t>
                      </a:r>
                      <a:r>
                        <a:rPr lang="zh-CN" altLang="en-US" sz="2400" dirty="0">
                          <a:solidFill>
                            <a:srgbClr val="000000"/>
                          </a:solidFill>
                          <a:latin typeface="宋体" panose="02010600030101010101" pitchFamily="2" charset="-122"/>
                          <a:ea typeface="宋体" panose="02010600030101010101" pitchFamily="2" charset="-122"/>
                        </a:rPr>
                        <a:t>万元区间</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3"/>
                  </a:ext>
                </a:extLst>
              </a:tr>
              <a:tr h="548640">
                <a:tc vMerge="1">
                  <a:txBody>
                    <a:bodyPr/>
                    <a:lstStyle/>
                    <a:p>
                      <a:endParaRPr lang="zh-CN"/>
                    </a:p>
                  </a:txBody>
                  <a:tcPr>
                    <a:lnL>
                      <a:noFill/>
                    </a:lnL>
                    <a:lnR w="12700" cap="flat" cmpd="sng">
                      <a:solidFill>
                        <a:srgbClr val="000000"/>
                      </a:solidFill>
                      <a:prstDash val="solid"/>
                      <a:headEnd type="none" w="med" len="med"/>
                      <a:tailEnd type="none" w="med" len="med"/>
                    </a:lnR>
                  </a:tcPr>
                </a:tc>
                <a:tc>
                  <a:txBody>
                    <a:bodyPr/>
                    <a:lstStyle/>
                    <a:p>
                      <a:pPr marL="0" indent="0" algn="ctr">
                        <a:lnSpc>
                          <a:spcPct val="150000"/>
                        </a:lnSpc>
                        <a:spcBef>
                          <a:spcPct val="0"/>
                        </a:spcBef>
                        <a:spcAft>
                          <a:spcPct val="0"/>
                        </a:spcAft>
                      </a:pPr>
                      <a:r>
                        <a:rPr lang="en-US" altLang="zh-CN" sz="2400">
                          <a:solidFill>
                            <a:srgbClr val="000000"/>
                          </a:solidFill>
                          <a:latin typeface="宋体" panose="02010600030101010101" pitchFamily="2" charset="-122"/>
                          <a:ea typeface="宋体" panose="02010600030101010101" pitchFamily="2" charset="-122"/>
                        </a:rPr>
                        <a:t>D</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400" dirty="0">
                          <a:solidFill>
                            <a:srgbClr val="000000"/>
                          </a:solidFill>
                          <a:latin typeface="宋体" panose="02010600030101010101" pitchFamily="2" charset="-122"/>
                          <a:ea typeface="宋体" panose="02010600030101010101" pitchFamily="2" charset="-122"/>
                        </a:rPr>
                        <a:t>当月销售额为</a:t>
                      </a:r>
                      <a:r>
                        <a:rPr lang="en-US" altLang="zh-CN" sz="2400" dirty="0">
                          <a:solidFill>
                            <a:srgbClr val="000000"/>
                          </a:solidFill>
                          <a:latin typeface="宋体" panose="02010600030101010101" pitchFamily="2" charset="-122"/>
                          <a:ea typeface="宋体" panose="02010600030101010101" pitchFamily="2" charset="-122"/>
                        </a:rPr>
                        <a:t>60</a:t>
                      </a:r>
                      <a:r>
                        <a:rPr lang="zh-CN" altLang="en-US" sz="2400" dirty="0">
                          <a:solidFill>
                            <a:srgbClr val="000000"/>
                          </a:solidFill>
                          <a:latin typeface="宋体" panose="02010600030101010101" pitchFamily="2" charset="-122"/>
                          <a:ea typeface="宋体" panose="02010600030101010101" pitchFamily="2" charset="-122"/>
                        </a:rPr>
                        <a:t>万</a:t>
                      </a:r>
                      <a:r>
                        <a:rPr lang="en-US" altLang="zh-CN" sz="2400" dirty="0">
                          <a:solidFill>
                            <a:srgbClr val="000000"/>
                          </a:solidFill>
                          <a:latin typeface="宋体" panose="02010600030101010101" pitchFamily="2" charset="-122"/>
                          <a:ea typeface="宋体" panose="02010600030101010101" pitchFamily="2" charset="-122"/>
                        </a:rPr>
                        <a:t>—79</a:t>
                      </a:r>
                      <a:r>
                        <a:rPr lang="zh-CN" altLang="en-US" sz="2400" dirty="0">
                          <a:solidFill>
                            <a:srgbClr val="000000"/>
                          </a:solidFill>
                          <a:latin typeface="宋体" panose="02010600030101010101" pitchFamily="2" charset="-122"/>
                          <a:ea typeface="宋体" panose="02010600030101010101" pitchFamily="2" charset="-122"/>
                        </a:rPr>
                        <a:t>万元区间</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4"/>
                  </a:ext>
                </a:extLst>
              </a:tr>
              <a:tr h="548640">
                <a:tc vMerge="1">
                  <a:txBody>
                    <a:bodyPr/>
                    <a:lstStyle/>
                    <a:p>
                      <a:endParaRPr lang="zh-CN"/>
                    </a:p>
                  </a:txBody>
                  <a:tcPr>
                    <a:lnL>
                      <a:noFill/>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marL="0" indent="0" algn="ctr">
                        <a:lnSpc>
                          <a:spcPct val="150000"/>
                        </a:lnSpc>
                        <a:spcBef>
                          <a:spcPct val="0"/>
                        </a:spcBef>
                        <a:spcAft>
                          <a:spcPct val="0"/>
                        </a:spcAft>
                      </a:pPr>
                      <a:r>
                        <a:rPr lang="en-US" altLang="zh-CN" sz="2400">
                          <a:solidFill>
                            <a:srgbClr val="000000"/>
                          </a:solidFill>
                          <a:latin typeface="宋体" panose="02010600030101010101" pitchFamily="2" charset="-122"/>
                          <a:ea typeface="宋体" panose="02010600030101010101" pitchFamily="2" charset="-122"/>
                        </a:rPr>
                        <a:t>E</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400" dirty="0">
                          <a:solidFill>
                            <a:srgbClr val="000000"/>
                          </a:solidFill>
                          <a:latin typeface="宋体" panose="02010600030101010101" pitchFamily="2" charset="-122"/>
                          <a:ea typeface="宋体" panose="02010600030101010101" pitchFamily="2" charset="-122"/>
                        </a:rPr>
                        <a:t>当月销售额低于</a:t>
                      </a:r>
                      <a:r>
                        <a:rPr lang="en-US" altLang="zh-CN" sz="2400" dirty="0">
                          <a:solidFill>
                            <a:srgbClr val="000000"/>
                          </a:solidFill>
                          <a:latin typeface="宋体" panose="02010600030101010101" pitchFamily="2" charset="-122"/>
                          <a:ea typeface="宋体" panose="02010600030101010101" pitchFamily="2" charset="-122"/>
                        </a:rPr>
                        <a:t>60</a:t>
                      </a:r>
                      <a:r>
                        <a:rPr lang="zh-CN" altLang="en-US" sz="2400" dirty="0">
                          <a:solidFill>
                            <a:srgbClr val="000000"/>
                          </a:solidFill>
                          <a:latin typeface="宋体" panose="02010600030101010101" pitchFamily="2" charset="-122"/>
                          <a:ea typeface="宋体" panose="02010600030101010101" pitchFamily="2" charset="-122"/>
                        </a:rPr>
                        <a:t>万元</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148"/>
            <a:ext cx="6720205"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第一节 绩效管理的基础知识</a:t>
            </a:r>
          </a:p>
        </p:txBody>
      </p:sp>
      <p:sp>
        <p:nvSpPr>
          <p:cNvPr id="6" name="矩形 5"/>
          <p:cNvSpPr/>
          <p:nvPr/>
        </p:nvSpPr>
        <p:spPr>
          <a:xfrm>
            <a:off x="5118749" y="246134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一、绩效管理概述</a:t>
            </a:r>
          </a:p>
        </p:txBody>
      </p:sp>
      <p:sp>
        <p:nvSpPr>
          <p:cNvPr id="3" name="矩形 2"/>
          <p:cNvSpPr/>
          <p:nvPr/>
        </p:nvSpPr>
        <p:spPr>
          <a:xfrm>
            <a:off x="5118749" y="352623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二、绩效管理的工作流程</a:t>
            </a:r>
          </a:p>
        </p:txBody>
      </p:sp>
      <p:pic>
        <p:nvPicPr>
          <p:cNvPr id="2" name="图片 1"/>
          <p:cNvPicPr>
            <a:picLocks noChangeAspect="1"/>
          </p:cNvPicPr>
          <p:nvPr/>
        </p:nvPicPr>
        <p:blipFill>
          <a:blip r:embed="rId3"/>
          <a:stretch>
            <a:fillRect/>
          </a:stretch>
        </p:blipFill>
        <p:spPr>
          <a:xfrm>
            <a:off x="918210" y="1702435"/>
            <a:ext cx="3166745" cy="359981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783"/>
            <a:ext cx="8444865"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第三节 绩效考核及结果运用</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一、绩效考核方法</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二、绩效考核结果运用</a:t>
            </a:r>
          </a:p>
        </p:txBody>
      </p:sp>
      <p:pic>
        <p:nvPicPr>
          <p:cNvPr id="8" name="图片 7"/>
          <p:cNvPicPr>
            <a:picLocks noChangeAspect="1"/>
          </p:cNvPicPr>
          <p:nvPr/>
        </p:nvPicPr>
        <p:blipFill>
          <a:blip r:embed="rId3"/>
          <a:stretch>
            <a:fillRect/>
          </a:stretch>
        </p:blipFill>
        <p:spPr>
          <a:xfrm>
            <a:off x="556260" y="1769745"/>
            <a:ext cx="4066540" cy="384429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18820" y="1667510"/>
            <a:ext cx="4629150" cy="2131060"/>
          </a:xfrm>
          <a:prstGeom prst="rect">
            <a:avLst/>
          </a:prstGeom>
          <a:noFill/>
        </p:spPr>
        <p:txBody>
          <a:bodyPr wrap="square" lIns="0" tIns="0" rIns="0" bIns="0" rtlCol="0">
            <a:noAutofit/>
          </a:bodyPr>
          <a:lstStyle/>
          <a:p>
            <a:pPr algn="l">
              <a:lnSpc>
                <a:spcPct val="200000"/>
              </a:lnSpc>
              <a:defRPr/>
            </a:pPr>
            <a:r>
              <a:rPr lang="zh-CN" altLang="en-US" sz="2800" dirty="0">
                <a:solidFill>
                  <a:srgbClr val="000000"/>
                </a:solidFill>
                <a:cs typeface="+mn-ea"/>
                <a:sym typeface="+mn-lt"/>
              </a:rPr>
              <a:t>（一）排序比较法</a:t>
            </a:r>
          </a:p>
          <a:p>
            <a:pPr algn="l">
              <a:lnSpc>
                <a:spcPct val="200000"/>
              </a:lnSpc>
              <a:defRPr/>
            </a:pPr>
            <a:r>
              <a:rPr lang="zh-CN" altLang="en-US" sz="2800" dirty="0">
                <a:solidFill>
                  <a:srgbClr val="000000"/>
                </a:solidFill>
                <a:cs typeface="+mn-ea"/>
                <a:sym typeface="+mn-lt"/>
              </a:rPr>
              <a:t>（二）量表法</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一、绩效考核方法</a:t>
            </a:r>
          </a:p>
        </p:txBody>
      </p:sp>
      <p:pic>
        <p:nvPicPr>
          <p:cNvPr id="5" name="图片 4"/>
          <p:cNvPicPr>
            <a:picLocks noChangeAspect="1"/>
          </p:cNvPicPr>
          <p:nvPr/>
        </p:nvPicPr>
        <p:blipFill>
          <a:blip r:embed="rId6"/>
          <a:stretch>
            <a:fillRect/>
          </a:stretch>
        </p:blipFill>
        <p:spPr>
          <a:xfrm>
            <a:off x="6555740" y="1446530"/>
            <a:ext cx="5089525" cy="45466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gn="l">
              <a:lnSpc>
                <a:spcPct val="140000"/>
              </a:lnSpc>
              <a:defRPr/>
            </a:pPr>
            <a:r>
              <a:rPr lang="zh-CN" altLang="en-US" sz="2800" dirty="0">
                <a:solidFill>
                  <a:srgbClr val="000000"/>
                </a:solidFill>
                <a:cs typeface="+mn-ea"/>
                <a:sym typeface="+mn-lt"/>
              </a:rPr>
              <a:t>（一）排序比较法</a:t>
            </a:r>
            <a:endParaRPr lang="zh-CN" altLang="en-US" sz="2800" b="1" dirty="0">
              <a:cs typeface="+mn-ea"/>
              <a:sym typeface="+mn-lt"/>
            </a:endParaRP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文本框 4"/>
          <p:cNvSpPr txBox="1"/>
          <p:nvPr/>
        </p:nvSpPr>
        <p:spPr>
          <a:xfrm>
            <a:off x="4318635" y="2065020"/>
            <a:ext cx="3293110" cy="2501900"/>
          </a:xfrm>
          <a:prstGeom prst="rect">
            <a:avLst/>
          </a:prstGeom>
          <a:noFill/>
        </p:spPr>
        <p:txBody>
          <a:bodyPr wrap="square" rtlCol="0">
            <a:spAutoFit/>
          </a:bodyPr>
          <a:lstStyle/>
          <a:p>
            <a:pPr>
              <a:lnSpc>
                <a:spcPct val="140000"/>
              </a:lnSpc>
            </a:pPr>
            <a:r>
              <a:rPr lang="en-US" altLang="zh-CN" sz="2800"/>
              <a:t>1.</a:t>
            </a:r>
            <a:r>
              <a:rPr lang="zh-CN" altLang="en-US" sz="2800"/>
              <a:t>直接排序法</a:t>
            </a:r>
          </a:p>
          <a:p>
            <a:pPr>
              <a:lnSpc>
                <a:spcPct val="140000"/>
              </a:lnSpc>
            </a:pPr>
            <a:r>
              <a:rPr lang="en-US" altLang="zh-CN" sz="2800"/>
              <a:t>2.</a:t>
            </a:r>
            <a:r>
              <a:rPr lang="zh-CN" altLang="en-US" sz="2800"/>
              <a:t>交替排序法</a:t>
            </a:r>
          </a:p>
          <a:p>
            <a:pPr>
              <a:lnSpc>
                <a:spcPct val="140000"/>
              </a:lnSpc>
            </a:pPr>
            <a:r>
              <a:rPr lang="en-US" altLang="zh-CN" sz="2800"/>
              <a:t>3.</a:t>
            </a:r>
            <a:r>
              <a:rPr lang="zh-CN" altLang="en-US" sz="2800"/>
              <a:t>配对比较法</a:t>
            </a:r>
          </a:p>
          <a:p>
            <a:pPr>
              <a:lnSpc>
                <a:spcPct val="140000"/>
              </a:lnSpc>
            </a:pPr>
            <a:r>
              <a:rPr lang="en-US" altLang="zh-CN" sz="2800"/>
              <a:t>4.</a:t>
            </a:r>
            <a:r>
              <a:rPr lang="zh-CN" altLang="en-US" sz="2800"/>
              <a:t>强制分配法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11297920" cy="1246505"/>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1.</a:t>
            </a:r>
            <a:r>
              <a:rPr lang="zh-CN" altLang="en-US" sz="2800" dirty="0">
                <a:solidFill>
                  <a:srgbClr val="000000"/>
                </a:solidFill>
                <a:cs typeface="+mn-ea"/>
                <a:sym typeface="+mn-lt"/>
              </a:rPr>
              <a:t>直接排序法：评价者将所有员工按照其总业绩的水平，从高到低（或从低到高）进行线性排序。</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graphicFrame>
        <p:nvGraphicFramePr>
          <p:cNvPr id="2" name="表格 1"/>
          <p:cNvGraphicFramePr/>
          <p:nvPr>
            <p:custDataLst>
              <p:tags r:id="rId2"/>
            </p:custDataLst>
          </p:nvPr>
        </p:nvGraphicFramePr>
        <p:xfrm>
          <a:off x="2247900" y="2374265"/>
          <a:ext cx="8953500" cy="2743200"/>
        </p:xfrm>
        <a:graphic>
          <a:graphicData uri="http://schemas.openxmlformats.org/drawingml/2006/table">
            <a:tbl>
              <a:tblPr/>
              <a:tblGrid>
                <a:gridCol w="4476750">
                  <a:extLst>
                    <a:ext uri="{9D8B030D-6E8A-4147-A177-3AD203B41FA5}">
                      <a16:colId xmlns:a16="http://schemas.microsoft.com/office/drawing/2014/main" val="20000"/>
                    </a:ext>
                  </a:extLst>
                </a:gridCol>
                <a:gridCol w="4476750">
                  <a:extLst>
                    <a:ext uri="{9D8B030D-6E8A-4147-A177-3AD203B41FA5}">
                      <a16:colId xmlns:a16="http://schemas.microsoft.com/office/drawing/2014/main" val="20001"/>
                    </a:ext>
                  </a:extLst>
                </a:gridCol>
              </a:tblGrid>
              <a:tr h="342900">
                <a:tc>
                  <a:txBody>
                    <a:bodyPr/>
                    <a:lstStyle/>
                    <a:p>
                      <a:pPr marL="68580" indent="0" algn="l">
                        <a:lnSpc>
                          <a:spcPct val="150000"/>
                        </a:lnSpc>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部门：人力资源部</a:t>
                      </a:r>
                    </a:p>
                  </a:txBody>
                  <a:tcPr marL="68580" marR="68580" marT="0" marB="0">
                    <a:lnL>
                      <a:noFill/>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l">
                        <a:lnSpc>
                          <a:spcPct val="150000"/>
                        </a:lnSpc>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部门总人数：</a:t>
                      </a:r>
                      <a:r>
                        <a:rPr lang="en-US" altLang="zh-CN" sz="1600" b="1">
                          <a:solidFill>
                            <a:srgbClr val="000000"/>
                          </a:solidFill>
                          <a:latin typeface="宋体" panose="02010600030101010101" pitchFamily="2" charset="-122"/>
                          <a:ea typeface="宋体" panose="02010600030101010101" pitchFamily="2" charset="-122"/>
                        </a:rPr>
                        <a:t>13</a:t>
                      </a:r>
                      <a:r>
                        <a:rPr lang="zh-CN" altLang="en-US" sz="1600" b="1">
                          <a:solidFill>
                            <a:srgbClr val="000000"/>
                          </a:solidFill>
                          <a:latin typeface="宋体" panose="02010600030101010101" pitchFamily="2" charset="-122"/>
                          <a:ea typeface="宋体" panose="02010600030101010101" pitchFamily="2" charset="-122"/>
                        </a:rPr>
                        <a:t>人</a:t>
                      </a:r>
                    </a:p>
                  </a:txBody>
                  <a:tcPr marL="68580" marR="68580" marT="0" marB="0">
                    <a:lnL w="12700" cap="flat" cmpd="sng">
                      <a:solidFill>
                        <a:srgbClr val="000000"/>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342900">
                <a:tc>
                  <a:txBody>
                    <a:bodyPr/>
                    <a:lstStyle/>
                    <a:p>
                      <a:pPr marL="68580" indent="0" algn="ctr">
                        <a:lnSpc>
                          <a:spcPct val="150000"/>
                        </a:lnSpc>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排名</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600" b="1">
                          <a:solidFill>
                            <a:srgbClr val="000000"/>
                          </a:solidFill>
                          <a:latin typeface="宋体" panose="02010600030101010101" pitchFamily="2" charset="-122"/>
                          <a:ea typeface="宋体" panose="02010600030101010101" pitchFamily="2" charset="-122"/>
                        </a:rPr>
                        <a:t>员工姓名</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342900">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1</a:t>
                      </a:r>
                      <a:r>
                        <a:rPr lang="zh-CN" altLang="en-US" sz="1600">
                          <a:solidFill>
                            <a:srgbClr val="000000"/>
                          </a:solidFill>
                          <a:latin typeface="宋体" panose="02010600030101010101" pitchFamily="2" charset="-122"/>
                          <a:ea typeface="宋体" panose="02010600030101010101" pitchFamily="2" charset="-122"/>
                        </a:rPr>
                        <a:t>名</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张三</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r h="342900">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2</a:t>
                      </a:r>
                      <a:r>
                        <a:rPr lang="zh-CN" altLang="en-US" sz="1600">
                          <a:solidFill>
                            <a:srgbClr val="000000"/>
                          </a:solidFill>
                          <a:latin typeface="宋体" panose="02010600030101010101" pitchFamily="2" charset="-122"/>
                          <a:ea typeface="宋体" panose="02010600030101010101" pitchFamily="2" charset="-122"/>
                        </a:rPr>
                        <a:t>名</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李四</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3"/>
                  </a:ext>
                </a:extLst>
              </a:tr>
              <a:tr h="342900">
                <a:tc>
                  <a:txBody>
                    <a:bodyPr/>
                    <a:lstStyle/>
                    <a:p>
                      <a:pPr marL="68580" indent="0" algn="l">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l">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4"/>
                  </a:ext>
                </a:extLst>
              </a:tr>
              <a:tr h="342900">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第</a:t>
                      </a:r>
                      <a:r>
                        <a:rPr lang="en-US" altLang="zh-CN" sz="1600">
                          <a:solidFill>
                            <a:srgbClr val="000000"/>
                          </a:solidFill>
                          <a:latin typeface="宋体" panose="02010600030101010101" pitchFamily="2" charset="-122"/>
                          <a:ea typeface="宋体" panose="02010600030101010101" pitchFamily="2" charset="-122"/>
                        </a:rPr>
                        <a:t>13</a:t>
                      </a:r>
                      <a:r>
                        <a:rPr lang="zh-CN" altLang="en-US" sz="1600">
                          <a:solidFill>
                            <a:srgbClr val="000000"/>
                          </a:solidFill>
                          <a:latin typeface="宋体" panose="02010600030101010101" pitchFamily="2" charset="-122"/>
                          <a:ea typeface="宋体" panose="02010600030101010101" pitchFamily="2" charset="-122"/>
                        </a:rPr>
                        <a:t>名</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王五</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5"/>
                  </a:ext>
                </a:extLst>
              </a:tr>
              <a:tr h="342900">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评审人：</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审核人：</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6"/>
                  </a:ext>
                </a:extLst>
              </a:tr>
              <a:tr h="342900">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评审日期：</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6858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审核日期：</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07"/>
                  </a:ext>
                </a:extLst>
              </a:tr>
            </a:tbl>
          </a:graphicData>
        </a:graphic>
      </p:graphicFrame>
      <p:sp>
        <p:nvSpPr>
          <p:cNvPr id="4" name="文本框 3"/>
          <p:cNvSpPr txBox="1"/>
          <p:nvPr/>
        </p:nvSpPr>
        <p:spPr>
          <a:xfrm>
            <a:off x="490855" y="5481955"/>
            <a:ext cx="10709910" cy="1303020"/>
          </a:xfrm>
          <a:prstGeom prst="rect">
            <a:avLst/>
          </a:prstGeom>
        </p:spPr>
        <p:txBody>
          <a:bodyPr wrap="square">
            <a:noAutofit/>
          </a:bodyPr>
          <a:lstStyle/>
          <a:p>
            <a:pPr marL="0" indent="558800" algn="just" defTabSz="266700">
              <a:lnSpc>
                <a:spcPct val="150000"/>
              </a:lnSpc>
              <a:spcAft>
                <a:spcPct val="0"/>
              </a:spcAft>
            </a:pPr>
            <a:r>
              <a:rPr lang="zh-CN" altLang="en-US">
                <a:latin typeface="宋体" panose="02010600030101010101" pitchFamily="2" charset="-122"/>
                <a:ea typeface="宋体" panose="02010600030101010101" pitchFamily="2" charset="-122"/>
              </a:rPr>
              <a:t>直接排序法的</a:t>
            </a:r>
            <a:r>
              <a:rPr lang="zh-CN" altLang="en-US" b="1">
                <a:solidFill>
                  <a:srgbClr val="FF0000"/>
                </a:solidFill>
                <a:latin typeface="宋体" panose="02010600030101010101" pitchFamily="2" charset="-122"/>
                <a:ea typeface="宋体" panose="02010600030101010101" pitchFamily="2" charset="-122"/>
              </a:rPr>
              <a:t>优点</a:t>
            </a:r>
            <a:r>
              <a:rPr lang="zh-CN" altLang="en-US">
                <a:latin typeface="宋体" panose="02010600030101010101" pitchFamily="2" charset="-122"/>
                <a:ea typeface="宋体" panose="02010600030101010101" pitchFamily="2" charset="-122"/>
              </a:rPr>
              <a:t>在于操作简单、易于理解、花费时间短，可以在一定程度上避免了考核结果趋中、过宽或严格化；但</a:t>
            </a:r>
            <a:r>
              <a:rPr lang="zh-CN" altLang="en-US" b="1">
                <a:solidFill>
                  <a:srgbClr val="FF0000"/>
                </a:solidFill>
                <a:latin typeface="宋体" panose="02010600030101010101" pitchFamily="2" charset="-122"/>
                <a:ea typeface="宋体" panose="02010600030101010101" pitchFamily="2" charset="-122"/>
              </a:rPr>
              <a:t>缺点</a:t>
            </a:r>
            <a:r>
              <a:rPr lang="zh-CN" altLang="en-US">
                <a:latin typeface="宋体" panose="02010600030101010101" pitchFamily="2" charset="-122"/>
                <a:ea typeface="宋体" panose="02010600030101010101" pitchFamily="2" charset="-122"/>
              </a:rPr>
              <a:t>在于当员工数量较多时，或员工业绩水平相似时，难以进行精确区分，且可能受到评价者主观偏见的影响。</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11297920" cy="831215"/>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2.</a:t>
            </a:r>
            <a:r>
              <a:rPr lang="zh-CN" altLang="en-US" sz="2800" dirty="0">
                <a:solidFill>
                  <a:srgbClr val="000000"/>
                </a:solidFill>
                <a:cs typeface="+mn-ea"/>
                <a:sym typeface="+mn-lt"/>
              </a:rPr>
              <a:t>交替排序法：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58140" y="1922145"/>
            <a:ext cx="11607800" cy="3415030"/>
          </a:xfrm>
          <a:prstGeom prst="rect">
            <a:avLst/>
          </a:prstGeom>
        </p:spPr>
        <p:txBody>
          <a:bodyPr wrap="square">
            <a:spAutoFit/>
          </a:bodyPr>
          <a:lstStyle/>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1</a:t>
            </a:r>
            <a:r>
              <a:rPr lang="zh-CN" altLang="en-US" sz="2400" b="1">
                <a:latin typeface="宋体" panose="02010600030101010101" pitchFamily="2" charset="-122"/>
                <a:ea typeface="宋体" panose="02010600030101010101" pitchFamily="2" charset="-122"/>
              </a:rPr>
              <a:t>）将需要评价的员工挑选出来，剔除不熟悉或者无法参与考评的人员；</a:t>
            </a:r>
          </a:p>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2</a:t>
            </a:r>
            <a:r>
              <a:rPr lang="zh-CN" altLang="en-US" sz="2400" b="1">
                <a:latin typeface="宋体" panose="02010600030101010101" pitchFamily="2" charset="-122"/>
                <a:ea typeface="宋体" panose="02010600030101010101" pitchFamily="2" charset="-122"/>
              </a:rPr>
              <a:t>）确定需要考评的所有要素，并针对每一个考评要素，从团队中选择表现最好和最差的员工，将他们分别置于排序的顶端和底端；</a:t>
            </a:r>
          </a:p>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3</a:t>
            </a:r>
            <a:r>
              <a:rPr lang="zh-CN" altLang="en-US" sz="2400" b="1">
                <a:latin typeface="宋体" panose="02010600030101010101" pitchFamily="2" charset="-122"/>
                <a:ea typeface="宋体" panose="02010600030101010101" pitchFamily="2" charset="-122"/>
              </a:rPr>
              <a:t>）评价者继续从未被选择的员工中选择次优和次差的员工，依次排列为第二位和倒数第二位。</a:t>
            </a:r>
          </a:p>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4</a:t>
            </a:r>
            <a:r>
              <a:rPr lang="zh-CN" altLang="en-US" sz="2400" b="1">
                <a:latin typeface="宋体" panose="02010600030101010101" pitchFamily="2" charset="-122"/>
                <a:ea typeface="宋体" panose="02010600030101010101" pitchFamily="2" charset="-122"/>
              </a:rPr>
              <a:t>）以此类推，直到所有员工都被排序为止。</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9965" y="366395"/>
            <a:ext cx="6913245" cy="633095"/>
          </a:xfrm>
          <a:prstGeom prst="rect">
            <a:avLst/>
          </a:prstGeom>
        </p:spPr>
        <p:txBody>
          <a:bodyPr>
            <a:noAutofit/>
          </a:bodyPr>
          <a:lstStyle/>
          <a:p>
            <a:pPr marL="0" indent="0" algn="ctr" defTabSz="266700">
              <a:lnSpc>
                <a:spcPct val="150000"/>
              </a:lnSpc>
              <a:spcAft>
                <a:spcPct val="0"/>
              </a:spcAft>
            </a:pPr>
            <a:r>
              <a:rPr lang="zh-CN" altLang="en-US" sz="2400" b="1">
                <a:latin typeface="宋体" panose="02010600030101010101" pitchFamily="2" charset="-122"/>
                <a:ea typeface="宋体" panose="02010600030101010101" pitchFamily="2" charset="-122"/>
              </a:rPr>
              <a:t>人力资源部绩效考核交替排序表</a:t>
            </a:r>
          </a:p>
        </p:txBody>
      </p:sp>
      <p:graphicFrame>
        <p:nvGraphicFramePr>
          <p:cNvPr id="3" name="表格 2"/>
          <p:cNvGraphicFramePr/>
          <p:nvPr>
            <p:custDataLst>
              <p:tags r:id="rId1"/>
            </p:custDataLst>
          </p:nvPr>
        </p:nvGraphicFramePr>
        <p:xfrm>
          <a:off x="621030" y="1203960"/>
          <a:ext cx="7819390" cy="4961255"/>
        </p:xfrm>
        <a:graphic>
          <a:graphicData uri="http://schemas.openxmlformats.org/drawingml/2006/table">
            <a:tbl>
              <a:tblPr/>
              <a:tblGrid>
                <a:gridCol w="3909695">
                  <a:extLst>
                    <a:ext uri="{9D8B030D-6E8A-4147-A177-3AD203B41FA5}">
                      <a16:colId xmlns:a16="http://schemas.microsoft.com/office/drawing/2014/main" val="20000"/>
                    </a:ext>
                  </a:extLst>
                </a:gridCol>
                <a:gridCol w="3909695">
                  <a:extLst>
                    <a:ext uri="{9D8B030D-6E8A-4147-A177-3AD203B41FA5}">
                      <a16:colId xmlns:a16="http://schemas.microsoft.com/office/drawing/2014/main" val="20001"/>
                    </a:ext>
                  </a:extLst>
                </a:gridCol>
              </a:tblGrid>
              <a:tr h="381635">
                <a:tc gridSpan="2">
                  <a:txBody>
                    <a:bodyPr/>
                    <a:lstStyle/>
                    <a:p>
                      <a:pPr marL="0" indent="0" algn="ctr">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考评要素：工作态度</a:t>
                      </a:r>
                    </a:p>
                  </a:txBody>
                  <a:tcPr marL="68580" marR="68580" marT="0" marB="0">
                    <a:lnL>
                      <a:noFill/>
                    </a:lnL>
                    <a:lnR>
                      <a:noFill/>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R>
                      <a:noFill/>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0"/>
                  </a:ext>
                </a:extLst>
              </a:tr>
              <a:tr h="381635">
                <a:tc>
                  <a:txBody>
                    <a:bodyPr/>
                    <a:lstStyle/>
                    <a:p>
                      <a:pPr marL="0" indent="0" algn="ctr">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部门：人力资源部</a:t>
                      </a:r>
                    </a:p>
                  </a:txBody>
                  <a:tcPr marL="68580" marR="68580" marT="0" marB="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考评人数：</a:t>
                      </a:r>
                    </a:p>
                  </a:txBody>
                  <a:tcPr marL="68580" marR="68580" marT="0" marB="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381635">
                <a:tc>
                  <a:txBody>
                    <a:bodyPr/>
                    <a:lstStyle/>
                    <a:p>
                      <a:pPr marL="0" indent="0" algn="ctr">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考评排名最高的员工</a:t>
                      </a:r>
                    </a:p>
                  </a:txBody>
                  <a:tcPr marL="68580" marR="68580" marT="0" marB="0">
                    <a:lnL>
                      <a:noFill/>
                    </a:lnL>
                    <a:lnR>
                      <a:noFill/>
                    </a:lnR>
                    <a:lnT w="12700" cap="flat" cmpd="sng">
                      <a:solidFill>
                        <a:srgbClr val="000008"/>
                      </a:solidFill>
                      <a:prstDash val="solid"/>
                      <a:headEnd type="none" w="med" len="med"/>
                      <a:tailEnd type="none" w="med" len="med"/>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w="12700" cap="flat" cmpd="sng">
                      <a:solidFill>
                        <a:srgbClr val="000008"/>
                      </a:solidFill>
                      <a:prstDash val="solid"/>
                      <a:headEnd type="none" w="med" len="med"/>
                      <a:tailEnd type="none" w="med" len="med"/>
                    </a:lnT>
                    <a:lnB>
                      <a:noFill/>
                    </a:lnB>
                    <a:solidFill>
                      <a:srgbClr val="FFFFFF"/>
                    </a:solidFill>
                  </a:tcPr>
                </a:tc>
                <a:extLst>
                  <a:ext uri="{0D108BD9-81ED-4DB2-BD59-A6C34878D82A}">
                    <a16:rowId xmlns:a16="http://schemas.microsoft.com/office/drawing/2014/main" val="10002"/>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8.</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extLst>
                  <a:ext uri="{0D108BD9-81ED-4DB2-BD59-A6C34878D82A}">
                    <a16:rowId xmlns:a16="http://schemas.microsoft.com/office/drawing/2014/main" val="10003"/>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2.</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9.</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extLst>
                  <a:ext uri="{0D108BD9-81ED-4DB2-BD59-A6C34878D82A}">
                    <a16:rowId xmlns:a16="http://schemas.microsoft.com/office/drawing/2014/main" val="10004"/>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3.</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10.</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extLst>
                  <a:ext uri="{0D108BD9-81ED-4DB2-BD59-A6C34878D82A}">
                    <a16:rowId xmlns:a16="http://schemas.microsoft.com/office/drawing/2014/main" val="10005"/>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4.</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11.</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extLst>
                  <a:ext uri="{0D108BD9-81ED-4DB2-BD59-A6C34878D82A}">
                    <a16:rowId xmlns:a16="http://schemas.microsoft.com/office/drawing/2014/main" val="10006"/>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5.</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12.</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extLst>
                  <a:ext uri="{0D108BD9-81ED-4DB2-BD59-A6C34878D82A}">
                    <a16:rowId xmlns:a16="http://schemas.microsoft.com/office/drawing/2014/main" val="10007"/>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6.</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13.</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extLst>
                  <a:ext uri="{0D108BD9-81ED-4DB2-BD59-A6C34878D82A}">
                    <a16:rowId xmlns:a16="http://schemas.microsoft.com/office/drawing/2014/main" val="10008"/>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7.</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14.</a:t>
                      </a:r>
                      <a:r>
                        <a:rPr lang="en-US" altLang="zh-CN" sz="1600" u="sng">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a:noFill/>
                    </a:lnB>
                    <a:solidFill>
                      <a:srgbClr val="FFFFFF"/>
                    </a:solidFill>
                  </a:tcPr>
                </a:tc>
                <a:extLst>
                  <a:ext uri="{0D108BD9-81ED-4DB2-BD59-A6C34878D82A}">
                    <a16:rowId xmlns:a16="http://schemas.microsoft.com/office/drawing/2014/main" val="10009"/>
                  </a:ext>
                </a:extLst>
              </a:tr>
              <a:tr h="381635">
                <a:tc>
                  <a:txBody>
                    <a:bodyPr/>
                    <a:lstStyle/>
                    <a:p>
                      <a:pPr marL="0" indent="0" algn="ctr">
                        <a:lnSpc>
                          <a:spcPct val="150000"/>
                        </a:lnSpc>
                        <a:spcBef>
                          <a:spcPct val="0"/>
                        </a:spcBef>
                        <a:spcAft>
                          <a:spcPct val="0"/>
                        </a:spcAft>
                      </a:pPr>
                      <a:r>
                        <a:rPr lang="en-US" altLang="zh-CN" sz="1600">
                          <a:solidFill>
                            <a:srgbClr val="000000"/>
                          </a:solidFill>
                          <a:latin typeface="宋体" panose="02010600030101010101" pitchFamily="2" charset="-122"/>
                          <a:ea typeface="宋体" panose="02010600030101010101" pitchFamily="2" charset="-122"/>
                        </a:rPr>
                        <a:t> </a:t>
                      </a:r>
                    </a:p>
                  </a:txBody>
                  <a:tcPr marL="68580" marR="68580" marT="0" marB="0">
                    <a:lnL>
                      <a:noFill/>
                    </a:lnL>
                    <a:lnR>
                      <a:noFill/>
                    </a:lnR>
                    <a:lnT>
                      <a:noFill/>
                    </a:lnT>
                    <a:lnB w="127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考评排名最低的员工</a:t>
                      </a:r>
                    </a:p>
                  </a:txBody>
                  <a:tcPr marL="68580" marR="68580" marT="0" marB="0">
                    <a:lnL>
                      <a:noFill/>
                    </a:lnL>
                    <a:lnR>
                      <a:noFill/>
                    </a:lnR>
                    <a:lnT>
                      <a:noFill/>
                    </a:lnT>
                    <a:lnB w="127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10"/>
                  </a:ext>
                </a:extLst>
              </a:tr>
              <a:tr h="381635">
                <a:tc>
                  <a:txBody>
                    <a:bodyPr/>
                    <a:lstStyle/>
                    <a:p>
                      <a:pPr marL="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评审人：</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审核人：</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11"/>
                  </a:ext>
                </a:extLst>
              </a:tr>
              <a:tr h="381635">
                <a:tc>
                  <a:txBody>
                    <a:bodyPr/>
                    <a:lstStyle/>
                    <a:p>
                      <a:pPr marL="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评审日期：</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l">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审核日期：</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12"/>
                  </a:ext>
                </a:extLst>
              </a:tr>
            </a:tbl>
          </a:graphicData>
        </a:graphic>
      </p:graphicFrame>
      <p:sp>
        <p:nvSpPr>
          <p:cNvPr id="4" name="文本框 3"/>
          <p:cNvSpPr txBox="1"/>
          <p:nvPr/>
        </p:nvSpPr>
        <p:spPr>
          <a:xfrm>
            <a:off x="8650605" y="1057275"/>
            <a:ext cx="3418205" cy="5298440"/>
          </a:xfrm>
          <a:prstGeom prst="rect">
            <a:avLst/>
          </a:prstGeom>
        </p:spPr>
        <p:txBody>
          <a:bodyPr wrap="square">
            <a:noAutofit/>
          </a:bodyPr>
          <a:lstStyle/>
          <a:p>
            <a:pPr marL="0" indent="558800" algn="l" defTabSz="266700">
              <a:lnSpc>
                <a:spcPct val="150000"/>
              </a:lnSpc>
              <a:spcAft>
                <a:spcPct val="0"/>
              </a:spcAft>
            </a:pPr>
            <a:r>
              <a:rPr lang="zh-CN" altLang="en-US" sz="2000">
                <a:latin typeface="宋体" panose="02010600030101010101" pitchFamily="2" charset="-122"/>
                <a:ea typeface="宋体" panose="02010600030101010101" pitchFamily="2" charset="-122"/>
              </a:rPr>
              <a:t>有</a:t>
            </a:r>
            <a:r>
              <a:rPr lang="zh-CN" altLang="en-US" sz="2000" b="1">
                <a:solidFill>
                  <a:srgbClr val="FF0000"/>
                </a:solidFill>
                <a:latin typeface="宋体" panose="02010600030101010101" pitchFamily="2" charset="-122"/>
                <a:ea typeface="宋体" panose="02010600030101010101" pitchFamily="2" charset="-122"/>
              </a:rPr>
              <a:t>操作简单、易于理解</a:t>
            </a:r>
            <a:r>
              <a:rPr lang="zh-CN" altLang="en-US" sz="2000">
                <a:latin typeface="宋体" panose="02010600030101010101" pitchFamily="2" charset="-122"/>
                <a:ea typeface="宋体" panose="02010600030101010101" pitchFamily="2" charset="-122"/>
              </a:rPr>
              <a:t>的优点。与直接排序法不同的是交替排序法通过分层次的交替比较每一个所需要考核的要素，能够</a:t>
            </a:r>
            <a:r>
              <a:rPr lang="zh-CN" altLang="en-US" sz="2000" b="1">
                <a:solidFill>
                  <a:srgbClr val="FF0000"/>
                </a:solidFill>
                <a:latin typeface="宋体" panose="02010600030101010101" pitchFamily="2" charset="-122"/>
                <a:ea typeface="宋体" panose="02010600030101010101" pitchFamily="2" charset="-122"/>
              </a:rPr>
              <a:t>更细致地评价员工绩效，还能够确保在排序的两端（即最好和最差）放置的员工是相对准确的</a:t>
            </a:r>
            <a:r>
              <a:rPr lang="zh-CN" altLang="en-US" sz="2000">
                <a:latin typeface="宋体" panose="02010600030101010101" pitchFamily="2" charset="-122"/>
                <a:ea typeface="宋体" panose="02010600030101010101" pitchFamily="2" charset="-122"/>
              </a:rPr>
              <a:t>，但操作相对复杂一些，且在中间部分的员工排序可能仍然存在一定的模糊性。</a:t>
            </a:r>
          </a:p>
        </p:txBody>
      </p:sp>
    </p:spTree>
  </p:cSld>
  <p:clrMapOvr>
    <a:masterClrMapping/>
  </p:clrMapOvr>
  <p:transition spd="slow" advClick="0" advTm="3000">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11297920" cy="831215"/>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3.</a:t>
            </a:r>
            <a:r>
              <a:rPr lang="zh-CN" altLang="en-US" sz="2800" dirty="0">
                <a:solidFill>
                  <a:srgbClr val="000000"/>
                </a:solidFill>
                <a:cs typeface="+mn-ea"/>
                <a:sym typeface="+mn-lt"/>
              </a:rPr>
              <a:t>配对比较法：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358140" y="1922145"/>
            <a:ext cx="11607800" cy="2306955"/>
          </a:xfrm>
          <a:prstGeom prst="rect">
            <a:avLst/>
          </a:prstGeom>
        </p:spPr>
        <p:txBody>
          <a:bodyPr wrap="square">
            <a:spAutoFit/>
          </a:bodyPr>
          <a:lstStyle/>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1</a:t>
            </a:r>
            <a:r>
              <a:rPr lang="zh-CN" altLang="en-US" sz="2400" b="1">
                <a:latin typeface="宋体" panose="02010600030101010101" pitchFamily="2" charset="-122"/>
                <a:ea typeface="宋体" panose="02010600030101010101" pitchFamily="2" charset="-122"/>
              </a:rPr>
              <a:t>）确定要考核的绩效要素；</a:t>
            </a:r>
          </a:p>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2</a:t>
            </a:r>
            <a:r>
              <a:rPr lang="zh-CN" altLang="en-US" sz="2400" b="1">
                <a:latin typeface="宋体" panose="02010600030101010101" pitchFamily="2" charset="-122"/>
                <a:ea typeface="宋体" panose="02010600030101010101" pitchFamily="2" charset="-122"/>
              </a:rPr>
              <a:t>）根据每一个绩效考核要素将每个员工与其他所有员工进行两两比较，根据相对绩效判断哪个员工表现更优；</a:t>
            </a:r>
          </a:p>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3</a:t>
            </a:r>
            <a:r>
              <a:rPr lang="zh-CN" altLang="en-US" sz="2400" b="1">
                <a:latin typeface="宋体" panose="02010600030101010101" pitchFamily="2" charset="-122"/>
                <a:ea typeface="宋体" panose="02010600030101010101" pitchFamily="2" charset="-122"/>
              </a:rPr>
              <a:t>）根据配对结果，排列出绩效名次。</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9965" y="366395"/>
            <a:ext cx="6913245" cy="633095"/>
          </a:xfrm>
          <a:prstGeom prst="rect">
            <a:avLst/>
          </a:prstGeom>
        </p:spPr>
        <p:txBody>
          <a:bodyPr>
            <a:noAutofit/>
          </a:bodyPr>
          <a:lstStyle/>
          <a:p>
            <a:pPr marL="0" indent="0" algn="ctr" defTabSz="266700">
              <a:lnSpc>
                <a:spcPct val="150000"/>
              </a:lnSpc>
              <a:spcAft>
                <a:spcPct val="0"/>
              </a:spcAft>
            </a:pPr>
            <a:r>
              <a:rPr lang="zh-CN" altLang="en-US" sz="2400" b="1">
                <a:latin typeface="宋体" panose="02010600030101010101" pitchFamily="2" charset="-122"/>
                <a:ea typeface="宋体" panose="02010600030101010101" pitchFamily="2" charset="-122"/>
              </a:rPr>
              <a:t>人力资源部绩效考核配对比较表</a:t>
            </a:r>
          </a:p>
        </p:txBody>
      </p:sp>
      <p:sp>
        <p:nvSpPr>
          <p:cNvPr id="4" name="文本框 3"/>
          <p:cNvSpPr txBox="1"/>
          <p:nvPr/>
        </p:nvSpPr>
        <p:spPr>
          <a:xfrm>
            <a:off x="8650605" y="1057275"/>
            <a:ext cx="3418205" cy="5298440"/>
          </a:xfrm>
          <a:prstGeom prst="rect">
            <a:avLst/>
          </a:prstGeom>
        </p:spPr>
        <p:txBody>
          <a:bodyPr wrap="square">
            <a:noAutofit/>
          </a:bodyPr>
          <a:lstStyle/>
          <a:p>
            <a:pPr marL="0" indent="558800" algn="l" defTabSz="266700">
              <a:lnSpc>
                <a:spcPct val="150000"/>
              </a:lnSpc>
              <a:spcAft>
                <a:spcPct val="0"/>
              </a:spcAft>
            </a:pPr>
            <a:r>
              <a:rPr lang="zh-CN" altLang="en-US" sz="2000">
                <a:latin typeface="宋体" panose="02010600030101010101" pitchFamily="2" charset="-122"/>
                <a:ea typeface="宋体" panose="02010600030101010101" pitchFamily="2" charset="-122"/>
              </a:rPr>
              <a:t>张三的工作态度最好，其余三人不相上下；张三的工作质量最高，其次是李四、王五、赵六。配对比较法的优点在于</a:t>
            </a:r>
            <a:r>
              <a:rPr lang="zh-CN" altLang="en-US" sz="2000">
                <a:highlight>
                  <a:srgbClr val="FFFF00"/>
                </a:highlight>
                <a:latin typeface="宋体" panose="02010600030101010101" pitchFamily="2" charset="-122"/>
                <a:ea typeface="宋体" panose="02010600030101010101" pitchFamily="2" charset="-122"/>
              </a:rPr>
              <a:t>能够提供一个全面且细致的绩效评价</a:t>
            </a:r>
            <a:r>
              <a:rPr lang="zh-CN" altLang="en-US" sz="2000">
                <a:latin typeface="宋体" panose="02010600030101010101" pitchFamily="2" charset="-122"/>
                <a:ea typeface="宋体" panose="02010600030101010101" pitchFamily="2" charset="-122"/>
              </a:rPr>
              <a:t>，但缺点在于</a:t>
            </a:r>
            <a:r>
              <a:rPr lang="zh-CN" altLang="en-US" sz="2000">
                <a:highlight>
                  <a:srgbClr val="FFFF00"/>
                </a:highlight>
                <a:latin typeface="宋体" panose="02010600030101010101" pitchFamily="2" charset="-122"/>
                <a:ea typeface="宋体" panose="02010600030101010101" pitchFamily="2" charset="-122"/>
              </a:rPr>
              <a:t>当员工数量较多时，需要进行大量的比较，增加了评价工作的复杂性和时间成本</a:t>
            </a:r>
            <a:r>
              <a:rPr lang="zh-CN" altLang="en-US" sz="2000">
                <a:latin typeface="宋体" panose="02010600030101010101" pitchFamily="2" charset="-122"/>
                <a:ea typeface="宋体" panose="02010600030101010101" pitchFamily="2" charset="-122"/>
              </a:rPr>
              <a:t>。</a:t>
            </a:r>
          </a:p>
        </p:txBody>
      </p:sp>
      <p:graphicFrame>
        <p:nvGraphicFramePr>
          <p:cNvPr id="5" name="表格 4"/>
          <p:cNvGraphicFramePr/>
          <p:nvPr>
            <p:custDataLst>
              <p:tags r:id="rId1"/>
            </p:custDataLst>
          </p:nvPr>
        </p:nvGraphicFramePr>
        <p:xfrm>
          <a:off x="394970" y="1292860"/>
          <a:ext cx="7518400" cy="4545330"/>
        </p:xfrm>
        <a:graphic>
          <a:graphicData uri="http://schemas.openxmlformats.org/drawingml/2006/table">
            <a:tbl>
              <a:tblPr/>
              <a:tblGrid>
                <a:gridCol w="937260">
                  <a:extLst>
                    <a:ext uri="{9D8B030D-6E8A-4147-A177-3AD203B41FA5}">
                      <a16:colId xmlns:a16="http://schemas.microsoft.com/office/drawing/2014/main" val="20000"/>
                    </a:ext>
                  </a:extLst>
                </a:gridCol>
                <a:gridCol w="566420">
                  <a:extLst>
                    <a:ext uri="{9D8B030D-6E8A-4147-A177-3AD203B41FA5}">
                      <a16:colId xmlns:a16="http://schemas.microsoft.com/office/drawing/2014/main" val="20001"/>
                    </a:ext>
                  </a:extLst>
                </a:gridCol>
                <a:gridCol w="751840">
                  <a:extLst>
                    <a:ext uri="{9D8B030D-6E8A-4147-A177-3AD203B41FA5}">
                      <a16:colId xmlns:a16="http://schemas.microsoft.com/office/drawing/2014/main" val="20002"/>
                    </a:ext>
                  </a:extLst>
                </a:gridCol>
                <a:gridCol w="751840">
                  <a:extLst>
                    <a:ext uri="{9D8B030D-6E8A-4147-A177-3AD203B41FA5}">
                      <a16:colId xmlns:a16="http://schemas.microsoft.com/office/drawing/2014/main" val="20003"/>
                    </a:ext>
                  </a:extLst>
                </a:gridCol>
                <a:gridCol w="751840">
                  <a:extLst>
                    <a:ext uri="{9D8B030D-6E8A-4147-A177-3AD203B41FA5}">
                      <a16:colId xmlns:a16="http://schemas.microsoft.com/office/drawing/2014/main" val="20004"/>
                    </a:ext>
                  </a:extLst>
                </a:gridCol>
                <a:gridCol w="1014730">
                  <a:extLst>
                    <a:ext uri="{9D8B030D-6E8A-4147-A177-3AD203B41FA5}">
                      <a16:colId xmlns:a16="http://schemas.microsoft.com/office/drawing/2014/main" val="20005"/>
                    </a:ext>
                  </a:extLst>
                </a:gridCol>
                <a:gridCol w="645160">
                  <a:extLst>
                    <a:ext uri="{9D8B030D-6E8A-4147-A177-3AD203B41FA5}">
                      <a16:colId xmlns:a16="http://schemas.microsoft.com/office/drawing/2014/main" val="20006"/>
                    </a:ext>
                  </a:extLst>
                </a:gridCol>
                <a:gridCol w="595630">
                  <a:extLst>
                    <a:ext uri="{9D8B030D-6E8A-4147-A177-3AD203B41FA5}">
                      <a16:colId xmlns:a16="http://schemas.microsoft.com/office/drawing/2014/main" val="20007"/>
                    </a:ext>
                  </a:extLst>
                </a:gridCol>
                <a:gridCol w="751840">
                  <a:extLst>
                    <a:ext uri="{9D8B030D-6E8A-4147-A177-3AD203B41FA5}">
                      <a16:colId xmlns:a16="http://schemas.microsoft.com/office/drawing/2014/main" val="20008"/>
                    </a:ext>
                  </a:extLst>
                </a:gridCol>
                <a:gridCol w="751840">
                  <a:extLst>
                    <a:ext uri="{9D8B030D-6E8A-4147-A177-3AD203B41FA5}">
                      <a16:colId xmlns:a16="http://schemas.microsoft.com/office/drawing/2014/main" val="20009"/>
                    </a:ext>
                  </a:extLst>
                </a:gridCol>
              </a:tblGrid>
              <a:tr h="537845">
                <a:tc gridSpan="5">
                  <a:txBody>
                    <a:bodyPr/>
                    <a:lstStyle/>
                    <a:p>
                      <a:pPr marL="68580" indent="0" algn="just">
                        <a:lnSpc>
                          <a:spcPct val="150000"/>
                        </a:lnSpc>
                        <a:spcBef>
                          <a:spcPct val="0"/>
                        </a:spcBef>
                        <a:spcAft>
                          <a:spcPct val="0"/>
                        </a:spcAft>
                      </a:pPr>
                      <a:r>
                        <a:rPr lang="zh-CN" sz="1800" b="1">
                          <a:solidFill>
                            <a:srgbClr val="000000"/>
                          </a:solidFill>
                          <a:latin typeface="宋体" panose="02010600030101010101" pitchFamily="2" charset="-122"/>
                          <a:ea typeface="宋体" panose="02010600030101010101" pitchFamily="2" charset="-122"/>
                        </a:rPr>
                        <a:t>考评要素：工作态度</a:t>
                      </a:r>
                    </a:p>
                  </a:txBody>
                  <a:tcPr marL="68580" marR="68580" marT="0" marB="0">
                    <a:lnL>
                      <a:noFill/>
                    </a:lnL>
                    <a:lnR w="381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hMerge="1">
                  <a:txBody>
                    <a:bodyPr/>
                    <a:lstStyle/>
                    <a:p>
                      <a:endParaRPr lang="zh-CN"/>
                    </a:p>
                  </a:txBody>
                  <a:tcPr>
                    <a:lnT w="3810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3810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381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6350" cap="flat" cmpd="sng">
                      <a:solidFill>
                        <a:srgbClr val="000000"/>
                      </a:solidFill>
                      <a:prstDash val="solid"/>
                      <a:headEnd type="none" w="med" len="med"/>
                      <a:tailEnd type="none" w="med" len="med"/>
                    </a:lnB>
                  </a:tcPr>
                </a:tc>
                <a:tc gridSpan="5">
                  <a:txBody>
                    <a:bodyPr/>
                    <a:lstStyle/>
                    <a:p>
                      <a:pPr marL="68580" indent="0" algn="just">
                        <a:lnSpc>
                          <a:spcPct val="150000"/>
                        </a:lnSpc>
                        <a:spcBef>
                          <a:spcPct val="0"/>
                        </a:spcBef>
                        <a:spcAft>
                          <a:spcPct val="0"/>
                        </a:spcAft>
                      </a:pPr>
                      <a:r>
                        <a:rPr lang="zh-CN" sz="1800" b="1">
                          <a:solidFill>
                            <a:srgbClr val="000000"/>
                          </a:solidFill>
                          <a:latin typeface="宋体" panose="02010600030101010101" pitchFamily="2" charset="-122"/>
                          <a:ea typeface="宋体" panose="02010600030101010101" pitchFamily="2" charset="-122"/>
                        </a:rPr>
                        <a:t>考评要素：工作质量</a:t>
                      </a:r>
                    </a:p>
                  </a:txBody>
                  <a:tcPr marL="68580" marR="68580" marT="0" marB="0">
                    <a:lnL w="38100" cap="flat" cmpd="sng">
                      <a:solidFill>
                        <a:srgbClr val="000008"/>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0"/>
                  </a:ext>
                </a:extLst>
              </a:tr>
              <a:tr h="781685">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比较对象</a:t>
                      </a:r>
                    </a:p>
                  </a:txBody>
                  <a:tcPr marL="68580" marR="68580" marT="0" marB="0" anchor="ctr">
                    <a:lnL>
                      <a:noFill/>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张三</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李四</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王五</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赵六</a:t>
                      </a:r>
                    </a:p>
                  </a:txBody>
                  <a:tcPr marL="68580" marR="68580" marT="0" marB="0" anchor="ctr">
                    <a:lnL w="12700" cap="flat" cmpd="sng">
                      <a:solidFill>
                        <a:srgbClr val="000000"/>
                      </a:solidFill>
                      <a:prstDash val="solid"/>
                      <a:headEnd type="none" w="med" len="med"/>
                      <a:tailEnd type="none" w="med" len="med"/>
                    </a:lnL>
                    <a:lnR w="38100" cap="flat" cmpd="sng">
                      <a:solidFill>
                        <a:srgbClr val="000008"/>
                      </a:solidFill>
                      <a:prstDash val="solid"/>
                      <a:headEnd type="none" w="med" len="med"/>
                      <a:tailEnd type="none" w="med" len="med"/>
                    </a:lnR>
                    <a:lnT w="63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比较对象</a:t>
                      </a:r>
                    </a:p>
                  </a:txBody>
                  <a:tcPr marL="68580" marR="68580" marT="0" marB="0" anchor="ctr">
                    <a:lnL w="381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张三</a:t>
                      </a:r>
                    </a:p>
                  </a:txBody>
                  <a:tcPr marL="68580" marR="68580" marT="0" marB="0" anchor="ctr">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李四</a:t>
                      </a:r>
                    </a:p>
                  </a:txBody>
                  <a:tcPr marL="68580" marR="68580" marT="0" marB="0" anchor="ctr">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王五</a:t>
                      </a:r>
                    </a:p>
                  </a:txBody>
                  <a:tcPr marL="68580" marR="68580" marT="0" marB="0" anchor="ctr">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400" b="1">
                          <a:solidFill>
                            <a:srgbClr val="000000"/>
                          </a:solidFill>
                          <a:latin typeface="宋体" panose="02010600030101010101" pitchFamily="2" charset="-122"/>
                          <a:ea typeface="宋体" panose="02010600030101010101" pitchFamily="2" charset="-122"/>
                        </a:rPr>
                        <a:t>赵六</a:t>
                      </a:r>
                    </a:p>
                  </a:txBody>
                  <a:tcPr marL="68580" marR="68580" marT="0" marB="0" anchor="ctr">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537845">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张三</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381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张三</a:t>
                      </a:r>
                    </a:p>
                  </a:txBody>
                  <a:tcPr marL="68580" marR="68580" marT="0" marB="0" anchor="ctr">
                    <a:lnL w="38100" cap="flat" cmpd="sng">
                      <a:solidFill>
                        <a:srgbClr val="000008"/>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r h="537210">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李四</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381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李四</a:t>
                      </a:r>
                    </a:p>
                  </a:txBody>
                  <a:tcPr marL="68580" marR="68580" marT="0" marB="0" anchor="ctr">
                    <a:lnL w="38100" cap="flat" cmpd="sng">
                      <a:solidFill>
                        <a:srgbClr val="000008"/>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3"/>
                  </a:ext>
                </a:extLst>
              </a:tr>
              <a:tr h="537845">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王五</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381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王五</a:t>
                      </a:r>
                    </a:p>
                  </a:txBody>
                  <a:tcPr marL="68580" marR="68580" marT="0" marB="0" anchor="ctr">
                    <a:lnL w="38100" cap="flat" cmpd="sng">
                      <a:solidFill>
                        <a:srgbClr val="000008"/>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4"/>
                  </a:ext>
                </a:extLst>
              </a:tr>
              <a:tr h="537845">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赵六</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w="381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赵六</a:t>
                      </a:r>
                    </a:p>
                  </a:txBody>
                  <a:tcPr marL="68580" marR="68580" marT="0" marB="0" anchor="ctr">
                    <a:lnL w="38100" cap="flat" cmpd="sng">
                      <a:solidFill>
                        <a:srgbClr val="000008"/>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 </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5"/>
                  </a:ext>
                </a:extLst>
              </a:tr>
              <a:tr h="537210">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总分</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3+</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1+</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1+</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1+</a:t>
                      </a:r>
                    </a:p>
                  </a:txBody>
                  <a:tcPr marL="68580" marR="68580" marT="0" marB="0" anchor="ctr">
                    <a:lnL w="12700" cap="flat" cmpd="sng">
                      <a:solidFill>
                        <a:srgbClr val="000000"/>
                      </a:solidFill>
                      <a:prstDash val="solid"/>
                      <a:headEnd type="none" w="med" len="med"/>
                      <a:tailEnd type="none" w="med" len="med"/>
                    </a:lnL>
                    <a:lnR w="381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总分</a:t>
                      </a:r>
                    </a:p>
                  </a:txBody>
                  <a:tcPr marL="68580" marR="68580" marT="0" marB="0" anchor="ctr">
                    <a:lnL w="38100" cap="flat" cmpd="sng">
                      <a:solidFill>
                        <a:srgbClr val="000008"/>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3+</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2+</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1+</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68580" indent="0" algn="ctr">
                        <a:lnSpc>
                          <a:spcPct val="150000"/>
                        </a:lnSpc>
                        <a:spcBef>
                          <a:spcPct val="0"/>
                        </a:spcBef>
                        <a:spcAft>
                          <a:spcPct val="0"/>
                        </a:spcAft>
                      </a:pPr>
                      <a:r>
                        <a:rPr lang="en-US" altLang="zh-CN" sz="1100">
                          <a:solidFill>
                            <a:srgbClr val="000000"/>
                          </a:solidFill>
                          <a:latin typeface="宋体" panose="02010600030101010101" pitchFamily="2" charset="-122"/>
                          <a:ea typeface="宋体" panose="02010600030101010101" pitchFamily="2" charset="-122"/>
                        </a:rPr>
                        <a:t>0+</a:t>
                      </a:r>
                    </a:p>
                  </a:txBody>
                  <a:tcPr marL="68580" marR="6858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6"/>
                  </a:ext>
                </a:extLst>
              </a:tr>
              <a:tr h="537845">
                <a:tc gridSpan="10">
                  <a:txBody>
                    <a:bodyPr/>
                    <a:lstStyle/>
                    <a:p>
                      <a:pPr marL="68580" indent="0" algn="just">
                        <a:lnSpc>
                          <a:spcPct val="150000"/>
                        </a:lnSpc>
                        <a:spcBef>
                          <a:spcPct val="0"/>
                        </a:spcBef>
                        <a:spcAft>
                          <a:spcPct val="0"/>
                        </a:spcAft>
                      </a:pPr>
                      <a:r>
                        <a:rPr lang="zh-CN" sz="1100">
                          <a:solidFill>
                            <a:srgbClr val="000000"/>
                          </a:solidFill>
                          <a:latin typeface="宋体" panose="02010600030101010101" pitchFamily="2" charset="-122"/>
                          <a:ea typeface="宋体" panose="02010600030101010101" pitchFamily="2" charset="-122"/>
                        </a:rPr>
                        <a:t>备注：横列员工为被考核对象；纵列员工为比较对象。</a:t>
                      </a:r>
                    </a:p>
                  </a:txBody>
                  <a:tcPr marL="68580" marR="68580" marT="0" marB="0" anchor="ctr">
                    <a:lnL>
                      <a:noFill/>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tc hMerge="1">
                  <a:txBody>
                    <a:bodyPr/>
                    <a:lstStyle/>
                    <a:p>
                      <a:endParaRPr lang="zh-CN"/>
                    </a:p>
                  </a:txBody>
                  <a:tcPr>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transition spd="slow" advClick="0" advTm="3000">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11297920" cy="2934335"/>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4.</a:t>
            </a:r>
            <a:r>
              <a:rPr lang="zh-CN" altLang="en-US" sz="2800" dirty="0">
                <a:solidFill>
                  <a:srgbClr val="000000"/>
                </a:solidFill>
                <a:cs typeface="+mn-ea"/>
                <a:sym typeface="+mn-lt"/>
              </a:rPr>
              <a:t>强制分配法：</a:t>
            </a:r>
          </a:p>
          <a:p>
            <a:pPr algn="l">
              <a:lnSpc>
                <a:spcPct val="140000"/>
              </a:lnSpc>
              <a:defRPr/>
            </a:pPr>
            <a:r>
              <a:rPr lang="en-US" altLang="zh-CN" sz="2800" dirty="0">
                <a:solidFill>
                  <a:srgbClr val="000000"/>
                </a:solidFill>
                <a:cs typeface="+mn-ea"/>
                <a:sym typeface="+mn-lt"/>
              </a:rPr>
              <a:t>    </a:t>
            </a:r>
            <a:r>
              <a:rPr lang="zh-CN" altLang="en-US" sz="2800" dirty="0">
                <a:solidFill>
                  <a:srgbClr val="000000"/>
                </a:solidFill>
                <a:cs typeface="+mn-ea"/>
                <a:sym typeface="+mn-lt"/>
              </a:rPr>
              <a:t>评价者需要将</a:t>
            </a:r>
            <a:r>
              <a:rPr lang="zh-CN" altLang="en-US" sz="2800" dirty="0">
                <a:solidFill>
                  <a:srgbClr val="000000"/>
                </a:solidFill>
                <a:highlight>
                  <a:srgbClr val="FFFF00"/>
                </a:highlight>
                <a:cs typeface="+mn-ea"/>
                <a:sym typeface="+mn-lt"/>
              </a:rPr>
              <a:t>员工绩效考核结果强制分配到预先定义的几个绩效等级中</a:t>
            </a:r>
            <a:r>
              <a:rPr lang="zh-CN" altLang="en-US" sz="2800" dirty="0">
                <a:solidFill>
                  <a:srgbClr val="000000"/>
                </a:solidFill>
                <a:cs typeface="+mn-ea"/>
                <a:sym typeface="+mn-lt"/>
              </a:rPr>
              <a:t>，通常这些等级呈正态分布（即少数员工表现极好或极差，大多数员工表现中等）。</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9965" y="366395"/>
            <a:ext cx="6913245" cy="774700"/>
          </a:xfrm>
          <a:prstGeom prst="rect">
            <a:avLst/>
          </a:prstGeom>
        </p:spPr>
        <p:txBody>
          <a:bodyPr>
            <a:noAutofit/>
          </a:bodyPr>
          <a:lstStyle/>
          <a:p>
            <a:pPr marL="0" indent="0" algn="ctr" defTabSz="266700">
              <a:lnSpc>
                <a:spcPct val="150000"/>
              </a:lnSpc>
              <a:spcAft>
                <a:spcPct val="0"/>
              </a:spcAft>
            </a:pPr>
            <a:r>
              <a:rPr lang="zh-CN" altLang="en-US" sz="2800" b="1">
                <a:latin typeface="宋体" panose="02010600030101010101" pitchFamily="2" charset="-122"/>
                <a:ea typeface="宋体" panose="02010600030101010101" pitchFamily="2" charset="-122"/>
              </a:rPr>
              <a:t>强制分配比例示例</a:t>
            </a:r>
          </a:p>
        </p:txBody>
      </p:sp>
      <p:sp>
        <p:nvSpPr>
          <p:cNvPr id="4" name="文本框 3"/>
          <p:cNvSpPr txBox="1"/>
          <p:nvPr/>
        </p:nvSpPr>
        <p:spPr>
          <a:xfrm>
            <a:off x="7837170" y="999490"/>
            <a:ext cx="4106545" cy="4335780"/>
          </a:xfrm>
          <a:prstGeom prst="rect">
            <a:avLst/>
          </a:prstGeom>
        </p:spPr>
        <p:txBody>
          <a:bodyPr wrap="square">
            <a:noAutofit/>
          </a:bodyPr>
          <a:lstStyle/>
          <a:p>
            <a:pPr marL="0" indent="558800" algn="l" defTabSz="266700">
              <a:lnSpc>
                <a:spcPct val="150000"/>
              </a:lnSpc>
              <a:spcAft>
                <a:spcPct val="0"/>
              </a:spcAft>
            </a:pPr>
            <a:r>
              <a:rPr lang="zh-CN" altLang="en-US" sz="2000" b="1">
                <a:highlight>
                  <a:srgbClr val="FFFF00"/>
                </a:highlight>
                <a:latin typeface="宋体" panose="02010600030101010101" pitchFamily="2" charset="-122"/>
                <a:ea typeface="宋体" panose="02010600030101010101" pitchFamily="2" charset="-122"/>
              </a:rPr>
              <a:t>优点</a:t>
            </a:r>
            <a:r>
              <a:rPr lang="zh-CN" altLang="en-US" sz="2000">
                <a:latin typeface="宋体" panose="02010600030101010101" pitchFamily="2" charset="-122"/>
                <a:ea typeface="宋体" panose="02010600030101010101" pitchFamily="2" charset="-122"/>
              </a:rPr>
              <a:t>：</a:t>
            </a:r>
          </a:p>
          <a:p>
            <a:pPr marL="0" indent="558800" algn="l" defTabSz="266700">
              <a:lnSpc>
                <a:spcPct val="150000"/>
              </a:lnSpc>
              <a:spcAft>
                <a:spcPct val="0"/>
              </a:spcAft>
            </a:pP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）避免了考核结果出现趋中、过宽或严格化的现象；</a:t>
            </a:r>
          </a:p>
          <a:p>
            <a:pPr marL="0" indent="558800" algn="l" defTabSz="266700">
              <a:lnSpc>
                <a:spcPct val="150000"/>
              </a:lnSpc>
              <a:spcAft>
                <a:spcPct val="0"/>
              </a:spcAft>
            </a:pP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）鼓励他们在团队中识别出真正的高绩效和低绩效员工；</a:t>
            </a:r>
          </a:p>
          <a:p>
            <a:pPr marL="0" indent="558800" algn="l" defTabSz="266700">
              <a:lnSpc>
                <a:spcPct val="150000"/>
              </a:lnSpc>
              <a:spcAft>
                <a:spcPct val="0"/>
              </a:spcAft>
            </a:pP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）强制分配法也有利于人员众多的组织实现管理控制，借机引入淘汰机制，具有很强的激励和鞭策功能。</a:t>
            </a:r>
          </a:p>
        </p:txBody>
      </p:sp>
      <p:graphicFrame>
        <p:nvGraphicFramePr>
          <p:cNvPr id="3" name="表格 2"/>
          <p:cNvGraphicFramePr/>
          <p:nvPr>
            <p:custDataLst>
              <p:tags r:id="rId1"/>
            </p:custDataLst>
          </p:nvPr>
        </p:nvGraphicFramePr>
        <p:xfrm>
          <a:off x="327025" y="1308735"/>
          <a:ext cx="7130415" cy="3958590"/>
        </p:xfrm>
        <a:graphic>
          <a:graphicData uri="http://schemas.openxmlformats.org/drawingml/2006/table">
            <a:tbl>
              <a:tblPr/>
              <a:tblGrid>
                <a:gridCol w="2376805">
                  <a:extLst>
                    <a:ext uri="{9D8B030D-6E8A-4147-A177-3AD203B41FA5}">
                      <a16:colId xmlns:a16="http://schemas.microsoft.com/office/drawing/2014/main" val="20000"/>
                    </a:ext>
                  </a:extLst>
                </a:gridCol>
                <a:gridCol w="2376805">
                  <a:extLst>
                    <a:ext uri="{9D8B030D-6E8A-4147-A177-3AD203B41FA5}">
                      <a16:colId xmlns:a16="http://schemas.microsoft.com/office/drawing/2014/main" val="20001"/>
                    </a:ext>
                  </a:extLst>
                </a:gridCol>
                <a:gridCol w="2376805">
                  <a:extLst>
                    <a:ext uri="{9D8B030D-6E8A-4147-A177-3AD203B41FA5}">
                      <a16:colId xmlns:a16="http://schemas.microsoft.com/office/drawing/2014/main" val="20002"/>
                    </a:ext>
                  </a:extLst>
                </a:gridCol>
              </a:tblGrid>
              <a:tr h="659765">
                <a:tc>
                  <a:txBody>
                    <a:bodyPr/>
                    <a:lstStyle/>
                    <a:p>
                      <a:pPr marL="0" indent="0" algn="ctr">
                        <a:lnSpc>
                          <a:spcPct val="150000"/>
                        </a:lnSpc>
                        <a:spcBef>
                          <a:spcPct val="0"/>
                        </a:spcBef>
                        <a:spcAft>
                          <a:spcPct val="0"/>
                        </a:spcAft>
                      </a:pPr>
                      <a:r>
                        <a:rPr lang="zh-CN" sz="2000" b="1">
                          <a:solidFill>
                            <a:srgbClr val="000000"/>
                          </a:solidFill>
                          <a:latin typeface="宋体" panose="02010600030101010101" pitchFamily="2" charset="-122"/>
                          <a:ea typeface="宋体" panose="02010600030101010101" pitchFamily="2" charset="-122"/>
                        </a:rPr>
                        <a:t>等级</a:t>
                      </a:r>
                    </a:p>
                  </a:txBody>
                  <a:tcPr marL="68580" marR="68580" marT="0" marB="0">
                    <a:lnL>
                      <a:noFill/>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b="1">
                          <a:solidFill>
                            <a:srgbClr val="000000"/>
                          </a:solidFill>
                          <a:latin typeface="宋体" panose="02010600030101010101" pitchFamily="2" charset="-122"/>
                          <a:ea typeface="宋体" panose="02010600030101010101" pitchFamily="2" charset="-122"/>
                        </a:rPr>
                        <a:t>等级含义</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b="1">
                          <a:solidFill>
                            <a:srgbClr val="000000"/>
                          </a:solidFill>
                          <a:latin typeface="宋体" panose="02010600030101010101" pitchFamily="2" charset="-122"/>
                          <a:ea typeface="宋体" panose="02010600030101010101" pitchFamily="2" charset="-122"/>
                        </a:rPr>
                        <a:t>比例分配</a:t>
                      </a:r>
                    </a:p>
                  </a:txBody>
                  <a:tcPr marL="68580" marR="68580" marT="0" marB="0">
                    <a:lnL w="12700" cap="flat" cmpd="sng">
                      <a:solidFill>
                        <a:srgbClr val="000000"/>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659765">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A</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绩效最优</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10%</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659765">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B</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绩效较优</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25%</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r h="659765">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C</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中等水平</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40%</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3"/>
                  </a:ext>
                </a:extLst>
              </a:tr>
              <a:tr h="659765">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D</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绩效较差</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15%</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4"/>
                  </a:ext>
                </a:extLst>
              </a:tr>
              <a:tr h="659765">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E</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a:solidFill>
                            <a:srgbClr val="000000"/>
                          </a:solidFill>
                          <a:latin typeface="宋体" panose="02010600030101010101" pitchFamily="2" charset="-122"/>
                          <a:ea typeface="宋体" panose="02010600030101010101" pitchFamily="2" charset="-122"/>
                        </a:rPr>
                        <a:t>绩效最差</a:t>
                      </a: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10%</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05"/>
                  </a:ext>
                </a:extLst>
              </a:tr>
            </a:tbl>
          </a:graphicData>
        </a:graphic>
      </p:graphicFrame>
      <p:sp>
        <p:nvSpPr>
          <p:cNvPr id="6" name="文本框 5"/>
          <p:cNvSpPr txBox="1"/>
          <p:nvPr/>
        </p:nvSpPr>
        <p:spPr>
          <a:xfrm>
            <a:off x="415290" y="5576570"/>
            <a:ext cx="11437620" cy="1136650"/>
          </a:xfrm>
          <a:prstGeom prst="rect">
            <a:avLst/>
          </a:prstGeom>
        </p:spPr>
        <p:txBody>
          <a:bodyPr wrap="square">
            <a:noAutofit/>
          </a:bodyPr>
          <a:lstStyle/>
          <a:p>
            <a:pPr marL="0" indent="558800" algn="just" defTabSz="266700">
              <a:lnSpc>
                <a:spcPct val="150000"/>
              </a:lnSpc>
              <a:spcAft>
                <a:spcPct val="0"/>
              </a:spcAft>
            </a:pPr>
            <a:r>
              <a:rPr lang="zh-CN" altLang="en-US" sz="2000" b="1">
                <a:highlight>
                  <a:srgbClr val="FFFF00"/>
                </a:highlight>
                <a:latin typeface="宋体" panose="02010600030101010101" pitchFamily="2" charset="-122"/>
                <a:ea typeface="宋体" panose="02010600030101010101" pitchFamily="2" charset="-122"/>
              </a:rPr>
              <a:t>局限性</a:t>
            </a:r>
            <a:r>
              <a:rPr lang="zh-CN" altLang="en-US" sz="2000">
                <a:latin typeface="宋体" panose="02010600030101010101" pitchFamily="2" charset="-122"/>
                <a:ea typeface="宋体" panose="02010600030101010101" pitchFamily="2" charset="-122"/>
              </a:rPr>
              <a:t>：强制划分等级，可能忽略了团队内部实际的绩效分布情况，有可能给员工带来过高的压力，最后适得其反。</a:t>
            </a:r>
          </a:p>
        </p:txBody>
      </p:sp>
    </p:spTree>
  </p:cSld>
  <p:clrMapOvr>
    <a:masterClrMapping/>
  </p:clrMapOvr>
  <p:transition spd="slow" advClick="0" advTm="3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290" y="1905635"/>
            <a:ext cx="4600575" cy="2862580"/>
          </a:xfrm>
          <a:prstGeom prst="rect">
            <a:avLst/>
          </a:prstGeom>
          <a:noFill/>
        </p:spPr>
        <p:txBody>
          <a:bodyPr wrap="square" lIns="0" tIns="0" rIns="0" bIns="0" rtlCol="0">
            <a:noAutofit/>
          </a:bodyPr>
          <a:lstStyle/>
          <a:p>
            <a:pPr>
              <a:lnSpc>
                <a:spcPct val="150000"/>
              </a:lnSpc>
              <a:defRPr/>
            </a:pPr>
            <a:r>
              <a:rPr lang="zh-CN" altLang="en-US" sz="2800" dirty="0">
                <a:cs typeface="+mn-ea"/>
                <a:sym typeface="+mn-lt"/>
              </a:rPr>
              <a:t>推动改革创新的管理工具；</a:t>
            </a:r>
          </a:p>
          <a:p>
            <a:pPr>
              <a:lnSpc>
                <a:spcPct val="150000"/>
              </a:lnSpc>
              <a:defRPr/>
            </a:pPr>
            <a:r>
              <a:rPr lang="zh-CN" altLang="en-US" sz="2800" dirty="0">
                <a:cs typeface="+mn-ea"/>
                <a:sym typeface="+mn-lt"/>
              </a:rPr>
              <a:t>推动企业战略目标实现；</a:t>
            </a:r>
          </a:p>
          <a:p>
            <a:pPr>
              <a:lnSpc>
                <a:spcPct val="150000"/>
              </a:lnSpc>
              <a:defRPr/>
            </a:pPr>
            <a:r>
              <a:rPr lang="zh-CN" altLang="en-US" sz="2800" dirty="0">
                <a:cs typeface="+mn-ea"/>
                <a:sym typeface="+mn-lt"/>
              </a:rPr>
              <a:t>提升员工工作效率；</a:t>
            </a:r>
          </a:p>
          <a:p>
            <a:pPr>
              <a:lnSpc>
                <a:spcPct val="150000"/>
              </a:lnSpc>
              <a:defRPr/>
            </a:pPr>
            <a:r>
              <a:rPr lang="zh-CN" altLang="en-US" sz="2800" dirty="0">
                <a:cs typeface="+mn-ea"/>
                <a:sym typeface="+mn-lt"/>
              </a:rPr>
              <a:t>促进组织稳定市场地位。</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一、绩效管理概述</a:t>
            </a:r>
          </a:p>
        </p:txBody>
      </p:sp>
      <p:pic>
        <p:nvPicPr>
          <p:cNvPr id="2" name="图片 1"/>
          <p:cNvPicPr>
            <a:picLocks noChangeAspect="1"/>
          </p:cNvPicPr>
          <p:nvPr/>
        </p:nvPicPr>
        <p:blipFill>
          <a:blip r:embed="rId6"/>
          <a:stretch>
            <a:fillRect/>
          </a:stretch>
        </p:blipFill>
        <p:spPr>
          <a:xfrm>
            <a:off x="6454140" y="1816100"/>
            <a:ext cx="5380355" cy="375158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0355" y="946150"/>
            <a:ext cx="5109845" cy="703580"/>
          </a:xfrm>
          <a:prstGeom prst="rect">
            <a:avLst/>
          </a:prstGeom>
          <a:noFill/>
        </p:spPr>
        <p:txBody>
          <a:bodyPr wrap="square" lIns="0" tIns="0" rIns="0" bIns="0" rtlCol="0">
            <a:noAutofit/>
          </a:bodyPr>
          <a:lstStyle/>
          <a:p>
            <a:pPr algn="l">
              <a:lnSpc>
                <a:spcPct val="140000"/>
              </a:lnSpc>
              <a:defRPr/>
            </a:pPr>
            <a:r>
              <a:rPr lang="zh-CN" altLang="en-US" sz="2800" dirty="0">
                <a:solidFill>
                  <a:srgbClr val="000000"/>
                </a:solidFill>
                <a:cs typeface="+mn-ea"/>
                <a:sym typeface="+mn-lt"/>
              </a:rPr>
              <a:t>（二）量表法</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文本框 4"/>
          <p:cNvSpPr txBox="1"/>
          <p:nvPr/>
        </p:nvSpPr>
        <p:spPr>
          <a:xfrm>
            <a:off x="4318635" y="2065020"/>
            <a:ext cx="3293110" cy="3105150"/>
          </a:xfrm>
          <a:prstGeom prst="rect">
            <a:avLst/>
          </a:prstGeom>
          <a:noFill/>
        </p:spPr>
        <p:txBody>
          <a:bodyPr wrap="square" rtlCol="0">
            <a:spAutoFit/>
          </a:bodyPr>
          <a:lstStyle/>
          <a:p>
            <a:pPr>
              <a:lnSpc>
                <a:spcPct val="140000"/>
              </a:lnSpc>
            </a:pPr>
            <a:r>
              <a:rPr lang="en-US" altLang="zh-CN" sz="2800"/>
              <a:t>1.</a:t>
            </a:r>
            <a:r>
              <a:rPr lang="zh-CN" altLang="en-US" sz="2800"/>
              <a:t>图尺度量表法</a:t>
            </a:r>
          </a:p>
          <a:p>
            <a:pPr>
              <a:lnSpc>
                <a:spcPct val="140000"/>
              </a:lnSpc>
            </a:pPr>
            <a:r>
              <a:rPr lang="en-US" altLang="zh-CN" sz="2800"/>
              <a:t>2.</a:t>
            </a:r>
            <a:r>
              <a:rPr lang="zh-CN" altLang="en-US" sz="2800"/>
              <a:t>关键事件法</a:t>
            </a:r>
          </a:p>
          <a:p>
            <a:pPr>
              <a:lnSpc>
                <a:spcPct val="140000"/>
              </a:lnSpc>
            </a:pPr>
            <a:r>
              <a:rPr lang="en-US" altLang="zh-CN" sz="2800"/>
              <a:t>3.</a:t>
            </a:r>
            <a:r>
              <a:rPr lang="zh-CN" altLang="en-US" sz="2800"/>
              <a:t>行为锚定法</a:t>
            </a:r>
          </a:p>
          <a:p>
            <a:pPr>
              <a:lnSpc>
                <a:spcPct val="140000"/>
              </a:lnSpc>
            </a:pPr>
            <a:r>
              <a:rPr lang="en-US" altLang="zh-CN" sz="2800"/>
              <a:t>4.</a:t>
            </a:r>
            <a:r>
              <a:rPr lang="zh-CN" altLang="en-US" sz="2800"/>
              <a:t>360度绩效考核法</a:t>
            </a:r>
          </a:p>
          <a:p>
            <a:pPr>
              <a:lnSpc>
                <a:spcPct val="140000"/>
              </a:lnSpc>
            </a:pPr>
            <a:r>
              <a:rPr lang="en-US" altLang="zh-CN" sz="2800"/>
              <a:t>5.KPI法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043940" y="137160"/>
            <a:ext cx="8630920" cy="1231900"/>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1.</a:t>
            </a:r>
            <a:r>
              <a:rPr lang="zh-CN" altLang="en-US" sz="2800" dirty="0">
                <a:solidFill>
                  <a:srgbClr val="000000"/>
                </a:solidFill>
                <a:cs typeface="+mn-ea"/>
                <a:sym typeface="+mn-lt"/>
              </a:rPr>
              <a:t>图尺度量表法：</a:t>
            </a:r>
            <a:r>
              <a:rPr sz="2800" b="1">
                <a:latin typeface="宋体" panose="02010600030101010101" pitchFamily="2" charset="-122"/>
                <a:ea typeface="宋体" panose="02010600030101010101" pitchFamily="2" charset="-122"/>
                <a:sym typeface="+mn-ea"/>
              </a:rPr>
              <a:t>通过一系列</a:t>
            </a:r>
            <a:r>
              <a:rPr sz="2800" b="1">
                <a:highlight>
                  <a:srgbClr val="FFFF00"/>
                </a:highlight>
                <a:latin typeface="宋体" panose="02010600030101010101" pitchFamily="2" charset="-122"/>
                <a:ea typeface="宋体" panose="02010600030101010101" pitchFamily="2" charset="-122"/>
                <a:sym typeface="+mn-ea"/>
              </a:rPr>
              <a:t>预设的评分尺度</a:t>
            </a:r>
            <a:r>
              <a:rPr sz="2800" b="1">
                <a:latin typeface="宋体" panose="02010600030101010101" pitchFamily="2" charset="-122"/>
                <a:ea typeface="宋体" panose="02010600030101010101" pitchFamily="2" charset="-122"/>
                <a:sym typeface="+mn-ea"/>
              </a:rPr>
              <a:t>来衡量员工在不同绩效考核要素上的表现。</a:t>
            </a:r>
            <a:endParaRPr lang="zh-CN" altLang="en-US" sz="2800" dirty="0">
              <a:solidFill>
                <a:srgbClr val="000000"/>
              </a:solidFill>
              <a:cs typeface="+mn-ea"/>
              <a:sym typeface="+mn-lt"/>
            </a:endParaRP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文本框 4"/>
          <p:cNvSpPr txBox="1"/>
          <p:nvPr/>
        </p:nvSpPr>
        <p:spPr>
          <a:xfrm>
            <a:off x="178435" y="1249045"/>
            <a:ext cx="5088890" cy="599440"/>
          </a:xfrm>
          <a:prstGeom prst="rect">
            <a:avLst/>
          </a:prstGeom>
        </p:spPr>
        <p:txBody>
          <a:bodyPr wrap="square">
            <a:noAutofit/>
          </a:bodyPr>
          <a:lstStyle/>
          <a:p>
            <a:pPr marL="0" indent="558800" algn="ctr" defTabSz="266700">
              <a:lnSpc>
                <a:spcPct val="150000"/>
              </a:lnSpc>
              <a:spcAft>
                <a:spcPct val="0"/>
              </a:spcAft>
            </a:pPr>
            <a:r>
              <a:rPr lang="zh-CN" altLang="en-US" sz="2400" b="1">
                <a:latin typeface="宋体" panose="02010600030101010101" pitchFamily="2" charset="-122"/>
                <a:ea typeface="宋体" panose="02010600030101010101" pitchFamily="2" charset="-122"/>
              </a:rPr>
              <a:t>图尺度量表法示例</a:t>
            </a:r>
          </a:p>
        </p:txBody>
      </p:sp>
      <p:graphicFrame>
        <p:nvGraphicFramePr>
          <p:cNvPr id="6" name="表格 5"/>
          <p:cNvGraphicFramePr/>
          <p:nvPr>
            <p:custDataLst>
              <p:tags r:id="rId2"/>
            </p:custDataLst>
          </p:nvPr>
        </p:nvGraphicFramePr>
        <p:xfrm>
          <a:off x="490220" y="1848485"/>
          <a:ext cx="4324350" cy="4937760"/>
        </p:xfrm>
        <a:graphic>
          <a:graphicData uri="http://schemas.openxmlformats.org/drawingml/2006/table">
            <a:tbl>
              <a:tblPr/>
              <a:tblGrid>
                <a:gridCol w="1058545">
                  <a:extLst>
                    <a:ext uri="{9D8B030D-6E8A-4147-A177-3AD203B41FA5}">
                      <a16:colId xmlns:a16="http://schemas.microsoft.com/office/drawing/2014/main" val="20000"/>
                    </a:ext>
                  </a:extLst>
                </a:gridCol>
                <a:gridCol w="1010920">
                  <a:extLst>
                    <a:ext uri="{9D8B030D-6E8A-4147-A177-3AD203B41FA5}">
                      <a16:colId xmlns:a16="http://schemas.microsoft.com/office/drawing/2014/main" val="20001"/>
                    </a:ext>
                  </a:extLst>
                </a:gridCol>
                <a:gridCol w="137160">
                  <a:extLst>
                    <a:ext uri="{9D8B030D-6E8A-4147-A177-3AD203B41FA5}">
                      <a16:colId xmlns:a16="http://schemas.microsoft.com/office/drawing/2014/main" val="20002"/>
                    </a:ext>
                  </a:extLst>
                </a:gridCol>
                <a:gridCol w="325120">
                  <a:extLst>
                    <a:ext uri="{9D8B030D-6E8A-4147-A177-3AD203B41FA5}">
                      <a16:colId xmlns:a16="http://schemas.microsoft.com/office/drawing/2014/main" val="20003"/>
                    </a:ext>
                  </a:extLst>
                </a:gridCol>
                <a:gridCol w="733425">
                  <a:extLst>
                    <a:ext uri="{9D8B030D-6E8A-4147-A177-3AD203B41FA5}">
                      <a16:colId xmlns:a16="http://schemas.microsoft.com/office/drawing/2014/main" val="20004"/>
                    </a:ext>
                  </a:extLst>
                </a:gridCol>
                <a:gridCol w="693420">
                  <a:extLst>
                    <a:ext uri="{9D8B030D-6E8A-4147-A177-3AD203B41FA5}">
                      <a16:colId xmlns:a16="http://schemas.microsoft.com/office/drawing/2014/main" val="20005"/>
                    </a:ext>
                  </a:extLst>
                </a:gridCol>
                <a:gridCol w="365760">
                  <a:extLst>
                    <a:ext uri="{9D8B030D-6E8A-4147-A177-3AD203B41FA5}">
                      <a16:colId xmlns:a16="http://schemas.microsoft.com/office/drawing/2014/main" val="20006"/>
                    </a:ext>
                  </a:extLst>
                </a:gridCol>
              </a:tblGrid>
              <a:tr h="205740">
                <a:tc gridSpan="4">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员工姓名：</a:t>
                      </a:r>
                    </a:p>
                  </a:txBody>
                  <a:tcPr marL="68580" marR="68580" marT="0" marB="0">
                    <a:lnL>
                      <a:noFill/>
                    </a:lnL>
                    <a:lnR w="127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w="127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gridSpan="3">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职位名称：</a:t>
                      </a:r>
                    </a:p>
                  </a:txBody>
                  <a:tcPr marL="68580" marR="68580" marT="0" marB="0">
                    <a:lnL w="12700" cap="flat" cmpd="sng">
                      <a:solidFill>
                        <a:srgbClr val="000008"/>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0"/>
                  </a:ext>
                </a:extLst>
              </a:tr>
              <a:tr h="205740">
                <a:tc gridSpan="4">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所属部门：</a:t>
                      </a:r>
                    </a:p>
                  </a:txBody>
                  <a:tcPr marL="68580" marR="68580" marT="0" marB="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gridSpan="3">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职位等级：</a:t>
                      </a:r>
                    </a:p>
                  </a:txBody>
                  <a:tcPr marL="68580" marR="68580" marT="0" marB="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1"/>
                  </a:ext>
                </a:extLst>
              </a:tr>
              <a:tr h="205740">
                <a:tc gridSpan="4">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员工入职日期：</a:t>
                      </a:r>
                    </a:p>
                  </a:txBody>
                  <a:tcPr marL="68580" marR="68580" marT="0" marB="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gridSpan="3">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本次考核日期：</a:t>
                      </a:r>
                    </a:p>
                  </a:txBody>
                  <a:tcPr marL="68580" marR="68580" marT="0" marB="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2"/>
                  </a:ext>
                </a:extLst>
              </a:tr>
              <a:tr h="205740">
                <a:tc gridSpan="7">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绩效考核目的：</a:t>
                      </a:r>
                      <a:r>
                        <a:rPr lang="en-US" altLang="zh-CN" sz="900">
                          <a:solidFill>
                            <a:srgbClr val="000000"/>
                          </a:solidFill>
                          <a:latin typeface="宋体" panose="02010600030101010101" pitchFamily="2" charset="-122"/>
                          <a:ea typeface="宋体" panose="02010600030101010101" pitchFamily="2" charset="-122"/>
                        </a:rPr>
                        <a:t>□</a:t>
                      </a:r>
                      <a:r>
                        <a:rPr lang="zh-CN" altLang="en-US" sz="900">
                          <a:solidFill>
                            <a:srgbClr val="000000"/>
                          </a:solidFill>
                          <a:latin typeface="宋体" panose="02010600030101010101" pitchFamily="2" charset="-122"/>
                          <a:ea typeface="宋体" panose="02010600030101010101" pitchFamily="2" charset="-122"/>
                        </a:rPr>
                        <a:t>年度考核 </a:t>
                      </a:r>
                      <a:r>
                        <a:rPr lang="en-US" altLang="zh-CN" sz="900">
                          <a:solidFill>
                            <a:srgbClr val="000000"/>
                          </a:solidFill>
                          <a:latin typeface="宋体" panose="02010600030101010101" pitchFamily="2" charset="-122"/>
                          <a:ea typeface="宋体" panose="02010600030101010101" pitchFamily="2" charset="-122"/>
                        </a:rPr>
                        <a:t>□</a:t>
                      </a:r>
                      <a:r>
                        <a:rPr lang="zh-CN" altLang="en-US" sz="900">
                          <a:solidFill>
                            <a:srgbClr val="000000"/>
                          </a:solidFill>
                          <a:latin typeface="宋体" panose="02010600030101010101" pitchFamily="2" charset="-122"/>
                          <a:ea typeface="宋体" panose="02010600030101010101" pitchFamily="2" charset="-122"/>
                        </a:rPr>
                        <a:t>月度考核 </a:t>
                      </a:r>
                      <a:r>
                        <a:rPr lang="en-US" altLang="zh-CN" sz="900">
                          <a:solidFill>
                            <a:srgbClr val="000000"/>
                          </a:solidFill>
                          <a:latin typeface="宋体" panose="02010600030101010101" pitchFamily="2" charset="-122"/>
                          <a:ea typeface="宋体" panose="02010600030101010101" pitchFamily="2" charset="-122"/>
                        </a:rPr>
                        <a:t>□</a:t>
                      </a:r>
                      <a:r>
                        <a:rPr lang="zh-CN" altLang="en-US" sz="900">
                          <a:solidFill>
                            <a:srgbClr val="000000"/>
                          </a:solidFill>
                          <a:latin typeface="宋体" panose="02010600030101010101" pitchFamily="2" charset="-122"/>
                          <a:ea typeface="宋体" panose="02010600030101010101" pitchFamily="2" charset="-122"/>
                        </a:rPr>
                        <a:t>晋升 </a:t>
                      </a:r>
                      <a:r>
                        <a:rPr lang="en-US" altLang="zh-CN" sz="900">
                          <a:solidFill>
                            <a:srgbClr val="000000"/>
                          </a:solidFill>
                          <a:latin typeface="宋体" panose="02010600030101010101" pitchFamily="2" charset="-122"/>
                          <a:ea typeface="宋体" panose="02010600030101010101" pitchFamily="2" charset="-122"/>
                        </a:rPr>
                        <a:t>□</a:t>
                      </a:r>
                      <a:r>
                        <a:rPr lang="zh-CN" altLang="en-US" sz="900">
                          <a:solidFill>
                            <a:srgbClr val="000000"/>
                          </a:solidFill>
                          <a:latin typeface="宋体" panose="02010600030101010101" pitchFamily="2" charset="-122"/>
                          <a:ea typeface="宋体" panose="02010600030101010101" pitchFamily="2" charset="-122"/>
                        </a:rPr>
                        <a:t>工资调整 </a:t>
                      </a:r>
                      <a:r>
                        <a:rPr lang="en-US" altLang="zh-CN" sz="900">
                          <a:solidFill>
                            <a:srgbClr val="000000"/>
                          </a:solidFill>
                          <a:latin typeface="宋体" panose="02010600030101010101" pitchFamily="2" charset="-122"/>
                          <a:ea typeface="宋体" panose="02010600030101010101" pitchFamily="2" charset="-122"/>
                        </a:rPr>
                        <a:t>□</a:t>
                      </a:r>
                      <a:r>
                        <a:rPr lang="zh-CN" altLang="en-US" sz="900">
                          <a:solidFill>
                            <a:srgbClr val="000000"/>
                          </a:solidFill>
                          <a:latin typeface="宋体" panose="02010600030101010101" pitchFamily="2" charset="-122"/>
                          <a:ea typeface="宋体" panose="02010600030101010101" pitchFamily="2" charset="-122"/>
                        </a:rPr>
                        <a:t>试用期考核 </a:t>
                      </a:r>
                      <a:r>
                        <a:rPr lang="en-US" altLang="zh-CN" sz="900">
                          <a:solidFill>
                            <a:srgbClr val="000000"/>
                          </a:solidFill>
                          <a:latin typeface="宋体" panose="02010600030101010101" pitchFamily="2" charset="-122"/>
                          <a:ea typeface="宋体" panose="02010600030101010101" pitchFamily="2" charset="-122"/>
                        </a:rPr>
                        <a:t>□</a:t>
                      </a:r>
                      <a:r>
                        <a:rPr lang="zh-CN" altLang="en-US" sz="900">
                          <a:solidFill>
                            <a:srgbClr val="000000"/>
                          </a:solidFill>
                          <a:latin typeface="宋体" panose="02010600030101010101" pitchFamily="2" charset="-122"/>
                          <a:ea typeface="宋体" panose="02010600030101010101" pitchFamily="2" charset="-122"/>
                        </a:rPr>
                        <a:t>其他</a:t>
                      </a:r>
                    </a:p>
                  </a:txBody>
                  <a:tcPr marL="68580" marR="68580" marT="0" marB="0">
                    <a:lnL>
                      <a:noFill/>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3"/>
                  </a:ext>
                </a:extLst>
              </a:tr>
              <a:tr h="411480">
                <a:tc gridSpan="7">
                  <a:txBody>
                    <a:bodyPr/>
                    <a:lstStyle/>
                    <a:p>
                      <a:pPr marL="0" indent="0" algn="just">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说明：请参照考核等级说明来核定员工的实际工作绩效分数，并在相应的等级方框内打钩。最终的工作绩效结果通过将所有的分数进行加总和平均而得出。</a:t>
                      </a:r>
                    </a:p>
                  </a:txBody>
                  <a:tcPr marL="68580" marR="68580" marT="0" marB="0">
                    <a:lnL>
                      <a:noFill/>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4"/>
                  </a:ext>
                </a:extLst>
              </a:tr>
              <a:tr h="205740">
                <a:tc gridSpan="7">
                  <a:txBody>
                    <a:bodyPr/>
                    <a:lstStyle/>
                    <a:p>
                      <a:pPr marL="0" indent="0" algn="ctr">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考核等级说明</a:t>
                      </a:r>
                    </a:p>
                  </a:txBody>
                  <a:tcPr marL="68580" marR="68580" marT="0" marB="0">
                    <a:lnL>
                      <a:noFill/>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5"/>
                  </a:ext>
                </a:extLst>
              </a:tr>
              <a:tr h="1234440">
                <a:tc gridSpan="7">
                  <a:txBody>
                    <a:bodyPr/>
                    <a:lstStyle/>
                    <a:p>
                      <a:pPr marL="0" indent="0" algn="just">
                        <a:lnSpc>
                          <a:spcPct val="150000"/>
                        </a:lnSpc>
                        <a:spcBef>
                          <a:spcPct val="0"/>
                        </a:spcBef>
                        <a:spcAft>
                          <a:spcPct val="0"/>
                        </a:spcAft>
                      </a:pPr>
                      <a:r>
                        <a:rPr lang="en-US" altLang="zh-CN" sz="900" dirty="0">
                          <a:solidFill>
                            <a:srgbClr val="000000"/>
                          </a:solidFill>
                          <a:latin typeface="宋体" panose="02010600030101010101" pitchFamily="2" charset="-122"/>
                          <a:ea typeface="宋体" panose="02010600030101010101" pitchFamily="2" charset="-122"/>
                        </a:rPr>
                        <a:t>A</a:t>
                      </a:r>
                      <a:r>
                        <a:rPr lang="zh-CN" altLang="en-US" sz="900" dirty="0">
                          <a:solidFill>
                            <a:srgbClr val="000000"/>
                          </a:solidFill>
                          <a:latin typeface="宋体" panose="02010600030101010101" pitchFamily="2" charset="-122"/>
                          <a:ea typeface="宋体" panose="02010600030101010101" pitchFamily="2" charset="-122"/>
                        </a:rPr>
                        <a:t>：</a:t>
                      </a:r>
                      <a:r>
                        <a:rPr lang="en-US" altLang="zh-CN" sz="900" dirty="0">
                          <a:solidFill>
                            <a:srgbClr val="000000"/>
                          </a:solidFill>
                          <a:latin typeface="宋体" panose="02010600030101010101" pitchFamily="2" charset="-122"/>
                          <a:ea typeface="宋体" panose="02010600030101010101" pitchFamily="2" charset="-122"/>
                        </a:rPr>
                        <a:t>90-100</a:t>
                      </a:r>
                      <a:r>
                        <a:rPr lang="zh-CN" altLang="en-US" sz="900" dirty="0">
                          <a:solidFill>
                            <a:srgbClr val="000000"/>
                          </a:solidFill>
                          <a:latin typeface="宋体" panose="02010600030101010101" pitchFamily="2" charset="-122"/>
                          <a:ea typeface="宋体" panose="02010600030101010101" pitchFamily="2" charset="-122"/>
                        </a:rPr>
                        <a:t>分，员工在工作中表现出极高的专业水准和卓越的工作成果</a:t>
                      </a:r>
                    </a:p>
                    <a:p>
                      <a:pPr marL="0" indent="0" algn="just">
                        <a:lnSpc>
                          <a:spcPct val="150000"/>
                        </a:lnSpc>
                        <a:spcBef>
                          <a:spcPct val="0"/>
                        </a:spcBef>
                        <a:spcAft>
                          <a:spcPct val="0"/>
                        </a:spcAft>
                      </a:pPr>
                      <a:r>
                        <a:rPr lang="en-US" altLang="zh-CN" sz="900" dirty="0">
                          <a:solidFill>
                            <a:srgbClr val="000000"/>
                          </a:solidFill>
                          <a:latin typeface="宋体" panose="02010600030101010101" pitchFamily="2" charset="-122"/>
                          <a:ea typeface="宋体" panose="02010600030101010101" pitchFamily="2" charset="-122"/>
                        </a:rPr>
                        <a:t>B</a:t>
                      </a:r>
                      <a:r>
                        <a:rPr lang="zh-CN" altLang="en-US" sz="900" dirty="0">
                          <a:solidFill>
                            <a:srgbClr val="000000"/>
                          </a:solidFill>
                          <a:latin typeface="宋体" panose="02010600030101010101" pitchFamily="2" charset="-122"/>
                          <a:ea typeface="宋体" panose="02010600030101010101" pitchFamily="2" charset="-122"/>
                        </a:rPr>
                        <a:t>：</a:t>
                      </a:r>
                      <a:r>
                        <a:rPr lang="en-US" altLang="zh-CN" sz="900" dirty="0">
                          <a:solidFill>
                            <a:srgbClr val="000000"/>
                          </a:solidFill>
                          <a:latin typeface="宋体" panose="02010600030101010101" pitchFamily="2" charset="-122"/>
                          <a:ea typeface="宋体" panose="02010600030101010101" pitchFamily="2" charset="-122"/>
                        </a:rPr>
                        <a:t>80-89</a:t>
                      </a:r>
                      <a:r>
                        <a:rPr lang="zh-CN" altLang="en-US" sz="900" dirty="0">
                          <a:solidFill>
                            <a:srgbClr val="000000"/>
                          </a:solidFill>
                          <a:latin typeface="宋体" panose="02010600030101010101" pitchFamily="2" charset="-122"/>
                          <a:ea typeface="宋体" panose="02010600030101010101" pitchFamily="2" charset="-122"/>
                        </a:rPr>
                        <a:t>分，员工在作中表现出较高的专业水准和良好的工作成果</a:t>
                      </a:r>
                    </a:p>
                    <a:p>
                      <a:pPr marL="0" indent="0" algn="just">
                        <a:lnSpc>
                          <a:spcPct val="150000"/>
                        </a:lnSpc>
                        <a:spcBef>
                          <a:spcPct val="0"/>
                        </a:spcBef>
                        <a:spcAft>
                          <a:spcPct val="0"/>
                        </a:spcAft>
                      </a:pPr>
                      <a:r>
                        <a:rPr lang="en-US" altLang="zh-CN" sz="900" dirty="0">
                          <a:solidFill>
                            <a:srgbClr val="000000"/>
                          </a:solidFill>
                          <a:latin typeface="宋体" panose="02010600030101010101" pitchFamily="2" charset="-122"/>
                          <a:ea typeface="宋体" panose="02010600030101010101" pitchFamily="2" charset="-122"/>
                        </a:rPr>
                        <a:t>C</a:t>
                      </a:r>
                      <a:r>
                        <a:rPr lang="zh-CN" altLang="en-US" sz="900" dirty="0">
                          <a:solidFill>
                            <a:srgbClr val="000000"/>
                          </a:solidFill>
                          <a:latin typeface="宋体" panose="02010600030101010101" pitchFamily="2" charset="-122"/>
                          <a:ea typeface="宋体" panose="02010600030101010101" pitchFamily="2" charset="-122"/>
                        </a:rPr>
                        <a:t>：</a:t>
                      </a:r>
                      <a:r>
                        <a:rPr lang="en-US" altLang="zh-CN" sz="900" dirty="0">
                          <a:solidFill>
                            <a:srgbClr val="000000"/>
                          </a:solidFill>
                          <a:latin typeface="宋体" panose="02010600030101010101" pitchFamily="2" charset="-122"/>
                          <a:ea typeface="宋体" panose="02010600030101010101" pitchFamily="2" charset="-122"/>
                        </a:rPr>
                        <a:t>70-79</a:t>
                      </a:r>
                      <a:r>
                        <a:rPr lang="zh-CN" altLang="en-US" sz="900" dirty="0">
                          <a:solidFill>
                            <a:srgbClr val="000000"/>
                          </a:solidFill>
                          <a:latin typeface="宋体" panose="02010600030101010101" pitchFamily="2" charset="-122"/>
                          <a:ea typeface="宋体" panose="02010600030101010101" pitchFamily="2" charset="-122"/>
                        </a:rPr>
                        <a:t>分，员工在工作中表现出一定的专业水准和合格的工作成果</a:t>
                      </a:r>
                    </a:p>
                    <a:p>
                      <a:pPr marL="0" indent="0" algn="just">
                        <a:lnSpc>
                          <a:spcPct val="150000"/>
                        </a:lnSpc>
                        <a:spcBef>
                          <a:spcPct val="0"/>
                        </a:spcBef>
                        <a:spcAft>
                          <a:spcPct val="0"/>
                        </a:spcAft>
                      </a:pPr>
                      <a:r>
                        <a:rPr lang="en-US" altLang="zh-CN" sz="900" dirty="0">
                          <a:solidFill>
                            <a:srgbClr val="000000"/>
                          </a:solidFill>
                          <a:latin typeface="宋体" panose="02010600030101010101" pitchFamily="2" charset="-122"/>
                          <a:ea typeface="宋体" panose="02010600030101010101" pitchFamily="2" charset="-122"/>
                        </a:rPr>
                        <a:t>D</a:t>
                      </a:r>
                      <a:r>
                        <a:rPr lang="zh-CN" altLang="en-US" sz="900" dirty="0">
                          <a:solidFill>
                            <a:srgbClr val="000000"/>
                          </a:solidFill>
                          <a:latin typeface="宋体" panose="02010600030101010101" pitchFamily="2" charset="-122"/>
                          <a:ea typeface="宋体" panose="02010600030101010101" pitchFamily="2" charset="-122"/>
                        </a:rPr>
                        <a:t>：</a:t>
                      </a:r>
                      <a:r>
                        <a:rPr lang="en-US" altLang="zh-CN" sz="900" dirty="0">
                          <a:solidFill>
                            <a:srgbClr val="000000"/>
                          </a:solidFill>
                          <a:latin typeface="宋体" panose="02010600030101010101" pitchFamily="2" charset="-122"/>
                          <a:ea typeface="宋体" panose="02010600030101010101" pitchFamily="2" charset="-122"/>
                        </a:rPr>
                        <a:t>60-69</a:t>
                      </a:r>
                      <a:r>
                        <a:rPr lang="zh-CN" altLang="en-US" sz="900" dirty="0">
                          <a:solidFill>
                            <a:srgbClr val="000000"/>
                          </a:solidFill>
                          <a:latin typeface="宋体" panose="02010600030101010101" pitchFamily="2" charset="-122"/>
                          <a:ea typeface="宋体" panose="02010600030101010101" pitchFamily="2" charset="-122"/>
                        </a:rPr>
                        <a:t>分，员工在工作中存在一些不足和需要改进的地方</a:t>
                      </a:r>
                    </a:p>
                    <a:p>
                      <a:pPr marL="0" indent="0" algn="just">
                        <a:lnSpc>
                          <a:spcPct val="150000"/>
                        </a:lnSpc>
                        <a:spcBef>
                          <a:spcPct val="0"/>
                        </a:spcBef>
                        <a:spcAft>
                          <a:spcPct val="0"/>
                        </a:spcAft>
                      </a:pPr>
                      <a:r>
                        <a:rPr lang="en-US" altLang="zh-CN" sz="900" dirty="0">
                          <a:solidFill>
                            <a:srgbClr val="000000"/>
                          </a:solidFill>
                          <a:latin typeface="宋体" panose="02010600030101010101" pitchFamily="2" charset="-122"/>
                          <a:ea typeface="宋体" panose="02010600030101010101" pitchFamily="2" charset="-122"/>
                        </a:rPr>
                        <a:t>E</a:t>
                      </a:r>
                      <a:r>
                        <a:rPr lang="zh-CN" altLang="en-US" sz="900" dirty="0">
                          <a:solidFill>
                            <a:srgbClr val="000000"/>
                          </a:solidFill>
                          <a:latin typeface="宋体" panose="02010600030101010101" pitchFamily="2" charset="-122"/>
                          <a:ea typeface="宋体" panose="02010600030101010101" pitchFamily="2" charset="-122"/>
                        </a:rPr>
                        <a:t>：</a:t>
                      </a:r>
                      <a:r>
                        <a:rPr lang="en-US" altLang="zh-CN" sz="900" dirty="0">
                          <a:solidFill>
                            <a:srgbClr val="000000"/>
                          </a:solidFill>
                          <a:latin typeface="宋体" panose="02010600030101010101" pitchFamily="2" charset="-122"/>
                          <a:ea typeface="宋体" panose="02010600030101010101" pitchFamily="2" charset="-122"/>
                        </a:rPr>
                        <a:t>60</a:t>
                      </a:r>
                      <a:r>
                        <a:rPr lang="zh-CN" altLang="en-US" sz="900" dirty="0">
                          <a:solidFill>
                            <a:srgbClr val="000000"/>
                          </a:solidFill>
                          <a:latin typeface="宋体" panose="02010600030101010101" pitchFamily="2" charset="-122"/>
                          <a:ea typeface="宋体" panose="02010600030101010101" pitchFamily="2" charset="-122"/>
                        </a:rPr>
                        <a:t>分以下，员工在工作中存在严重的不足和问题</a:t>
                      </a:r>
                    </a:p>
                    <a:p>
                      <a:pPr marL="0" indent="0" algn="just">
                        <a:lnSpc>
                          <a:spcPct val="150000"/>
                        </a:lnSpc>
                        <a:spcBef>
                          <a:spcPct val="0"/>
                        </a:spcBef>
                        <a:spcAft>
                          <a:spcPct val="0"/>
                        </a:spcAft>
                      </a:pPr>
                      <a:r>
                        <a:rPr lang="en-US" altLang="zh-CN" sz="900" dirty="0">
                          <a:solidFill>
                            <a:srgbClr val="000000"/>
                          </a:solidFill>
                          <a:latin typeface="宋体" panose="02010600030101010101" pitchFamily="2" charset="-122"/>
                          <a:ea typeface="宋体" panose="02010600030101010101" pitchFamily="2" charset="-122"/>
                        </a:rPr>
                        <a:t>N</a:t>
                      </a:r>
                      <a:r>
                        <a:rPr lang="zh-CN" altLang="en-US" sz="900" dirty="0">
                          <a:solidFill>
                            <a:srgbClr val="000000"/>
                          </a:solidFill>
                          <a:latin typeface="宋体" panose="02010600030101010101" pitchFamily="2" charset="-122"/>
                          <a:ea typeface="宋体" panose="02010600030101010101" pitchFamily="2" charset="-122"/>
                        </a:rPr>
                        <a:t>：该绩效考核标准不适用于此员工</a:t>
                      </a:r>
                    </a:p>
                  </a:txBody>
                  <a:tcPr marL="68580" marR="68580" marT="0" marB="0">
                    <a:lnL>
                      <a:noFill/>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6"/>
                  </a:ext>
                </a:extLst>
              </a:tr>
              <a:tr h="205740">
                <a:tc gridSpan="2">
                  <a:txBody>
                    <a:bodyPr/>
                    <a:lstStyle/>
                    <a:p>
                      <a:pPr marL="0" indent="0" algn="ctr">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考核要素</a:t>
                      </a:r>
                    </a:p>
                  </a:txBody>
                  <a:tcPr marL="68580" marR="68580" marT="0" marB="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权重</a:t>
                      </a:r>
                    </a:p>
                  </a:txBody>
                  <a:tcPr marL="68580" marR="68580" marT="0" marB="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考核尺度</a:t>
                      </a:r>
                    </a:p>
                  </a:txBody>
                  <a:tcPr marL="68580" marR="68580" marT="0" marB="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marL="0" indent="0" algn="ctr">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得分</a:t>
                      </a:r>
                    </a:p>
                  </a:txBody>
                  <a:tcPr marL="68580" marR="68580" marT="0" marB="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7"/>
                  </a:ext>
                </a:extLst>
              </a:tr>
              <a:tr h="411480">
                <a:tc gridSpan="2">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1</a:t>
                      </a:r>
                      <a:r>
                        <a:rPr lang="zh-CN" altLang="en-US" sz="900">
                          <a:solidFill>
                            <a:srgbClr val="000000"/>
                          </a:solidFill>
                          <a:latin typeface="宋体" panose="02010600030101010101" pitchFamily="2" charset="-122"/>
                          <a:ea typeface="宋体" panose="02010600030101010101" pitchFamily="2" charset="-122"/>
                        </a:rPr>
                        <a:t>、工作质量：所完成工作的精确度、彻底性和可接受性</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30%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□A □B □C □D □E □N</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 </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8"/>
                  </a:ext>
                </a:extLst>
              </a:tr>
              <a:tr h="411480">
                <a:tc gridSpan="2">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2</a:t>
                      </a:r>
                      <a:r>
                        <a:rPr lang="zh-CN" altLang="en-US" sz="900">
                          <a:solidFill>
                            <a:srgbClr val="000000"/>
                          </a:solidFill>
                          <a:latin typeface="宋体" panose="02010600030101010101" pitchFamily="2" charset="-122"/>
                          <a:ea typeface="宋体" panose="02010600030101010101" pitchFamily="2" charset="-122"/>
                        </a:rPr>
                        <a:t>、工作业绩：完成业绩目标的程度</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30%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□A □B □C □D □E □N</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 </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9"/>
                  </a:ext>
                </a:extLst>
              </a:tr>
              <a:tr h="411480">
                <a:tc gridSpan="2">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3</a:t>
                      </a:r>
                      <a:r>
                        <a:rPr lang="zh-CN" altLang="en-US" sz="900">
                          <a:solidFill>
                            <a:srgbClr val="000000"/>
                          </a:solidFill>
                          <a:latin typeface="宋体" panose="02010600030101010101" pitchFamily="2" charset="-122"/>
                          <a:ea typeface="宋体" panose="02010600030101010101" pitchFamily="2" charset="-122"/>
                        </a:rPr>
                        <a:t>、团队精神：在工作时协助团队成员的程度</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20%</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□A □B □C □D □E □N</a:t>
                      </a:r>
                    </a:p>
                  </a:txBody>
                  <a:tcPr marL="68580" marR="6858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 </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10"/>
                  </a:ext>
                </a:extLst>
              </a:tr>
              <a:tr h="411480">
                <a:tc gridSpan="2">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4</a:t>
                      </a:r>
                      <a:r>
                        <a:rPr lang="zh-CN" altLang="en-US" sz="900">
                          <a:solidFill>
                            <a:srgbClr val="000000"/>
                          </a:solidFill>
                          <a:latin typeface="宋体" panose="02010600030101010101" pitchFamily="2" charset="-122"/>
                          <a:ea typeface="宋体" panose="02010600030101010101" pitchFamily="2" charset="-122"/>
                        </a:rPr>
                        <a:t>、计划能力：有效设计需要完成工作的情况</a:t>
                      </a:r>
                    </a:p>
                  </a:txBody>
                  <a:tcPr marL="68580" marR="68580" marT="0" marB="0">
                    <a:lnL>
                      <a:noFill/>
                    </a:lnL>
                    <a:lnR w="127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8"/>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20%</a:t>
                      </a:r>
                    </a:p>
                  </a:txBody>
                  <a:tcPr marL="68580" marR="68580" marT="0" marB="0" anchor="ctr">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8"/>
                      </a:solidFill>
                      <a:prstDash val="solid"/>
                      <a:headEnd type="none" w="med" len="med"/>
                      <a:tailEnd type="none" w="med" len="med"/>
                    </a:lnB>
                  </a:tcPr>
                </a:tc>
                <a:tc gridSpan="2">
                  <a:txBody>
                    <a:bodyPr/>
                    <a:lstStyle/>
                    <a:p>
                      <a:pPr marL="0" indent="0" algn="ctr">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□A □B □C □D □E □N</a:t>
                      </a:r>
                    </a:p>
                  </a:txBody>
                  <a:tcPr marL="68580" marR="68580" marT="0" marB="0" anchor="ctr">
                    <a:lnL w="12700" cap="flat" cmpd="sng">
                      <a:solidFill>
                        <a:srgbClr val="000008"/>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8"/>
                      </a:solidFill>
                      <a:prstDash val="solid"/>
                      <a:headEnd type="none" w="med" len="med"/>
                      <a:tailEnd type="none" w="med" len="med"/>
                    </a:lnB>
                  </a:tcPr>
                </a:tc>
                <a:tc>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 </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11"/>
                  </a:ext>
                </a:extLst>
              </a:tr>
              <a:tr h="205740">
                <a:tc gridSpan="6">
                  <a:txBody>
                    <a:bodyPr/>
                    <a:lstStyle/>
                    <a:p>
                      <a:pPr marL="0" indent="0" algn="r">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总分：</a:t>
                      </a:r>
                    </a:p>
                  </a:txBody>
                  <a:tcPr marL="68580" marR="68580" marT="0" marB="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a:txBody>
                    <a:bodyPr/>
                    <a:lstStyle/>
                    <a:p>
                      <a:pPr marL="0" indent="0" algn="just">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 </a:t>
                      </a:r>
                    </a:p>
                  </a:txBody>
                  <a:tcPr marL="68580" marR="68580" marT="0" marB="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12"/>
                  </a:ext>
                </a:extLst>
              </a:tr>
              <a:tr h="205740">
                <a:tc>
                  <a:txBody>
                    <a:bodyPr/>
                    <a:lstStyle/>
                    <a:p>
                      <a:pPr marL="0" indent="0" algn="just" latinLnBrk="1">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考核员签名：</a:t>
                      </a:r>
                    </a:p>
                  </a:txBody>
                  <a:tcPr marL="68580" marR="68580" marT="0" marB="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gridSpan="2">
                  <a:txBody>
                    <a:bodyPr/>
                    <a:lstStyle/>
                    <a:p>
                      <a:pPr marL="0" indent="0" algn="just" latinLnBrk="1">
                        <a:lnSpc>
                          <a:spcPct val="150000"/>
                        </a:lnSpc>
                        <a:spcBef>
                          <a:spcPct val="0"/>
                        </a:spcBef>
                        <a:spcAft>
                          <a:spcPct val="0"/>
                        </a:spcAft>
                      </a:pPr>
                      <a:r>
                        <a:rPr lang="en-US" altLang="zh-CN" sz="900">
                          <a:solidFill>
                            <a:srgbClr val="000000"/>
                          </a:solidFill>
                          <a:latin typeface="宋体" panose="02010600030101010101" pitchFamily="2" charset="-122"/>
                          <a:ea typeface="宋体" panose="02010600030101010101" pitchFamily="2" charset="-122"/>
                        </a:rPr>
                        <a:t> </a:t>
                      </a:r>
                    </a:p>
                  </a:txBody>
                  <a:tcPr marL="68580" marR="68580" marT="0" marB="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tcPr>
                </a:tc>
                <a:tc gridSpan="2">
                  <a:txBody>
                    <a:bodyPr/>
                    <a:lstStyle/>
                    <a:p>
                      <a:pPr marL="0" indent="0" algn="just" latinLnBrk="1">
                        <a:lnSpc>
                          <a:spcPct val="150000"/>
                        </a:lnSpc>
                        <a:spcBef>
                          <a:spcPct val="0"/>
                        </a:spcBef>
                        <a:spcAft>
                          <a:spcPct val="0"/>
                        </a:spcAft>
                      </a:pPr>
                      <a:r>
                        <a:rPr lang="zh-CN" sz="900">
                          <a:solidFill>
                            <a:srgbClr val="000000"/>
                          </a:solidFill>
                          <a:latin typeface="宋体" panose="02010600030101010101" pitchFamily="2" charset="-122"/>
                          <a:ea typeface="宋体" panose="02010600030101010101" pitchFamily="2" charset="-122"/>
                        </a:rPr>
                        <a:t>审核员签名：</a:t>
                      </a:r>
                    </a:p>
                  </a:txBody>
                  <a:tcPr marL="68580" marR="68580" marT="0" marB="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tcPr>
                </a:tc>
                <a:tc gridSpan="2">
                  <a:txBody>
                    <a:bodyPr/>
                    <a:lstStyle/>
                    <a:p>
                      <a:pPr marL="0" indent="0" latinLnBrk="1">
                        <a:spcBef>
                          <a:spcPct val="0"/>
                        </a:spcBef>
                        <a:spcAft>
                          <a:spcPct val="0"/>
                        </a:spcAft>
                      </a:pPr>
                      <a:endParaRPr sz="900" dirty="0">
                        <a:solidFill>
                          <a:srgbClr val="000000"/>
                        </a:solidFill>
                        <a:latin typeface="宋体" panose="02010600030101010101" pitchFamily="2" charset="-122"/>
                        <a:ea typeface="宋体" panose="02010600030101010101" pitchFamily="2" charset="-122"/>
                      </a:endParaRPr>
                    </a:p>
                  </a:txBody>
                  <a:tcPr marL="68580" marR="68580" marT="0" marB="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hMerge="1">
                  <a:txBody>
                    <a:bodyPr/>
                    <a:lstStyle/>
                    <a:p>
                      <a:endParaRPr lang="zh-CN"/>
                    </a:p>
                  </a:txBody>
                  <a:tcPr>
                    <a:lnR>
                      <a:noFill/>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tcPr>
                </a:tc>
                <a:extLst>
                  <a:ext uri="{0D108BD9-81ED-4DB2-BD59-A6C34878D82A}">
                    <a16:rowId xmlns:a16="http://schemas.microsoft.com/office/drawing/2014/main" val="10013"/>
                  </a:ext>
                </a:extLst>
              </a:tr>
            </a:tbl>
          </a:graphicData>
        </a:graphic>
      </p:graphicFrame>
      <p:sp>
        <p:nvSpPr>
          <p:cNvPr id="8" name="文本框 7"/>
          <p:cNvSpPr txBox="1"/>
          <p:nvPr/>
        </p:nvSpPr>
        <p:spPr>
          <a:xfrm>
            <a:off x="5387340" y="1790065"/>
            <a:ext cx="6436360" cy="3969385"/>
          </a:xfrm>
          <a:prstGeom prst="rect">
            <a:avLst/>
          </a:prstGeom>
        </p:spPr>
        <p:txBody>
          <a:bodyPr wrap="square">
            <a:spAutoFit/>
          </a:bodyPr>
          <a:lstStyle/>
          <a:p>
            <a:pPr marL="0" indent="558800" algn="just"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优点</a:t>
            </a:r>
            <a:r>
              <a:rPr lang="zh-CN" altLang="en-US" sz="2400">
                <a:latin typeface="宋体" panose="02010600030101010101" pitchFamily="2" charset="-122"/>
                <a:ea typeface="宋体" panose="02010600030101010101" pitchFamily="2" charset="-122"/>
              </a:rPr>
              <a:t>：简单易用，具有标准化和结构化的特性，能够减少主观偏见的影响，提高评价的客观性和一致性。</a:t>
            </a:r>
          </a:p>
          <a:p>
            <a:pPr marL="0" indent="558800" algn="just"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局限性</a:t>
            </a:r>
            <a:r>
              <a:rPr lang="zh-CN" altLang="en-US" sz="2400">
                <a:latin typeface="宋体" panose="02010600030101010101" pitchFamily="2" charset="-122"/>
                <a:ea typeface="宋体" panose="02010600030101010101" pitchFamily="2" charset="-122"/>
              </a:rPr>
              <a:t>：过于僵化而无法充分灵活地反映员工的实际表现，且需要定期花费大量的时间和精力来设计和更新量表，以适应组织环境的变化。</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30530" y="1231265"/>
            <a:ext cx="11319510" cy="2684780"/>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2.</a:t>
            </a:r>
            <a:r>
              <a:rPr lang="zh-CN" altLang="en-US" sz="2800" dirty="0">
                <a:solidFill>
                  <a:srgbClr val="000000"/>
                </a:solidFill>
                <a:cs typeface="+mn-ea"/>
                <a:sym typeface="+mn-lt"/>
              </a:rPr>
              <a:t>关键事件法：</a:t>
            </a:r>
            <a:r>
              <a:rPr sz="2800" b="1">
                <a:latin typeface="宋体" panose="02010600030101010101" pitchFamily="2" charset="-122"/>
                <a:ea typeface="宋体" panose="02010600030101010101" pitchFamily="2" charset="-122"/>
                <a:sym typeface="+mn-ea"/>
              </a:rPr>
              <a:t>针对</a:t>
            </a:r>
            <a:r>
              <a:rPr sz="2800" b="1">
                <a:highlight>
                  <a:srgbClr val="FFFF00"/>
                </a:highlight>
                <a:latin typeface="宋体" panose="02010600030101010101" pitchFamily="2" charset="-122"/>
                <a:ea typeface="宋体" panose="02010600030101010101" pitchFamily="2" charset="-122"/>
                <a:sym typeface="+mn-ea"/>
              </a:rPr>
              <a:t>某一工作中重要的、能导致该工作成功与否的任务和职责要素</a:t>
            </a:r>
            <a:r>
              <a:rPr sz="2800" b="1">
                <a:latin typeface="宋体" panose="02010600030101010101" pitchFamily="2" charset="-122"/>
                <a:ea typeface="宋体" panose="02010600030101010101" pitchFamily="2" charset="-122"/>
                <a:sym typeface="+mn-ea"/>
              </a:rPr>
              <a:t>，将能够反映该工作不同绩效水平的、可观察到的关键行为表现记录下来，以此作为考核等级评价标准。一种是</a:t>
            </a:r>
            <a:r>
              <a:rPr sz="2800" b="1">
                <a:solidFill>
                  <a:srgbClr val="FF0000"/>
                </a:solidFill>
                <a:latin typeface="宋体" panose="02010600030101010101" pitchFamily="2" charset="-122"/>
                <a:ea typeface="宋体" panose="02010600030101010101" pitchFamily="2" charset="-122"/>
                <a:sym typeface="+mn-ea"/>
              </a:rPr>
              <a:t>做的特别好的</a:t>
            </a:r>
            <a:r>
              <a:rPr sz="2800" b="1">
                <a:latin typeface="宋体" panose="02010600030101010101" pitchFamily="2" charset="-122"/>
                <a:ea typeface="宋体" panose="02010600030101010101" pitchFamily="2" charset="-122"/>
                <a:sym typeface="+mn-ea"/>
              </a:rPr>
              <a:t>，一种是</a:t>
            </a:r>
            <a:r>
              <a:rPr sz="2800" b="1">
                <a:solidFill>
                  <a:srgbClr val="FF0000"/>
                </a:solidFill>
                <a:latin typeface="宋体" panose="02010600030101010101" pitchFamily="2" charset="-122"/>
                <a:ea typeface="宋体" panose="02010600030101010101" pitchFamily="2" charset="-122"/>
                <a:sym typeface="+mn-ea"/>
              </a:rPr>
              <a:t>做的不好的</a:t>
            </a:r>
            <a:r>
              <a:rPr sz="2800" b="1">
                <a:latin typeface="宋体" panose="02010600030101010101" pitchFamily="2" charset="-122"/>
                <a:ea typeface="宋体" panose="02010600030101010101" pitchFamily="2" charset="-122"/>
                <a:sym typeface="+mn-ea"/>
              </a:rPr>
              <a:t>。</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3430" y="0"/>
            <a:ext cx="6913245" cy="586105"/>
          </a:xfrm>
          <a:prstGeom prst="rect">
            <a:avLst/>
          </a:prstGeom>
        </p:spPr>
        <p:txBody>
          <a:bodyPr>
            <a:noAutofit/>
          </a:bodyPr>
          <a:lstStyle/>
          <a:p>
            <a:pPr marL="0" indent="0" algn="ctr" defTabSz="266700">
              <a:lnSpc>
                <a:spcPct val="110000"/>
              </a:lnSpc>
              <a:spcAft>
                <a:spcPct val="0"/>
              </a:spcAft>
            </a:pPr>
            <a:r>
              <a:rPr lang="zh-CN" altLang="en-US" sz="2800" b="1">
                <a:latin typeface="宋体" panose="02010600030101010101" pitchFamily="2" charset="-122"/>
                <a:ea typeface="宋体" panose="02010600030101010101" pitchFamily="2" charset="-122"/>
              </a:rPr>
              <a:t>关键事件法应用示例</a:t>
            </a:r>
          </a:p>
        </p:txBody>
      </p:sp>
      <p:sp>
        <p:nvSpPr>
          <p:cNvPr id="4" name="文本框 3"/>
          <p:cNvSpPr txBox="1"/>
          <p:nvPr/>
        </p:nvSpPr>
        <p:spPr>
          <a:xfrm>
            <a:off x="7686040" y="1140460"/>
            <a:ext cx="4404360" cy="4613275"/>
          </a:xfrm>
          <a:prstGeom prst="rect">
            <a:avLst/>
          </a:prstGeom>
        </p:spPr>
        <p:txBody>
          <a:bodyPr wrap="square">
            <a:noAutofit/>
          </a:bodyPr>
          <a:lstStyle/>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优点</a:t>
            </a:r>
            <a:r>
              <a:rPr lang="zh-CN" altLang="en-US" sz="2400">
                <a:latin typeface="宋体" panose="02010600030101010101" pitchFamily="2" charset="-122"/>
                <a:ea typeface="宋体" panose="02010600030101010101" pitchFamily="2" charset="-122"/>
              </a:rPr>
              <a:t>：</a:t>
            </a:r>
          </a:p>
          <a:p>
            <a:pPr marL="0" indent="558800" algn="l" defTabSz="266700">
              <a:lnSpc>
                <a:spcPct val="150000"/>
              </a:lnSpc>
              <a:spcAft>
                <a:spcPct val="0"/>
              </a:spcAft>
            </a:pPr>
            <a:r>
              <a:rPr sz="2400">
                <a:latin typeface="宋体" panose="02010600030101010101" pitchFamily="2" charset="-122"/>
                <a:ea typeface="宋体" panose="02010600030101010101" pitchFamily="2" charset="-122"/>
              </a:rPr>
              <a:t>关注工作的关键具体行为，针对性比较强，对评估员工优秀和劣等表现十分有效</a:t>
            </a:r>
            <a:r>
              <a:rPr lang="zh-CN" sz="2400">
                <a:latin typeface="宋体" panose="02010600030101010101" pitchFamily="2" charset="-122"/>
                <a:ea typeface="宋体" panose="02010600030101010101" pitchFamily="2" charset="-122"/>
              </a:rPr>
              <a:t>。</a:t>
            </a:r>
          </a:p>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sym typeface="+mn-ea"/>
              </a:rPr>
              <a:t>局限性</a:t>
            </a:r>
            <a:r>
              <a:rPr lang="zh-CN" altLang="en-US" sz="2400">
                <a:latin typeface="宋体" panose="02010600030101010101" pitchFamily="2" charset="-122"/>
                <a:ea typeface="宋体" panose="02010600030101010101" pitchFamily="2" charset="-122"/>
                <a:sym typeface="+mn-ea"/>
              </a:rPr>
              <a:t>：对关键事件的把握和分析可能存在某些偏差，易受到主观偏见和信息不完整的影响。</a:t>
            </a:r>
          </a:p>
          <a:p>
            <a:pPr marL="0" indent="558800" algn="l" defTabSz="266700">
              <a:lnSpc>
                <a:spcPct val="150000"/>
              </a:lnSpc>
              <a:spcAft>
                <a:spcPct val="0"/>
              </a:spcAft>
            </a:pPr>
            <a:endParaRPr lang="zh-CN" sz="2400">
              <a:latin typeface="宋体" panose="02010600030101010101" pitchFamily="2" charset="-122"/>
              <a:ea typeface="宋体" panose="02010600030101010101" pitchFamily="2" charset="-122"/>
            </a:endParaRPr>
          </a:p>
        </p:txBody>
      </p:sp>
      <p:graphicFrame>
        <p:nvGraphicFramePr>
          <p:cNvPr id="5" name="表格 4"/>
          <p:cNvGraphicFramePr/>
          <p:nvPr>
            <p:custDataLst>
              <p:tags r:id="rId1"/>
            </p:custDataLst>
          </p:nvPr>
        </p:nvGraphicFramePr>
        <p:xfrm>
          <a:off x="531495" y="612775"/>
          <a:ext cx="6939280" cy="5022850"/>
        </p:xfrm>
        <a:graphic>
          <a:graphicData uri="http://schemas.openxmlformats.org/drawingml/2006/table">
            <a:tbl>
              <a:tblPr/>
              <a:tblGrid>
                <a:gridCol w="1348740">
                  <a:extLst>
                    <a:ext uri="{9D8B030D-6E8A-4147-A177-3AD203B41FA5}">
                      <a16:colId xmlns:a16="http://schemas.microsoft.com/office/drawing/2014/main" val="20000"/>
                    </a:ext>
                  </a:extLst>
                </a:gridCol>
                <a:gridCol w="5590540">
                  <a:extLst>
                    <a:ext uri="{9D8B030D-6E8A-4147-A177-3AD203B41FA5}">
                      <a16:colId xmlns:a16="http://schemas.microsoft.com/office/drawing/2014/main" val="20001"/>
                    </a:ext>
                  </a:extLst>
                </a:gridCol>
              </a:tblGrid>
              <a:tr h="464820">
                <a:tc gridSpan="2">
                  <a:txBody>
                    <a:bodyPr/>
                    <a:lstStyle/>
                    <a:p>
                      <a:pPr marL="0" indent="0" algn="r">
                        <a:lnSpc>
                          <a:spcPct val="150000"/>
                        </a:lnSpc>
                        <a:spcBef>
                          <a:spcPct val="0"/>
                        </a:spcBef>
                        <a:spcAft>
                          <a:spcPct val="0"/>
                        </a:spcAft>
                      </a:pPr>
                      <a:r>
                        <a:rPr lang="zh-CN" sz="2000" b="1">
                          <a:solidFill>
                            <a:srgbClr val="000000"/>
                          </a:solidFill>
                          <a:latin typeface="宋体" panose="02010600030101010101" pitchFamily="2" charset="-122"/>
                          <a:ea typeface="宋体" panose="02010600030101010101" pitchFamily="2" charset="-122"/>
                        </a:rPr>
                        <a:t>岗位：销售人员</a:t>
                      </a:r>
                    </a:p>
                  </a:txBody>
                  <a:tcPr marL="68580" marR="68580" marT="0" marB="0">
                    <a:lnL>
                      <a:noFill/>
                    </a:lnL>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0"/>
                  </a:ext>
                </a:extLst>
              </a:tr>
              <a:tr h="465455">
                <a:tc>
                  <a:txBody>
                    <a:bodyPr/>
                    <a:lstStyle/>
                    <a:p>
                      <a:pPr marL="0" indent="0" algn="ctr">
                        <a:lnSpc>
                          <a:spcPct val="150000"/>
                        </a:lnSpc>
                        <a:spcBef>
                          <a:spcPct val="0"/>
                        </a:spcBef>
                        <a:spcAft>
                          <a:spcPct val="0"/>
                        </a:spcAft>
                      </a:pPr>
                      <a:r>
                        <a:rPr lang="zh-CN" sz="2000" b="1">
                          <a:solidFill>
                            <a:srgbClr val="000000"/>
                          </a:solidFill>
                          <a:latin typeface="宋体" panose="02010600030101010101" pitchFamily="2" charset="-122"/>
                          <a:ea typeface="宋体" panose="02010600030101010101" pitchFamily="2" charset="-122"/>
                        </a:rPr>
                        <a:t>工作职责</a:t>
                      </a:r>
                    </a:p>
                  </a:txBody>
                  <a:tcPr marL="68580" marR="68580" marT="0" marB="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ctr">
                        <a:lnSpc>
                          <a:spcPct val="150000"/>
                        </a:lnSpc>
                        <a:spcBef>
                          <a:spcPct val="0"/>
                        </a:spcBef>
                        <a:spcAft>
                          <a:spcPct val="0"/>
                        </a:spcAft>
                      </a:pPr>
                      <a:r>
                        <a:rPr lang="zh-CN" sz="2000" b="1">
                          <a:solidFill>
                            <a:srgbClr val="000000"/>
                          </a:solidFill>
                          <a:latin typeface="宋体" panose="02010600030101010101" pitchFamily="2" charset="-122"/>
                          <a:ea typeface="宋体" panose="02010600030101010101" pitchFamily="2" charset="-122"/>
                        </a:rPr>
                        <a:t>关键事件</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1"/>
                  </a:ext>
                </a:extLst>
              </a:tr>
              <a:tr h="1859915">
                <a:tc>
                  <a:txBody>
                    <a:bodyPr/>
                    <a:lstStyle/>
                    <a:p>
                      <a:pPr marL="0" indent="0" algn="just">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提高销售额</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266700" indent="-266700" algn="just">
                        <a:lnSpc>
                          <a:spcPct val="150000"/>
                        </a:lnSpc>
                        <a:spcBef>
                          <a:spcPct val="0"/>
                        </a:spcBef>
                        <a:spcAft>
                          <a:spcPct val="0"/>
                        </a:spcAft>
                      </a:pPr>
                      <a:r>
                        <a:rPr lang="en-US" altLang="zh-CN" sz="1600">
                          <a:solidFill>
                            <a:srgbClr val="000000"/>
                          </a:solidFill>
                          <a:latin typeface="Wingdings" panose="05000000000000000000"/>
                          <a:ea typeface="宋体" panose="02010600030101010101" pitchFamily="2" charset="-122"/>
                        </a:rPr>
                        <a:t>l </a:t>
                      </a:r>
                      <a:r>
                        <a:rPr lang="zh-CN" sz="1600">
                          <a:solidFill>
                            <a:srgbClr val="000000"/>
                          </a:solidFill>
                          <a:latin typeface="宋体" panose="02010600030101010101" pitchFamily="2" charset="-122"/>
                          <a:ea typeface="宋体" panose="02010600030101010101" pitchFamily="2" charset="-122"/>
                        </a:rPr>
                        <a:t>消极对待潜在客户的咨询，销售额没有达成目标要求</a:t>
                      </a:r>
                    </a:p>
                    <a:p>
                      <a:pPr marL="266700" indent="-266700" algn="just">
                        <a:lnSpc>
                          <a:spcPct val="150000"/>
                        </a:lnSpc>
                        <a:spcBef>
                          <a:spcPct val="0"/>
                        </a:spcBef>
                        <a:spcAft>
                          <a:spcPct val="0"/>
                        </a:spcAft>
                      </a:pPr>
                      <a:r>
                        <a:rPr lang="en-US" altLang="zh-CN" sz="1600">
                          <a:solidFill>
                            <a:srgbClr val="000000"/>
                          </a:solidFill>
                          <a:latin typeface="Wingdings" panose="05000000000000000000"/>
                          <a:ea typeface="宋体" panose="02010600030101010101" pitchFamily="2" charset="-122"/>
                        </a:rPr>
                        <a:t>l </a:t>
                      </a:r>
                      <a:r>
                        <a:rPr lang="zh-CN" sz="1600">
                          <a:solidFill>
                            <a:srgbClr val="000000"/>
                          </a:solidFill>
                          <a:latin typeface="宋体" panose="02010600030101010101" pitchFamily="2" charset="-122"/>
                          <a:ea typeface="宋体" panose="02010600030101010101" pitchFamily="2" charset="-122"/>
                        </a:rPr>
                        <a:t>积极跟进购买意向明显的客户，提供周到的服务，并针对客户制定客户信息表，针对性分析客户的需求和意向，及时调整销售方案，提高了意向客户转化率（成交客户数</a:t>
                      </a:r>
                      <a:r>
                        <a:rPr lang="en-US" altLang="zh-CN" sz="1600">
                          <a:solidFill>
                            <a:srgbClr val="000000"/>
                          </a:solidFill>
                          <a:latin typeface="宋体" panose="02010600030101010101" pitchFamily="2" charset="-122"/>
                          <a:ea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rPr>
                        <a:t>有需求意向客户数</a:t>
                      </a:r>
                      <a:r>
                        <a:rPr lang="en-US" altLang="zh-CN" sz="1600">
                          <a:solidFill>
                            <a:srgbClr val="000000"/>
                          </a:solidFill>
                          <a:latin typeface="宋体" panose="02010600030101010101" pitchFamily="2" charset="-122"/>
                          <a:ea typeface="宋体" panose="02010600030101010101" pitchFamily="2" charset="-122"/>
                        </a:rPr>
                        <a:t>*100%</a:t>
                      </a:r>
                      <a:r>
                        <a:rPr lang="zh-CN" altLang="en-US" sz="1600">
                          <a:solidFill>
                            <a:srgbClr val="000000"/>
                          </a:solidFill>
                          <a:latin typeface="宋体" panose="02010600030101010101" pitchFamily="2" charset="-122"/>
                          <a:ea typeface="宋体" panose="02010600030101010101" pitchFamily="2" charset="-122"/>
                        </a:rPr>
                        <a:t>）</a:t>
                      </a:r>
                      <a:endParaRPr lang="zh-CN" sz="1600">
                        <a:solidFill>
                          <a:srgbClr val="000000"/>
                        </a:solidFill>
                        <a:latin typeface="宋体" panose="02010600030101010101" pitchFamily="2" charset="-122"/>
                        <a:ea typeface="宋体" panose="02010600030101010101" pitchFamily="2" charset="-122"/>
                      </a:endParaRP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r h="1116330">
                <a:tc>
                  <a:txBody>
                    <a:bodyPr/>
                    <a:lstStyle/>
                    <a:p>
                      <a:pPr marL="0" indent="0" algn="just">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开发新市场，提高新客户数量</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lstStyle/>
                    <a:p>
                      <a:pPr marL="0" indent="0" algn="just">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主动分析新市场需求，并制定一套针对该市场客户群体的销售策略，主动出击，通过电话、电子邮件和社交媒体等多种渠道建立联系，最终实现新客户环比增加</a:t>
                      </a:r>
                      <a:r>
                        <a:rPr lang="en-US" altLang="zh-CN" sz="1600">
                          <a:solidFill>
                            <a:srgbClr val="000000"/>
                          </a:solidFill>
                          <a:latin typeface="宋体" panose="02010600030101010101" pitchFamily="2" charset="-122"/>
                          <a:ea typeface="宋体" panose="02010600030101010101" pitchFamily="2" charset="-122"/>
                        </a:rPr>
                        <a:t>10%</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3"/>
                  </a:ext>
                </a:extLst>
              </a:tr>
              <a:tr h="1116330">
                <a:tc>
                  <a:txBody>
                    <a:bodyPr/>
                    <a:lstStyle/>
                    <a:p>
                      <a:pPr marL="0" indent="0" algn="just">
                        <a:lnSpc>
                          <a:spcPct val="150000"/>
                        </a:lnSpc>
                        <a:spcBef>
                          <a:spcPct val="0"/>
                        </a:spcBef>
                        <a:spcAft>
                          <a:spcPct val="0"/>
                        </a:spcAft>
                      </a:pPr>
                      <a:r>
                        <a:rPr lang="zh-CN" sz="1600">
                          <a:solidFill>
                            <a:srgbClr val="000000"/>
                          </a:solidFill>
                          <a:latin typeface="宋体" panose="02010600030101010101" pitchFamily="2" charset="-122"/>
                          <a:ea typeface="宋体" panose="02010600030101010101" pitchFamily="2" charset="-122"/>
                        </a:rPr>
                        <a:t>降低客户流失率</a:t>
                      </a:r>
                    </a:p>
                  </a:txBody>
                  <a:tcPr marL="68580" marR="6858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tc>
                  <a:txBody>
                    <a:bodyPr/>
                    <a:lstStyle/>
                    <a:p>
                      <a:pPr marL="0" indent="0" algn="just">
                        <a:lnSpc>
                          <a:spcPct val="150000"/>
                        </a:lnSpc>
                        <a:spcBef>
                          <a:spcPct val="0"/>
                        </a:spcBef>
                        <a:spcAft>
                          <a:spcPct val="0"/>
                        </a:spcAft>
                      </a:pPr>
                      <a:r>
                        <a:rPr lang="zh-CN" sz="1600" dirty="0">
                          <a:solidFill>
                            <a:srgbClr val="000000"/>
                          </a:solidFill>
                          <a:latin typeface="宋体" panose="02010600030101010101" pitchFamily="2" charset="-122"/>
                          <a:ea typeface="宋体" panose="02010600030101010101" pitchFamily="2" charset="-122"/>
                        </a:rPr>
                        <a:t>主动联系长久未合作的客户，了解他们对产品和服务的不满以及对改进的建议和意见，并制定了详细的改进计划，实现了当月客户流失率环比降低</a:t>
                      </a:r>
                      <a:r>
                        <a:rPr lang="en-US" altLang="zh-CN" sz="1600" dirty="0">
                          <a:solidFill>
                            <a:srgbClr val="000000"/>
                          </a:solidFill>
                          <a:latin typeface="宋体" panose="02010600030101010101" pitchFamily="2" charset="-122"/>
                          <a:ea typeface="宋体" panose="02010600030101010101" pitchFamily="2" charset="-122"/>
                        </a:rPr>
                        <a:t>10%</a:t>
                      </a:r>
                      <a:r>
                        <a:rPr lang="zh-CN" altLang="en-US" sz="1600" dirty="0">
                          <a:solidFill>
                            <a:srgbClr val="000000"/>
                          </a:solidFill>
                          <a:latin typeface="宋体" panose="02010600030101010101" pitchFamily="2" charset="-122"/>
                          <a:ea typeface="宋体" panose="02010600030101010101" pitchFamily="2" charset="-122"/>
                        </a:rPr>
                        <a:t>，客户满意度环比提高</a:t>
                      </a:r>
                      <a:r>
                        <a:rPr lang="en-US" altLang="zh-CN" sz="1600" dirty="0">
                          <a:solidFill>
                            <a:srgbClr val="000000"/>
                          </a:solidFill>
                          <a:latin typeface="宋体" panose="02010600030101010101" pitchFamily="2" charset="-122"/>
                          <a:ea typeface="宋体" panose="02010600030101010101" pitchFamily="2" charset="-122"/>
                        </a:rPr>
                        <a:t>10%</a:t>
                      </a:r>
                      <a:r>
                        <a:rPr lang="zh-CN" altLang="en-US" sz="1600" dirty="0">
                          <a:solidFill>
                            <a:srgbClr val="000000"/>
                          </a:solidFill>
                          <a:latin typeface="宋体" panose="02010600030101010101" pitchFamily="2" charset="-122"/>
                          <a:ea typeface="宋体" panose="02010600030101010101" pitchFamily="2" charset="-122"/>
                        </a:rPr>
                        <a:t>。</a:t>
                      </a:r>
                    </a:p>
                  </a:txBody>
                  <a:tcPr marL="68580" marR="68580" marT="0" marB="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8"/>
                      </a:solidFill>
                      <a:prstDash val="soli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p:transition spd="slow" advClick="0" advTm="3000">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90220" y="946150"/>
            <a:ext cx="10934756" cy="1911350"/>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3.</a:t>
            </a:r>
            <a:r>
              <a:rPr lang="zh-CN" altLang="en-US" sz="2800" dirty="0">
                <a:solidFill>
                  <a:srgbClr val="000000"/>
                </a:solidFill>
                <a:cs typeface="+mn-ea"/>
                <a:sym typeface="+mn-lt"/>
              </a:rPr>
              <a:t>行为锚定法：</a:t>
            </a:r>
            <a:r>
              <a:rPr sz="2800" b="1" dirty="0">
                <a:latin typeface="宋体" panose="02010600030101010101" pitchFamily="2" charset="-122"/>
                <a:ea typeface="宋体" panose="02010600030101010101" pitchFamily="2" charset="-122"/>
                <a:sym typeface="+mn-ea"/>
              </a:rPr>
              <a:t>评价尺度被具体描述为一系列锚定在工作中的关键行为，并为每个关键行为赋予相应的分值。评价者根据员工的行为表现选择最符合的锚定描述进行评分。</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文本框 1"/>
          <p:cNvSpPr txBox="1"/>
          <p:nvPr/>
        </p:nvSpPr>
        <p:spPr>
          <a:xfrm>
            <a:off x="490220" y="2857500"/>
            <a:ext cx="10201910" cy="3415030"/>
          </a:xfrm>
          <a:prstGeom prst="rect">
            <a:avLst/>
          </a:prstGeom>
        </p:spPr>
        <p:txBody>
          <a:bodyPr wrap="square">
            <a:spAutoFit/>
          </a:bodyPr>
          <a:lstStyle/>
          <a:p>
            <a:pPr marL="0" indent="558800" algn="l" defTabSz="266700">
              <a:lnSpc>
                <a:spcPct val="150000"/>
              </a:lnSpc>
              <a:spcAft>
                <a:spcPct val="0"/>
              </a:spcAft>
            </a:pPr>
            <a:r>
              <a:rPr lang="zh-CN" altLang="en-US" sz="2400" b="1" dirty="0">
                <a:highlight>
                  <a:srgbClr val="FFFF00"/>
                </a:highlight>
                <a:latin typeface="宋体" panose="02010600030101010101" pitchFamily="2" charset="-122"/>
                <a:ea typeface="宋体" panose="02010600030101010101" pitchFamily="2" charset="-122"/>
              </a:rPr>
              <a:t>操作步骤：</a:t>
            </a:r>
          </a:p>
          <a:p>
            <a:pPr marL="0" indent="558800" algn="l" defTabSz="266700">
              <a:lnSpc>
                <a:spcPct val="150000"/>
              </a:lnSpc>
              <a:spcAft>
                <a:spcPct val="0"/>
              </a:spcAft>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）寻找与工作相关的关键事件；</a:t>
            </a:r>
          </a:p>
          <a:p>
            <a:pPr marL="0" indent="558800" algn="l" defTabSz="266700">
              <a:lnSpc>
                <a:spcPct val="150000"/>
              </a:lnSpc>
              <a:spcAft>
                <a:spcPct val="0"/>
              </a:spcAft>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a:t>
            </a:r>
            <a:r>
              <a:rPr lang="zh-CN" altLang="en-US" sz="2400" b="1" dirty="0">
                <a:latin typeface="宋体" panose="02010600030101010101" pitchFamily="2" charset="-122"/>
                <a:ea typeface="宋体" panose="02010600030101010101" pitchFamily="2" charset="-122"/>
              </a:rPr>
              <a:t>）确定评价的绩效要素，一般开发</a:t>
            </a:r>
            <a:r>
              <a:rPr lang="en-US" altLang="zh-CN" sz="2400" b="1" dirty="0">
                <a:latin typeface="宋体" panose="02010600030101010101" pitchFamily="2" charset="-122"/>
                <a:ea typeface="宋体" panose="02010600030101010101" pitchFamily="2" charset="-122"/>
              </a:rPr>
              <a:t>5-10</a:t>
            </a:r>
            <a:r>
              <a:rPr lang="zh-CN" altLang="en-US" sz="2400" b="1" dirty="0">
                <a:latin typeface="宋体" panose="02010600030101010101" pitchFamily="2" charset="-122"/>
                <a:ea typeface="宋体" panose="02010600030101010101" pitchFamily="2" charset="-122"/>
              </a:rPr>
              <a:t>个左右；</a:t>
            </a:r>
          </a:p>
          <a:p>
            <a:pPr marL="0" indent="558800" algn="l" defTabSz="266700">
              <a:lnSpc>
                <a:spcPct val="150000"/>
              </a:lnSpc>
              <a:spcAft>
                <a:spcPct val="0"/>
              </a:spcAft>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）重新分配关键事件到对应的绩效要素中；</a:t>
            </a:r>
          </a:p>
          <a:p>
            <a:pPr marL="0" indent="558800" algn="l" defTabSz="266700">
              <a:lnSpc>
                <a:spcPct val="150000"/>
              </a:lnSpc>
              <a:spcAft>
                <a:spcPct val="0"/>
              </a:spcAft>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4</a:t>
            </a:r>
            <a:r>
              <a:rPr lang="zh-CN" altLang="en-US" sz="2400" b="1" dirty="0">
                <a:latin typeface="宋体" panose="02010600030101010101" pitchFamily="2" charset="-122"/>
                <a:ea typeface="宋体" panose="02010600030101010101" pitchFamily="2" charset="-122"/>
              </a:rPr>
              <a:t>）确定各个绩效要素的考评等级，一般采用</a:t>
            </a:r>
            <a:r>
              <a:rPr lang="en-US" altLang="zh-CN" sz="2400" b="1" dirty="0">
                <a:latin typeface="宋体" panose="02010600030101010101" pitchFamily="2" charset="-122"/>
                <a:ea typeface="宋体" panose="02010600030101010101" pitchFamily="2" charset="-122"/>
              </a:rPr>
              <a:t>7</a:t>
            </a:r>
            <a:r>
              <a:rPr lang="zh-CN" altLang="en-US" sz="2400" b="1" dirty="0">
                <a:latin typeface="宋体" panose="02010600030101010101" pitchFamily="2" charset="-122"/>
                <a:ea typeface="宋体" panose="02010600030101010101" pitchFamily="2" charset="-122"/>
              </a:rPr>
              <a:t>点尺度或</a:t>
            </a:r>
            <a:r>
              <a:rPr lang="en-US" altLang="zh-CN" sz="2400" b="1" dirty="0">
                <a:latin typeface="宋体" panose="02010600030101010101" pitchFamily="2" charset="-122"/>
                <a:ea typeface="宋体" panose="02010600030101010101" pitchFamily="2" charset="-122"/>
              </a:rPr>
              <a:t>9</a:t>
            </a:r>
            <a:r>
              <a:rPr lang="zh-CN" altLang="en-US" sz="2400" b="1" dirty="0">
                <a:latin typeface="宋体" panose="02010600030101010101" pitchFamily="2" charset="-122"/>
                <a:ea typeface="宋体" panose="02010600030101010101" pitchFamily="2" charset="-122"/>
              </a:rPr>
              <a:t>点尺度；</a:t>
            </a:r>
          </a:p>
          <a:p>
            <a:pPr marL="0" indent="558800" algn="l" defTabSz="266700">
              <a:lnSpc>
                <a:spcPct val="150000"/>
              </a:lnSpc>
              <a:spcAft>
                <a:spcPct val="0"/>
              </a:spcAft>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）建立最终的行为锚定评价</a:t>
            </a:r>
            <a:r>
              <a:rPr lang="zh-CN" altLang="en-US" sz="2400" b="1">
                <a:latin typeface="宋体" panose="02010600030101010101" pitchFamily="2" charset="-122"/>
                <a:ea typeface="宋体" panose="02010600030101010101" pitchFamily="2" charset="-122"/>
              </a:rPr>
              <a:t>量表。</a:t>
            </a:r>
            <a:endParaRPr lang="zh-CN" altLang="en-US" sz="2400" b="1" dirty="0">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3430" y="0"/>
            <a:ext cx="6913245" cy="586105"/>
          </a:xfrm>
          <a:prstGeom prst="rect">
            <a:avLst/>
          </a:prstGeom>
        </p:spPr>
        <p:txBody>
          <a:bodyPr>
            <a:noAutofit/>
          </a:bodyPr>
          <a:lstStyle/>
          <a:p>
            <a:pPr marL="0" indent="0" algn="ctr" defTabSz="266700">
              <a:lnSpc>
                <a:spcPct val="110000"/>
              </a:lnSpc>
              <a:spcAft>
                <a:spcPct val="0"/>
              </a:spcAft>
            </a:pPr>
            <a:r>
              <a:rPr lang="zh-CN" altLang="en-US" sz="2800" b="1">
                <a:latin typeface="宋体" panose="02010600030101010101" pitchFamily="2" charset="-122"/>
                <a:ea typeface="宋体" panose="02010600030101010101" pitchFamily="2" charset="-122"/>
              </a:rPr>
              <a:t>客户投诉处理的行为锚定量表示例</a:t>
            </a:r>
          </a:p>
        </p:txBody>
      </p:sp>
      <p:sp>
        <p:nvSpPr>
          <p:cNvPr id="4" name="文本框 3"/>
          <p:cNvSpPr txBox="1"/>
          <p:nvPr/>
        </p:nvSpPr>
        <p:spPr>
          <a:xfrm>
            <a:off x="8193405" y="1140460"/>
            <a:ext cx="3896995" cy="5110480"/>
          </a:xfrm>
          <a:prstGeom prst="rect">
            <a:avLst/>
          </a:prstGeom>
        </p:spPr>
        <p:txBody>
          <a:bodyPr wrap="square">
            <a:noAutofit/>
          </a:bodyPr>
          <a:lstStyle/>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优点</a:t>
            </a:r>
            <a:r>
              <a:rPr lang="zh-CN" altLang="en-US" sz="2400">
                <a:latin typeface="宋体" panose="02010600030101010101" pitchFamily="2" charset="-122"/>
                <a:ea typeface="宋体" panose="02010600030101010101" pitchFamily="2" charset="-122"/>
              </a:rPr>
              <a:t>：</a:t>
            </a:r>
          </a:p>
          <a:p>
            <a:pPr marL="0" indent="558800" algn="l" defTabSz="266700">
              <a:lnSpc>
                <a:spcPct val="150000"/>
              </a:lnSpc>
              <a:spcAft>
                <a:spcPct val="0"/>
              </a:spcAft>
            </a:pPr>
            <a:r>
              <a:rPr sz="2400">
                <a:latin typeface="宋体" panose="02010600030101010101" pitchFamily="2" charset="-122"/>
                <a:ea typeface="宋体" panose="02010600030101010101" pitchFamily="2" charset="-122"/>
              </a:rPr>
              <a:t>结合了标准化和具体化的优点，既减少了主观性误差，又提供了详细的绩效反馈</a:t>
            </a:r>
            <a:r>
              <a:rPr lang="zh-CN" sz="2400">
                <a:latin typeface="宋体" panose="02010600030101010101" pitchFamily="2" charset="-122"/>
                <a:ea typeface="宋体" panose="02010600030101010101" pitchFamily="2" charset="-122"/>
              </a:rPr>
              <a:t>。</a:t>
            </a:r>
          </a:p>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sym typeface="+mn-ea"/>
              </a:rPr>
              <a:t>局限性</a:t>
            </a:r>
            <a:r>
              <a:rPr lang="zh-CN" altLang="en-US" sz="2400">
                <a:latin typeface="宋体" panose="02010600030101010101" pitchFamily="2" charset="-122"/>
                <a:ea typeface="宋体" panose="02010600030101010101" pitchFamily="2" charset="-122"/>
                <a:sym typeface="+mn-ea"/>
              </a:rPr>
              <a:t>：</a:t>
            </a:r>
          </a:p>
          <a:p>
            <a:pPr marL="0" indent="558800" algn="l" defTabSz="266700">
              <a:lnSpc>
                <a:spcPct val="150000"/>
              </a:lnSpc>
              <a:spcAft>
                <a:spcPct val="0"/>
              </a:spcAft>
            </a:pPr>
            <a:r>
              <a:rPr lang="zh-CN" altLang="en-US" sz="2400">
                <a:latin typeface="宋体" panose="02010600030101010101" pitchFamily="2" charset="-122"/>
                <a:ea typeface="宋体" panose="02010600030101010101" pitchFamily="2" charset="-122"/>
                <a:sym typeface="+mn-ea"/>
              </a:rPr>
              <a:t>实施过程较为复杂，需要投入较多的时间和资源来开发和维护。</a:t>
            </a:r>
          </a:p>
        </p:txBody>
      </p:sp>
      <p:graphicFrame>
        <p:nvGraphicFramePr>
          <p:cNvPr id="3" name="表格 2"/>
          <p:cNvGraphicFramePr/>
          <p:nvPr>
            <p:custDataLst>
              <p:tags r:id="rId1"/>
            </p:custDataLst>
          </p:nvPr>
        </p:nvGraphicFramePr>
        <p:xfrm>
          <a:off x="149860" y="499110"/>
          <a:ext cx="7819390" cy="6242050"/>
        </p:xfrm>
        <a:graphic>
          <a:graphicData uri="http://schemas.openxmlformats.org/drawingml/2006/table">
            <a:tbl>
              <a:tblPr/>
              <a:tblGrid>
                <a:gridCol w="664210">
                  <a:extLst>
                    <a:ext uri="{9D8B030D-6E8A-4147-A177-3AD203B41FA5}">
                      <a16:colId xmlns:a16="http://schemas.microsoft.com/office/drawing/2014/main" val="20000"/>
                    </a:ext>
                  </a:extLst>
                </a:gridCol>
                <a:gridCol w="7155180">
                  <a:extLst>
                    <a:ext uri="{9D8B030D-6E8A-4147-A177-3AD203B41FA5}">
                      <a16:colId xmlns:a16="http://schemas.microsoft.com/office/drawing/2014/main" val="20001"/>
                    </a:ext>
                  </a:extLst>
                </a:gridCol>
              </a:tblGrid>
              <a:tr h="279400">
                <a:tc>
                  <a:txBody>
                    <a:bodyPr/>
                    <a:lstStyle/>
                    <a:p>
                      <a:pPr marL="0" indent="0" algn="ctr">
                        <a:lnSpc>
                          <a:spcPct val="150000"/>
                        </a:lnSpc>
                        <a:spcBef>
                          <a:spcPct val="0"/>
                        </a:spcBef>
                        <a:spcAft>
                          <a:spcPct val="0"/>
                        </a:spcAft>
                      </a:pPr>
                      <a:r>
                        <a:rPr lang="zh-CN" sz="1600" b="1">
                          <a:latin typeface="宋体" panose="02010600030101010101" pitchFamily="2" charset="-122"/>
                          <a:ea typeface="宋体" panose="02010600030101010101" pitchFamily="2" charset="-122"/>
                        </a:rPr>
                        <a:t>等级</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ctr">
                        <a:lnSpc>
                          <a:spcPct val="150000"/>
                        </a:lnSpc>
                        <a:spcBef>
                          <a:spcPct val="0"/>
                        </a:spcBef>
                        <a:spcAft>
                          <a:spcPct val="0"/>
                        </a:spcAft>
                      </a:pPr>
                      <a:r>
                        <a:rPr lang="zh-CN" sz="1600" b="1">
                          <a:latin typeface="宋体" panose="02010600030101010101" pitchFamily="2" charset="-122"/>
                          <a:ea typeface="宋体" panose="02010600030101010101" pitchFamily="2" charset="-122"/>
                        </a:rPr>
                        <a:t>等级描述</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0"/>
                  </a:ext>
                </a:extLst>
              </a:tr>
              <a:tr h="560705">
                <a:tc>
                  <a:txBody>
                    <a:bodyPr/>
                    <a:lstStyle/>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1</a:t>
                      </a:r>
                    </a:p>
                  </a:txBody>
                  <a:tcPr marL="68580" marR="68580" marT="0" marB="0" anchor="ctr">
                    <a:lnL w="63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忽视或轻视客户投诉，没有任何响应或解决问题的尝试；对客户态度冷淡、无礼或不耐烦，加剧客户的不满；未能遵循公司规定的客户服务流程和政策</a:t>
                      </a:r>
                    </a:p>
                  </a:txBody>
                  <a:tcPr marL="68580" marR="68580" marT="0" marB="0">
                    <a:lnL w="1270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1"/>
                  </a:ext>
                </a:extLst>
              </a:tr>
              <a:tr h="560070">
                <a:tc>
                  <a:txBody>
                    <a:bodyPr/>
                    <a:lstStyle/>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2</a:t>
                      </a:r>
                    </a:p>
                  </a:txBody>
                  <a:tcPr marL="68580" marR="68580" marT="0" marB="0" anchor="ctr">
                    <a:lnL w="63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响应客户投诉迟缓，缺乏紧迫感；仅提供表面性的解决方案，未能深入了解问题的根源；与客户沟通时缺乏同理心和耐心，导致客户感到不被重视</a:t>
                      </a:r>
                    </a:p>
                  </a:txBody>
                  <a:tcPr marL="68580" marR="68580" marT="0" marB="0">
                    <a:lnL w="1270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2"/>
                  </a:ext>
                </a:extLst>
              </a:tr>
              <a:tr h="840105">
                <a:tc>
                  <a:txBody>
                    <a:bodyPr/>
                    <a:lstStyle/>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3</a:t>
                      </a:r>
                    </a:p>
                  </a:txBody>
                  <a:tcPr marL="68580" marR="68580" marT="0" marB="0" anchor="ctr">
                    <a:lnL w="63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能够响应客户投诉，但处理效率不高，需要客户多次跟进；提供的解决方案可能不完全符合客户需求，需要进一步调整；在与客户沟通时表现出一定程度的同理心，但仍需改进沟通技巧。</a:t>
                      </a:r>
                    </a:p>
                  </a:txBody>
                  <a:tcPr marL="68580" marR="68580" marT="0" marB="0">
                    <a:lnL w="1270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3"/>
                  </a:ext>
                </a:extLst>
              </a:tr>
              <a:tr h="840740">
                <a:tc>
                  <a:txBody>
                    <a:bodyPr/>
                    <a:lstStyle/>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4</a:t>
                      </a:r>
                    </a:p>
                  </a:txBody>
                  <a:tcPr marL="68580" marR="68580" marT="0" marB="0" anchor="ctr">
                    <a:lnL w="63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能够及时响应客户投诉，并按照公司流程进行处理；提供的解决方案基本满足客户需求，问题得到一定程度的解决；与客户保持积极沟通，展现出基本的同理心和客户服务意识。</a:t>
                      </a:r>
                    </a:p>
                  </a:txBody>
                  <a:tcPr marL="68580" marR="68580" marT="0" marB="0">
                    <a:lnL w="1270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4"/>
                  </a:ext>
                </a:extLst>
              </a:tr>
              <a:tr h="840105">
                <a:tc>
                  <a:txBody>
                    <a:bodyPr/>
                    <a:lstStyle/>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5</a:t>
                      </a:r>
                    </a:p>
                  </a:txBody>
                  <a:tcPr marL="68580" marR="68580" marT="0" marB="0" anchor="ctr">
                    <a:lnL w="63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迅速响应客户投诉，主动寻求解决方案；提供的解决方案能够超出客户期望，确保问题得到彻底解决；与客户建立积极的互动关系，展现出高度的同理心和专业知识。</a:t>
                      </a:r>
                    </a:p>
                  </a:txBody>
                  <a:tcPr marL="68580" marR="68580" marT="0" marB="0">
                    <a:lnL w="1270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5"/>
                  </a:ext>
                </a:extLst>
              </a:tr>
              <a:tr h="840105">
                <a:tc>
                  <a:txBody>
                    <a:bodyPr/>
                    <a:lstStyle/>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6</a:t>
                      </a:r>
                    </a:p>
                  </a:txBody>
                  <a:tcPr marL="68580" marR="68580" marT="0" marB="0" anchor="ctr">
                    <a:lnL w="63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预见并主动解决潜在的客户问题，减少投诉的发生；提出的创新性解决方案显著提升了客户满意度；成为公司客户服务标准的典范，对团队成员起到积极的榜样作用。</a:t>
                      </a:r>
                    </a:p>
                  </a:txBody>
                  <a:tcPr marL="68580" marR="68580" marT="0" marB="0">
                    <a:lnL w="1270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6"/>
                  </a:ext>
                </a:extLst>
              </a:tr>
              <a:tr h="840740">
                <a:tc>
                  <a:txBody>
                    <a:bodyPr/>
                    <a:lstStyle/>
                    <a:p>
                      <a:pPr marL="0" indent="0" algn="ctr">
                        <a:lnSpc>
                          <a:spcPct val="150000"/>
                        </a:lnSpc>
                        <a:spcBef>
                          <a:spcPct val="0"/>
                        </a:spcBef>
                        <a:spcAft>
                          <a:spcPct val="0"/>
                        </a:spcAft>
                      </a:pPr>
                      <a:r>
                        <a:rPr lang="en-US" altLang="zh-CN" sz="1400">
                          <a:latin typeface="宋体" panose="02010600030101010101" pitchFamily="2" charset="-122"/>
                          <a:ea typeface="宋体" panose="02010600030101010101" pitchFamily="2" charset="-122"/>
                        </a:rPr>
                        <a:t>7</a:t>
                      </a:r>
                    </a:p>
                  </a:txBody>
                  <a:tcPr marL="68580" marR="68580" marT="0" marB="0" anchor="ctr">
                    <a:lnL w="63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将客户投诉转化为提升服务和产品质量的契机；建立的长期客户关系为公司带来了显著的回头业务和口碑推广；在客户服务领域展现出领导力，推动整个团队提升服务水平。</a:t>
                      </a:r>
                    </a:p>
                  </a:txBody>
                  <a:tcPr marL="68580" marR="68580" marT="0" marB="0">
                    <a:lnL w="1270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extLst>
                  <a:ext uri="{0D108BD9-81ED-4DB2-BD59-A6C34878D82A}">
                    <a16:rowId xmlns:a16="http://schemas.microsoft.com/office/drawing/2014/main" val="10007"/>
                  </a:ext>
                </a:extLst>
              </a:tr>
              <a:tr h="279400">
                <a:tc gridSpan="2">
                  <a:txBody>
                    <a:bodyPr/>
                    <a:lstStyle/>
                    <a:p>
                      <a:pPr marL="0" indent="0" algn="just">
                        <a:lnSpc>
                          <a:spcPct val="150000"/>
                        </a:lnSpc>
                        <a:spcBef>
                          <a:spcPct val="0"/>
                        </a:spcBef>
                        <a:spcAft>
                          <a:spcPct val="0"/>
                        </a:spcAft>
                      </a:pPr>
                      <a:r>
                        <a:rPr lang="zh-CN" sz="1400">
                          <a:latin typeface="宋体" panose="02010600030101010101" pitchFamily="2" charset="-122"/>
                          <a:ea typeface="宋体" panose="02010600030101010101" pitchFamily="2" charset="-122"/>
                        </a:rPr>
                        <a:t>备注：等级</a:t>
                      </a:r>
                      <a:r>
                        <a:rPr lang="en-US" altLang="zh-CN" sz="1400">
                          <a:latin typeface="宋体" panose="02010600030101010101" pitchFamily="2" charset="-122"/>
                          <a:ea typeface="宋体" panose="02010600030101010101" pitchFamily="2" charset="-122"/>
                        </a:rPr>
                        <a:t>1</a:t>
                      </a:r>
                      <a:r>
                        <a:rPr lang="zh-CN" altLang="en-US" sz="1400">
                          <a:latin typeface="宋体" panose="02010600030101010101" pitchFamily="2" charset="-122"/>
                          <a:ea typeface="宋体" panose="02010600030101010101" pitchFamily="2" charset="-122"/>
                        </a:rPr>
                        <a:t>为最差的行为，等级</a:t>
                      </a:r>
                      <a:r>
                        <a:rPr lang="en-US" altLang="zh-CN" sz="1400">
                          <a:latin typeface="宋体" panose="02010600030101010101" pitchFamily="2" charset="-122"/>
                          <a:ea typeface="宋体" panose="02010600030101010101" pitchFamily="2" charset="-122"/>
                        </a:rPr>
                        <a:t>7</a:t>
                      </a:r>
                      <a:r>
                        <a:rPr lang="zh-CN" altLang="en-US" sz="1400">
                          <a:latin typeface="宋体" panose="02010600030101010101" pitchFamily="2" charset="-122"/>
                          <a:ea typeface="宋体" panose="02010600030101010101" pitchFamily="2" charset="-122"/>
                        </a:rPr>
                        <a:t>为最优的行为。</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hMerge="1">
                  <a:txBody>
                    <a:bodyPr/>
                    <a:lstStyle/>
                    <a:p>
                      <a:endParaRPr lang="zh-CN"/>
                    </a:p>
                  </a:txBody>
                  <a:tcPr>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transition spd="slow" advClick="0" advTm="3000">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90220" y="946150"/>
            <a:ext cx="11319510" cy="1410970"/>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4.</a:t>
            </a:r>
            <a:r>
              <a:rPr lang="zh-CN" altLang="en-US" sz="2800" dirty="0">
                <a:solidFill>
                  <a:srgbClr val="000000"/>
                </a:solidFill>
                <a:cs typeface="+mn-ea"/>
                <a:sym typeface="+mn-lt"/>
              </a:rPr>
              <a:t>360度绩效考核法：</a:t>
            </a:r>
            <a:r>
              <a:rPr sz="2800" b="1">
                <a:latin typeface="宋体" panose="02010600030101010101" pitchFamily="2" charset="-122"/>
                <a:ea typeface="宋体" panose="02010600030101010101" pitchFamily="2" charset="-122"/>
                <a:sym typeface="+mn-ea"/>
              </a:rPr>
              <a:t>考核对象的绩效不仅由上级评价，还包括自己、下级、同事、客户等多个角度来提供反馈。</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文本框 1"/>
          <p:cNvSpPr txBox="1"/>
          <p:nvPr/>
        </p:nvSpPr>
        <p:spPr>
          <a:xfrm>
            <a:off x="490220" y="2857500"/>
            <a:ext cx="10201910" cy="2861310"/>
          </a:xfrm>
          <a:prstGeom prst="rect">
            <a:avLst/>
          </a:prstGeom>
        </p:spPr>
        <p:txBody>
          <a:bodyPr wrap="square">
            <a:spAutoFit/>
          </a:bodyPr>
          <a:lstStyle/>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操作步骤：</a:t>
            </a:r>
          </a:p>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1</a:t>
            </a:r>
            <a:r>
              <a:rPr lang="zh-CN" altLang="en-US" sz="2400" b="1">
                <a:latin typeface="宋体" panose="02010600030101010101" pitchFamily="2" charset="-122"/>
                <a:ea typeface="宋体" panose="02010600030101010101" pitchFamily="2" charset="-122"/>
              </a:rPr>
              <a:t>）评价者的身份保密，杜绝评价者之间对被考核员工的绩效表现的讨论，以此避免评价者受到不必要的干扰或影响；</a:t>
            </a:r>
          </a:p>
          <a:p>
            <a:pPr marL="0" indent="558800" algn="l" defTabSz="266700">
              <a:lnSpc>
                <a:spcPct val="150000"/>
              </a:lnSpc>
              <a:spcAft>
                <a:spcPct val="0"/>
              </a:spcAft>
            </a:pP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2</a:t>
            </a:r>
            <a:r>
              <a:rPr lang="zh-CN" altLang="en-US" sz="2400" b="1">
                <a:latin typeface="宋体" panose="02010600030101010101" pitchFamily="2" charset="-122"/>
                <a:ea typeface="宋体" panose="02010600030101010101" pitchFamily="2" charset="-122"/>
              </a:rPr>
              <a:t>）</a:t>
            </a:r>
            <a:r>
              <a:rPr sz="2400" b="1">
                <a:latin typeface="宋体" panose="02010600030101010101" pitchFamily="2" charset="-122"/>
                <a:ea typeface="宋体" panose="02010600030101010101" pitchFamily="2" charset="-122"/>
              </a:rPr>
              <a:t>在实施360度绩效考核前，必须明确和统一考核的目的、要素、和标准，确保所有考核参与者对考核的内容和要求有清晰的认识</a:t>
            </a:r>
            <a:r>
              <a:rPr lang="zh-CN" sz="2400" b="1">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3430" y="0"/>
            <a:ext cx="6913245" cy="440055"/>
          </a:xfrm>
          <a:prstGeom prst="rect">
            <a:avLst/>
          </a:prstGeom>
        </p:spPr>
        <p:txBody>
          <a:bodyPr>
            <a:noAutofit/>
          </a:bodyPr>
          <a:lstStyle/>
          <a:p>
            <a:pPr marL="0" indent="0" algn="ctr" defTabSz="266700">
              <a:lnSpc>
                <a:spcPct val="110000"/>
              </a:lnSpc>
              <a:spcAft>
                <a:spcPct val="0"/>
              </a:spcAft>
            </a:pPr>
            <a:r>
              <a:rPr lang="zh-CN" altLang="en-US" sz="2400" b="1">
                <a:latin typeface="宋体" panose="02010600030101010101" pitchFamily="2" charset="-122"/>
                <a:ea typeface="宋体" panose="02010600030101010101" pitchFamily="2" charset="-122"/>
              </a:rPr>
              <a:t>员工360度绩效考核表</a:t>
            </a:r>
          </a:p>
        </p:txBody>
      </p:sp>
      <p:sp>
        <p:nvSpPr>
          <p:cNvPr id="4" name="文本框 3"/>
          <p:cNvSpPr txBox="1"/>
          <p:nvPr/>
        </p:nvSpPr>
        <p:spPr>
          <a:xfrm>
            <a:off x="8193405" y="961390"/>
            <a:ext cx="3896995" cy="5675630"/>
          </a:xfrm>
          <a:prstGeom prst="rect">
            <a:avLst/>
          </a:prstGeom>
        </p:spPr>
        <p:txBody>
          <a:bodyPr wrap="square">
            <a:noAutofit/>
          </a:bodyPr>
          <a:lstStyle/>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优点</a:t>
            </a:r>
            <a:r>
              <a:rPr lang="zh-CN" altLang="en-US" sz="2400">
                <a:latin typeface="宋体" panose="02010600030101010101" pitchFamily="2" charset="-122"/>
                <a:ea typeface="宋体" panose="02010600030101010101" pitchFamily="2" charset="-122"/>
              </a:rPr>
              <a:t>：</a:t>
            </a:r>
          </a:p>
          <a:p>
            <a:pPr marL="0" indent="558800" algn="l" defTabSz="266700">
              <a:lnSpc>
                <a:spcPct val="150000"/>
              </a:lnSpc>
              <a:spcAft>
                <a:spcPct val="0"/>
              </a:spcAft>
            </a:pPr>
            <a:r>
              <a:rPr sz="2400">
                <a:latin typeface="宋体" panose="02010600030101010101" pitchFamily="2" charset="-122"/>
                <a:ea typeface="宋体" panose="02010600030101010101" pitchFamily="2" charset="-122"/>
              </a:rPr>
              <a:t>打破了由上级考核下属的传统考核制度，可以减小传统考核制度中考核者的主观性偏差的影响</a:t>
            </a:r>
            <a:r>
              <a:rPr lang="zh-CN" sz="2400">
                <a:latin typeface="宋体" panose="02010600030101010101" pitchFamily="2" charset="-122"/>
                <a:ea typeface="宋体" panose="02010600030101010101" pitchFamily="2" charset="-122"/>
              </a:rPr>
              <a:t>，能够全面反映员工在工作中的表现。</a:t>
            </a:r>
          </a:p>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sym typeface="+mn-ea"/>
              </a:rPr>
              <a:t>局限性</a:t>
            </a:r>
            <a:r>
              <a:rPr lang="zh-CN" altLang="en-US" sz="2400">
                <a:latin typeface="宋体" panose="02010600030101010101" pitchFamily="2" charset="-122"/>
                <a:ea typeface="宋体" panose="02010600030101010101" pitchFamily="2" charset="-122"/>
                <a:sym typeface="+mn-ea"/>
              </a:rPr>
              <a:t>：</a:t>
            </a:r>
          </a:p>
          <a:p>
            <a:pPr marL="0" indent="558800" algn="l" defTabSz="266700">
              <a:lnSpc>
                <a:spcPct val="150000"/>
              </a:lnSpc>
              <a:spcAft>
                <a:spcPct val="0"/>
              </a:spcAft>
            </a:pPr>
            <a:r>
              <a:rPr lang="zh-CN" altLang="en-US" sz="2400">
                <a:latin typeface="宋体" panose="02010600030101010101" pitchFamily="2" charset="-122"/>
                <a:ea typeface="宋体" panose="02010600030101010101" pitchFamily="2" charset="-122"/>
                <a:sym typeface="+mn-ea"/>
              </a:rPr>
              <a:t>可能因为评价者的多样性和主观性而存在一定的偏差和不一致性。</a:t>
            </a:r>
          </a:p>
        </p:txBody>
      </p:sp>
      <p:pic>
        <p:nvPicPr>
          <p:cNvPr id="6" name="图片 5"/>
          <p:cNvPicPr>
            <a:picLocks noChangeAspect="1"/>
          </p:cNvPicPr>
          <p:nvPr/>
        </p:nvPicPr>
        <p:blipFill>
          <a:blip r:embed="rId2"/>
          <a:stretch>
            <a:fillRect/>
          </a:stretch>
        </p:blipFill>
        <p:spPr>
          <a:xfrm>
            <a:off x="391160" y="707390"/>
            <a:ext cx="7294880" cy="5929630"/>
          </a:xfrm>
          <a:prstGeom prst="rect">
            <a:avLst/>
          </a:prstGeom>
        </p:spPr>
      </p:pic>
    </p:spTree>
  </p:cSld>
  <p:clrMapOvr>
    <a:masterClrMapping/>
  </p:clrMapOvr>
  <p:transition spd="slow" advClick="0" advTm="3000">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90220" y="946150"/>
            <a:ext cx="11319510" cy="1410970"/>
          </a:xfrm>
          <a:prstGeom prst="rect">
            <a:avLst/>
          </a:prstGeom>
          <a:noFill/>
        </p:spPr>
        <p:txBody>
          <a:bodyPr wrap="square" lIns="0" tIns="0" rIns="0" bIns="0" rtlCol="0">
            <a:noAutofit/>
          </a:bodyPr>
          <a:lstStyle/>
          <a:p>
            <a:pPr algn="l">
              <a:lnSpc>
                <a:spcPct val="140000"/>
              </a:lnSpc>
              <a:defRPr/>
            </a:pPr>
            <a:r>
              <a:rPr lang="en-US" altLang="zh-CN" sz="2800" dirty="0">
                <a:solidFill>
                  <a:srgbClr val="000000"/>
                </a:solidFill>
                <a:cs typeface="+mn-ea"/>
                <a:sym typeface="+mn-lt"/>
              </a:rPr>
              <a:t>5.</a:t>
            </a:r>
            <a:r>
              <a:rPr lang="zh-CN" altLang="en-US" sz="2800" dirty="0">
                <a:solidFill>
                  <a:srgbClr val="000000"/>
                </a:solidFill>
                <a:cs typeface="+mn-ea"/>
                <a:sym typeface="+mn-lt"/>
              </a:rPr>
              <a:t>KPI法：</a:t>
            </a:r>
            <a:r>
              <a:rPr sz="2800" b="1">
                <a:latin typeface="宋体" panose="02010600030101010101" pitchFamily="2" charset="-122"/>
                <a:ea typeface="宋体" panose="02010600030101010101" pitchFamily="2" charset="-122"/>
                <a:sym typeface="+mn-ea"/>
              </a:rPr>
              <a:t>从企业的战略目标出发，通过层层分解，形成可操作的具体工作任务，并以此为基础设定明确的、关键的、可衡量的绩效指标。</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文本框 1"/>
          <p:cNvSpPr txBox="1"/>
          <p:nvPr/>
        </p:nvSpPr>
        <p:spPr>
          <a:xfrm>
            <a:off x="490220" y="2857500"/>
            <a:ext cx="10201910" cy="2861310"/>
          </a:xfrm>
          <a:prstGeom prst="rect">
            <a:avLst/>
          </a:prstGeom>
        </p:spPr>
        <p:txBody>
          <a:bodyPr wrap="square">
            <a:spAutoFit/>
          </a:bodyPr>
          <a:lstStyle/>
          <a:p>
            <a:pPr marL="0" indent="558800" algn="l"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操作步骤：</a:t>
            </a:r>
          </a:p>
          <a:p>
            <a:pPr marL="0" indent="558800" algn="l" defTabSz="266700">
              <a:lnSpc>
                <a:spcPct val="150000"/>
              </a:lnSpc>
              <a:spcAft>
                <a:spcPct val="0"/>
              </a:spcAft>
            </a:pPr>
            <a:r>
              <a:rPr sz="2400" b="1">
                <a:latin typeface="宋体" panose="02010600030101010101" pitchFamily="2" charset="-122"/>
                <a:ea typeface="宋体" panose="02010600030101010101" pitchFamily="2" charset="-122"/>
              </a:rPr>
              <a:t>（1）明确企业的战略目标和关键成果领域。</a:t>
            </a:r>
          </a:p>
          <a:p>
            <a:pPr marL="0" indent="558800" algn="l" defTabSz="266700">
              <a:lnSpc>
                <a:spcPct val="150000"/>
              </a:lnSpc>
              <a:spcAft>
                <a:spcPct val="0"/>
              </a:spcAft>
            </a:pPr>
            <a:r>
              <a:rPr sz="2400" b="1">
                <a:latin typeface="宋体" panose="02010600030101010101" pitchFamily="2" charset="-122"/>
                <a:ea typeface="宋体" panose="02010600030101010101" pitchFamily="2" charset="-122"/>
              </a:rPr>
              <a:t>（2）确定组织层面的KPI。</a:t>
            </a:r>
          </a:p>
          <a:p>
            <a:pPr marL="0" indent="558800" algn="l" defTabSz="266700">
              <a:lnSpc>
                <a:spcPct val="150000"/>
              </a:lnSpc>
              <a:spcAft>
                <a:spcPct val="0"/>
              </a:spcAft>
            </a:pPr>
            <a:r>
              <a:rPr sz="2400" b="1">
                <a:latin typeface="宋体" panose="02010600030101010101" pitchFamily="2" charset="-122"/>
                <a:ea typeface="宋体" panose="02010600030101010101" pitchFamily="2" charset="-122"/>
              </a:rPr>
              <a:t>（3）分解组织层面KPI到部门层面KPI、员工层面的KPI。</a:t>
            </a:r>
          </a:p>
          <a:p>
            <a:pPr marL="0" indent="558800" algn="l" defTabSz="266700">
              <a:lnSpc>
                <a:spcPct val="150000"/>
              </a:lnSpc>
              <a:spcAft>
                <a:spcPct val="0"/>
              </a:spcAft>
            </a:pPr>
            <a:r>
              <a:rPr sz="2400" b="1">
                <a:latin typeface="宋体" panose="02010600030101010101" pitchFamily="2" charset="-122"/>
                <a:ea typeface="宋体" panose="02010600030101010101" pitchFamily="2" charset="-122"/>
              </a:rPr>
              <a:t>（4）设定关键绩效考核指标的权重和标准。</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460" y="282575"/>
            <a:ext cx="3423920" cy="521970"/>
          </a:xfrm>
          <a:prstGeom prst="rect">
            <a:avLst/>
          </a:prstGeom>
          <a:noFill/>
        </p:spPr>
        <p:txBody>
          <a:bodyPr wrap="square" rtlCol="0">
            <a:spAutoFit/>
          </a:bodyPr>
          <a:lstStyle/>
          <a:p>
            <a:pPr algn="ctr"/>
            <a:r>
              <a:rPr lang="en-US" altLang="zh-CN" sz="2800" b="1"/>
              <a:t>KPI</a:t>
            </a:r>
            <a:r>
              <a:rPr lang="zh-CN" altLang="en-US" sz="2800" b="1"/>
              <a:t>法优点与局限性</a:t>
            </a:r>
          </a:p>
        </p:txBody>
      </p:sp>
      <p:sp>
        <p:nvSpPr>
          <p:cNvPr id="3" name="文本框 2"/>
          <p:cNvSpPr txBox="1"/>
          <p:nvPr/>
        </p:nvSpPr>
        <p:spPr>
          <a:xfrm>
            <a:off x="378460" y="1093470"/>
            <a:ext cx="11530965" cy="5255895"/>
          </a:xfrm>
          <a:prstGeom prst="rect">
            <a:avLst/>
          </a:prstGeom>
        </p:spPr>
        <p:txBody>
          <a:bodyPr wrap="square">
            <a:noAutofit/>
          </a:bodyPr>
          <a:lstStyle/>
          <a:p>
            <a:pPr marL="0" indent="558800" algn="just"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优点</a:t>
            </a:r>
            <a:r>
              <a:rPr lang="zh-CN" altLang="en-US" sz="2400">
                <a:latin typeface="宋体" panose="02010600030101010101" pitchFamily="2" charset="-122"/>
                <a:ea typeface="宋体" panose="02010600030101010101" pitchFamily="2" charset="-122"/>
              </a:rPr>
              <a:t>：</a:t>
            </a:r>
          </a:p>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）关注组织的核心战略目标和关键成果领域；</a:t>
            </a:r>
          </a:p>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）能够将员工绩效与组织战略紧密联系起来；</a:t>
            </a:r>
          </a:p>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3</a:t>
            </a:r>
            <a:r>
              <a:rPr lang="zh-CN" altLang="en-US" sz="2400">
                <a:latin typeface="宋体" panose="02010600030101010101" pitchFamily="2" charset="-122"/>
                <a:ea typeface="宋体" panose="02010600030101010101" pitchFamily="2" charset="-122"/>
              </a:rPr>
              <a:t>）有利于组织利益与个人利益达成一致。</a:t>
            </a:r>
          </a:p>
          <a:p>
            <a:pPr marL="0" indent="558800" algn="just" defTabSz="266700">
              <a:lnSpc>
                <a:spcPct val="150000"/>
              </a:lnSpc>
              <a:spcAft>
                <a:spcPct val="0"/>
              </a:spcAft>
            </a:pPr>
            <a:r>
              <a:rPr lang="zh-CN" altLang="en-US" sz="2400" b="1">
                <a:highlight>
                  <a:srgbClr val="FFFF00"/>
                </a:highlight>
                <a:latin typeface="宋体" panose="02010600030101010101" pitchFamily="2" charset="-122"/>
                <a:ea typeface="宋体" panose="02010600030101010101" pitchFamily="2" charset="-122"/>
              </a:rPr>
              <a:t>局限性</a:t>
            </a:r>
            <a:r>
              <a:rPr lang="zh-CN" altLang="en-US" sz="2400">
                <a:latin typeface="宋体" panose="02010600030101010101" pitchFamily="2" charset="-122"/>
                <a:ea typeface="宋体" panose="02010600030101010101" pitchFamily="2" charset="-122"/>
              </a:rPr>
              <a:t>：</a:t>
            </a:r>
          </a:p>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）要求组织能够准确识别和量化关键绩效指标，且需要定期更新以适应组织内外部环境的变化，这就需要花费大量的时间、费用、人力来完成关键指标的确认和更新；</a:t>
            </a:r>
          </a:p>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）使考核者形成机械的考核模式，不适用于以创新、研发工作为主的岗位。</a:t>
            </a:r>
          </a:p>
        </p:txBody>
      </p:sp>
    </p:spTree>
  </p:cSld>
  <p:clrMapOvr>
    <a:masterClrMapping/>
  </p:clrMapOvr>
  <p:transition spd="slow" advClick="0" advTm="3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88"/>
          <p:cNvSpPr/>
          <p:nvPr>
            <p:custDataLst>
              <p:tags r:id="rId1"/>
            </p:custDataLst>
          </p:nvPr>
        </p:nvSpPr>
        <p:spPr>
          <a:xfrm>
            <a:off x="611505" y="1637030"/>
            <a:ext cx="1734185" cy="661035"/>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cs typeface="+mn-ea"/>
                <a:sym typeface="+mn-lt"/>
              </a:rPr>
              <a:t>绩效</a:t>
            </a:r>
          </a:p>
        </p:txBody>
      </p:sp>
      <p:sp>
        <p:nvSpPr>
          <p:cNvPr id="11" name="Rounded Rectangle 94"/>
          <p:cNvSpPr/>
          <p:nvPr>
            <p:custDataLst>
              <p:tags r:id="rId2"/>
            </p:custDataLst>
          </p:nvPr>
        </p:nvSpPr>
        <p:spPr>
          <a:xfrm>
            <a:off x="612140" y="2716530"/>
            <a:ext cx="1734185" cy="629920"/>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cs typeface="+mn-ea"/>
                <a:sym typeface="+mn-lt"/>
              </a:rPr>
              <a:t>绩效考核</a:t>
            </a:r>
          </a:p>
        </p:txBody>
      </p:sp>
      <p:sp>
        <p:nvSpPr>
          <p:cNvPr id="12" name="Rounded Rectangle 98"/>
          <p:cNvSpPr/>
          <p:nvPr>
            <p:custDataLst>
              <p:tags r:id="rId3"/>
            </p:custDataLst>
          </p:nvPr>
        </p:nvSpPr>
        <p:spPr>
          <a:xfrm>
            <a:off x="611505" y="3765550"/>
            <a:ext cx="1734185" cy="704215"/>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cs typeface="+mn-ea"/>
                <a:sym typeface="+mn-lt"/>
              </a:rPr>
              <a:t>绩效管理</a:t>
            </a:r>
          </a:p>
        </p:txBody>
      </p:sp>
      <p:sp>
        <p:nvSpPr>
          <p:cNvPr id="14" name="文本框 13"/>
          <p:cNvSpPr txBox="1"/>
          <p:nvPr/>
        </p:nvSpPr>
        <p:spPr>
          <a:xfrm>
            <a:off x="2696210" y="1684655"/>
            <a:ext cx="8411845" cy="553085"/>
          </a:xfrm>
          <a:prstGeom prst="rect">
            <a:avLst/>
          </a:prstGeom>
          <a:noFill/>
        </p:spPr>
        <p:txBody>
          <a:bodyPr wrap="square" rtlCol="0">
            <a:spAutoFit/>
          </a:bodyPr>
          <a:lstStyle/>
          <a:p>
            <a:pPr lvl="0">
              <a:lnSpc>
                <a:spcPct val="150000"/>
              </a:lnSpc>
            </a:pPr>
            <a:r>
              <a:rPr lang="zh-CN" altLang="en-US" sz="2000" dirty="0">
                <a:solidFill>
                  <a:srgbClr val="000000"/>
                </a:solidFill>
                <a:cs typeface="+mn-ea"/>
                <a:sym typeface="+mn-lt"/>
              </a:rPr>
              <a:t>个体或组织在特定时间内，从事某项活动所产出的工作成果或结果。</a:t>
            </a:r>
          </a:p>
        </p:txBody>
      </p:sp>
      <p:sp>
        <p:nvSpPr>
          <p:cNvPr id="15" name="文本框 14"/>
          <p:cNvSpPr txBox="1"/>
          <p:nvPr/>
        </p:nvSpPr>
        <p:spPr>
          <a:xfrm>
            <a:off x="2639695" y="2524125"/>
            <a:ext cx="7996555" cy="1014730"/>
          </a:xfrm>
          <a:prstGeom prst="rect">
            <a:avLst/>
          </a:prstGeom>
          <a:noFill/>
        </p:spPr>
        <p:txBody>
          <a:bodyPr wrap="square" rtlCol="0">
            <a:spAutoFit/>
          </a:bodyPr>
          <a:lstStyle/>
          <a:p>
            <a:pPr>
              <a:lnSpc>
                <a:spcPct val="150000"/>
              </a:lnSpc>
            </a:pPr>
            <a:r>
              <a:rPr lang="zh-CN" altLang="en-US" sz="2000" dirty="0">
                <a:solidFill>
                  <a:srgbClr val="000000"/>
                </a:solidFill>
                <a:cs typeface="+mn-ea"/>
                <a:sym typeface="+mn-lt"/>
              </a:rPr>
              <a:t>管理者依照事先确定好的绩效目标和标准，选择科学的考核方法来收集绩效信息，评定员工工作结果或成绩。</a:t>
            </a:r>
          </a:p>
        </p:txBody>
      </p:sp>
      <p:sp>
        <p:nvSpPr>
          <p:cNvPr id="16" name="文本框 15"/>
          <p:cNvSpPr txBox="1"/>
          <p:nvPr/>
        </p:nvSpPr>
        <p:spPr>
          <a:xfrm>
            <a:off x="2696210" y="3662045"/>
            <a:ext cx="7769225" cy="1014730"/>
          </a:xfrm>
          <a:prstGeom prst="rect">
            <a:avLst/>
          </a:prstGeom>
          <a:noFill/>
        </p:spPr>
        <p:txBody>
          <a:bodyPr wrap="square" rtlCol="0">
            <a:spAutoFit/>
          </a:bodyPr>
          <a:lstStyle/>
          <a:p>
            <a:pPr lvl="0">
              <a:lnSpc>
                <a:spcPct val="150000"/>
              </a:lnSpc>
            </a:pPr>
            <a:r>
              <a:rPr lang="zh-CN" altLang="en-US" sz="2000" dirty="0">
                <a:solidFill>
                  <a:srgbClr val="000000"/>
                </a:solidFill>
                <a:cs typeface="+mn-ea"/>
                <a:sym typeface="+mn-lt"/>
              </a:rPr>
              <a:t>涵盖绩效的设定、沟通、考核、反馈、改进、应用等多个环节，并强调这些环节之间的循环往复和持续改进。</a:t>
            </a:r>
          </a:p>
        </p:txBody>
      </p:sp>
      <p:grpSp>
        <p:nvGrpSpPr>
          <p:cNvPr id="18" name="组合 17"/>
          <p:cNvGrpSpPr/>
          <p:nvPr/>
        </p:nvGrpSpPr>
        <p:grpSpPr>
          <a:xfrm>
            <a:off x="1043940" y="1322070"/>
            <a:ext cx="9969500" cy="4501515"/>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2291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（一）绩效管理相关概念</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4" grpId="0"/>
      <p:bldP spid="15" grpId="0"/>
      <p:bldP spid="16" grpId="0"/>
      <p:bldP spid="33" grpId="0" bldLvl="0" animBg="1"/>
      <p:bldP spid="3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19075" y="1667510"/>
            <a:ext cx="5053330" cy="4007485"/>
          </a:xfrm>
          <a:prstGeom prst="rect">
            <a:avLst/>
          </a:prstGeom>
          <a:noFill/>
        </p:spPr>
        <p:txBody>
          <a:bodyPr wrap="square" lIns="0" tIns="0" rIns="0" bIns="0" rtlCol="0">
            <a:noAutofit/>
          </a:bodyPr>
          <a:lstStyle/>
          <a:p>
            <a:pPr algn="l">
              <a:lnSpc>
                <a:spcPct val="150000"/>
              </a:lnSpc>
              <a:defRPr/>
            </a:pPr>
            <a:r>
              <a:rPr lang="en-US" altLang="zh-CN" sz="2400" dirty="0">
                <a:solidFill>
                  <a:srgbClr val="000000"/>
                </a:solidFill>
                <a:cs typeface="+mn-ea"/>
                <a:sym typeface="+mn-lt"/>
              </a:rPr>
              <a:t>1.员工绩效改进</a:t>
            </a:r>
          </a:p>
          <a:p>
            <a:pPr algn="l">
              <a:lnSpc>
                <a:spcPct val="150000"/>
              </a:lnSpc>
              <a:defRPr/>
            </a:pPr>
            <a:r>
              <a:rPr lang="en-US" altLang="zh-CN" sz="2400" dirty="0">
                <a:solidFill>
                  <a:srgbClr val="000000"/>
                </a:solidFill>
                <a:cs typeface="+mn-ea"/>
                <a:sym typeface="+mn-lt"/>
              </a:rPr>
              <a:t>2.岗位职责调整或绩效考核方案改进</a:t>
            </a:r>
          </a:p>
          <a:p>
            <a:pPr algn="l">
              <a:lnSpc>
                <a:spcPct val="150000"/>
              </a:lnSpc>
              <a:defRPr/>
            </a:pPr>
            <a:r>
              <a:rPr lang="en-US" altLang="zh-CN" sz="2400" dirty="0">
                <a:solidFill>
                  <a:srgbClr val="000000"/>
                </a:solidFill>
                <a:cs typeface="+mn-ea"/>
                <a:sym typeface="+mn-lt"/>
              </a:rPr>
              <a:t>3.薪资调整</a:t>
            </a:r>
          </a:p>
          <a:p>
            <a:pPr algn="l">
              <a:lnSpc>
                <a:spcPct val="150000"/>
              </a:lnSpc>
              <a:defRPr/>
            </a:pPr>
            <a:r>
              <a:rPr lang="en-US" altLang="zh-CN" sz="2400" dirty="0">
                <a:solidFill>
                  <a:srgbClr val="000000"/>
                </a:solidFill>
                <a:cs typeface="+mn-ea"/>
                <a:sym typeface="+mn-lt"/>
              </a:rPr>
              <a:t>4.奖金分配</a:t>
            </a:r>
          </a:p>
          <a:p>
            <a:pPr algn="l">
              <a:lnSpc>
                <a:spcPct val="150000"/>
              </a:lnSpc>
              <a:defRPr/>
            </a:pPr>
            <a:r>
              <a:rPr lang="en-US" altLang="zh-CN" sz="2400" dirty="0">
                <a:solidFill>
                  <a:srgbClr val="000000"/>
                </a:solidFill>
                <a:cs typeface="+mn-ea"/>
                <a:sym typeface="+mn-lt"/>
              </a:rPr>
              <a:t>5.培训需求分析</a:t>
            </a:r>
          </a:p>
          <a:p>
            <a:pPr algn="l">
              <a:lnSpc>
                <a:spcPct val="150000"/>
              </a:lnSpc>
              <a:defRPr/>
            </a:pPr>
            <a:r>
              <a:rPr lang="en-US" altLang="zh-CN" sz="2400" dirty="0">
                <a:solidFill>
                  <a:srgbClr val="000000"/>
                </a:solidFill>
                <a:cs typeface="+mn-ea"/>
                <a:sym typeface="+mn-lt"/>
              </a:rPr>
              <a:t>6.人事调整</a:t>
            </a:r>
          </a:p>
          <a:p>
            <a:pPr algn="l">
              <a:lnSpc>
                <a:spcPct val="150000"/>
              </a:lnSpc>
              <a:defRPr/>
            </a:pPr>
            <a:r>
              <a:rPr lang="en-US" altLang="zh-CN" sz="2400" dirty="0">
                <a:solidFill>
                  <a:srgbClr val="000000"/>
                </a:solidFill>
                <a:cs typeface="+mn-ea"/>
                <a:sym typeface="+mn-lt"/>
              </a:rPr>
              <a:t>7.员工职业发展计划</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130300" y="352425"/>
            <a:ext cx="450405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二、绩效考核结果运用</a:t>
            </a:r>
          </a:p>
        </p:txBody>
      </p:sp>
      <p:pic>
        <p:nvPicPr>
          <p:cNvPr id="5" name="图片 4"/>
          <p:cNvPicPr>
            <a:picLocks noChangeAspect="1"/>
          </p:cNvPicPr>
          <p:nvPr/>
        </p:nvPicPr>
        <p:blipFill>
          <a:blip r:embed="rId6"/>
          <a:stretch>
            <a:fillRect/>
          </a:stretch>
        </p:blipFill>
        <p:spPr>
          <a:xfrm>
            <a:off x="6555740" y="1446530"/>
            <a:ext cx="5089525" cy="45466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460" y="282575"/>
            <a:ext cx="1924685" cy="521970"/>
          </a:xfrm>
          <a:prstGeom prst="rect">
            <a:avLst/>
          </a:prstGeom>
          <a:noFill/>
        </p:spPr>
        <p:txBody>
          <a:bodyPr wrap="square" rtlCol="0">
            <a:spAutoFit/>
          </a:bodyPr>
          <a:lstStyle/>
          <a:p>
            <a:pPr algn="ctr"/>
            <a:r>
              <a:rPr lang="zh-CN" altLang="en-US" sz="2800" b="1"/>
              <a:t>本章小结</a:t>
            </a:r>
          </a:p>
        </p:txBody>
      </p:sp>
      <p:sp>
        <p:nvSpPr>
          <p:cNvPr id="3" name="文本框 2"/>
          <p:cNvSpPr txBox="1"/>
          <p:nvPr/>
        </p:nvSpPr>
        <p:spPr>
          <a:xfrm>
            <a:off x="378460" y="1498600"/>
            <a:ext cx="11492865" cy="4058285"/>
          </a:xfrm>
          <a:prstGeom prst="rect">
            <a:avLst/>
          </a:prstGeom>
        </p:spPr>
        <p:txBody>
          <a:bodyPr wrap="square">
            <a:noAutofit/>
          </a:bodyPr>
          <a:lstStyle/>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绩效管理作为人力资源管理的核心组成部分，涵盖了从</a:t>
            </a:r>
            <a:r>
              <a:rPr lang="zh-CN" altLang="en-US" sz="2400">
                <a:highlight>
                  <a:srgbClr val="FFFF00"/>
                </a:highlight>
                <a:latin typeface="宋体" panose="02010600030101010101" pitchFamily="2" charset="-122"/>
                <a:ea typeface="宋体" panose="02010600030101010101" pitchFamily="2" charset="-122"/>
              </a:rPr>
              <a:t>制定绩效计划</a:t>
            </a:r>
            <a:r>
              <a:rPr lang="zh-CN" altLang="en-US" sz="2400">
                <a:latin typeface="宋体" panose="02010600030101010101" pitchFamily="2" charset="-122"/>
                <a:ea typeface="宋体" panose="02010600030101010101" pitchFamily="2" charset="-122"/>
              </a:rPr>
              <a:t>、进行</a:t>
            </a:r>
            <a:r>
              <a:rPr lang="zh-CN" altLang="en-US" sz="2400">
                <a:highlight>
                  <a:srgbClr val="FFFF00"/>
                </a:highlight>
                <a:latin typeface="宋体" panose="02010600030101010101" pitchFamily="2" charset="-122"/>
                <a:ea typeface="宋体" panose="02010600030101010101" pitchFamily="2" charset="-122"/>
              </a:rPr>
              <a:t>绩效辅导</a:t>
            </a:r>
            <a:r>
              <a:rPr lang="zh-CN" altLang="en-US" sz="2400">
                <a:latin typeface="宋体" panose="02010600030101010101" pitchFamily="2" charset="-122"/>
                <a:ea typeface="宋体" panose="02010600030101010101" pitchFamily="2" charset="-122"/>
              </a:rPr>
              <a:t>、</a:t>
            </a:r>
            <a:r>
              <a:rPr lang="zh-CN" altLang="en-US" sz="2400">
                <a:highlight>
                  <a:srgbClr val="FFFF00"/>
                </a:highlight>
                <a:latin typeface="宋体" panose="02010600030101010101" pitchFamily="2" charset="-122"/>
                <a:ea typeface="宋体" panose="02010600030101010101" pitchFamily="2" charset="-122"/>
              </a:rPr>
              <a:t>实施绩效考核</a:t>
            </a:r>
            <a:r>
              <a:rPr lang="zh-CN" altLang="en-US" sz="2400">
                <a:latin typeface="宋体" panose="02010600030101010101" pitchFamily="2" charset="-122"/>
                <a:ea typeface="宋体" panose="02010600030101010101" pitchFamily="2" charset="-122"/>
              </a:rPr>
              <a:t>、最后到</a:t>
            </a:r>
            <a:r>
              <a:rPr lang="zh-CN" altLang="en-US" sz="2400">
                <a:highlight>
                  <a:srgbClr val="FFFF00"/>
                </a:highlight>
                <a:latin typeface="宋体" panose="02010600030101010101" pitchFamily="2" charset="-122"/>
                <a:ea typeface="宋体" panose="02010600030101010101" pitchFamily="2" charset="-122"/>
              </a:rPr>
              <a:t>反馈和运用绩效结果</a:t>
            </a:r>
            <a:r>
              <a:rPr lang="zh-CN" altLang="en-US" sz="2400">
                <a:latin typeface="宋体" panose="02010600030101010101" pitchFamily="2" charset="-122"/>
                <a:ea typeface="宋体" panose="02010600030101010101" pitchFamily="2" charset="-122"/>
              </a:rPr>
              <a:t>等一系列过程。它不仅关注员工个人的工作表现，更强调员工绩效与组织绩效之间的紧密对接。通过有效的绩效管理，企业能够确保员工的工作活动与组织目标保持一致，从而在实现企业整体战略目标的同时，促进员工个人的成长与发展。读者在学习本章时需要</a:t>
            </a:r>
            <a:r>
              <a:rPr lang="zh-CN" altLang="en-US" sz="2400" b="1">
                <a:solidFill>
                  <a:srgbClr val="FF0000"/>
                </a:solidFill>
                <a:latin typeface="宋体" panose="02010600030101010101" pitchFamily="2" charset="-122"/>
                <a:ea typeface="宋体" panose="02010600030101010101" pitchFamily="2" charset="-122"/>
              </a:rPr>
              <a:t>熟悉设计绩效考核指标和标准</a:t>
            </a:r>
            <a:r>
              <a:rPr lang="zh-CN" altLang="en-US" sz="2400">
                <a:latin typeface="宋体" panose="02010600030101010101" pitchFamily="2" charset="-122"/>
                <a:ea typeface="宋体" panose="02010600030101010101" pitchFamily="2" charset="-122"/>
              </a:rPr>
              <a:t>，学会</a:t>
            </a:r>
            <a:r>
              <a:rPr lang="zh-CN" altLang="en-US" sz="2400" b="1">
                <a:solidFill>
                  <a:srgbClr val="FF0000"/>
                </a:solidFill>
                <a:latin typeface="宋体" panose="02010600030101010101" pitchFamily="2" charset="-122"/>
                <a:ea typeface="宋体" panose="02010600030101010101" pitchFamily="2" charset="-122"/>
              </a:rPr>
              <a:t>区分各种考核方法的适用场景和优缺点</a:t>
            </a:r>
            <a:r>
              <a:rPr lang="zh-CN" altLang="en-US" sz="2400">
                <a:latin typeface="宋体" panose="02010600030101010101" pitchFamily="2" charset="-122"/>
                <a:ea typeface="宋体" panose="02010600030101010101" pitchFamily="2" charset="-122"/>
              </a:rPr>
              <a:t>，并能够</a:t>
            </a:r>
            <a:r>
              <a:rPr lang="zh-CN" altLang="en-US" sz="2400" b="1">
                <a:solidFill>
                  <a:srgbClr val="FF0000"/>
                </a:solidFill>
                <a:latin typeface="宋体" panose="02010600030101010101" pitchFamily="2" charset="-122"/>
                <a:ea typeface="宋体" panose="02010600030101010101" pitchFamily="2" charset="-122"/>
              </a:rPr>
              <a:t>掌握运用绩效考核结果的方式</a:t>
            </a:r>
            <a:r>
              <a:rPr lang="zh-CN" altLang="en-US" sz="2400">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0955" y="391795"/>
            <a:ext cx="3751580" cy="637540"/>
          </a:xfrm>
          <a:prstGeom prst="rect">
            <a:avLst/>
          </a:prstGeom>
          <a:noFill/>
        </p:spPr>
        <p:txBody>
          <a:bodyPr wrap="square" lIns="0" tIns="0" rIns="0" bIns="0" rtlCol="0">
            <a:noAutofit/>
          </a:bodyPr>
          <a:lstStyle/>
          <a:p>
            <a:pPr>
              <a:lnSpc>
                <a:spcPct val="130000"/>
              </a:lnSpc>
              <a:defRPr/>
            </a:pPr>
            <a:r>
              <a:rPr lang="zh-CN" altLang="en-US" sz="2800" b="1" kern="0" noProof="0" dirty="0">
                <a:ln>
                  <a:noFill/>
                </a:ln>
                <a:solidFill>
                  <a:schemeClr val="accent1"/>
                </a:solidFill>
                <a:effectLst/>
                <a:uLnTx/>
                <a:uFillTx/>
                <a:cs typeface="+mn-ea"/>
                <a:sym typeface="+mn-lt"/>
              </a:rPr>
              <a:t>（二）绩效管理的作用</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1383030"/>
            <a:ext cx="7814310" cy="3799205"/>
          </a:xfrm>
          <a:prstGeom prst="rect">
            <a:avLst/>
          </a:prstGeom>
        </p:spPr>
        <p:txBody>
          <a:bodyPr wrap="square">
            <a:noAutofit/>
          </a:bodyPr>
          <a:lstStyle/>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1.工作分析是绩效管理的基础。</a:t>
            </a:r>
            <a:endParaRPr lang="zh-CN" altLang="en-US" sz="2400" b="1">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2.人力资源规划包含制定绩效管理措施的内容。</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3.绩效管理可以检验招聘与甄选工作的有效性。</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4.培训开发与绩效管理互帮互助。</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5.绩效管理是薪酬管理的基础。</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6.绩效管理是员工关系管理工作稳步前进的推动者。</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07515" y="1816100"/>
            <a:ext cx="2035175" cy="3267710"/>
          </a:xfrm>
          <a:prstGeom prst="rect">
            <a:avLst/>
          </a:prstGeom>
          <a:noFill/>
        </p:spPr>
        <p:txBody>
          <a:bodyPr wrap="square" lIns="0" tIns="0" rIns="0" bIns="0" rtlCol="0">
            <a:noAutofit/>
          </a:bodyPr>
          <a:lstStyle/>
          <a:p>
            <a:pPr algn="ctr">
              <a:lnSpc>
                <a:spcPct val="150000"/>
              </a:lnSpc>
              <a:defRPr/>
            </a:pPr>
            <a:r>
              <a:rPr lang="zh-CN" altLang="en-US" sz="2800" dirty="0">
                <a:cs typeface="+mn-ea"/>
                <a:sym typeface="+mn-lt"/>
              </a:rPr>
              <a:t>绩效计划</a:t>
            </a:r>
          </a:p>
          <a:p>
            <a:pPr algn="ctr">
              <a:lnSpc>
                <a:spcPct val="150000"/>
              </a:lnSpc>
              <a:defRPr/>
            </a:pPr>
            <a:r>
              <a:rPr lang="zh-CN" altLang="en-US" sz="2800" dirty="0">
                <a:cs typeface="+mn-ea"/>
                <a:sym typeface="+mn-lt"/>
              </a:rPr>
              <a:t>绩效沟通</a:t>
            </a:r>
          </a:p>
          <a:p>
            <a:pPr algn="ctr">
              <a:lnSpc>
                <a:spcPct val="150000"/>
              </a:lnSpc>
              <a:defRPr/>
            </a:pPr>
            <a:r>
              <a:rPr lang="zh-CN" altLang="en-US" sz="2800" dirty="0">
                <a:cs typeface="+mn-ea"/>
                <a:sym typeface="+mn-lt"/>
              </a:rPr>
              <a:t>绩效考核</a:t>
            </a:r>
          </a:p>
          <a:p>
            <a:pPr algn="ctr">
              <a:lnSpc>
                <a:spcPct val="150000"/>
              </a:lnSpc>
              <a:defRPr/>
            </a:pPr>
            <a:r>
              <a:rPr lang="zh-CN" altLang="en-US" sz="2800" dirty="0">
                <a:cs typeface="+mn-ea"/>
                <a:sym typeface="+mn-lt"/>
              </a:rPr>
              <a:t>绩效反馈</a:t>
            </a:r>
          </a:p>
          <a:p>
            <a:pPr algn="ctr">
              <a:lnSpc>
                <a:spcPct val="150000"/>
              </a:lnSpc>
              <a:defRPr/>
            </a:pPr>
            <a:r>
              <a:rPr lang="zh-CN" altLang="en-US" sz="2800" dirty="0">
                <a:cs typeface="+mn-ea"/>
                <a:sym typeface="+mn-lt"/>
              </a:rPr>
              <a:t>结果运用</a:t>
            </a:r>
          </a:p>
          <a:p>
            <a:pPr algn="ctr">
              <a:lnSpc>
                <a:spcPct val="150000"/>
              </a:lnSpc>
              <a:defRPr/>
            </a:pPr>
            <a:endParaRPr lang="zh-CN" altLang="en-US" sz="2800" dirty="0">
              <a:cs typeface="+mn-ea"/>
              <a:sym typeface="+mn-lt"/>
            </a:endParaRP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480123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二、绩效管理的工作流程</a:t>
            </a:r>
          </a:p>
        </p:txBody>
      </p:sp>
      <p:sp>
        <p:nvSpPr>
          <p:cNvPr id="3" name="文本框 2"/>
          <p:cNvSpPr txBox="1"/>
          <p:nvPr/>
        </p:nvSpPr>
        <p:spPr>
          <a:xfrm>
            <a:off x="6555740" y="1118553"/>
            <a:ext cx="5080000" cy="635000"/>
          </a:xfrm>
          <a:prstGeom prst="rect">
            <a:avLst/>
          </a:prstGeom>
        </p:spPr>
        <p:txBody>
          <a:bodyPr/>
          <a:lstStyle/>
          <a:p>
            <a:endParaRPr sz="1600"/>
          </a:p>
        </p:txBody>
      </p:sp>
      <p:sp>
        <p:nvSpPr>
          <p:cNvPr id="5" name="文本框 4"/>
          <p:cNvSpPr txBox="1"/>
          <p:nvPr/>
        </p:nvSpPr>
        <p:spPr>
          <a:xfrm>
            <a:off x="6555740" y="5287328"/>
            <a:ext cx="5080000" cy="635000"/>
          </a:xfrm>
          <a:prstGeom prst="rect">
            <a:avLst/>
          </a:prstGeom>
        </p:spPr>
        <p:txBody>
          <a:bodyPr/>
          <a:lstStyle/>
          <a:p>
            <a:endParaRPr sz="1600"/>
          </a:p>
        </p:txBody>
      </p:sp>
      <p:pic>
        <p:nvPicPr>
          <p:cNvPr id="9" name="图片 8">
            <a:extLst>
              <a:ext uri="{FF2B5EF4-FFF2-40B4-BE49-F238E27FC236}">
                <a16:creationId xmlns:a16="http://schemas.microsoft.com/office/drawing/2014/main" id="{A8E570A2-2CE8-9248-BDEA-120C742F4FF6}"/>
              </a:ext>
            </a:extLst>
          </p:cNvPr>
          <p:cNvPicPr>
            <a:picLocks noChangeAspect="1"/>
          </p:cNvPicPr>
          <p:nvPr/>
        </p:nvPicPr>
        <p:blipFill>
          <a:blip r:embed="rId6"/>
          <a:stretch>
            <a:fillRect/>
          </a:stretch>
        </p:blipFill>
        <p:spPr>
          <a:xfrm>
            <a:off x="6890702" y="1484948"/>
            <a:ext cx="4410075" cy="36195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279971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（一）绩效计划</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2151380" y="1420495"/>
            <a:ext cx="5219065" cy="2861310"/>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latin typeface="宋体" panose="02010600030101010101" pitchFamily="2" charset="-122"/>
                <a:ea typeface="宋体" panose="02010600030101010101" pitchFamily="2" charset="-122"/>
              </a:rPr>
              <a:t>自己应该做什么</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2.</a:t>
            </a:r>
            <a:r>
              <a:rPr sz="2400" b="1">
                <a:latin typeface="宋体" panose="02010600030101010101" pitchFamily="2" charset="-122"/>
                <a:ea typeface="宋体" panose="02010600030101010101" pitchFamily="2" charset="-122"/>
              </a:rPr>
              <a:t>为什么要做</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3.</a:t>
            </a:r>
            <a:r>
              <a:rPr sz="2400" b="1">
                <a:latin typeface="宋体" panose="02010600030101010101" pitchFamily="2" charset="-122"/>
                <a:ea typeface="宋体" panose="02010600030101010101" pitchFamily="2" charset="-122"/>
              </a:rPr>
              <a:t>做到什么程度</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4.</a:t>
            </a:r>
            <a:r>
              <a:rPr sz="2400" b="1">
                <a:latin typeface="宋体" panose="02010600030101010101" pitchFamily="2" charset="-122"/>
                <a:ea typeface="宋体" panose="02010600030101010101" pitchFamily="2" charset="-122"/>
              </a:rPr>
              <a:t>什么时候需要完成</a:t>
            </a:r>
            <a:r>
              <a:rPr lang="zh-CN" sz="2400" b="1">
                <a:latin typeface="宋体" panose="02010600030101010101" pitchFamily="2" charset="-122"/>
                <a:ea typeface="宋体" panose="02010600030101010101" pitchFamily="2" charset="-122"/>
              </a:rPr>
              <a:t>；</a:t>
            </a:r>
          </a:p>
          <a:p>
            <a:pPr marL="0" indent="266700" algn="just" defTabSz="266700">
              <a:lnSpc>
                <a:spcPct val="150000"/>
              </a:lnSpc>
              <a:spcAft>
                <a:spcPct val="0"/>
              </a:spcAft>
            </a:pPr>
            <a:r>
              <a:rPr lang="en-US" altLang="zh-CN" sz="2400" b="1">
                <a:latin typeface="宋体" panose="02010600030101010101" pitchFamily="2" charset="-122"/>
                <a:ea typeface="宋体" panose="02010600030101010101" pitchFamily="2" charset="-122"/>
              </a:rPr>
              <a:t>5.</a:t>
            </a:r>
            <a:r>
              <a:rPr sz="2400" b="1">
                <a:latin typeface="宋体" panose="02010600030101010101" pitchFamily="2" charset="-122"/>
                <a:ea typeface="宋体" panose="02010600030101010101" pitchFamily="2" charset="-122"/>
              </a:rPr>
              <a:t>拥有什么资源和决策权</a:t>
            </a:r>
            <a:r>
              <a:rPr lang="zh-CN" sz="2400" b="1">
                <a:latin typeface="宋体" panose="02010600030101010101" pitchFamily="2" charset="-122"/>
                <a:ea typeface="宋体" panose="02010600030101010101" pitchFamily="2" charset="-122"/>
              </a:rPr>
              <a:t>。</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43965" y="242570"/>
            <a:ext cx="2799715"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（二）绩效沟通</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1397000" y="1420495"/>
            <a:ext cx="9237345" cy="2861310"/>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1.</a:t>
            </a:r>
            <a:r>
              <a:rPr sz="2400" b="1">
                <a:latin typeface="宋体" panose="02010600030101010101" pitchFamily="2" charset="-122"/>
                <a:ea typeface="宋体" panose="02010600030101010101" pitchFamily="2" charset="-122"/>
              </a:rPr>
              <a:t>管理者了解员工的工作进展状况，确保员工了解自己的工作进度，以及帮助员工在遇到困难和挑战时能够及时向管理者寻求帮助和支持。</a:t>
            </a:r>
          </a:p>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2.</a:t>
            </a:r>
            <a:r>
              <a:rPr sz="2400" b="1">
                <a:latin typeface="宋体" panose="02010600030101010101" pitchFamily="2" charset="-122"/>
                <a:ea typeface="宋体" panose="02010600030101010101" pitchFamily="2" charset="-122"/>
              </a:rPr>
              <a:t>管理者通过沟通收集员工的意见和建议，对工作计划进行必要的调整。</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U1NzY0NjFlNzQwMjIwMjgwMTc2NTk5MGZjMDU3ODgifQ=="/>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TABLE_ENDDRAG_ORIGIN_RECT" val="806*246"/>
  <p:tag name="TABLE_ENDDRAG_RECT" val="93*208*806*246"/>
</p:tagLst>
</file>

<file path=ppt/tags/tag56.xml><?xml version="1.0" encoding="utf-8"?>
<p:tagLst xmlns:a="http://schemas.openxmlformats.org/drawingml/2006/main" xmlns:r="http://schemas.openxmlformats.org/officeDocument/2006/relationships" xmlns:p="http://schemas.openxmlformats.org/presentationml/2006/main">
  <p:tag name="TABLE_ENDDRAG_ORIGIN_RECT" val="779*296"/>
  <p:tag name="TABLE_ENDDRAG_RECT" val="75*160*779*296"/>
</p:tagLst>
</file>

<file path=ppt/tags/tag5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6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TABLE_ENDDRAG_ORIGIN_RECT" val="666*205"/>
  <p:tag name="TABLE_ENDDRAG_RECT" val="177*201*666*205"/>
</p:tagLst>
</file>

<file path=ppt/tags/tag6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TABLE_ENDDRAG_ORIGIN_RECT" val="679*390"/>
  <p:tag name="TABLE_ENDDRAG_RECT" val="75*34*679*390"/>
</p:tagLst>
</file>

<file path=ppt/tags/tag6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TABLE_ENDDRAG_ORIGIN_RECT" val="426*357"/>
  <p:tag name="TABLE_ENDDRAG_RECT" val="31*101*426*357"/>
</p:tagLst>
</file>

<file path=ppt/tags/tag6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TABLE_ENDDRAG_ORIGIN_RECT" val="561*311"/>
  <p:tag name="TABLE_ENDDRAG_RECT" val="25*103*561*311"/>
</p:tagLst>
</file>

<file path=ppt/tags/tag7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TABLE_ENDDRAG_ORIGIN_RECT" val="340*382"/>
  <p:tag name="TABLE_ENDDRAG_RECT" val="38*152*340*382"/>
</p:tagLst>
</file>

<file path=ppt/tags/tag7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TABLE_ENDDRAG_ORIGIN_RECT" val="546*395"/>
  <p:tag name="TABLE_ENDDRAG_RECT" val="41*48*546*395"/>
</p:tagLst>
</file>

<file path=ppt/tags/tag7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TABLE_ENDDRAG_ORIGIN_RECT" val="508*448"/>
  <p:tag name="TABLE_ENDDRAG_RECT" val="43*53*508*448"/>
</p:tagLst>
</file>

<file path=ppt/tags/tag7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3492</Words>
  <Application>Microsoft Office PowerPoint</Application>
  <PresentationFormat>宽屏</PresentationFormat>
  <Paragraphs>493</Paragraphs>
  <Slides>51</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51</vt:i4>
      </vt:variant>
    </vt:vector>
  </HeadingPairs>
  <TitlesOfParts>
    <vt:vector size="58" baseType="lpstr">
      <vt:lpstr>思源黑体 CN</vt:lpstr>
      <vt:lpstr>宋体</vt:lpstr>
      <vt:lpstr>Arial</vt:lpstr>
      <vt:lpstr>Calibri</vt:lpstr>
      <vt:lpstr>Wingdings</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62</cp:revision>
  <dcterms:created xsi:type="dcterms:W3CDTF">2023-11-08T11:26:00Z</dcterms:created>
  <dcterms:modified xsi:type="dcterms:W3CDTF">2024-09-12T08:48:39Z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2052-12.1.0.17827</vt:lpwstr>
  </property>
</Properties>
</file>