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23" r:id="rId24"/>
    <p:sldId id="278" r:id="rId25"/>
    <p:sldId id="279" r:id="rId26"/>
    <p:sldId id="326" r:id="rId27"/>
    <p:sldId id="280" r:id="rId28"/>
    <p:sldId id="281" r:id="rId29"/>
    <p:sldId id="282" r:id="rId30"/>
    <p:sldId id="325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27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4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16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FD896-5496-9C17-E3B5-1AB968C85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179B91-AA3B-E4AD-49CD-44A005AE3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935394-05BD-EEC9-8026-4F8A50AF6D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DE841A-C241-203B-BB6D-E341DCE2BC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51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5C385-5720-7EDD-910D-10F6CAFDE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F2AC41-3147-1A6E-C2AD-C9A249E387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3FDA07-C192-149A-156C-A32CBC709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7343FE-5049-EC38-B1E3-2BB249E41D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426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4E11BC-790A-2F42-CA3A-9AB444B100E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DAC6DA-83A8-487B-86A2-76F840FED8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2fe190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447171-33D1-4A2B-B604-51983ED5EF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备考练习11 名著阅读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4#5e3e060c0?vaa=1&amp;vcp=1&amp;pid=ec66d1b0f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刘四爷正在屋里喝茶呢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面前放着个大白炉子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火苗有半尺多高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见祥子进来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他半恼半笑地说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你这小子活着哪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忘了我啦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算算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你有多少天没来了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事情怎样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买上车没有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祥子摇了摇头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心中刺着似的疼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还得给我辆车拉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事又吹了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自己去挑一辆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刘四爷倒了碗茶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先喝一碗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祥子端起碗来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立在火炉前面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大口地喝着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茶非常的烫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常的热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他觉得有点发困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把碗放下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刚要出来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刘四爷把他叫住了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5#5e3e060c0?vaa=1&amp;vcp=1&amp;pid=ec66d1b0f&amp;color=0,0,0&amp;mp=1&amp;vtp=1&amp;vaab=1&amp;bt=1&amp;bbb=1&amp;hb=1"/>
          <p:cNvSpPr/>
          <p:nvPr/>
        </p:nvSpPr>
        <p:spPr>
          <a:xfrm>
            <a:off x="539496" y="704564"/>
            <a:ext cx="11109960" cy="5191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你忙什么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告诉你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你来得正好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二十七是我的生日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我还要搭个棚呢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请请客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你帮几天忙好了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先不必去拉车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刘四等向院中指了指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都不可靠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我不愿意教他们吊儿哪当地瞎起哄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你帮帮好了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该干什么就干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甭等我说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先去扫扫雪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晌午我请你吃火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样子想开了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既然又回到这里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一切就都交给刘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家父女吧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选自《骆驼祥子》第十三章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6#5e3e060c0?vaa=1&amp;vcp=1&amp;pid=ec66d1b0f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《简·爱》选段：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我只求心安理得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不要让太多的恩惠压碎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你还记得你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说塞莉纳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瓦伦的那些话吗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关于你给她钻石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呢绒那番话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愿做你的英国的塞利纳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我要继续做阿黛尔的家庭教师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用这来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挣得我的食宿费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外加一年三十磅的薪水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我要从这笔钱里来开支我的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你什么也不用给我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除了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7#5e3e060c0?vaa=1&amp;vcp=1&amp;pid=ec66d1b0f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除了什么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你的敬爱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而且我也要用敬爱来回报你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要能这样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那这笔债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就两清了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要说到冷静和爱顶撞的天性以及固有的十足的自尊心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没有人能比得上你的了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我们已快驶近桑菲尔德了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你今天愿意跟我一起吃饭吗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当我们驶近大门时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他问道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谢谢你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8#5e3e060c0?vaa=1&amp;vcp=1&amp;pid=ec66d1b0f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如果允许我问一声的话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请问为什么要说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谢谢你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我从来没有跟你一起吃过饭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我看不出有什么理由现在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要这么做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除非到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你老爱说半截子话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到我不得不这么做的时候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你是不是认为我吃起东西来准像个吃人魔王或者食尸妖怪似的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所以不敢和我一起吃饭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9#5e3e060c0?vaa=1&amp;vcp=1&amp;pid=ec66d1b0f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在这个问题上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我从来没这么想过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我只是想仍像往常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那样再过上一个月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你应该马上放弃家庭教师这个苦活儿了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对不起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我绝不会放弃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我要像往常那样继续干下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我还要像我已习惯的那样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整天都避开你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你想要见我的话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傍晚时派人来叫我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但是别的时候不行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爱》第二十四章）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5d03e48b1?vaa=1&amp;vcp=1&amp;pid=5e3e060c0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（1）对简·爱来说，下列哪个人物像《月夜》中那棵“顶高的树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”？请你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选出恰当的一项(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18_1#5d03e48b1.bracket?vaa=1&amp;vcp=1&amp;pid=5e3e060c0&amp;color=0,0,0&amp;mp=1&amp;vpa=11&amp;vtp=1&amp;vaab=1"/>
          <p:cNvSpPr/>
          <p:nvPr/>
        </p:nvSpPr>
        <p:spPr>
          <a:xfrm>
            <a:off x="3305715" y="3139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7_2#5d03e48b1.choices?vaa=1&amp;vcp=1&amp;pid=5e3e060c0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9186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.里德太太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B.罗切斯特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C.英格拉姆小姐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9_1#4c9fd0311?sp=1&amp;vaa=1&amp;vcp=1&amp;pid=5e3e060c0&amp;color=0,0,0&amp;vtp=1&amp;vaab=1&amp;bt=1&amp;bbb=1&amp;hb=1&amp;hltap=1"/>
          <p:cNvSpPr/>
          <p:nvPr/>
        </p:nvSpPr>
        <p:spPr>
          <a:xfrm>
            <a:off x="539496" y="905224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（2）选段中的祥子和简·爱分别选择“立着”还是“靠着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”？请你结合选段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19_1#4c9fd0311?sp=1&amp;vaa=1&amp;vcp=1&amp;pid=5e3e060c0&amp;color=0,0,0&amp;vtp=1&amp;vaab=1&amp;bt=1&amp;bbb=1&amp;hb=1&amp;hla=1">
            <a:extLst>
              <a:ext uri="{FF2B5EF4-FFF2-40B4-BE49-F238E27FC236}">
                <a16:creationId xmlns:a16="http://schemas.microsoft.com/office/drawing/2014/main" id="{7273DE55-71D6-8D46-3E1E-5F1C6DF0AB1D}"/>
              </a:ext>
            </a:extLst>
          </p:cNvPr>
          <p:cNvSpPr/>
          <p:nvPr/>
        </p:nvSpPr>
        <p:spPr>
          <a:xfrm>
            <a:off x="539496" y="2172684"/>
            <a:ext cx="11109960" cy="3738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示例：选段中的祥子选择“靠着”。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祥子辛苦攒的钱，被孙侦探骗去，第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二次希望破灭，无奈之下他又回到了人和车厂，把一切都交给了刘家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选段中的简·爱选择“立着”。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她和罗切斯特婚期已定，但她不要罗切斯特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给的任何东西，除了罗切斯特对她的敬爱，她坚持像往常那样继续工作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保持自己独立、自尊的人格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1#81179cb61?vaa=1&amp;vcp=1&amp;pid=5e3e060c0&amp;color=0,0,0&amp;mp=1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（3）与选段中的祥子不同，刚进城时的祥子“确乎有点像一棵树”，请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说说那时的祥子是怎样的人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_______________________________________________________________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O_4_AN.1_1#81179cb61?vaa=1&amp;vcp=1&amp;pid=5e3e060c0&amp;color=0,0,0&amp;vtp=1&amp;vaab=1&amp;bbb=1&amp;hb=1"/>
          <p:cNvSpPr/>
          <p:nvPr/>
        </p:nvSpPr>
        <p:spPr>
          <a:xfrm>
            <a:off x="634746" y="33740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刚进城时的祥子是一个积极、向上、要强、自力更生、热爱生活，拥有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骆驼一样坚韧精神的人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2_1#de399e261?vaa=1&amp;vcp=1&amp;pid=ec66d1b0f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（2024·湖南·中考）名著阅读。</a:t>
            </a:r>
            <a:endParaRPr lang="en-US" altLang="zh-CN" sz="2800" dirty="0"/>
          </a:p>
        </p:txBody>
      </p:sp>
      <p:sp>
        <p:nvSpPr>
          <p:cNvPr id="3" name="QB_4_BD.23_1#6bc67d3fa?vaa=1&amp;vcp=1&amp;pid=de399e261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（1）八年级历史课上，老师讲到《中国工农红军长征》时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，建议同学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们课外阅读一部红色经典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，以加深对红军长征的了解和认识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。我会选择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因为与其他虚构的红色作品不同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，这部书是一位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外国记者根据采访和考察得来的第一手资料写成的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作品。该书描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述了中国工农红军长征过程中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“遵义会议”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”等具有重大意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义的事件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，向全世界报道了这一伟大军事壮举。</a:t>
            </a:r>
            <a:endParaRPr lang="en-US" altLang="zh-CN" sz="2800" dirty="0"/>
          </a:p>
        </p:txBody>
      </p:sp>
      <p:sp>
        <p:nvSpPr>
          <p:cNvPr id="4" name="QB_4_AN.24_1#6bc67d3fa.blank?vaa=1&amp;vcp=1&amp;pid=de399e261&amp;color=0,0,0&amp;vpa=12&amp;vtp=1&amp;vaab=1&amp;bbb=1"/>
          <p:cNvSpPr/>
          <p:nvPr/>
        </p:nvSpPr>
        <p:spPr>
          <a:xfrm>
            <a:off x="905415" y="3117405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红星照耀中国</a:t>
            </a:r>
            <a:endParaRPr lang="en-US" altLang="zh-CN" sz="2800" dirty="0"/>
          </a:p>
        </p:txBody>
      </p:sp>
      <p:sp>
        <p:nvSpPr>
          <p:cNvPr id="5" name="QB_4_AN.25_1#6bc67d3fa.blank?vaa=1&amp;vcp=1&amp;pid=de399e261&amp;color=0,0,0&amp;vpa=13&amp;vtp=1&amp;vaab=1&amp;bbb=1"/>
          <p:cNvSpPr/>
          <p:nvPr/>
        </p:nvSpPr>
        <p:spPr>
          <a:xfrm>
            <a:off x="8373014" y="37651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纪实</a:t>
            </a:r>
            <a:endParaRPr lang="en-US" altLang="zh-CN" sz="2800" dirty="0"/>
          </a:p>
        </p:txBody>
      </p:sp>
      <p:sp>
        <p:nvSpPr>
          <p:cNvPr id="6" name="QB_4_AN.26_1#6bc67d3fa.blank?vaa=1&amp;vcp=1&amp;pid=de399e261&amp;color=0,0,0&amp;vpa=14&amp;vtp=1&amp;vaab=1&amp;bbb=1"/>
          <p:cNvSpPr/>
          <p:nvPr/>
        </p:nvSpPr>
        <p:spPr>
          <a:xfrm>
            <a:off x="7422103" y="441280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四渡赤水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72fe19009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72fe19009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备考练习11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名著阅读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7_1#56ff6b06b?sp=1&amp;vaa=1&amp;vcp=1&amp;pid=de399e261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（2）中国古典小说善于塑造人物形象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，很多人物形象都在中小学语文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教材中出现过，但从节选的片段中读到的形象往往不及阅读整本书之后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。请从下面A、B选项中任选一个人物，仿照示例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，说一说读了整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本书后对该人物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“新”的认识。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.孙悟空——《三调芭蕉扇》——《西游记》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.武松——《景阳冈》——《水浒传》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4_BD.27_2#56ff6b06b?colgroup=30&amp;vaa=1&amp;vcp=1&amp;pid=de399e26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434009"/>
              </p:ext>
            </p:extLst>
          </p:nvPr>
        </p:nvGraphicFramePr>
        <p:xfrm>
          <a:off x="539496" y="1739868"/>
          <a:ext cx="11100816" cy="33782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782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示例：</a:t>
                      </a:r>
                      <a:endParaRPr lang="en-US" altLang="zh-CN" sz="1200" dirty="0"/>
                    </a:p>
                    <a:p>
                      <a:pPr marL="0" indent="714375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《范进中举》里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范进给我的印象是：唯唯诺诺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阅读《儒林外史》整本书后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我“新”的认识是：他唯唯诺诺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无知无耻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我的理由是：他连宋代著名文学家苏轼都不知道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却到处卖弄自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己的学问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希望别人仰慕他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7_3#56ff6b06b?vaa=1&amp;vcp=1&amp;pid=de399e261&amp;color=0,0,0&amp;mp=1&amp;vtp=1&amp;vaab=1&amp;bt=1&amp;bbb=1&amp;hb=1&amp;hltap=1"/>
          <p:cNvSpPr/>
          <p:nvPr/>
        </p:nvSpPr>
        <p:spPr>
          <a:xfrm>
            <a:off x="539496" y="1286510"/>
            <a:ext cx="11109960" cy="39617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4_AN.27_3#56ff6b06b?vaa=1&amp;vcp=1&amp;pid=de399e261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48D780C7-5EB8-73F7-4A3E-F0F6C440DA4E}"/>
              </a:ext>
            </a:extLst>
          </p:cNvPr>
          <p:cNvSpPr/>
          <p:nvPr/>
        </p:nvSpPr>
        <p:spPr>
          <a:xfrm>
            <a:off x="539496" y="1261110"/>
            <a:ext cx="11109960" cy="3853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（示例一）A孙悟空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《三调芭蕉扇》中，孙悟空给我的印象是：机智勇敢。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阅读《西游记》整本书后，我“新”的认识是：孙悟空不仅机智勇敢，而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且忠诚坚定，具有深厚的智慧和对师傅的忠心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我的理由是：孙悟空在取经路上无数次救师傅于危难之中，展现了他的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聪明才智和不屈不挠的精神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ct val="150000"/>
              </a:lnSpc>
            </a:pP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7_3#56ff6b06b?vaa=1&amp;vcp=1&amp;pid=de399e261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EF3F52AE-4164-5197-370E-54DB017AA77A}"/>
              </a:ext>
            </a:extLst>
          </p:cNvPr>
          <p:cNvSpPr/>
          <p:nvPr/>
        </p:nvSpPr>
        <p:spPr>
          <a:xfrm>
            <a:off x="539496" y="1393539"/>
            <a:ext cx="11109960" cy="3911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27_3#56ff6b06b?vaa=1&amp;vcp=1&amp;pid=de399e261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EC88742-754E-EA00-179A-5569E3C53ADC}"/>
              </a:ext>
            </a:extLst>
          </p:cNvPr>
          <p:cNvSpPr/>
          <p:nvPr/>
        </p:nvSpPr>
        <p:spPr>
          <a:xfrm>
            <a:off x="568071" y="1299812"/>
            <a:ext cx="11109960" cy="3911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示例二）B武松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景阳冈》中，武松给我的印象是：勇猛果敢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阅读《水浒传》整本书后，我“新”的认识是：武松不仅勇猛果敢，而且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正义感强，同情弱者，具有深厚的人情味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我的理由是：武松在《水浒传》中不仅打虎英勇，而且在多次事件中表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现出他的正义和仁义，如为兄报仇、帮助贫苦百姓等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3856981413"/>
      </p:ext>
    </p:extLst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f2dcbaf6f?vaa=1&amp;vcp=1&amp;pid=ec66d1b0f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（2024·江西·中考）名著阅读。</a:t>
            </a:r>
            <a:endParaRPr lang="en-US" altLang="zh-CN" sz="2800" dirty="0"/>
          </a:p>
        </p:txBody>
      </p:sp>
      <p:sp>
        <p:nvSpPr>
          <p:cNvPr id="3" name="QC_4_BD.29_1#daa8eebb9?vaa=1&amp;vcp=1&amp;pid=f2dcbaf6f&amp;color=0,0,0&amp;vtp=1&amp;vaab=1&amp;bbb=1&amp;hb=1"/>
          <p:cNvSpPr/>
          <p:nvPr/>
        </p:nvSpPr>
        <p:spPr>
          <a:xfrm>
            <a:off x="539496" y="1155681"/>
            <a:ext cx="11109960" cy="114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（1）学校开展“推荐名著制作海报”活动，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下列拟用于海报的宣传语，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30_1#daa8eebb9.bracket?vaa=1&amp;vcp=1&amp;pid=f2dcbaf6f&amp;color=0,0,0&amp;vpa=15&amp;vtp=1&amp;vaab=1"/>
          <p:cNvSpPr/>
          <p:nvPr/>
        </p:nvSpPr>
        <p:spPr>
          <a:xfrm>
            <a:off x="3661315" y="1758423"/>
            <a:ext cx="51593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29_2#daa8eebb9.choices?vaa=1&amp;vcp=1&amp;pid=f2dcbaf6f&amp;color=0,0,0&amp;vtp=1&amp;vaab=1&amp;bbb=1&amp;hb=1"/>
          <p:cNvSpPr/>
          <p:nvPr/>
        </p:nvSpPr>
        <p:spPr>
          <a:xfrm>
            <a:off x="539496" y="2293141"/>
            <a:ext cx="11109960" cy="37248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A.《西游记》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跟随师徒西游的脚步，走进科幻的世界，感受坚韧品质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B.《昆虫记》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走进法布尔的昆虫世界，体会科学精神，感受敬畏生命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的情怀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C.《经典常谈》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聆听朱自清谈中华经典，找到经典阅读门径，航到经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典的海里去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D.《艾青诗选》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透过丰富的意象，感受时代的旋律，探寻情感背后的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理性之美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1_1#cd6659714?vaa=1&amp;vcp=1&amp;pid=f2dcbaf6f&amp;color=0,0,0&amp;vtp=1&amp;vaab=1&amp;bt=1&amp;bbb=1&amp;hb=1"/>
          <p:cNvSpPr/>
          <p:nvPr/>
        </p:nvSpPr>
        <p:spPr>
          <a:xfrm>
            <a:off x="541020" y="4018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朝花夕拾》中，鲁迅记录了生命中出现的一些人物，如长妈妈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寿镜吾、藤野先生、范爱农等。你觉得哪个人物对鲁迅影响最深？为什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么？请简要陈述。80字以内。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CE8AC61-FABA-0967-8A57-7DA222CC8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825" y="1883086"/>
            <a:ext cx="5219700" cy="419386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7FCAF-A7D0-EBC5-3123-51D489A70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4_AN.1_1#cd6659714?vaa=1&amp;vcp=1&amp;pid=f2dcbaf6f&amp;color=0,0,0&amp;vtp=1&amp;vaab=1&amp;bbb=1&amp;hb=1">
            <a:extLst>
              <a:ext uri="{FF2B5EF4-FFF2-40B4-BE49-F238E27FC236}">
                <a16:creationId xmlns:a16="http://schemas.microsoft.com/office/drawing/2014/main" id="{A4FEB0CA-ACDD-F744-F07C-7EFB91571441}"/>
              </a:ext>
            </a:extLst>
          </p:cNvPr>
          <p:cNvSpPr/>
          <p:nvPr/>
        </p:nvSpPr>
        <p:spPr>
          <a:xfrm>
            <a:off x="663321" y="185677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示例一：我认为长妈妈对鲁迅影响最深。长妈妈照顾幼年鲁迅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的生活；为鲁迅买来朝思暮想的《山海经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》，使他感受到温暖和关爱。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示例二：我觉得寿镜吾对鲁迅影响最深。寿镜吾先生知识渊博，表面严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厉实则和蔼，他的关爱不仅使少年鲁迅对学习产生了兴趣，而且对鲁迅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读书、写作产生了深远的影响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0383393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3_1#bd175e8db?vaa=1&amp;vcp=1&amp;pid=f2dcbaf6f&amp;color=0,0,0&amp;vtp=1&amp;vaab=1&amp;bt=1&amp;bbb=1&amp;hb=1"/>
          <p:cNvSpPr/>
          <p:nvPr/>
        </p:nvSpPr>
        <p:spPr>
          <a:xfrm>
            <a:off x="539496" y="46135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（3）《骆驼祥子》《简·爱》《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钢铁是怎样炼成的》分别塑造了祥子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简·爱和保尔·柯察金三个人物形象。三个人物虽命运不同，但有一个共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拥有理想并为之奋斗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请选择其中一个人物，就他（她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的理想与奋斗过程发表评论。80字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7369B4-8B01-7682-9F99-BFC42661B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1973680"/>
            <a:ext cx="5167312" cy="40794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1_1#bd175e8db?vaa=1&amp;vcp=1&amp;pid=f2dcbaf6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示例一：祥子的理想是拥有一辆自己的车，他为了这个理想而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努力奋斗，但以惨败告终。我认为祥子为了理想而奋斗的精神是可取的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祥子的失败有社会原因也有个人原因，值得深思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示例二：简·爱的理想是寻求人格独立、爱情和尊严。为了理想，她挣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扎奋斗，坚持自我，最终获得幸福。我认为简·爱为理想而奋斗的精神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和反抗精神值得我们学习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示例三：保尔·柯察金的理想是解放全人类。他为了理想英勇斗争，成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为钢铁一般的战士。我认为他的理想是伟大的，他为理想而献身的精神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和顽强奋斗的品质值得我们学习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5_1#f2a15c4f7?vaa=1&amp;vcp=1&amp;pid=ec66d1b0f&amp;color=0,0,0&amp;vtp=1&amp;vaab=1&amp;bt=1&amp;bbb=1"/>
          <p:cNvSpPr/>
          <p:nvPr/>
        </p:nvSpPr>
        <p:spPr>
          <a:xfrm>
            <a:off x="539496" y="4112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（2024·天津·中考）名著阅读。</a:t>
            </a:r>
            <a:endParaRPr lang="en-US" altLang="zh-CN" sz="2800" dirty="0"/>
          </a:p>
        </p:txBody>
      </p:sp>
      <p:sp>
        <p:nvSpPr>
          <p:cNvPr id="3" name="QB_4_BD.36_1#46857ca17?sp=1&amp;vaa=1&amp;vcp=1&amp;pid=f2a15c4f7&amp;color=0,0,0&amp;vtp=1&amp;vaab=1&amp;bbb=1&amp;hb=1">
            <a:extLst>
              <a:ext uri="{FF2B5EF4-FFF2-40B4-BE49-F238E27FC236}">
                <a16:creationId xmlns:a16="http://schemas.microsoft.com/office/drawing/2014/main" id="{5D824D10-1707-E94D-B9E4-7E822F3189E9}"/>
              </a:ext>
            </a:extLst>
          </p:cNvPr>
          <p:cNvSpPr/>
          <p:nvPr/>
        </p:nvSpPr>
        <p:spPr>
          <a:xfrm>
            <a:off x="539496" y="103265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（1）在“阅读经典名著，感悟精神内涵”阅读分享活动中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，一位同学撰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写了发言稿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。请根据你的阅读积累，帮助他将下面一段文字补充完整。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阅读经典名著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让我们走近作家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走进作品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感悟精神内涵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名诗人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我爱这土地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大堰河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我的保姆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我们看到了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诗人的赤子情怀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感受到诗人热爱祖国和劳动人民的炽烈情感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感引发了我们强烈的共鸣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读法国昆虫学家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昆虫记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们读出了作者对生命的热爱与尊重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感受到作者严谨求实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孜孜不倦的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探索精神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这种精神激励着我们去发现神奇的科学世界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4" name="QB_4_AN.37_1#46857ca17.blank?vaa=1&amp;vcp=1&amp;pid=f2a15c4f7&amp;color=0,0,0&amp;vpa=16&amp;vtp=1&amp;vaab=1&amp;bbb=1">
            <a:extLst>
              <a:ext uri="{FF2B5EF4-FFF2-40B4-BE49-F238E27FC236}">
                <a16:creationId xmlns:a16="http://schemas.microsoft.com/office/drawing/2014/main" id="{87A56115-46CD-165C-2CD6-AE27B3763589}"/>
              </a:ext>
            </a:extLst>
          </p:cNvPr>
          <p:cNvSpPr/>
          <p:nvPr/>
        </p:nvSpPr>
        <p:spPr>
          <a:xfrm>
            <a:off x="1616614" y="294527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艾青</a:t>
            </a:r>
            <a:endParaRPr lang="en-US" altLang="zh-CN" sz="2800" dirty="0"/>
          </a:p>
        </p:txBody>
      </p:sp>
      <p:sp>
        <p:nvSpPr>
          <p:cNvPr id="5" name="QB_4_AN.38_1#46857ca17.blank?vaa=1&amp;vcp=1&amp;pid=f2a15c4f7&amp;color=0,0,0&amp;vpa=17&amp;vtp=1&amp;vaab=1&amp;bbb=1">
            <a:extLst>
              <a:ext uri="{FF2B5EF4-FFF2-40B4-BE49-F238E27FC236}">
                <a16:creationId xmlns:a16="http://schemas.microsoft.com/office/drawing/2014/main" id="{7A358C81-6017-1A54-D900-CD38BD4FAB53}"/>
              </a:ext>
            </a:extLst>
          </p:cNvPr>
          <p:cNvSpPr/>
          <p:nvPr/>
        </p:nvSpPr>
        <p:spPr>
          <a:xfrm>
            <a:off x="7306214" y="424067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法布尔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724ae501?vcp=1&amp;pid=72fe19009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B_3_BD.1_1#d5be3298e?sp=1&amp;vaa=1&amp;vcp=1&amp;pid=2724ae501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（2024·广西北海·模拟）名著寻文化。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读鲁迅的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朝花夕拾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就像走进一个丰富的知识之林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有丰富的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生活掌故等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翻筋斗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阿长与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山海经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〉》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里的阿长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满肚子是麻烦的礼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如放福橘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吃福橘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说福语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里描绘了迎神赛会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和手工艺品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不读不知道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一读有惊喜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3_AN.2_1#d5be3298e.blank?vaa=1&amp;vcp=1&amp;pid=2724ae501&amp;color=0,0,0&amp;vpa=1&amp;vtp=1&amp;vaab=1&amp;bbb=1"/>
          <p:cNvSpPr/>
          <p:nvPr/>
        </p:nvSpPr>
        <p:spPr>
          <a:xfrm>
            <a:off x="6396578" y="382756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《五猖会》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6_1#46857ca17?sp=1&amp;vaa=1&amp;vcp=1&amp;pid=f2a15c4f7&amp;color=0,0,0&amp;vtp=1&amp;vaab=1&amp;bbb=1&amp;hb=1">
            <a:extLst>
              <a:ext uri="{FF2B5EF4-FFF2-40B4-BE49-F238E27FC236}">
                <a16:creationId xmlns:a16="http://schemas.microsoft.com/office/drawing/2014/main" id="{320BE81C-79A9-E687-A8FA-E8F3A32BA20E}"/>
              </a:ext>
            </a:extLst>
          </p:cNvPr>
          <p:cNvSpPr/>
          <p:nvPr/>
        </p:nvSpPr>
        <p:spPr>
          <a:xfrm>
            <a:off x="539496" y="1869154"/>
            <a:ext cx="11109960" cy="316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读夏洛蒂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勃朗特的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我们结识了一位人格独立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积极进取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的女性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主人公追求幸福生活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敢于斗争的精神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影响着无数人不向命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运低头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去追求自身价值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钢铁是怎样炼成的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我们被主人公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钢铁般的意志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不屈不挠的拼搏精神所折服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这种精神引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领着我们为实现人生理想而努力奋斗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39_1#46857ca17.blank?vaa=1&amp;vcp=1&amp;pid=f2a15c4f7&amp;color=0,0,0&amp;vpa=18&amp;vtp=1&amp;vaab=1&amp;bbb=1">
            <a:extLst>
              <a:ext uri="{FF2B5EF4-FFF2-40B4-BE49-F238E27FC236}">
                <a16:creationId xmlns:a16="http://schemas.microsoft.com/office/drawing/2014/main" id="{A8748796-7357-7018-FBF6-A9E018DBD51B}"/>
              </a:ext>
            </a:extLst>
          </p:cNvPr>
          <p:cNvSpPr/>
          <p:nvPr/>
        </p:nvSpPr>
        <p:spPr>
          <a:xfrm>
            <a:off x="3818477" y="1864074"/>
            <a:ext cx="1089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简·爱</a:t>
            </a:r>
            <a:endParaRPr lang="en-US" altLang="zh-CN" sz="2800" dirty="0"/>
          </a:p>
        </p:txBody>
      </p:sp>
      <p:sp>
        <p:nvSpPr>
          <p:cNvPr id="4" name="QB_4_AN.40_1#46857ca17.blank?vaa=1&amp;vcp=1&amp;pid=f2a15c4f7&amp;color=0,0,0&amp;vpa=19&amp;vtp=1&amp;vaab=1&amp;bbb=1">
            <a:extLst>
              <a:ext uri="{FF2B5EF4-FFF2-40B4-BE49-F238E27FC236}">
                <a16:creationId xmlns:a16="http://schemas.microsoft.com/office/drawing/2014/main" id="{5539D350-2BD9-9AE4-ED31-3E0BA4539263}"/>
              </a:ext>
            </a:extLst>
          </p:cNvPr>
          <p:cNvSpPr/>
          <p:nvPr/>
        </p:nvSpPr>
        <p:spPr>
          <a:xfrm>
            <a:off x="499015" y="3807174"/>
            <a:ext cx="2155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·柯察金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392866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1_1#6b4a262a2?vaa=1&amp;vcp=1&amp;pid=f2a15c4f7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（2）在阅读《水浒传》这部小说时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，同学们发现每一位被逼上梁山的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，都有着各不相同的传奇故事。杨志是充满悲剧色彩的人物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怀梦想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，却命运多舛。请根据作品内容，回答下面问题。</a:t>
            </a:r>
            <a:endParaRPr lang="en-US" altLang="zh-CN" sz="2800" dirty="0"/>
          </a:p>
        </p:txBody>
      </p:sp>
      <p:sp>
        <p:nvSpPr>
          <p:cNvPr id="3" name="QB_5_BD.42_1#e6fb2e546?sp=1&amp;vaa=1&amp;vcp=1&amp;pid=6b4a262a2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①作为三代将门之后，杨志一生的理想是什么？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endParaRPr lang="en-US" altLang="zh-CN" sz="2800" dirty="0"/>
          </a:p>
        </p:txBody>
      </p:sp>
      <p:sp>
        <p:nvSpPr>
          <p:cNvPr id="4" name="QB_5_AN.43_1#e6fb2e546.blank?vaa=1&amp;vcp=1&amp;pid=6b4a262a2&amp;color=0,0,0&amp;vpa=20&amp;vtp=1&amp;vaab=1&amp;bbb=1"/>
          <p:cNvSpPr/>
          <p:nvPr/>
        </p:nvSpPr>
        <p:spPr>
          <a:xfrm>
            <a:off x="587915" y="4377245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示例：光宗耀祖、封妻荫子、流芳百世。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4_1#946448696?sp=1&amp;vaa=1&amp;vcp=1&amp;pid=6b4a262a2&amp;color=0,0,0&amp;vtp=1&amp;vaab=1&amp;bt=1&amp;bbb=1&amp;hb=1"/>
          <p:cNvSpPr/>
          <p:nvPr/>
        </p:nvSpPr>
        <p:spPr>
          <a:xfrm>
            <a:off x="539496" y="554400"/>
            <a:ext cx="11109960" cy="9993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②尽管杨志多次努力，但他依然得不到朝廷重用，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不得不落草二龙山。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请结合相关情节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，分析杨志不能实现理想的原因。</a:t>
            </a:r>
            <a:endParaRPr lang="en-US" altLang="zh-CN" sz="2800" dirty="0"/>
          </a:p>
        </p:txBody>
      </p:sp>
      <p:sp>
        <p:nvSpPr>
          <p:cNvPr id="3" name="QB_5_BD.44_2#946448696?sp=1&amp;vaa=1&amp;vcp=1&amp;pid=6b4a262a2&amp;color=0,0,0&amp;vtp=1&amp;vaab=1&amp;bbb=1&amp;hb=1&amp;hltap=1"/>
          <p:cNvSpPr/>
          <p:nvPr/>
        </p:nvSpPr>
        <p:spPr>
          <a:xfrm>
            <a:off x="539496" y="1785920"/>
            <a:ext cx="11109960" cy="4175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44_2#946448696?sp=1&amp;vaa=1&amp;vcp=1&amp;pid=6b4a262a2&amp;color=0,0,0&amp;vtp=1&amp;vaab=1&amp;bbb=1&amp;hb=1&amp;hla=1">
            <a:extLst>
              <a:ext uri="{FF2B5EF4-FFF2-40B4-BE49-F238E27FC236}">
                <a16:creationId xmlns:a16="http://schemas.microsoft.com/office/drawing/2014/main" id="{18090F19-26AD-82F1-76B4-3F19B5799776}"/>
              </a:ext>
            </a:extLst>
          </p:cNvPr>
          <p:cNvSpPr/>
          <p:nvPr/>
        </p:nvSpPr>
        <p:spPr>
          <a:xfrm>
            <a:off x="539496" y="1760520"/>
            <a:ext cx="11109960" cy="4122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杨志性格高傲自负，急躁冲动，急功近利，粗暴蛮横。他在求取职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位失败后，遇到泼皮牛二的挑衅，盛怒之下杀了牛二，吃了官司，被发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配充军；在押送生辰纲时，打骂士卒，造成团队内部矛盾重重，给了吴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用等人可乘之机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indent="714375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杨志遇到了紧密团结、足智多谋的对手。吴用等人精心准备，计策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高妙，无懈可击，致使杨志陷入圈套，丢了生辰纲，断了升官之路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indent="714375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当时社会黑暗，官场腐败，堵塞了杨志的求取功名之路。如他为了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复职，到京城上下打点，才见到高俅，却遭高俅奚落、驱赶，求官无果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5_1#432813a03?vaa=1&amp;vcp=1&amp;pid=ec66d1b0f&amp;color=0,0,0&amp;vtp=1&amp;vaab=1&amp;bt=1&amp;bbb=1&amp;hb=1"/>
          <p:cNvSpPr/>
          <p:nvPr/>
        </p:nvSpPr>
        <p:spPr>
          <a:xfrm>
            <a:off x="539496" y="4782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（2024·云南·中考）九年级举办“重读经典，温故知新”读书活动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你参加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46_1#36d4e5e34?sp=1&amp;vaa=1&amp;vcp=1&amp;pid=432813a03&amp;color=0,0,0&amp;vtp=1&amp;vaab=1&amp;bbb=1&amp;hb=1&amp;hltap=1"/>
          <p:cNvSpPr/>
          <p:nvPr/>
        </p:nvSpPr>
        <p:spPr>
          <a:xfrm>
            <a:off x="539496" y="1761217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（1）结合《朝花夕拾》的内容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，谈谈你对书中回忆性散文叙述视角的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4_AN.46_1#36d4e5e34?sp=1&amp;vaa=1&amp;vcp=1&amp;pid=432813a03&amp;color=0,0,0&amp;vtp=1&amp;vaab=1&amp;bbb=1&amp;hb=1&amp;hla=1">
            <a:extLst>
              <a:ext uri="{FF2B5EF4-FFF2-40B4-BE49-F238E27FC236}">
                <a16:creationId xmlns:a16="http://schemas.microsoft.com/office/drawing/2014/main" id="{5B767A1E-8F5A-D59D-9EFE-8A5549D0050D}"/>
              </a:ext>
            </a:extLst>
          </p:cNvPr>
          <p:cNvSpPr/>
          <p:nvPr/>
        </p:nvSpPr>
        <p:spPr>
          <a:xfrm>
            <a:off x="539496" y="3028677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朝花夕拾》作为回忆性散文，用第一人称“我”讲述故事，有双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重叙述视角，即童年的“我”的视角与成年的“我”的视角，如《五猖会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既有童年的“我”对五猖会的热切期盼，也有成年的“我”对封建教育的理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性批判。两种视角在文中互为补充，共同形成了这部散文充满温情而又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具有理性色彩的艺术风格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7_1#567dc15c6?sp=1&amp;vaa=1&amp;vcp=1&amp;pid=432813a03&amp;color=0,0,0&amp;vtp=1&amp;vaab=1&amp;bt=1&amp;bbb=1&amp;hb=1&amp;hltap=1"/>
          <p:cNvSpPr/>
          <p:nvPr/>
        </p:nvSpPr>
        <p:spPr>
          <a:xfrm>
            <a:off x="539496" y="42105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（2）鲁迅儿时喜欢描摹的《西游记》人物绣像，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其中不乏智者形象。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“智”为主题制作名著人物绣像册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，你会推荐下列名著中的哪一位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？请说明理由。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水浒传》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《红星照耀中国》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《海底两万里》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47_1#567dc15c6?sp=1&amp;vaa=1&amp;vcp=1&amp;pid=432813a03&amp;color=0,0,0&amp;vtp=1&amp;vaab=1&amp;bt=1&amp;bbb=1&amp;hb=1&amp;hla=1">
            <a:extLst>
              <a:ext uri="{FF2B5EF4-FFF2-40B4-BE49-F238E27FC236}">
                <a16:creationId xmlns:a16="http://schemas.microsoft.com/office/drawing/2014/main" id="{7FB1604B-CD15-AE0E-7933-486F900600A8}"/>
              </a:ext>
            </a:extLst>
          </p:cNvPr>
          <p:cNvSpPr/>
          <p:nvPr/>
        </p:nvSpPr>
        <p:spPr>
          <a:xfrm>
            <a:off x="539496" y="2981370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（示例）我会推荐《水浒传》中的吴用。理由：吴用绰号“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智多星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”，足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智多谋，是梁山好汉中的智者代表。他策划了诸多巧妙的计谋，如智取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生辰纲。在梁山的发展过程中，他多次出谋划策，立下汗马功劳。他的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智慧体现在对局势的准确判断、对人心的巧妙把握以及对各种复杂情况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的应对处理上，非常符合“智”的主题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8_1#d7959faae?vaa=1&amp;vcp=1&amp;pid=ec66d1b0f&amp;color=0,0,0&amp;vtp=1&amp;vaab=1&amp;bt=1&amp;bbb=1"/>
          <p:cNvSpPr/>
          <p:nvPr/>
        </p:nvSpPr>
        <p:spPr>
          <a:xfrm>
            <a:off x="539496" y="18573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（2024·重庆·中考）阅读《红星照耀中国》，走进那段峥嵘岁月。</a:t>
            </a:r>
            <a:endParaRPr lang="en-US" altLang="zh-CN" sz="2800" dirty="0"/>
          </a:p>
        </p:txBody>
      </p:sp>
      <p:sp>
        <p:nvSpPr>
          <p:cNvPr id="3" name="QC_4_BD.49_1#bf58bd083?sp=1&amp;vaa=1&amp;vcp=1&amp;pid=d7959faae&amp;color=0,0,0&amp;vtp=1&amp;vaab=1&amp;bbb=1&amp;hb=1"/>
          <p:cNvSpPr/>
          <p:nvPr/>
        </p:nvSpPr>
        <p:spPr>
          <a:xfrm>
            <a:off x="539496" y="24850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下列人物中与介绍相匹配的一项是(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他曾当过窑工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有一副格外友善的模样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少了两颗门牙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笑起来嘴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张得很大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就像个顽皮的孩子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4_AN.50_1#bf58bd083.bracket?vaa=1&amp;vcp=1&amp;pid=d7959faae&amp;color=0,0,0&amp;vpa=21&amp;vtp=1&amp;vaab=1"/>
          <p:cNvSpPr/>
          <p:nvPr/>
        </p:nvSpPr>
        <p:spPr>
          <a:xfrm>
            <a:off x="7039514" y="24926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49_2#bf58bd083.choices?vaa=1&amp;vcp=1&amp;pid=d7959faae&amp;color=0,0,0&amp;vtp=1&amp;vaab=1&amp;bbb=1"/>
          <p:cNvSpPr/>
          <p:nvPr/>
        </p:nvSpPr>
        <p:spPr>
          <a:xfrm>
            <a:off x="539496" y="4407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.贺龙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B.徐海东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C.刘龙火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.邓发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1_1#6598edbe2?sp=1&amp;vaa=1&amp;vcp=1&amp;pid=d7959faae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（2）根据书中内容，从下面备选人物中选择一位为其设计雕像。请你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对雕像进行描述（描述角度：场景、外貌、神态、动作等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示例仅供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彭德怀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书中依据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彭德怀指挥红二师进行爬山演习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雕像描述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他精神饱满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神情坚毅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左腿弯曲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踩在石头上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左手叉腰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右手高举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张嘴呼喊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似乎在指挥战士们冲锋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1_2#6598edbe2?vaa=1&amp;vcp=1&amp;pid=d7959faae&amp;color=0,0,0&amp;mp=1&amp;vtp=1&amp;vaab=1&amp;bt=1&amp;bbb=1&amp;hb=1&amp;hltap=1"/>
          <p:cNvSpPr/>
          <p:nvPr/>
        </p:nvSpPr>
        <p:spPr>
          <a:xfrm>
            <a:off x="539496" y="12468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备选人物：毛泽东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周恩来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朱德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所选人物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书中依据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雕像描述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52_1#6598edbe2.blank?vaa=1&amp;vcp=1&amp;pid=d7959faae&amp;color=0,0,0&amp;mp=1&amp;vpa=22&amp;vtp=1&amp;vaab=1&amp;bbb=1"/>
          <p:cNvSpPr/>
          <p:nvPr/>
        </p:nvSpPr>
        <p:spPr>
          <a:xfrm>
            <a:off x="2251614" y="1921224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</a:t>
            </a:r>
            <a:endParaRPr lang="en-US" altLang="zh-CN" sz="2800" dirty="0"/>
          </a:p>
        </p:txBody>
      </p:sp>
      <p:sp>
        <p:nvSpPr>
          <p:cNvPr id="4" name="QB_4_AN.53_1#6598edbe2.blank?vaa=1&amp;vcp=1&amp;pid=d7959faae&amp;color=0,0,0&amp;mp=1&amp;vpa=23&amp;vtp=1&amp;vaab=1&amp;bbb=1&amp;hb=1"/>
          <p:cNvSpPr/>
          <p:nvPr/>
        </p:nvSpPr>
        <p:spPr>
          <a:xfrm>
            <a:off x="539496" y="187134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对中外历史和古今哲学爱不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4_AN.51_2#6598edbe2?vaa=1&amp;vcp=1&amp;pid=d7959faae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3C3D1676-1204-8154-B0D7-757689672A85}"/>
              </a:ext>
            </a:extLst>
          </p:cNvPr>
          <p:cNvSpPr/>
          <p:nvPr/>
        </p:nvSpPr>
        <p:spPr>
          <a:xfrm>
            <a:off x="625221" y="3138107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毛泽东坐在一块石头上，右腿翘起来，放在左腿上，左腿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上有一本打开的书，他左手握着书的左端，右手拿着一支笔，在书上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做着标记。他的头微微低下，眉头微皱，专注地盯着书本，好像在思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考什么问题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4_1#fcbc73404?sp=1&amp;vaa=1&amp;vcp=1&amp;pid=ec66d1b0f&amp;color=0,0,0&amp;vtp=1&amp;vaab=1&amp;bt=1&amp;bbb=1&amp;hb=1"/>
          <p:cNvSpPr/>
          <p:nvPr/>
        </p:nvSpPr>
        <p:spPr>
          <a:xfrm>
            <a:off x="539496" y="8856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（2024·四川成都·中考）名著阅读。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学校举行名著阅读分享会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，请根据要求，帮助甲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、乙两位同学完成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以下准备工作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55_1#4444e1b63?vaa=1&amp;vcp=1&amp;pid=fcbc73404&amp;color=0,0,0&amp;vtp=1&amp;vaab=1&amp;bbb=1&amp;hb=1"/>
          <p:cNvSpPr/>
          <p:nvPr/>
        </p:nvSpPr>
        <p:spPr>
          <a:xfrm>
            <a:off x="539496" y="28094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（1）甲同学根据《经典常谈》的介绍，准备阅读《汉书》和《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离骚》，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并结合二者的共同内容作主题发言，请从下面选项中推荐两个最适合的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话题。(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56_1#4444e1b63.bracket?vaa=1&amp;vcp=1&amp;pid=fcbc73404&amp;color=0,0,0&amp;vpa=24&amp;vtp=1&amp;vaab=1&amp;bbb=1"/>
          <p:cNvSpPr/>
          <p:nvPr/>
        </p:nvSpPr>
        <p:spPr>
          <a:xfrm>
            <a:off x="1934114" y="4091495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BD</a:t>
            </a:r>
            <a:endParaRPr lang="en-US" altLang="zh-CN" sz="2800" dirty="0"/>
          </a:p>
        </p:txBody>
      </p:sp>
      <p:sp>
        <p:nvSpPr>
          <p:cNvPr id="5" name="QC_4_BD.55_2#4444e1b63.choices?vaa=1&amp;vcp=1&amp;pid=fcbc73404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A.浅谈文学中的“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香草”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.辞赋文学在中国的早期发展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C.如何成为论辩高手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.说说古代的贤君与忠臣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7_1#6cc063200?sp=1&amp;vaa=1&amp;vcp=1&amp;pid=fcbc73404&amp;color=0,0,0&amp;vtp=1&amp;vaab=1&amp;bt=1&amp;bbb=1&amp;hb=1"/>
          <p:cNvSpPr/>
          <p:nvPr/>
        </p:nvSpPr>
        <p:spPr>
          <a:xfrm>
            <a:off x="539496" y="554400"/>
            <a:ext cx="11109960" cy="607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（2）乙同学准备以“文学形象的相似性”为主题进行交流，在他整理的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三组文学形象中，哪一组最符合主题？请结合阅读体验，作出判断并简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第一组：菊（周敦颐《爱莲说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（《钢铁是怎样炼成的》）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第二组：梅（陆游《卜算子·咏梅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匡超人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（《儒林外史》）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第三组：小桃树（贾平凹《一棵小桃树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彭德怀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（《红星照耀中国》）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  <a:endParaRPr lang="en-US" altLang="zh-CN" sz="2800" dirty="0"/>
          </a:p>
        </p:txBody>
      </p:sp>
      <p:sp>
        <p:nvSpPr>
          <p:cNvPr id="3" name="QB_4_AN.58_1#6cc063200.blank?vaa=1&amp;vcp=1&amp;pid=fcbc73404&amp;color=0,0,0&amp;vpa=25&amp;vtp=1&amp;vaab=1&amp;bbb=1&amp;hb=1"/>
          <p:cNvSpPr/>
          <p:nvPr/>
        </p:nvSpPr>
        <p:spPr>
          <a:xfrm>
            <a:off x="539496" y="5114399"/>
            <a:ext cx="11109960" cy="1050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示例：第三组。彭德怀和小桃树都在成长中经历磨难，都具有坚强不屈的抗争精神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。（也可从排除第一组、第二组的角度作答）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_1#d5be3298e?sp=1&amp;vaa=1&amp;vcp=1&amp;pid=2724ae501&amp;color=0,0,0&amp;mp=1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骆驼祥子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中把人物放在老北京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真实的地理环境与市井生活中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所以书中诸多场景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大杂院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大大小小的胡同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茶馆等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都体现了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3_BD.3_2#d5be3298e?sp=1&amp;vaa=1&amp;vcp=1&amp;pid=2724ae501&amp;color=0,0,0&amp;mp=1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经典常谈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是朱自清撰写的一部介绍中国传统文化经典的著作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他介绍了汉字的由来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让我们知道了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的传说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3_AN.4_1#d5be3298e.blank?vaa=1&amp;vcp=1&amp;pid=2724ae501&amp;color=0,0,0&amp;mp=1&amp;vpa=2&amp;vtp=1&amp;vaab=1&amp;bbb=1"/>
          <p:cNvSpPr/>
          <p:nvPr/>
        </p:nvSpPr>
        <p:spPr>
          <a:xfrm>
            <a:off x="1724565" y="184988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老舍（舒庆春）</a:t>
            </a:r>
            <a:endParaRPr lang="en-US" altLang="zh-CN" sz="2800" dirty="0"/>
          </a:p>
        </p:txBody>
      </p:sp>
      <p:sp>
        <p:nvSpPr>
          <p:cNvPr id="5" name="QB_3_AN.5_1#d5be3298e.blank?vaa=1&amp;vcp=1&amp;pid=2724ae501&amp;color=0,0,0&amp;mp=1&amp;vpa=3&amp;vtp=1&amp;vaab=1&amp;bbb=1"/>
          <p:cNvSpPr/>
          <p:nvPr/>
        </p:nvSpPr>
        <p:spPr>
          <a:xfrm>
            <a:off x="6595014" y="440493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仓颉造字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9_1#3aeba53d5?vaa=1&amp;vcp=1&amp;pid=ec66d1b0f&amp;color=0,0,0&amp;vtp=1&amp;vaab=1&amp;bt=1&amp;bbb=1"/>
          <p:cNvSpPr/>
          <p:nvPr/>
        </p:nvSpPr>
        <p:spPr>
          <a:xfrm>
            <a:off x="539496" y="18521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（2024·四川达州·中考）名著阅读。</a:t>
            </a:r>
            <a:endParaRPr lang="en-US" altLang="zh-CN" sz="2800" dirty="0"/>
          </a:p>
        </p:txBody>
      </p:sp>
      <p:sp>
        <p:nvSpPr>
          <p:cNvPr id="3" name="QB_4_BD.60_1#d93cb32bc?sp=1&amp;vaa=1&amp;vcp=1&amp;pid=3aeba53d5&amp;color=0,0,0&amp;vtp=1&amp;vaab=1&amp;bbb=1&amp;hb=1"/>
          <p:cNvSpPr/>
          <p:nvPr/>
        </p:nvSpPr>
        <p:spPr>
          <a:xfrm>
            <a:off x="539496" y="24798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（1）不同的书，应采取不同的阅读策略和阅读方法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。假如你是阅读方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法指导官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，你认为《经典常谈》和《骆驼祥子》应该采取什么阅读方法？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《经典常谈》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《骆驼祥子》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lang="en-US" altLang="zh-CN" sz="2800" dirty="0"/>
          </a:p>
        </p:txBody>
      </p:sp>
      <p:sp>
        <p:nvSpPr>
          <p:cNvPr id="4" name="QB_4_AN.61_1#d93cb32bc.blank?vaa=1&amp;vcp=1&amp;pid=3aeba53d5&amp;color=0,0,0&amp;vpa=26&amp;vtp=1&amp;vaab=1&amp;bbb=1"/>
          <p:cNvSpPr/>
          <p:nvPr/>
        </p:nvSpPr>
        <p:spPr>
          <a:xfrm>
            <a:off x="3394615" y="374478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示例：选择性阅读</a:t>
            </a:r>
            <a:endParaRPr lang="en-US" altLang="zh-CN" sz="2800" dirty="0"/>
          </a:p>
        </p:txBody>
      </p:sp>
      <p:sp>
        <p:nvSpPr>
          <p:cNvPr id="5" name="QB_4_AN.62_1#d93cb32bc.blank?vaa=1&amp;vcp=1&amp;pid=3aeba53d5&amp;color=0,0,0&amp;vpa=27&amp;vtp=1&amp;vaab=1&amp;bbb=1"/>
          <p:cNvSpPr/>
          <p:nvPr/>
        </p:nvSpPr>
        <p:spPr>
          <a:xfrm>
            <a:off x="3394615" y="437153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圈点与批注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3_1#96d338f01?sp=1&amp;vaa=1&amp;vcp=1&amp;pid=3aeba53d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（2）想象是人类特有的思维活动，在名著阅读中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，我们总能感受到想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象的魅力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。请你从以下三部作品中任选一部，结合作品内容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，谈谈书中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艾青诗选》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《西游记》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《海底两万里》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3_2#96d338f01?vaa=1&amp;vcp=1&amp;pid=3aeba53d5&amp;color=0,0,0&amp;mp=1&amp;vtp=1&amp;vaab=1&amp;bt=1&amp;bbb=1&amp;hb=1&amp;hltap=1"/>
          <p:cNvSpPr/>
          <p:nvPr/>
        </p:nvSpPr>
        <p:spPr>
          <a:xfrm>
            <a:off x="539496" y="579801"/>
            <a:ext cx="11109960" cy="556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63_2#96d338f01?vaa=1&amp;vcp=1&amp;pid=3aeba53d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4A96524-BB3C-5151-93A9-2B2A9EB6D6FE}"/>
              </a:ext>
            </a:extLst>
          </p:cNvPr>
          <p:cNvSpPr/>
          <p:nvPr/>
        </p:nvSpPr>
        <p:spPr>
          <a:xfrm>
            <a:off x="539496" y="554400"/>
            <a:ext cx="11109960" cy="5582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示例一：艾青的诗歌充满了丰富的想象力和深邃的哲思，通过独特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的意象和象征手法，表达对生活、自然和人性的深刻感悟。例如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，《我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爱这土地》一诗中，诗人运用比喻和象征的手法，通过鸟和大地的意象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使诗歌更具表现力和感染力，体现了艾青丰富的想象力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indent="714375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西游记》中，吴承恩以唐僧取经的故事为主线，塑造了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孙悟空、猪八戒、沙僧等充满神话色彩的形象，他们各具神通。书中描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绘的妖魔鬼怪和奇幻仙境，以及各种离奇的冒险经历，展示了作者高超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的想象力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indent="714375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海底两万里》是法国作家儒勒·凡尔纳的科幻小说。书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中详细描绘了海底生物、海洋地理、潜水艇操作等，构建了生动而神秘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的海底世界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4_1#e1db4ce1f?sp=1&amp;vaa=1&amp;vcp=1&amp;pid=ec66d1b0f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（2024·山东烟台·中考）人们向来崇敬救急于困顿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、救命于危难的英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。学校开展以“救”为话题的名著阅读交流活动，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小语制作了阅读卡片，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请你帮他完善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B_3_BD.64_2#e1db4ce1f?colgroup=2,4,16,5&amp;vaa=1&amp;vcp=1&amp;pid=ec66d1b0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79529"/>
              </p:ext>
            </p:extLst>
          </p:nvPr>
        </p:nvGraphicFramePr>
        <p:xfrm>
          <a:off x="365412" y="772205"/>
          <a:ext cx="11490120" cy="5178720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351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话题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2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西游记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【摘录一】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八戒道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实不瞒哥哥说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自你回后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我与沙僧保师父前行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只见一座黑松林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师父下马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教我化斋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他独步林间玩景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出得林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见一座黄金宝塔放光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他只当寺院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不期塔下有个妖精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被他拿住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”行者道：“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贤弟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不是我去不成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既是妖精骂我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我就不能不降他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我和你去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（1）这一情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节说的是唐僧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名称）抓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八戒去花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果山请行者营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救师父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3_AN.65_1#e1db4ce1f.blank?vaa=1&amp;vcp=1&amp;pid=ec66d1b0f&amp;color=0,0,0&amp;mp=1&amp;vpa=28&amp;vtp=1&amp;vaab=1&amp;bbb=1"/>
          <p:cNvSpPr/>
          <p:nvPr/>
        </p:nvSpPr>
        <p:spPr>
          <a:xfrm>
            <a:off x="10031878" y="272294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黄袍怪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QB_3_BD.66_1#e1db4ce1f?colgroup=2,4,16,5&amp;vaa=1&amp;vcp=1&amp;pid=ec66d1b0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70479"/>
              </p:ext>
            </p:extLst>
          </p:nvPr>
        </p:nvGraphicFramePr>
        <p:xfrm>
          <a:off x="415671" y="1099375"/>
          <a:ext cx="11353176" cy="5001896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3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话题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水浒传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【摘录二】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：“郑屠的钱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洒家自还他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你放这老儿还乡去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”那店小二那里肯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他大怒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又开五指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去那小二脸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上只一掌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且说他寻思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恐怕店小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二赶去拦截金公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且向店里掇条凳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坐了两个时辰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约莫金公去的远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方才起身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径投状元桥来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（2）这段文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字写的是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的情节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3_AN.67_1#e1db4ce1f.blank?vaa=1&amp;vcp=1&amp;pid=ec66d1b0f&amp;color=0,0,0&amp;mp=1&amp;vpa=29&amp;vtp=1&amp;vaab=1&amp;bbb=1&amp;hb=1"/>
          <p:cNvSpPr/>
          <p:nvPr/>
        </p:nvSpPr>
        <p:spPr>
          <a:xfrm>
            <a:off x="9590797" y="3313176"/>
            <a:ext cx="2159000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鲁提辖拳打镇关西</a:t>
            </a:r>
            <a:endParaRPr lang="en-US" altLang="zh-CN" sz="2800" dirty="0"/>
          </a:p>
        </p:txBody>
      </p:sp>
      <p:sp>
        <p:nvSpPr>
          <p:cNvPr id="2" name="QB_3_BD.66_1#e1db4ce1f?colgroup=2,4,16,5&amp;vaa=1&amp;vcp=1&amp;pid=ec66d1b0f&amp;color=0,0,0&amp;mp=1&amp;vtp=1&amp;vaab=1&amp;bt=1&amp;bbb=1">
            <a:extLst>
              <a:ext uri="{FF2B5EF4-FFF2-40B4-BE49-F238E27FC236}">
                <a16:creationId xmlns:a16="http://schemas.microsoft.com/office/drawing/2014/main" id="{06CE87B2-5723-AA1A-DBFB-DB2BC735838B}"/>
              </a:ext>
            </a:extLst>
          </p:cNvPr>
          <p:cNvSpPr txBox="1"/>
          <p:nvPr/>
        </p:nvSpPr>
        <p:spPr>
          <a:xfrm>
            <a:off x="10761766" y="3909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QB_3_BD.68_1#e1db4ce1f?colgroup=2,3,13,9&amp;vaa=1&amp;vcp=1&amp;pid=ec66d1b0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415117"/>
              </p:ext>
            </p:extLst>
          </p:nvPr>
        </p:nvGraphicFramePr>
        <p:xfrm>
          <a:off x="539496" y="1060114"/>
          <a:ext cx="11064240" cy="510672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9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1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51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话题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照耀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【摘录三】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这件衣服使他孩子气地高兴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骄傲着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这是一件背心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是用在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长征中射下来的敌人飞机上所得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到的一把降落伞所做的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许是一个疯人和一个土匪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至少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他是一个反叛者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我很清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楚地感觉到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这个反叛者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有很伟大的一副心肠的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（3）文段中的“他”是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根据对原著的阅读感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段中加点的“伟大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的一副心肠”是指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何尝不是一种“救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3_AN.69_1#e1db4ce1f.blank?vaa=1&amp;vcp=1&amp;pid=ec66d1b0f&amp;color=0,0,0&amp;vpa=30&amp;vtp=1&amp;vaab=1&amp;bbb=1"/>
          <p:cNvSpPr/>
          <p:nvPr/>
        </p:nvSpPr>
        <p:spPr>
          <a:xfrm>
            <a:off x="8174758" y="208072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/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彭德怀</a:t>
            </a:r>
            <a:endParaRPr lang="en-US" altLang="zh-CN" sz="2800" dirty="0"/>
          </a:p>
        </p:txBody>
      </p:sp>
      <p:sp>
        <p:nvSpPr>
          <p:cNvPr id="4" name="QB_3_AN.70_1#e1db4ce1f.blank?vaa=1&amp;vcp=1&amp;pid=ec66d1b0f&amp;color=0,0,0&amp;vpa=31&amp;vtp=1&amp;vaab=1&amp;bbb=1&amp;hb=1"/>
          <p:cNvSpPr/>
          <p:nvPr/>
        </p:nvSpPr>
        <p:spPr>
          <a:xfrm>
            <a:off x="8164440" y="3559724"/>
            <a:ext cx="3384296" cy="2167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爱护百姓和下属，具有反抗精神，为共产主义事业奋斗</a:t>
            </a:r>
            <a:endParaRPr lang="en-US" altLang="zh-CN" sz="2800" dirty="0"/>
          </a:p>
        </p:txBody>
      </p:sp>
      <p:sp>
        <p:nvSpPr>
          <p:cNvPr id="2" name="QB_3_BD.68_1#e1db4ce1f?colgroup=2,3,13,9&amp;vaa=1&amp;vcp=1&amp;pid=ec66d1b0f&amp;color=0,0,0&amp;vtp=1&amp;vaab=1&amp;bt=1&amp;bbb=1">
            <a:extLst>
              <a:ext uri="{FF2B5EF4-FFF2-40B4-BE49-F238E27FC236}">
                <a16:creationId xmlns:a16="http://schemas.microsoft.com/office/drawing/2014/main" id="{E681823B-BDB6-F807-8F0D-0FF9DD3C9E14}"/>
              </a:ext>
            </a:extLst>
          </p:cNvPr>
          <p:cNvSpPr txBox="1"/>
          <p:nvPr/>
        </p:nvSpPr>
        <p:spPr>
          <a:xfrm>
            <a:off x="10885591" y="506775"/>
            <a:ext cx="718145" cy="4308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/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QB_3_BD.71_1#e1db4ce1f?colgroup=2,3,13,9&amp;vaa=1&amp;vcp=1&amp;pid=ec66d1b0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605706"/>
              </p:ext>
            </p:extLst>
          </p:nvPr>
        </p:nvGraphicFramePr>
        <p:xfrm>
          <a:off x="282321" y="1338643"/>
          <a:ext cx="11495160" cy="444716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话题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60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思考探究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（4）摘录材料都与“救”有关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但“救”中所体现的思想情感是不同的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摘录一】中的“救”是出于师徒情谊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是本分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摘录二】中的“救”是出于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【摘录三】中的“救”是出于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__________________________________________________________________________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3_AN.72_1#e1db4ce1f.blank?vaa=1&amp;vcp=1&amp;pid=ec66d1b0f&amp;color=0,0,0&amp;mp=1&amp;vpa=32&amp;vtp=1&amp;vaab=1&amp;bbb=1&amp;hb=1"/>
          <p:cNvSpPr/>
          <p:nvPr/>
        </p:nvSpPr>
        <p:spPr>
          <a:xfrm>
            <a:off x="7907822" y="3429000"/>
            <a:ext cx="3438739" cy="7779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行侠仗义，是情分</a:t>
            </a:r>
            <a:endParaRPr lang="en-US" altLang="zh-CN" sz="2800" dirty="0"/>
          </a:p>
        </p:txBody>
      </p:sp>
      <p:sp>
        <p:nvSpPr>
          <p:cNvPr id="4" name="QB_3_AN.73_1#e1db4ce1f.blank?vaa=1&amp;vcp=1&amp;pid=ec66d1b0f&amp;color=0,0,0&amp;mp=1&amp;vpa=33&amp;vtp=1&amp;vaab=1&amp;bbb=1&amp;hb=1"/>
          <p:cNvSpPr/>
          <p:nvPr/>
        </p:nvSpPr>
        <p:spPr>
          <a:xfrm>
            <a:off x="2833624" y="4144125"/>
            <a:ext cx="8896232" cy="1266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民族大义，是为了中华民族的救亡图存，为了社会主义事业，为了人民的幸福生活</a:t>
            </a:r>
            <a:endParaRPr lang="en-US" altLang="zh-CN" sz="2800" dirty="0"/>
          </a:p>
        </p:txBody>
      </p:sp>
      <p:sp>
        <p:nvSpPr>
          <p:cNvPr id="2" name="QB_3_BD.71_1#e1db4ce1f?colgroup=2,3,13,9&amp;vaa=1&amp;vcp=1&amp;pid=ec66d1b0f&amp;color=0,0,0&amp;mp=1&amp;vtp=1&amp;vaab=1&amp;bt=1&amp;bbb=1">
            <a:extLst>
              <a:ext uri="{FF2B5EF4-FFF2-40B4-BE49-F238E27FC236}">
                <a16:creationId xmlns:a16="http://schemas.microsoft.com/office/drawing/2014/main" id="{73091F86-74DC-181D-4BBB-A45CDC25189D}"/>
              </a:ext>
            </a:extLst>
          </p:cNvPr>
          <p:cNvSpPr txBox="1"/>
          <p:nvPr/>
        </p:nvSpPr>
        <p:spPr>
          <a:xfrm>
            <a:off x="10628416" y="6302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4_1#4d4365a8b?vaa=1&amp;vcp=1&amp;pid=ec66d1b0f&amp;color=0,0,0&amp;vtp=1&amp;vaab=1&amp;bt=1&amp;bbb=1"/>
          <p:cNvSpPr/>
          <p:nvPr/>
        </p:nvSpPr>
        <p:spPr>
          <a:xfrm>
            <a:off x="539496" y="9110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（2024·甘肃武威·中考）名著阅读。</a:t>
            </a:r>
            <a:endParaRPr lang="en-US" altLang="zh-CN" sz="2800" dirty="0"/>
          </a:p>
        </p:txBody>
      </p:sp>
      <p:sp>
        <p:nvSpPr>
          <p:cNvPr id="3" name="QB_4_BD.75_1#ef321bd90?sp=1&amp;vaa=1&amp;vcp=1&amp;pid=4d4365a8b&amp;color=0,0,0&amp;vtp=1&amp;vaab=1&amp;bbb=1&amp;hb=1&amp;hltap=1"/>
          <p:cNvSpPr/>
          <p:nvPr/>
        </p:nvSpPr>
        <p:spPr>
          <a:xfrm>
            <a:off x="539496" y="1538795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水浒传》里一百单八将，有的人义薄云天，是真英雄；有的人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却滥杀无辜、草菅人命，虽然武艺超群，却不能称为英雄。你最欣赏的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水浒英雄是谁？请结合具体事例分析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4_AN.75_1#ef321bd90?sp=1&amp;vaa=1&amp;vcp=1&amp;pid=4d4365a8b&amp;color=0,0,0&amp;vtp=1&amp;vaab=1&amp;bbb=1&amp;hb=1&amp;hla=1">
            <a:extLst>
              <a:ext uri="{FF2B5EF4-FFF2-40B4-BE49-F238E27FC236}">
                <a16:creationId xmlns:a16="http://schemas.microsoft.com/office/drawing/2014/main" id="{32752270-7716-789E-B429-B6ADAD965193}"/>
              </a:ext>
            </a:extLst>
          </p:cNvPr>
          <p:cNvSpPr/>
          <p:nvPr/>
        </p:nvSpPr>
        <p:spPr>
          <a:xfrm>
            <a:off x="539496" y="3446336"/>
            <a:ext cx="11109960" cy="1872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示例：我最欣赏的英雄是武松。武松的英勇无畏和坚韧不拔的精神令人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敬佩。在景阳冈上，他面对凶猛的老虎，毫无畏惧，最终凭借自己的勇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气和智慧成功打死老虎，为民除害，这充分体现了他的英勇和坚韧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6_1#6dd7432f1?sp=1&amp;vaa=1&amp;vcp=1&amp;pid=4d4365a8b&amp;color=0,0,0&amp;vtp=1&amp;vaab=1&amp;bt=1&amp;bbb=1&amp;hb=1"/>
          <p:cNvSpPr/>
          <p:nvPr/>
        </p:nvSpPr>
        <p:spPr>
          <a:xfrm>
            <a:off x="539496" y="10893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（2）分析悟空三次离别唐僧时的情节和语言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，谈谈悟空的成长变化及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你的感悟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7" name="QB_4_BD.76_2#6dd7432f1?colgroup=2,10,17&amp;vaa=1&amp;vcp=1&amp;pid=4d4365a8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808986"/>
              </p:ext>
            </p:extLst>
          </p:nvPr>
        </p:nvGraphicFramePr>
        <p:xfrm>
          <a:off x="539496" y="2426239"/>
          <a:ext cx="11091672" cy="3336736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3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5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相关情节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悟空打死六个强盗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“绪绪叨叨”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“你既是这等说我做不得和尚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上不得西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不必恁般絮聒恶我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我回去便了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三打白骨精后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唐僧又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训斥又念咒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还写了贬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书要赶走悟空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“师父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我也是跟你一场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又蒙菩萨指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今日半途而废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不曾成得功果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请坐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受我一拜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我也去得放心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3_BD.6_1#1938890e2?sp=1&amp;vaa=1&amp;vcp=1&amp;pid=ec66d1b0f&amp;color=0,0,0&amp;vtp=1&amp;vaab=1&amp;bbb=1&amp;hb=1"/>
          <p:cNvSpPr/>
          <p:nvPr/>
        </p:nvSpPr>
        <p:spPr>
          <a:xfrm>
            <a:off x="539496" y="693498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（2024·河北·中考）阅读下面文段，完成填空。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我们学习了一种设计整本书阅读探究专题的方法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那就是关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注书中反复出现的内容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我们围绕这个话题来交流一下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朝花夕拾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我发现很多篇文章提到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五猖会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讲了鲁迅童年时背书的经历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等文章也写到了书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你可以把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鲁迅读过的书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作为探究专题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3_AN.7_1#1938890e2.blank?vaa=1&amp;vcp=1&amp;pid=ec66d1b0f&amp;color=0,0,0&amp;vpa=4&amp;vtp=1&amp;vaab=1&amp;bbb=1"/>
          <p:cNvSpPr/>
          <p:nvPr/>
        </p:nvSpPr>
        <p:spPr>
          <a:xfrm>
            <a:off x="8017414" y="3253818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从百草园到三味书屋</a:t>
            </a:r>
            <a:endParaRPr lang="en-US" altLang="zh-CN" sz="2800" dirty="0"/>
          </a:p>
        </p:txBody>
      </p:sp>
      <p:sp>
        <p:nvSpPr>
          <p:cNvPr id="5" name="QB_3_AN.8_1#1938890e2.blank?vaa=1&amp;vcp=1&amp;pid=ec66d1b0f&amp;color=0,0,0&amp;vpa=5&amp;vtp=1&amp;vaab=1&amp;bbb=1"/>
          <p:cNvSpPr/>
          <p:nvPr/>
        </p:nvSpPr>
        <p:spPr>
          <a:xfrm>
            <a:off x="905415" y="3901518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阿长与〈山海经〉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QB_4_BD.76_3#6dd7432f1?colgroup=2,10,17&amp;vaa=1&amp;vcp=1&amp;pid=4d4365a8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154587"/>
              </p:ext>
            </p:extLst>
          </p:nvPr>
        </p:nvGraphicFramePr>
        <p:xfrm>
          <a:off x="198685" y="2389822"/>
          <a:ext cx="11794629" cy="2782952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7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相关情节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悟空打死两个草寇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再一次被唐僧驱逐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师父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恕弟子这遭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向后再不敢行凶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受师父教诲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千万还得我保你西天去也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“我且向普陀崖告诉观音菩萨去来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4_BD.76_3#6dd7432f1?colgroup=2,10,17&amp;vaa=1&amp;vcp=1&amp;pid=4d4365a8b&amp;color=0,0,0&amp;vtp=1&amp;vaab=1&amp;bt=1&amp;bbb=1">
            <a:extLst>
              <a:ext uri="{FF2B5EF4-FFF2-40B4-BE49-F238E27FC236}">
                <a16:creationId xmlns:a16="http://schemas.microsoft.com/office/drawing/2014/main" id="{AE3DFD81-B29A-97A3-615D-1AB4623DF903}"/>
              </a:ext>
            </a:extLst>
          </p:cNvPr>
          <p:cNvSpPr txBox="1"/>
          <p:nvPr/>
        </p:nvSpPr>
        <p:spPr>
          <a:xfrm>
            <a:off x="10913023" y="16814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6_4#6dd7432f1?vaa=1&amp;vcp=1&amp;pid=4d4365a8b&amp;color=0,0,0&amp;mp=1&amp;vtp=1&amp;vaab=1&amp;bt=1&amp;bbb=1&amp;hb=1&amp;hltap=1"/>
          <p:cNvSpPr/>
          <p:nvPr/>
        </p:nvSpPr>
        <p:spPr>
          <a:xfrm>
            <a:off x="539496" y="15643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76_4#6dd7432f1?vaa=1&amp;vcp=1&amp;pid=4d4365a8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03427A2-75F0-E40D-A000-077FAE8E9D93}"/>
              </a:ext>
            </a:extLst>
          </p:cNvPr>
          <p:cNvSpPr/>
          <p:nvPr/>
        </p:nvSpPr>
        <p:spPr>
          <a:xfrm>
            <a:off x="539496" y="1538954"/>
            <a:ext cx="11109960" cy="3738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示例：第一次，悟空受不了气，说走就走；第二次，悟空明知师父冤枉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了他，还是噙泪叩头辞别师傅；第三次，悟空求唐僧留下自己，不得已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离开后，去向菩萨求助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感悟示例一）说明悟空在成长，心智越来越成熟，解决问题的方法越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来越灵活，师徒情感越来越深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感悟示例二）我们在成长的过程中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要经得住考验，受得了委屈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意对即可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7_1#97b4e7558?sp=1&amp;vaa=1&amp;vcp=1&amp;pid=ec66d1b0f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（2024·山西·中考）班级开展“赏读经典·润泽心灵”主题活动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。请参与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0" name="QO_3_BD.77_2#97b4e7558?colgroup=9,8,10&amp;vaa=1&amp;vcp=1&amp;pid=ec66d1b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884624"/>
              </p:ext>
            </p:extLst>
          </p:nvPr>
        </p:nvGraphicFramePr>
        <p:xfrm>
          <a:off x="154476" y="1681452"/>
          <a:ext cx="11880000" cy="4023932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890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抗战胜利纪功碑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隐没在灰蒙蒙的雾海里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嘉陵江汇合处的山城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被浓云迷雾笼罩着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这个阴沉沉的早晨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把人们带进了动荡年代里的又一个年头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——《红岩》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我们所要介绍的是祥子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不是骆驼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因为“骆驼”只是个外号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那么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我们就先说祥子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随手把骆驼与祥子那点儿关系说过去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也就算了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——《骆驼祥子》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人们一定还记得1866年海上发生的一件离奇的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神秘的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无法解释的怪事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当时的各种传闻不仅在沿海居民和世界舆论中引起轰动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更让一般的航海人员激动不已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——《海底两万里》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8_1#2b72f4acf?sp=1&amp;vaa=1&amp;vcp=1&amp;pid=97b4e7558&amp;color=0,0,0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（1）上面是同学整理的三部名著的开头，你喜欢其中哪一个呢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78_1#2b72f4acf?sp=1&amp;vaa=1&amp;vcp=1&amp;pid=97b4e7558&amp;color=0,0,0&amp;vtp=1&amp;vaab=1&amp;bt=1&amp;bbb=1&amp;hb=1&amp;hla=1">
            <a:extLst>
              <a:ext uri="{FF2B5EF4-FFF2-40B4-BE49-F238E27FC236}">
                <a16:creationId xmlns:a16="http://schemas.microsoft.com/office/drawing/2014/main" id="{D11811B5-0FC0-4395-FDA8-776F2ECC2A89}"/>
              </a:ext>
            </a:extLst>
          </p:cNvPr>
          <p:cNvSpPr/>
          <p:nvPr/>
        </p:nvSpPr>
        <p:spPr>
          <a:xfrm>
            <a:off x="539496" y="1821860"/>
            <a:ext cx="11109960" cy="437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示例一：我喜欢《红岩》的开头，作者描写了新年早晨重庆被浓云迷雾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笼罩的场景，营造了庄严隆重的叙事氛围，引发人们的思考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骆驼祥子》的开头交代了“骆驼”是主人公祥子的外号，文字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通俗朴素，读来亲切自然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：《海底两万里》的开头设置了悬念：1866年海上究竟发生了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一件什么怪事？引发读者的好奇与思考，让读者产生阅读兴趣，一探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9_1#fb68d52db?sp=1&amp;vaa=1&amp;vcp=1&amp;pid=97b4e7558&amp;color=0,0,0&amp;vtp=1&amp;vaab=1&amp;bt=1&amp;bbb=1&amp;hb=1"/>
          <p:cNvSpPr/>
          <p:nvPr/>
        </p:nvSpPr>
        <p:spPr>
          <a:xfrm>
            <a:off x="539496" y="385171"/>
            <a:ext cx="11109960" cy="8355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（2）请从以上名著中任选一部，结合具体内容，写一段推荐语，分享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给即将升入初中的同学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79_2#fb68d52db?sp=1&amp;vaa=1&amp;vcp=1&amp;pid=97b4e7558&amp;color=0,0,0&amp;vtp=1&amp;vaab=1&amp;bbb=1&amp;hb=1&amp;hltap=1"/>
          <p:cNvSpPr/>
          <p:nvPr/>
        </p:nvSpPr>
        <p:spPr>
          <a:xfrm>
            <a:off x="539496" y="1649204"/>
            <a:ext cx="11109960" cy="4325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4_AN.79_2#fb68d52db?sp=1&amp;vaa=1&amp;vcp=1&amp;pid=97b4e7558&amp;color=0,0,0&amp;vtp=1&amp;vaab=1&amp;bbb=1&amp;hb=1&amp;hla=1">
            <a:extLst>
              <a:ext uri="{FF2B5EF4-FFF2-40B4-BE49-F238E27FC236}">
                <a16:creationId xmlns:a16="http://schemas.microsoft.com/office/drawing/2014/main" id="{B10E2F80-9BDC-F133-9EF7-FE7568B09809}"/>
              </a:ext>
            </a:extLst>
          </p:cNvPr>
          <p:cNvSpPr/>
          <p:nvPr/>
        </p:nvSpPr>
        <p:spPr>
          <a:xfrm>
            <a:off x="539496" y="1604752"/>
            <a:ext cx="11109960" cy="4529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示例一：你知道小萝卜头吗？想了解他的飞翔梦吗？你知道江姐吗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想知道她和战友们在狱中怎样绣五星红旗吗？那你就要读一读罗广斌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杨益言合著的长篇小说《红岩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故事的传奇色彩与情节的跌宕起伏会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让你爱不释手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示例二：祥子，一个生活在旧社会的普通人力车夫，他梦想拥有一辆自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己的车，却历经“三起三落”，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最终放弃了理想，原因何在？请阅读老舍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的代表作《骆驼祥子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相信你能从中找到答案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7DDAF-6670-393D-C38D-6CDB8B9DC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4_BD.79_2#fb68d52db?sp=1&amp;vaa=1&amp;vcp=1&amp;pid=97b4e7558&amp;color=0,0,0&amp;vtp=1&amp;vaab=1&amp;bbb=1&amp;hb=1&amp;hltap=1">
            <a:extLst>
              <a:ext uri="{FF2B5EF4-FFF2-40B4-BE49-F238E27FC236}">
                <a16:creationId xmlns:a16="http://schemas.microsoft.com/office/drawing/2014/main" id="{B521AE87-F682-BD1A-8A33-8A2305D6E08E}"/>
              </a:ext>
            </a:extLst>
          </p:cNvPr>
          <p:cNvSpPr/>
          <p:nvPr/>
        </p:nvSpPr>
        <p:spPr>
          <a:xfrm>
            <a:off x="539496" y="1582529"/>
            <a:ext cx="11109960" cy="2075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4" name="QB_4_AN.79_2#fb68d52db?sp=1&amp;vaa=1&amp;vcp=1&amp;pid=97b4e7558&amp;color=0,0,0&amp;vtp=1&amp;vaab=1&amp;bbb=1&amp;hb=1&amp;hla=1">
            <a:extLst>
              <a:ext uri="{FF2B5EF4-FFF2-40B4-BE49-F238E27FC236}">
                <a16:creationId xmlns:a16="http://schemas.microsoft.com/office/drawing/2014/main" id="{D51AE4DB-8B5F-BEE4-9FB2-9346BB456538}"/>
              </a:ext>
            </a:extLst>
          </p:cNvPr>
          <p:cNvSpPr/>
          <p:nvPr/>
        </p:nvSpPr>
        <p:spPr>
          <a:xfrm>
            <a:off x="539496" y="1557128"/>
            <a:ext cx="11109960" cy="2100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示例三：我推荐《海底两万里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你可以跟随法国小说家凡尔纳非凡的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想象，沿着“诺第留斯号”潜水艇的航行线路，和尼摩船长一起来一趟神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奇的探险之旅。奇幻美妙的海底世界一定会让你惊叹不已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2362131342"/>
      </p:ext>
    </p:extLst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0_1#30231a653?sp=1&amp;vaa=1&amp;vcp=1&amp;pid=ec66d1b0f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（2024·四川眉山·中考）整本书阅读中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，序言和目录可帮助我们获得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对作品的整体印象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。请根据以下两本书的目录，结合你的阅读体验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3" name="QO_3_BD.80_2#30231a653?colgroup=13,16&amp;vaa=1&amp;vcp=1&amp;pid=ec66d1b0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017623"/>
              </p:ext>
            </p:extLst>
          </p:nvPr>
        </p:nvGraphicFramePr>
        <p:xfrm>
          <a:off x="539496" y="2532044"/>
          <a:ext cx="11082528" cy="3418399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3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经典常谈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》目录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朝花夕拾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》目录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《说文解字》第一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《狗·猫·鼠》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《周易》第二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《阿长与〈山海经〉》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《尚书》第三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《二十四孝图》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《诗经》第四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《五猖会》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“三礼”第五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《无常》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9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“春秋三传”第六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《从百草园到三味书屋》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QO_3_BD.80_3#30231a653?colgroup=13,16&amp;vaa=1&amp;vcp=1&amp;pid=ec66d1b0f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56096"/>
              </p:ext>
            </p:extLst>
          </p:nvPr>
        </p:nvGraphicFramePr>
        <p:xfrm>
          <a:off x="539496" y="1528824"/>
          <a:ext cx="11082528" cy="4504948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经典常谈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》目录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朝花夕拾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》目录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“四书”第七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《父亲的病》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《战国策》第八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《琐记》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《史记》《汉书》第九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《藤野先生》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诸子第十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《范爱农》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辞赋第十一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诗第十二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文第十三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QO_3_BD.80_3#30231a653?colgroup=13,16&amp;vaa=1&amp;vcp=1&amp;pid=ec66d1b0f&amp;color=0,0,0&amp;vtp=1&amp;vaab=1&amp;bt=1&amp;bbb=1">
            <a:extLst>
              <a:ext uri="{FF2B5EF4-FFF2-40B4-BE49-F238E27FC236}">
                <a16:creationId xmlns:a16="http://schemas.microsoft.com/office/drawing/2014/main" id="{434CE584-B631-1E96-FC69-235AACAEBA67}"/>
              </a:ext>
            </a:extLst>
          </p:cNvPr>
          <p:cNvSpPr txBox="1"/>
          <p:nvPr/>
        </p:nvSpPr>
        <p:spPr>
          <a:xfrm>
            <a:off x="10903879" y="8204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1_1#2fce9ba85?vaa=1&amp;vcp=1&amp;pid=30231a653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（1）根据《经典常谈》遵循的“经、史、子、集”编排标准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，以下分类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82_1#2fce9ba85.bracket?vaa=1&amp;vcp=1&amp;pid=30231a653&amp;color=0,0,0&amp;vpa=34&amp;vtp=1&amp;vaab=1"/>
          <p:cNvSpPr/>
          <p:nvPr/>
        </p:nvSpPr>
        <p:spPr>
          <a:xfrm>
            <a:off x="3305715" y="2156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81_2#2fce9ba85.choices?vaa=1&amp;vcp=1&amp;pid=30231a653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A.经：《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论语》十二章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孟子》三章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《诗经》二首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：《陈涉世家》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《唐雎不辱使命》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《周亚夫军细柳》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庄子》二则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醉翁亭记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《愚公移山》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：《出师表》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《陋室铭》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《石壕吏》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3_1#d3b82fcd8?sp=1&amp;vaa=1&amp;vcp=1&amp;pid=30231a653&amp;color=0,0,0&amp;vtp=1&amp;vaab=1&amp;bt=1&amp;bbb=1&amp;hb=1"/>
          <p:cNvSpPr/>
          <p:nvPr/>
        </p:nvSpPr>
        <p:spPr>
          <a:xfrm>
            <a:off x="644271" y="5309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（2）子瞻中学文学社将开展《朝花夕拾》的“主题阅读”分享会，请你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按照示例，重新拟定一个主题，选出相应篇目（不少于三个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阐述分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" name="QO_4_BD.83_2#d3b82fcd8?colgroup=4,7,18&amp;vaa=1&amp;vcp=1&amp;pid=30231a653&amp;color=0,0,0&amp;vtp=1&amp;vaab=1&amp;bbb=1&amp;hb=1">
            <a:extLst>
              <a:ext uri="{FF2B5EF4-FFF2-40B4-BE49-F238E27FC236}">
                <a16:creationId xmlns:a16="http://schemas.microsoft.com/office/drawing/2014/main" id="{01BF0792-9747-EB4B-975F-B7A8335BD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810695"/>
              </p:ext>
            </p:extLst>
          </p:nvPr>
        </p:nvGraphicFramePr>
        <p:xfrm>
          <a:off x="554736" y="2603881"/>
          <a:ext cx="11082528" cy="34560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8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拟定主题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分类理由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6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童年的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趣”与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“憾”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从百草园到三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味书屋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与〈山海经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〉》</a:t>
                      </a:r>
                    </a:p>
                    <a:p>
                      <a:pPr marL="0" lv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《五猖会》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在百草园嬉戏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得到《山海经》的惊喜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对庙会的好奇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这些是童年的“趣”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离开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百草园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隐鼠被误踩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被要求背书而耽误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看戏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这些又是童年的“憾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_1#1938890e2?vaa=1&amp;vcp=1&amp;pid=ec66d1b0f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水浒传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中有些器物在某个故事中反复出现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智取生辰纲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中多次写到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椰瓢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吴用等人巧用它智取了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负责押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送的生辰纲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这个情节中反复写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哨棒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来表现武松形象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些也可以进行专题探究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骆驼祥子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中多次写祥子的笑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他逃出军营拉出骆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驼时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忍不住笑了出来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我还发现书中写了祥子处于不同情境中的哭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为探究专题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AN.10_1#1938890e2.blank?vaa=1&amp;vcp=1&amp;pid=ec66d1b0f&amp;color=0,0,0&amp;mp=1&amp;vpa=6&amp;vtp=1&amp;vaab=1&amp;bbb=1"/>
          <p:cNvSpPr/>
          <p:nvPr/>
        </p:nvSpPr>
        <p:spPr>
          <a:xfrm>
            <a:off x="9357264" y="18361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杨志</a:t>
            </a:r>
            <a:endParaRPr lang="en-US" altLang="zh-CN" sz="2800" dirty="0"/>
          </a:p>
        </p:txBody>
      </p:sp>
      <p:sp>
        <p:nvSpPr>
          <p:cNvPr id="4" name="QB_3_AN.11_1#1938890e2.blank?vaa=1&amp;vcp=1&amp;pid=ec66d1b0f&amp;color=0,0,0&amp;mp=1&amp;vpa=7&amp;vtp=1&amp;vaab=1&amp;bbb=1"/>
          <p:cNvSpPr/>
          <p:nvPr/>
        </p:nvSpPr>
        <p:spPr>
          <a:xfrm>
            <a:off x="2683414" y="24838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武松打虎</a:t>
            </a:r>
            <a:endParaRPr lang="en-US" altLang="zh-CN" sz="2800" dirty="0"/>
          </a:p>
        </p:txBody>
      </p:sp>
      <p:sp>
        <p:nvSpPr>
          <p:cNvPr id="5" name="QB_3_AN.12_1#1938890e2.blank?vaa=1&amp;vcp=1&amp;pid=ec66d1b0f&amp;color=0,0,0&amp;mp=1&amp;vpa=8&amp;vtp=1&amp;vaab=1&amp;bbb=1"/>
          <p:cNvSpPr/>
          <p:nvPr/>
        </p:nvSpPr>
        <p:spPr>
          <a:xfrm>
            <a:off x="1773778" y="505367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祥子的笑与哭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QO_4_BD.83_2#d3b82fcd8?colgroup=4,7,18&amp;vaa=1&amp;vcp=1&amp;pid=30231a6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41754"/>
              </p:ext>
            </p:extLst>
          </p:nvPr>
        </p:nvGraphicFramePr>
        <p:xfrm>
          <a:off x="396621" y="1070356"/>
          <a:ext cx="11174256" cy="4894109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8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拟定主题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篇目名称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分类理由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442472"/>
                  </a:ext>
                </a:extLst>
              </a:tr>
            </a:tbl>
          </a:graphicData>
        </a:graphic>
      </p:graphicFrame>
      <p:sp>
        <p:nvSpPr>
          <p:cNvPr id="2" name="QO_4_AN.1_1#d3b82fcd8?vaa=1&amp;vcp=1&amp;pid=30231a653&amp;color=0,0,0&amp;vtp=1&amp;vaab=1&amp;bt=1&amp;bbb=1&amp;hb=1"/>
          <p:cNvSpPr/>
          <p:nvPr/>
        </p:nvSpPr>
        <p:spPr>
          <a:xfrm>
            <a:off x="701422" y="2945752"/>
            <a:ext cx="1413129" cy="201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孩子的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爱”与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“憎”</a:t>
            </a:r>
            <a:endParaRPr lang="en-US" altLang="zh-CN" sz="2800" spc="-50" dirty="0"/>
          </a:p>
        </p:txBody>
      </p:sp>
      <p:sp>
        <p:nvSpPr>
          <p:cNvPr id="3" name="QO_4_AN.1_1#d3b82fcd8?vaa=1&amp;vcp=1&amp;pid=30231a653&amp;color=0,0,0&amp;vtp=1&amp;vaab=1&amp;bt=1&amp;bbb=1&amp;hb=1">
            <a:extLst>
              <a:ext uri="{FF2B5EF4-FFF2-40B4-BE49-F238E27FC236}">
                <a16:creationId xmlns:a16="http://schemas.microsoft.com/office/drawing/2014/main" id="{6DD7F56F-BA5C-9F4F-0964-EB16BB62CC6C}"/>
              </a:ext>
            </a:extLst>
          </p:cNvPr>
          <p:cNvSpPr/>
          <p:nvPr/>
        </p:nvSpPr>
        <p:spPr>
          <a:xfrm>
            <a:off x="2114551" y="2671762"/>
            <a:ext cx="2609850" cy="201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阿长与〈山海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经〉》《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父亲的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病》《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琐记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spc="-50" dirty="0"/>
          </a:p>
        </p:txBody>
      </p:sp>
      <p:sp>
        <p:nvSpPr>
          <p:cNvPr id="4" name="QO_4_AN.1_1#d3b82fcd8?vaa=1&amp;vcp=1&amp;pid=30231a653&amp;color=0,0,0&amp;vtp=1&amp;vaab=1&amp;bt=1&amp;bbb=1&amp;hb=1">
            <a:extLst>
              <a:ext uri="{FF2B5EF4-FFF2-40B4-BE49-F238E27FC236}">
                <a16:creationId xmlns:a16="http://schemas.microsoft.com/office/drawing/2014/main" id="{8CB174FA-3931-4382-797D-D786EE501CCA}"/>
              </a:ext>
            </a:extLst>
          </p:cNvPr>
          <p:cNvSpPr/>
          <p:nvPr/>
        </p:nvSpPr>
        <p:spPr>
          <a:xfrm>
            <a:off x="4817655" y="1919287"/>
            <a:ext cx="6896097" cy="3914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对长妈妈的尊敬、感激和怀念，这是鲁迅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的“爱”。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鲁迅父亲临死时，衍太太一直怂恿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他喊父亲的名字，父亲走得不安宁；鼓励小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孩子吃冰；唆使鲁迅去偷母亲的首饰并散布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谣言，她是了一个自私自利、奸诈、坏心眼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的人。这是鲁迅的“憎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spc="-50" dirty="0"/>
          </a:p>
        </p:txBody>
      </p:sp>
      <p:sp>
        <p:nvSpPr>
          <p:cNvPr id="5" name="QO_3_BD.80_3#30231a653?colgroup=13,16&amp;vaa=1&amp;vcp=1&amp;pid=ec66d1b0f&amp;color=0,0,0&amp;vtp=1&amp;vaab=1&amp;bt=1&amp;bbb=1">
            <a:extLst>
              <a:ext uri="{FF2B5EF4-FFF2-40B4-BE49-F238E27FC236}">
                <a16:creationId xmlns:a16="http://schemas.microsoft.com/office/drawing/2014/main" id="{C6094522-BA77-338A-703B-1EB6DB7B4149}"/>
              </a:ext>
            </a:extLst>
          </p:cNvPr>
          <p:cNvSpPr txBox="1"/>
          <p:nvPr/>
        </p:nvSpPr>
        <p:spPr>
          <a:xfrm>
            <a:off x="10852732" y="440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5_1#82cbea202?sp=1&amp;vaa=1&amp;vcp=1&amp;pid=ec66d1b0f&amp;color=0,0,0&amp;vtp=1&amp;vaab=1&amp;bt=1&amp;bbb=1"/>
          <p:cNvSpPr/>
          <p:nvPr/>
        </p:nvSpPr>
        <p:spPr>
          <a:xfrm>
            <a:off x="539496" y="430575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（2024·四川广安·中考）请根据表格提示，完善相关内容。</a:t>
            </a:r>
            <a:endParaRPr lang="en-US" altLang="zh-CN" sz="2800" dirty="0"/>
          </a:p>
        </p:txBody>
      </p:sp>
      <p:graphicFrame>
        <p:nvGraphicFramePr>
          <p:cNvPr id="58" name="QB_3_BD.85_2#82cbea202?colgroup=7,4,17&amp;vaa=1&amp;vcp=1&amp;pid=ec66d1b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721608"/>
              </p:ext>
            </p:extLst>
          </p:nvPr>
        </p:nvGraphicFramePr>
        <p:xfrm>
          <a:off x="539496" y="1036558"/>
          <a:ext cx="11372832" cy="5173014"/>
        </p:xfrm>
        <a:graphic>
          <a:graphicData uri="http://schemas.openxmlformats.org/drawingml/2006/table">
            <a:tbl>
              <a:tblPr/>
              <a:tblGrid>
                <a:gridCol w="30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59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人物形象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07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《朝花夕拾》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倔强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愤世嫉俗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为找不到革命道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路而感到苦闷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钢铁是怎样炼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保尔·柯察金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王冕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才华卓越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磊落洒脱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不慕名利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《简·爱》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简·爱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3_AN.86_1#82cbea202.blank?vaa=1&amp;vcp=1&amp;pid=ec66d1b0f&amp;color=0,0,0&amp;vpa=35&amp;vtp=1&amp;vaab=1&amp;bbb=1&amp;hb=1"/>
          <p:cNvSpPr/>
          <p:nvPr/>
        </p:nvSpPr>
        <p:spPr>
          <a:xfrm>
            <a:off x="4019922" y="1783620"/>
            <a:ext cx="1636776" cy="5392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6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范爱农</a:t>
            </a:r>
            <a:endParaRPr lang="en-US" altLang="zh-CN" sz="2800" dirty="0"/>
          </a:p>
        </p:txBody>
      </p:sp>
      <p:sp>
        <p:nvSpPr>
          <p:cNvPr id="5" name="QB_3_AN.87_1#82cbea202.blank?vaa=1&amp;vcp=1&amp;pid=ec66d1b0f&amp;color=0,0,0&amp;vpa=36&amp;vtp=1&amp;vaab=1&amp;bbb=1&amp;hb=1"/>
          <p:cNvSpPr/>
          <p:nvPr/>
        </p:nvSpPr>
        <p:spPr>
          <a:xfrm>
            <a:off x="5382496" y="2613946"/>
            <a:ext cx="6529832" cy="1027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6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示例：具有反抗精神，力求上进，不畏艰难，顽强执着，永不放弃</a:t>
            </a:r>
            <a:endParaRPr lang="en-US" altLang="zh-CN" sz="2800" dirty="0"/>
          </a:p>
        </p:txBody>
      </p:sp>
      <p:sp>
        <p:nvSpPr>
          <p:cNvPr id="6" name="QB_3_AN.88_1#82cbea202.blank?vaa=1&amp;vcp=1&amp;pid=ec66d1b0f&amp;color=0,0,0&amp;vpa=37&amp;vtp=1&amp;vaab=1&amp;bbb=1"/>
          <p:cNvSpPr/>
          <p:nvPr/>
        </p:nvSpPr>
        <p:spPr>
          <a:xfrm>
            <a:off x="1291740" y="3798952"/>
            <a:ext cx="16811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儒林外史</a:t>
            </a:r>
            <a:endParaRPr lang="en-US" altLang="zh-CN" sz="2800" dirty="0"/>
          </a:p>
        </p:txBody>
      </p:sp>
      <p:sp>
        <p:nvSpPr>
          <p:cNvPr id="7" name="QB_3_AN.89_1#82cbea202.blank?vaa=1&amp;vcp=1&amp;pid=ec66d1b0f&amp;color=0,0,0&amp;vpa=38&amp;vtp=1&amp;vaab=1&amp;bbb=1&amp;hb=1"/>
          <p:cNvSpPr/>
          <p:nvPr/>
        </p:nvSpPr>
        <p:spPr>
          <a:xfrm>
            <a:off x="5382496" y="4505514"/>
            <a:ext cx="6529832" cy="15655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6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示例：具有反抗精神、独立的人格和强烈的自尊心。能勇敢地面对自己的爱情，追求自由和幸福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0_1#397fd3979?sp=1&amp;vaa=1&amp;vcp=1&amp;pid=ec66d1b0f&amp;color=0,0,0&amp;vtp=1&amp;vaab=1&amp;bt=1&amp;bbb=1&amp;hb=1"/>
          <p:cNvSpPr/>
          <p:nvPr/>
        </p:nvSpPr>
        <p:spPr>
          <a:xfrm>
            <a:off x="444246" y="11605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（2024·内蒙古赤峰·中考）小语想在“天下国家·革命文化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”主题读书交流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，分享对“意象与情感表达”探究的成果。请帮他完善表格里的内容。</a:t>
            </a:r>
            <a:endParaRPr lang="en-US" altLang="zh-CN" sz="2800" spc="-100" dirty="0"/>
          </a:p>
        </p:txBody>
      </p:sp>
      <p:graphicFrame>
        <p:nvGraphicFramePr>
          <p:cNvPr id="59" name="QB_3_BD.90_2#397fd3979?colgroup=5,8,3,12&amp;vaa=1&amp;vcp=1&amp;pid=ec66d1b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916"/>
              </p:ext>
            </p:extLst>
          </p:nvPr>
        </p:nvGraphicFramePr>
        <p:xfrm>
          <a:off x="444246" y="2497518"/>
          <a:ext cx="11378304" cy="2756028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8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内容呈现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4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我爱这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为什么我的眼里常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含泪水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因为我对这土地爱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得深沉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该意象里凝聚着诗人对祖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国——大地母亲最深沉的爱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3_AN.91_1#397fd3979.blank?vaa=1&amp;vcp=1&amp;pid=ec66d1b0f&amp;color=0,0,0&amp;vpa=39&amp;vtp=1&amp;vaab=1&amp;bbb=1&amp;hb=1"/>
          <p:cNvSpPr/>
          <p:nvPr/>
        </p:nvSpPr>
        <p:spPr>
          <a:xfrm>
            <a:off x="5463540" y="3837432"/>
            <a:ext cx="1565910" cy="526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533400"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QB_3_BD.92_1#397fd3979?colgroup=5,8,3,12&amp;vaa=1&amp;vcp=1&amp;pid=ec66d1b0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651618"/>
              </p:ext>
            </p:extLst>
          </p:nvPr>
        </p:nvGraphicFramePr>
        <p:xfrm>
          <a:off x="559308" y="859855"/>
          <a:ext cx="11143080" cy="5436000"/>
        </p:xfrm>
        <a:graphic>
          <a:graphicData uri="http://schemas.openxmlformats.org/drawingml/2006/table">
            <a:tbl>
              <a:tblPr/>
              <a:tblGrid>
                <a:gridCol w="2048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作品名称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内容呈现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8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（书名）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雪落在中国的土地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上寒冷在封锁着中国呀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雪”这一意象暗示着国家和民族正在承受的苦难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字里行间充满诗人艾青对人民的悲悯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对祖国命运的担忧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《红岩》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9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岩石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推测封面设计者借“红色岩石”这一意像传递的情感③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3_BD.92_2#397fd3979.table_image?tii=1&amp;vaa=1&amp;vcp=1&amp;pid=ec66d1b0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9960" y="4054471"/>
            <a:ext cx="128016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AN.93_1#397fd3979.blank?vaa=1&amp;vcp=1&amp;pid=ec66d1b0f&amp;color=0,0,0&amp;mp=1&amp;vpa=40&amp;vtp=1&amp;vaab=1&amp;bbb=1&amp;hb=1"/>
          <p:cNvSpPr/>
          <p:nvPr/>
        </p:nvSpPr>
        <p:spPr>
          <a:xfrm>
            <a:off x="665861" y="1582895"/>
            <a:ext cx="1921256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雪落在中国的土地上</a:t>
            </a:r>
            <a:endParaRPr lang="en-US" altLang="zh-CN" sz="2800" dirty="0"/>
          </a:p>
        </p:txBody>
      </p:sp>
      <p:sp>
        <p:nvSpPr>
          <p:cNvPr id="5" name="QB_3_AN.94_1#397fd3979.blank?vaa=1&amp;vcp=1&amp;pid=ec66d1b0f&amp;color=0,0,0&amp;mp=1&amp;vpa=41&amp;vtp=1&amp;vaab=1&amp;bbb=1&amp;hb=1"/>
          <p:cNvSpPr/>
          <p:nvPr/>
        </p:nvSpPr>
        <p:spPr>
          <a:xfrm>
            <a:off x="7013658" y="4190075"/>
            <a:ext cx="4619034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表达作者对革命者在狱中坚持斗争、坚韧不拔、不屈不挠精神的高度赞美</a:t>
            </a:r>
            <a:endParaRPr lang="en-US" altLang="zh-CN" sz="2800" dirty="0"/>
          </a:p>
        </p:txBody>
      </p:sp>
      <p:sp>
        <p:nvSpPr>
          <p:cNvPr id="2" name="QB_3_BD.92_1#397fd3979?colgroup=5,8,3,12&amp;vaa=1&amp;vcp=1&amp;pid=ec66d1b0f&amp;color=0,0,0&amp;mp=1&amp;vtp=1&amp;vaab=1&amp;bt=1&amp;bbb=1">
            <a:extLst>
              <a:ext uri="{FF2B5EF4-FFF2-40B4-BE49-F238E27FC236}">
                <a16:creationId xmlns:a16="http://schemas.microsoft.com/office/drawing/2014/main" id="{9DE1A0DC-8B79-8A45-B010-B3205FAAAB1E}"/>
              </a:ext>
            </a:extLst>
          </p:cNvPr>
          <p:cNvSpPr txBox="1"/>
          <p:nvPr/>
        </p:nvSpPr>
        <p:spPr>
          <a:xfrm>
            <a:off x="10914547" y="325566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5_1#a397ddb14?vaa=1&amp;vcp=1&amp;pid=ec66d1b0f&amp;color=0,0,0&amp;vtp=1&amp;vaab=1&amp;bt=1&amp;bbb=1"/>
          <p:cNvSpPr/>
          <p:nvPr/>
        </p:nvSpPr>
        <p:spPr>
          <a:xfrm>
            <a:off x="539496" y="554400"/>
            <a:ext cx="11109960" cy="454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（2024·山东滨州·中考）名著阅读。</a:t>
            </a:r>
            <a:endParaRPr lang="en-US" altLang="zh-CN" sz="2800" dirty="0"/>
          </a:p>
        </p:txBody>
      </p:sp>
      <p:sp>
        <p:nvSpPr>
          <p:cNvPr id="3" name="QC_4_BD.96_1#e0becf47b?vaa=1&amp;vcp=1&amp;pid=a397ddb14&amp;color=0,0,0&amp;vtp=1&amp;vaab=1&amp;bbb=1"/>
          <p:cNvSpPr/>
          <p:nvPr/>
        </p:nvSpPr>
        <p:spPr>
          <a:xfrm>
            <a:off x="539496" y="1111295"/>
            <a:ext cx="11109960" cy="454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（1）下列关于名著的表述，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4_BD.96_2#e0becf47b.choices?vaa=1&amp;vcp=1&amp;pid=a397ddb14&amp;color=0,0,0&amp;vtp=1&amp;vaab=1&amp;bbb=1&amp;hb=1"/>
          <p:cNvSpPr/>
          <p:nvPr/>
        </p:nvSpPr>
        <p:spPr>
          <a:xfrm>
            <a:off x="539496" y="1655363"/>
            <a:ext cx="11109960" cy="4623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A.《朝花夕拾》是鲁迅写的回忆性散文集。《阿长与〈山海经〉》《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五猖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会》《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范爱农》虽然所反映的生活场景与我们的时代不同，但对童年经历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的精彩呈现，具有穿越时空的魅力，会丰富我们每个人对童年的体验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骆驼祥子》是老舍的代表作。他创造性地运用北京市民的口语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“把顶平凡的话调动得生动有力”，使人一读就能感受到小说的地方特色。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昆虫记》是法国昆虫学家法布尔写的科普巨著。它行文活泼，语言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诙谐，常常以比喻的手法表现昆虫世界，读来趣味盎然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水浒传》是元末明初小说家施耐庵写的长篇章回体小说。作者采取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先合后分的链式结构，使小说环环相扣，线索分明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e0becf47b?vaa=1&amp;vcp=1&amp;pid=a397ddb14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（A.《范爱农》写的是鲁迅成年后的经历。C.《昆虫记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》常常以拟人的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手法表现昆虫世界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，不是比喻。D.《水浒传》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采取先分后合的链式结构，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不是先合后分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4_AN.2_1#e0becf47b?vaa=1&amp;vcp=1&amp;pid=a397ddb14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0_1#a49ea5d8a?sp=1&amp;vaa=1&amp;vcp=1&amp;pid=a397ddb14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（2）阅读下面的文字，回答问题。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他两腿发软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像喝醉酒一样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摇摇晃晃地走回车站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经发烧好几天了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今天热度比哪天都高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吮吸工程队血液的肠伤寒也悄悄地向他进攻了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但是他那健壮的身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体在抵抗着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接连五天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他都打起精神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奋力从铺着干草的水泥地上爬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和大家一起去上工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他身上穿着暖和的皮大衣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冻坏的双脚穿上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了朱赫来送来的毡靴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可是这些东西对他也无济于事了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他每走一步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都像有什么东西猛刺肺部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浑身发冷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上下牙直打架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两眼昏黑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树木像走马灯一样围着他打转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BD.100_1#a49ea5d8a?sp=1&amp;vaa=1&amp;vcp=1&amp;pid=a397ddb14&amp;color=0,0,0&amp;vtp=1&amp;vaab=1&amp;bt=1&amp;bbb=1&amp;hb=1&amp;zzd= 8">
            <a:extLst>
              <a:ext uri="{FF2B5EF4-FFF2-40B4-BE49-F238E27FC236}">
                <a16:creationId xmlns:a16="http://schemas.microsoft.com/office/drawing/2014/main" id="{AE9E3A24-5CEA-89E2-7BA2-F7C6B9B778FB}"/>
              </a:ext>
            </a:extLst>
          </p:cNvPr>
          <p:cNvSpPr/>
          <p:nvPr/>
        </p:nvSpPr>
        <p:spPr>
          <a:xfrm>
            <a:off x="389867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O_4_BD.100_1#a49ea5d8a?sp=1&amp;vaa=1&amp;vcp=1&amp;pid=a397ddb14&amp;color=0,0,0&amp;vtp=1&amp;vaab=1&amp;bt=1&amp;bbb=1&amp;hb=1&amp;zzd= 8">
            <a:extLst>
              <a:ext uri="{FF2B5EF4-FFF2-40B4-BE49-F238E27FC236}">
                <a16:creationId xmlns:a16="http://schemas.microsoft.com/office/drawing/2014/main" id="{A6FCB27B-78F9-CD22-FF07-39C4D390A9AC}"/>
              </a:ext>
            </a:extLst>
          </p:cNvPr>
          <p:cNvSpPr/>
          <p:nvPr/>
        </p:nvSpPr>
        <p:spPr>
          <a:xfrm>
            <a:off x="425427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0_2#a49ea5d8a?vaa=1&amp;vcp=1&amp;pid=a397ddb14&amp;color=0,0,0&amp;mp=1&amp;vtp=1&amp;vaab=1&amp;bt=1&amp;bbb=1&amp;hb=1"/>
          <p:cNvSpPr/>
          <p:nvPr/>
        </p:nvSpPr>
        <p:spPr>
          <a:xfrm>
            <a:off x="539496" y="21851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文段中加点的“上工”指的是什么事？从选文中可以看出“他”具有怎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样的精神品质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QO_4_AN.1_1#a49ea5d8a?vaa=1&amp;vcp=1&amp;pid=a397ddb14&amp;color=0,0,0&amp;vtp=1&amp;vaab=1&amp;bbb=1&amp;hb=1"/>
          <p:cNvSpPr/>
          <p:nvPr/>
        </p:nvSpPr>
        <p:spPr>
          <a:xfrm>
            <a:off x="539496" y="3386519"/>
            <a:ext cx="11109960" cy="654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上工”指修筑铁路。表现出保尔忠于革命事业、顽强不屈的精神品质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02_1#0363ce1ba?vaa=1&amp;vcp=1&amp;pid=ec66d1b0f&amp;color=0,0,0&amp;vtp=1&amp;vaab=1&amp;bt=1&amp;bbb=1"/>
          <p:cNvSpPr/>
          <p:nvPr/>
        </p:nvSpPr>
        <p:spPr>
          <a:xfrm>
            <a:off x="539496" y="12133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（2024·贵州·中考）整本书阅读。</a:t>
            </a:r>
            <a:endParaRPr lang="en-US" altLang="zh-CN" sz="2800" dirty="0"/>
          </a:p>
        </p:txBody>
      </p:sp>
      <p:sp>
        <p:nvSpPr>
          <p:cNvPr id="3" name="QC_4_BD.103_1#d99afe8b7?vaa=1&amp;vcp=1&amp;pid=0363ce1ba&amp;color=0,0,0&amp;vtp=1&amp;vaab=1&amp;bbb=1"/>
          <p:cNvSpPr/>
          <p:nvPr/>
        </p:nvSpPr>
        <p:spPr>
          <a:xfrm>
            <a:off x="539496" y="18332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（1）下列名著中的人物，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作画扬名后避世隐居的是(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1_1#d99afe8b7.bracket?vaa=1&amp;vcp=1&amp;pid=0363ce1ba&amp;color=0,0,0&amp;vpa=43&amp;vtp=1&amp;vaab=1"/>
          <p:cNvSpPr/>
          <p:nvPr/>
        </p:nvSpPr>
        <p:spPr>
          <a:xfrm>
            <a:off x="8817514" y="18199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103_2#d99afe8b7.choices?vaa=1&amp;vcp=1&amp;pid=0363ce1ba&amp;color=0,0,0&amp;vtp=1&amp;vaab=1&amp;bbb=1"/>
          <p:cNvSpPr/>
          <p:nvPr/>
        </p:nvSpPr>
        <p:spPr>
          <a:xfrm>
            <a:off x="539496" y="24627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A.《儒林外史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》中的王冕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.《简·爱》中的简·爱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.《水浒传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》中的浪子燕青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.《西游记》中的菩提祖师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05_2#b4672b338?vaa=1&amp;vcp=1&amp;pid=0363ce1ba&amp;color=0,0,0&amp;mp=1&amp;vtp=1&amp;vaab=1&amp;bt=1&amp;bbb=1&amp;hb=1&amp;hltap=1"/>
          <p:cNvSpPr/>
          <p:nvPr/>
        </p:nvSpPr>
        <p:spPr>
          <a:xfrm>
            <a:off x="539496" y="3128962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105_2#b4672b338?vaa=1&amp;vcp=1&amp;pid=0363ce1b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3E6191DB-6816-C543-6205-FFE0E0B3C54E}"/>
              </a:ext>
            </a:extLst>
          </p:cNvPr>
          <p:cNvSpPr/>
          <p:nvPr/>
        </p:nvSpPr>
        <p:spPr>
          <a:xfrm>
            <a:off x="539496" y="3103562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示例一）彭德怀经历的苦难：出身贫苦，早年因家贫辍学做工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取得的成就：领导平江起义，创建红五军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示例二）徐海东经历的苦难：自幼生活贫苦，卖瓦盆冻饿晕倒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取得的成就：率红二十五军长征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sp>
        <p:nvSpPr>
          <p:cNvPr id="6" name="QB_4_BD.105_1#b4672b338?sp=1&amp;vaa=1&amp;vcp=1&amp;pid=0363ce1ba&amp;color=0,0,0&amp;vtp=1&amp;vaab=1&amp;bbb=1&amp;hb=1"/>
          <p:cNvSpPr/>
          <p:nvPr/>
        </p:nvSpPr>
        <p:spPr>
          <a:xfrm>
            <a:off x="541020" y="10869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红星照耀中国》中有许多人物历经苦难成就辉煌，请从下面两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个人物中任选一个，概述其经历的苦难和取得的成就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彭德怀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徐海东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_1#1938890e2?vaa=1&amp;vcp=1&amp;pid=ec66d1b0f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我想分享阅读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西游记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时的发现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刚开始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孙悟空遇到问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常常只依靠个人的力量来解决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他还学会了团结他人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教他人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为专题进行探究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确定了专题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我们可以通过选择性阅读挑选出专题探究需要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阅读挑选出的这些内容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可以使用哪种读书方法呢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我觉得应该运用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的读书方法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希望大家今后经常这样交流研讨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积累阅读整本书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AN.14_1#1938890e2.blank?vaa=1&amp;vcp=1&amp;pid=ec66d1b0f&amp;color=0,0,0&amp;mp=1&amp;vpa=9&amp;vtp=1&amp;vaab=1&amp;bbb=1"/>
          <p:cNvSpPr/>
          <p:nvPr/>
        </p:nvSpPr>
        <p:spPr>
          <a:xfrm>
            <a:off x="3196177" y="215109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悟空的成长</a:t>
            </a:r>
            <a:endParaRPr lang="en-US" altLang="zh-CN" sz="2800" dirty="0"/>
          </a:p>
        </p:txBody>
      </p:sp>
      <p:sp>
        <p:nvSpPr>
          <p:cNvPr id="4" name="QB_3_AN.15_1#1938890e2.blank?vaa=1&amp;vcp=1&amp;pid=ec66d1b0f&amp;color=0,0,0&amp;mp=1&amp;vpa=10&amp;vtp=1&amp;vaab=1&amp;bbb=1"/>
          <p:cNvSpPr/>
          <p:nvPr/>
        </p:nvSpPr>
        <p:spPr>
          <a:xfrm>
            <a:off x="4817015" y="40941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1#5e3e060c0?sp=1&amp;vaa=1&amp;vcp=1&amp;pid=ec66d1b0f&amp;color=0,0,0&amp;vtp=1&amp;vaab=1&amp;bt=1&amp;bbb=1"/>
          <p:cNvSpPr/>
          <p:nvPr/>
        </p:nvSpPr>
        <p:spPr>
          <a:xfrm>
            <a:off x="539496" y="11871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（2024·湖北·中考）阅读下面名著选段，完成各题。</a:t>
            </a:r>
            <a:endParaRPr lang="en-US" altLang="zh-CN" sz="2800" dirty="0"/>
          </a:p>
        </p:txBody>
      </p:sp>
      <p:graphicFrame>
        <p:nvGraphicFramePr>
          <p:cNvPr id="9" name="QO_3_BD.16_2#5e3e060c0?colgroup=30&amp;vaa=1&amp;vcp=1&amp;pid=ec66d1b0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063474"/>
              </p:ext>
            </p:extLst>
          </p:nvPr>
        </p:nvGraphicFramePr>
        <p:xfrm>
          <a:off x="539496" y="1868773"/>
          <a:ext cx="11100816" cy="3456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56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名著导读：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我们曾学过沈尹默的《月夜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》：“霜风呼呼的吹着/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月光明明的照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着/我和一株顶高的树并排立着/却没有靠着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这首诗告诉我们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无论是顺境还是逆境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都要保持独立的姿态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带着这首诗阅读下面的名著选段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你会有不一样的体验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3#5e3e060c0?vaa=1&amp;vcp=1&amp;pid=ec66d1b0f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《骆驼祥子》选段：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虎妞刚起来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头发髭髭着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眼泡儿浮肿着些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黑脸上起着一层小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白的鸡皮疙瘩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像拔去毛的冻鸡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你回来啦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非常的亲热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她的眼中笑得发了些光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赁给我辆车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祥子低着头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看鞋头上未化净的一些雪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跟老头子说去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她低声说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说完向东间一努嘴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3695</Words>
  <Application>Microsoft Office PowerPoint</Application>
  <PresentationFormat>宽屏</PresentationFormat>
  <Paragraphs>775</Paragraphs>
  <Slides>69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7" baseType="lpstr">
      <vt:lpstr>Arial (正文)</vt:lpstr>
      <vt:lpstr>仿宋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2024-11-21T08:08:40Z</dcterms:created>
  <dcterms:modified xsi:type="dcterms:W3CDTF">2025-07-24T07:59:29Z</dcterms:modified>
  <cp:category/>
  <cp:contentStatus/>
</cp:coreProperties>
</file>