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317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8" r:id="rId57"/>
    <p:sldId id="319" r:id="rId58"/>
    <p:sldId id="311" r:id="rId59"/>
    <p:sldId id="312" r:id="rId60"/>
    <p:sldId id="313" r:id="rId61"/>
    <p:sldId id="314" r:id="rId6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9240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8.xml"/><Relationship Id="rId5" Type="http://schemas.openxmlformats.org/officeDocument/2006/relationships/slide" Target="../slides/slide4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8.xml"/><Relationship Id="rId5" Type="http://schemas.openxmlformats.org/officeDocument/2006/relationships/slide" Target="../slides/slide4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8.xml"/><Relationship Id="rId5" Type="http://schemas.openxmlformats.org/officeDocument/2006/relationships/slide" Target="../slides/slide4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8.xml"/><Relationship Id="rId5" Type="http://schemas.openxmlformats.org/officeDocument/2006/relationships/slide" Target="../slides/slide4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19b111b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69B6C82-351B-4826-8906-18DC5472F98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民主与法治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19b111b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6D47E4A-F840-45C7-A0AC-04796E18A25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47ee8c5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ef71b7d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ece8172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f47ee8c55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3ef71b7d2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2ece81729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民主与法治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19b111b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15CAE88-24F4-4041-95BE-3AB15B4BB80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47ee8c5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ef71b7d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ece8172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f47ee8c55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3ef71b7d2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2ece81729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民主与法治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262550100098fe42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6B6E4AF-7E8F-9E73-5332-9ACE23D1FE0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4FC3E0C-5D8C-46CA-8BAD-33B293899E1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29BFF4B-2E77-4AEE-9847-991F20DB95B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47ee8c5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ef71b7d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ece8172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f47ee8c55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3ef71b7d2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2ece81729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C2989FC-36BB-4704-9385-056978CF409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47ee8c5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ef71b7d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ece8172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f47ee8c55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3ef71b7d2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2ece81729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c27e0ca7.fixed?vcp=1&amp;pid=d892b45e8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7c27e0ca7.fixed?vcp=1&amp;pid=d892b45e8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7c27e0ca7.fixed?vcp=1&amp;pid=d892b45e8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c7147600?sp=1&amp;vcp=1&amp;pid=2759a5f52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公民参与民主生活的形式。</a:t>
            </a:r>
            <a:endParaRPr lang="en-US" altLang="zh-CN" sz="2800" dirty="0"/>
          </a:p>
        </p:txBody>
      </p:sp>
      <p:graphicFrame>
        <p:nvGraphicFramePr>
          <p:cNvPr id="12" name="P_6_BD#bc7147600?colgroup=2,7,9,9&amp;vcp=1&amp;pid=2759a5f5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791033"/>
              </p:ext>
            </p:extLst>
          </p:nvPr>
        </p:nvGraphicFramePr>
        <p:xfrm>
          <a:off x="539496" y="1236009"/>
          <a:ext cx="11055096" cy="5000944"/>
        </p:xfrm>
        <a:graphic>
          <a:graphicData uri="http://schemas.openxmlformats.org/drawingml/2006/table">
            <a:tbl>
              <a:tblPr/>
              <a:tblGrid>
                <a:gridCol w="987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58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是人民实现民主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权利的一种重要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直接选举和间接选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等额选举和差额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选举等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①遵循公开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公平和公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正的原则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②公民要积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理性地参与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民主选举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保证了人民的意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愿和要求得到充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分表达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通过提案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座谈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证等多种途径和方式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开展协商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在各领域各层级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群众就改革发展稳定的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重大问题以及事关自身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利益的问题开展协商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6_BD#bc7147600?colgroup=2,7,9,9&amp;vcp=1&amp;pid=2759a5f5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262523"/>
              </p:ext>
            </p:extLst>
          </p:nvPr>
        </p:nvGraphicFramePr>
        <p:xfrm>
          <a:off x="539496" y="2396172"/>
          <a:ext cx="11055096" cy="2770252"/>
        </p:xfrm>
        <a:graphic>
          <a:graphicData uri="http://schemas.openxmlformats.org/drawingml/2006/table">
            <a:tbl>
              <a:tblPr/>
              <a:tblGrid>
                <a:gridCol w="987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58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是保障人民利益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得到充分实现的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有效方式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社情民意反映制度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专家咨询制度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事项社会公示制度和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社会听证制度等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保证广泛的公民参与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决策方认真听取各方意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集中民智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策的科学化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bc7147600?colgroup=2,7,9,9&amp;vcp=1&amp;pid=2759a5f52&amp;color=0,0,0&amp;vtp=1&amp;vaab=1&amp;bt=1&amp;bbb=1">
            <a:extLst>
              <a:ext uri="{FF2B5EF4-FFF2-40B4-BE49-F238E27FC236}">
                <a16:creationId xmlns:a16="http://schemas.microsoft.com/office/drawing/2014/main" id="{BADA83E0-D3A5-A787-F893-BDB29DB5EA3B}"/>
              </a:ext>
            </a:extLst>
          </p:cNvPr>
          <p:cNvSpPr txBox="1"/>
          <p:nvPr/>
        </p:nvSpPr>
        <p:spPr>
          <a:xfrm>
            <a:off x="10876447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6_BD#bc7147600?colgroup=2,7,9,9&amp;vcp=1&amp;pid=2759a5f5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490501"/>
              </p:ext>
            </p:extLst>
          </p:nvPr>
        </p:nvGraphicFramePr>
        <p:xfrm>
          <a:off x="539496" y="1835562"/>
          <a:ext cx="11055096" cy="3891472"/>
        </p:xfrm>
        <a:graphic>
          <a:graphicData uri="http://schemas.openxmlformats.org/drawingml/2006/table">
            <a:tbl>
              <a:tblPr/>
              <a:tblGrid>
                <a:gridCol w="987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58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让人人都有参与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管理国家和社会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各项事务的机会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和渠道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居民代表大会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村民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代表大会等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有责任意识和主人翁意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识等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民主管理的意义：有利于广大人民积极行使民主权利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民的事人民管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人民的事人民办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bc7147600?colgroup=2,7,9,9&amp;vcp=1&amp;pid=2759a5f52&amp;color=0,0,0&amp;mp=1&amp;vtp=1&amp;vaab=1&amp;bt=1&amp;bbb=1">
            <a:extLst>
              <a:ext uri="{FF2B5EF4-FFF2-40B4-BE49-F238E27FC236}">
                <a16:creationId xmlns:a16="http://schemas.microsoft.com/office/drawing/2014/main" id="{9A1F57CB-4F37-08EE-4127-C6F28780F1C2}"/>
              </a:ext>
            </a:extLst>
          </p:cNvPr>
          <p:cNvSpPr txBox="1"/>
          <p:nvPr/>
        </p:nvSpPr>
        <p:spPr>
          <a:xfrm>
            <a:off x="10876447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6_BD#bc7147600?colgroup=2,7,9,9&amp;vcp=1&amp;pid=2759a5f5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400218"/>
              </p:ext>
            </p:extLst>
          </p:nvPr>
        </p:nvGraphicFramePr>
        <p:xfrm>
          <a:off x="539496" y="1558194"/>
          <a:ext cx="11055096" cy="4446208"/>
        </p:xfrm>
        <a:graphic>
          <a:graphicData uri="http://schemas.openxmlformats.org/drawingml/2006/table">
            <a:tbl>
              <a:tblPr/>
              <a:tblGrid>
                <a:gridCol w="987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58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098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形式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监督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是公民参与民主生活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行使公民监督权的具体体现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信访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人大代表联系群众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申请政府信息公开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网上评议政府工作等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依法行使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坚持实事求是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民主监督的意义：①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有利于国家机关和国家工作人员改进工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提高工作效率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克服官僚主义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防止滥用权力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预防腐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②有利于增强公民的参与意识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激发公民的参与热情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bc7147600?colgroup=2,7,9,9&amp;vcp=1&amp;pid=2759a5f52&amp;color=0,0,0&amp;vtp=1&amp;vaab=1&amp;bt=1&amp;bbb=1">
            <a:extLst>
              <a:ext uri="{FF2B5EF4-FFF2-40B4-BE49-F238E27FC236}">
                <a16:creationId xmlns:a16="http://schemas.microsoft.com/office/drawing/2014/main" id="{D04AD92E-AFD8-3586-5E0B-589EDE39198F}"/>
              </a:ext>
            </a:extLst>
          </p:cNvPr>
          <p:cNvSpPr txBox="1"/>
          <p:nvPr/>
        </p:nvSpPr>
        <p:spPr>
          <a:xfrm>
            <a:off x="10876447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c7147600?vcp=1&amp;pid=2759a5f52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方法点拨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ctr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说明类选择题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【试题特点】说明类选择题的提问中常有“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表明了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体现了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由此可见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意味着”等文字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解答方法】首先，解读材料，从题目材料中提取关键信息。对材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料的解读要注意整体感知，厘清层次，抓住关键词，明确侧重点。其次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说明类选择题涉及的答案范围较为广泛，可从说明了什么现象、说明了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什么道理、说明了什么作用等角度回答。最后，分析判断选项内容是否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正确，是否符合题意，从而作出选择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5a2b01a4?vcp=1&amp;pid=2759a5f5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B_7_BD.1_1#e5f1bb0a2?vaa=1&amp;vcp=1&amp;pid=65a2b01a4&amp;color=0,0,0&amp;tib=255,255,255&amp;vip=1#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27576"/>
            <a:ext cx="11064240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N.2_1#e5f1bb0a2.blank?vaa=1&amp;vcp=1&amp;pid=65a2b01a4&amp;color=0,0,0&amp;vpa=1&amp;vtp=1&amp;vaab=1"/>
          <p:cNvSpPr/>
          <p:nvPr/>
        </p:nvSpPr>
        <p:spPr>
          <a:xfrm>
            <a:off x="3986784" y="2068240"/>
            <a:ext cx="502920" cy="301752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800"/>
              </a:lnSpc>
            </a:pPr>
            <a:r>
              <a:rPr lang="en-US" altLang="zh-CN" sz="23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3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01d9f3981?vcp=1&amp;pid=65a2b01a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3_1#412f572df?sp=1&amp;vaa=1&amp;vcp=1&amp;pid=01d9f3981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（2024·广西柳州·模拟）司法部等部门召开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《中华人民共和国外国人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永久居留管理条例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》（征求意见稿）征求意见座谈会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。部分企事业单位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、专家学者、社区代表等参加会议，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对征求意见稿进行深入讨论，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发表意见和建议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_1#412f572df?vaa=1&amp;vcp=1&amp;pid=01d9f3981&amp;color=0,0,0&amp;mp=1&amp;vtp=1&amp;vaab=1&amp;bt=1&amp;bbb=1&amp;hb=1"/>
          <p:cNvSpPr/>
          <p:nvPr/>
        </p:nvSpPr>
        <p:spPr>
          <a:xfrm>
            <a:off x="539496" y="123616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①有事好商量，众人的事情由众人商量是人民民主的真谛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②国家机关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坚持科学立法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、民主立法，充分反映人民意愿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③民主选举是保障人民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权益得到充分实现的有效方式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④我国公民直接参与管理国家和社会事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，维护自身权益</a:t>
            </a:r>
            <a:endParaRPr lang="en-US" altLang="zh-CN" sz="2800" dirty="0"/>
          </a:p>
        </p:txBody>
      </p:sp>
      <p:sp>
        <p:nvSpPr>
          <p:cNvPr id="3" name="QC_8_BD.5_2#412f572df.choices?vaa=1&amp;vcp=1&amp;pid=01d9f3981&amp;color=0,0,0&amp;vtp=1&amp;vaab=1&amp;bbb=1"/>
          <p:cNvSpPr/>
          <p:nvPr/>
        </p:nvSpPr>
        <p:spPr>
          <a:xfrm>
            <a:off x="539496" y="379978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</a:t>
            </a:r>
            <a:endParaRPr lang="en-US" altLang="zh-CN" sz="2800" dirty="0"/>
          </a:p>
        </p:txBody>
      </p:sp>
      <p:sp>
        <p:nvSpPr>
          <p:cNvPr id="5" name="QC_8_AN.7_1#4cdf509c3.bracket?vaa=1&amp;vcp=1&amp;pid=01d9f3981&amp;color=0,0,0&amp;vpa=3&amp;vtp=1&amp;vaab=1">
            <a:extLst>
              <a:ext uri="{FF2B5EF4-FFF2-40B4-BE49-F238E27FC236}">
                <a16:creationId xmlns:a16="http://schemas.microsoft.com/office/drawing/2014/main" id="{918D445B-FD19-EC07-B8FB-EB15BDFDBD68}"/>
              </a:ext>
            </a:extLst>
          </p:cNvPr>
          <p:cNvSpPr/>
          <p:nvPr/>
        </p:nvSpPr>
        <p:spPr>
          <a:xfrm>
            <a:off x="281621" y="4694810"/>
            <a:ext cx="1986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6_1#4cdf509c3?vaa=1&amp;vcp=1&amp;pid=01d9f3981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（2024·广西钦州·模拟）《中国的民主》白皮书指出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，中国的民主是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全过程人民民主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，是全链条、全方位、全覆盖的民主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。下列对我国全过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程人民民主理解正确的是(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7_1#4cdf509c3.bracket?vaa=1&amp;vcp=1&amp;pid=01d9f3981&amp;color=0,0,0&amp;vpa=3&amp;vtp=1&amp;vaab=1"/>
          <p:cNvSpPr/>
          <p:nvPr/>
        </p:nvSpPr>
        <p:spPr>
          <a:xfrm>
            <a:off x="4728115" y="24865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6_2#4cdf509c3.choices?vaa=1&amp;vcp=1&amp;pid=01d9f3981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A.人民当家作主是人民民主的真谛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.民主监督是社会主义民主政治的本质特征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.全过程人民民主是社会主义民主政治的本质属性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.选举民主是我国社会主义民主政治的特有形式和独特优势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3f84f38c?sp=1&amp;vcp=1&amp;pid=3ef71b7d2&amp;color=241,138,6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二、建设法治中国、法治政府，厉行法治</a:t>
            </a:r>
            <a:endParaRPr lang="en-US" altLang="zh-CN" sz="3200" dirty="0"/>
          </a:p>
        </p:txBody>
      </p:sp>
      <p:sp>
        <p:nvSpPr>
          <p:cNvPr id="3" name="P_6_BD#ba8552d03?sp=1&amp;vcp=1&amp;pid=63f84f38c&amp;color=0,0,0&amp;vtp=1&amp;vaab=1&amp;bbb=1"/>
          <p:cNvSpPr/>
          <p:nvPr/>
        </p:nvSpPr>
        <p:spPr>
          <a:xfrm>
            <a:off x="539496" y="1594074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全面依法治国的根本遵循和行动指南：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习近平法治思想。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47ee8c55.fixed?vcp=1&amp;pid=819b111b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民主与法治</a:t>
            </a:r>
            <a:endParaRPr lang="en-US" altLang="zh-CN" sz="4000" dirty="0"/>
          </a:p>
        </p:txBody>
      </p:sp>
      <p:sp>
        <p:nvSpPr>
          <p:cNvPr id="3" name="C_4_BD#f47ee8c55.fixed?vcp=1&amp;pid=819b111b6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课标链接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a8552d03?sp=1&amp;vcp=1&amp;pid=63f84f38c&amp;color=0,0,0&amp;vtp=1&amp;vaab=1&amp;bbb=1&amp;hb=1">
            <a:extLst>
              <a:ext uri="{FF2B5EF4-FFF2-40B4-BE49-F238E27FC236}">
                <a16:creationId xmlns:a16="http://schemas.microsoft.com/office/drawing/2014/main" id="{D20A7A6D-F498-B7D4-3A82-99603AB0DDDF}"/>
              </a:ext>
            </a:extLst>
          </p:cNvPr>
          <p:cNvSpPr/>
          <p:nvPr/>
        </p:nvSpPr>
        <p:spPr>
          <a:xfrm>
            <a:off x="541020" y="50697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7550" latinLnBrk="1">
              <a:lnSpc>
                <a:spcPts val="4600"/>
              </a:lnSpc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2.为什么要走法治道路?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对国家和社会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法治是人类社会进入现代文明的重要标志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追求并奉行法治已经成为现代世界各国的共识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法治是现代政治文明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的核心，是发展市场经济、实现强国富民的基本保障，是解决社会矛盾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维护社会稳定、实现社会正义的有效方式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走法治道路是实现中华民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族伟大复兴的必然选择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</a:t>
            </a:r>
            <a:r>
              <a:rPr kumimoji="0" lang="en-US" altLang="zh-CN" sz="2800" b="0" i="0" u="wavy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全面依法治国是中国特色社会主义的本质要</a:t>
            </a:r>
            <a:endParaRPr lang="en-US" altLang="zh-CN" sz="2800" u="wavy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求和重要保障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法治助推中国梦的实现，是实现政治清明、社会公平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民心稳定、国家长治久安的必由之路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对公民：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法治能够为人们提供良好的生活秩序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保障人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们依法享有广泛的权利和自由，使人们安全、有尊严地生活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626458996"/>
      </p:ext>
    </p:extLst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a8552d03?sp=1&amp;vcp=1&amp;pid=63f84f38c&amp;color=0,0,0&amp;mp=1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全面推进依法治国的总目标，全面依法治国的基本要求、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核心。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总目标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：建设中国特色社会主义法治体系，建设社会主义法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治国家。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基本要求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：科学立法、严格执法、公正司法、全民守法。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依宪治国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a8552d03?sp=1&amp;vcp=1&amp;pid=63f84f38c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建设法治中国的要求。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坚定不移走中国特色社会主义法治道路，坚持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党的领导、人民当家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作主、依法治国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有机统一。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科学立法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：使每一项立法都得到人民群众的普遍拥护。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严格执法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：使每一部法律法规都得到严格执行。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公正司法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：使每一个司法案件都体现公平正义。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全民守法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：使每一位公民都成为法治的忠实崇尚者、自觉遵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守者和坚定捍卫者。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a8552d03?sp=1&amp;vcp=1&amp;pid=63f84f38c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建设法治中国，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中学生可以怎样做？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（1）增强法治意识，依法办事。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（2）努力学习法律知识，提高法治素养。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（3）积极宣传法律知识，弘扬社会主义法治精神，自觉遵守法律，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履行法定义务，积极投身于法治中国建设，成为法治中国建设的参与者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和推动者。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a8552d03?sp=1&amp;vcp=1&amp;pid=63f84f38c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6.我国政府的宗旨、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权力来源及作用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宗旨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：为人民服务。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权力来源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：人民。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：①人们的社会生活需要政府管理。②人们享受政府提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供的公共服务。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a8552d03?sp=1&amp;vcp=1&amp;pid=63f84f38c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依法行政的地位、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核心和要求。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地位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wavy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依法行政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是现代法治政府行使权力普遍奉行的基本准则。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规范政府的行政权。</a:t>
            </a:r>
            <a:endParaRPr kumimoji="0" lang="en-US" altLang="zh-CN" sz="100" b="0" i="0" u="wavy" strike="noStrike" kern="0" cap="none" spc="-999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：政府及其工作人员在行使行政权力、管理公共事务时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必须由宪法和法律授权，并且依据宪法和法律的规定正确行使权力。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a8552d03?sp=1&amp;vcp=1&amp;pid=63f84f38c&amp;color=0,0,0&amp;vtp=1&amp;vaab=1&amp;bt=1&amp;bb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厉行法治的要求和做法。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推进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科学立法、严格执法、公正司法、全民守法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做法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①国家：坚持科学立法、民主立法，完善中国特色社会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主义法律体系；尊重和保障人权；坚持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依法治国与以德治国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相结合。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②党和政府及其工作人员：带头尊法学法守法用法，提高运用法治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思维和法治方式深化改革、推动发展、化解矛盾、维护稳定、应对风险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的能力。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a8552d03?vcp=1&amp;pid=63f84f38c&amp;color=0,0,0&amp;mp=1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③社会：加强法治宣传，弘扬社会主义法治精神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，传承中华优秀传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统法律文化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，共同营造良好的法治文化环境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，在全社会鲜明地树立起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守法光荣、违法可耻”的法治文化导向。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公民：增强尊法学法守法用法意识，弘扬社会主义法治精神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化规则意识，树立正确的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权利义务观念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a8552d03?sp=1&amp;vcp=1&amp;pid=63f84f38c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坚持法治与德治相结合的原因及做法。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：①法律与道德相辅相成，法治与德治相得益彰。②国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家和社会治理需要法律和道德共同发挥作用，既重视发挥法律的规范作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用，又重视发挥道德的教化作用。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：①以法治承载道德理念，强化法律对道德建设的促进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作用。②以道德滋养法治精神，强化道德对法治文化的支撑作用。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f2f8f474?vcp=1&amp;pid=63f84f38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B_7_BD.8_1#7e8504e2f?vaa=1&amp;vcp=1&amp;pid=ef2f8f474&amp;color=0,0,0&amp;tib=255,255,255&amp;vip=4#4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27576"/>
            <a:ext cx="11064240" cy="29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N.9_1#7e8504e2f.blank?vaa=1&amp;vcp=1&amp;pid=ef2f8f474&amp;color=0,0,0&amp;vpa=4&amp;vtp=1&amp;vaab=1"/>
          <p:cNvSpPr/>
          <p:nvPr/>
        </p:nvSpPr>
        <p:spPr>
          <a:xfrm>
            <a:off x="2459736" y="2525440"/>
            <a:ext cx="438912" cy="256032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ae26baef8?colgroup=19,10&amp;vcp=1&amp;pid=f47ee8c5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750962"/>
              </p:ext>
            </p:extLst>
          </p:nvPr>
        </p:nvGraphicFramePr>
        <p:xfrm>
          <a:off x="539496" y="1200022"/>
          <a:ext cx="11073384" cy="4457956"/>
        </p:xfrm>
        <a:graphic>
          <a:graphicData uri="http://schemas.openxmlformats.org/drawingml/2006/table">
            <a:tbl>
              <a:tblPr/>
              <a:tblGrid>
                <a:gridCol w="7095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77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新课标要求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.理解全过程人民民主的制度优势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九上第三课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民主的保障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.初步认识法治的内涵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理解法治是治国理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政的基本方式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九上第四课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坚持走法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治道路的原因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.了解习近平法治思想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理解坚持中国特色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社会主义法治道路就要坚持党的领导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当家作主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依法治国有机统一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九上第四课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建设法治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中国的要求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84a156fb7?vcp=1&amp;pid=ef2f8f47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10_1#8442095ae?sp=1&amp;vaa=1&amp;vcp=1&amp;pid=84a156fb7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（2024·广西贺州·模拟）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1_1#8442095ae.bracket?vaa=1&amp;vcp=1&amp;pid=84a156fb7&amp;color=0,0,0&amp;vpa=5&amp;vtp=1&amp;vaab=1"/>
          <p:cNvSpPr/>
          <p:nvPr/>
        </p:nvSpPr>
        <p:spPr>
          <a:xfrm>
            <a:off x="6299740" y="126249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C_8_BD.10_2#8442095ae?htil=1&amp;vaa=1&amp;vcp=1&amp;pid=84a156fb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8032" y="1129553"/>
            <a:ext cx="3952402" cy="2849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10_3#8442095ae?htil=1&amp;vaa=1&amp;vcp=1&amp;pid=84a156fb7&amp;color=0,0,0&amp;vtp=1&amp;vaab=1&amp;bbb=1&amp;hb=1&amp;hs=1"/>
          <p:cNvSpPr/>
          <p:nvPr/>
        </p:nvSpPr>
        <p:spPr>
          <a:xfrm>
            <a:off x="539496" y="1908029"/>
            <a:ext cx="760780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①只要有了法律制度就有了法治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厉行法治，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人人都能做到严格执法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全民守法成为共识，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努力建成法治国家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④中国特色社会主义法律体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系逐步发展完善</a:t>
            </a:r>
            <a:endParaRPr lang="en-US" altLang="zh-CN" sz="2800" dirty="0"/>
          </a:p>
        </p:txBody>
      </p:sp>
      <p:sp>
        <p:nvSpPr>
          <p:cNvPr id="7" name="QC_8_BD.10_4#8442095ae.choices?vaa=1&amp;vcp=1&amp;pid=84a156fb7&amp;color=0,0,0&amp;vtp=1&amp;vaab=1&amp;bbb=1&amp;hs=1"/>
          <p:cNvSpPr/>
          <p:nvPr/>
        </p:nvSpPr>
        <p:spPr>
          <a:xfrm>
            <a:off x="539496" y="45273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_1#fbfa94294?sp=1&amp;vaa=1&amp;vcp=1&amp;pid=84a156fb7&amp;color=0,0,0&amp;vtp=1&amp;vaab=1&amp;bt=1&amp;bbb=1&amp;hb=1"/>
          <p:cNvSpPr/>
          <p:nvPr/>
        </p:nvSpPr>
        <p:spPr>
          <a:xfrm>
            <a:off x="539496" y="15398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（2024·广西南宁·模拟）南宁市积极践行“三抓三促”行动，把“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12345”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政务服务便民热线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“接诉即办”的接通率、办结率、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满意率作为衡量指标，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解决市民急难愁盼问题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。南宁市“接诉即办”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机制有利于(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3_1#fbfa94294.bracket?vaa=1&amp;vcp=1&amp;pid=84a156fb7&amp;color=0,0,0&amp;vpa=6&amp;vtp=1&amp;vaab=1"/>
          <p:cNvSpPr/>
          <p:nvPr/>
        </p:nvSpPr>
        <p:spPr>
          <a:xfrm>
            <a:off x="9309639" y="28219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12_2#fbfa94294?vaa=1&amp;vcp=1&amp;pid=84a156fb7&amp;color=0,0,0&amp;vtp=1&amp;vaab=1&amp;bbb=1"/>
          <p:cNvSpPr/>
          <p:nvPr/>
        </p:nvSpPr>
        <p:spPr>
          <a:xfrm>
            <a:off x="539496" y="34635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①促进政府作风转变和公信力提升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②赋予人民群众决策权和监督权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提高政府机关的行政效率和效能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④增强人民群众的获得感和幸福感</a:t>
            </a:r>
            <a:endParaRPr lang="en-US" altLang="zh-CN" sz="2800" dirty="0"/>
          </a:p>
        </p:txBody>
      </p:sp>
      <p:sp>
        <p:nvSpPr>
          <p:cNvPr id="5" name="QC_8_BD.12_3#fbfa94294.choices?vaa=1&amp;vcp=1&amp;pid=84a156fb7&amp;color=0,0,0&amp;vtp=1&amp;vaab=1&amp;bbb=1"/>
          <p:cNvSpPr/>
          <p:nvPr/>
        </p:nvSpPr>
        <p:spPr>
          <a:xfrm>
            <a:off x="539496" y="47327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8fa3e7575?vcp=1&amp;pid=84a156fb7&amp;color=241,138,6&amp;vtp=1&amp;vaab=1&amp;bt=1&amp;bbb=1"/>
          <p:cNvSpPr/>
          <p:nvPr/>
        </p:nvSpPr>
        <p:spPr>
          <a:xfrm>
            <a:off x="539496" y="554400"/>
            <a:ext cx="11109960" cy="7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易混易错（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判断正误并改正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000" dirty="0"/>
          </a:p>
        </p:txBody>
      </p:sp>
      <p:sp>
        <p:nvSpPr>
          <p:cNvPr id="3" name="QT_9_BD.14_1#61b0d2239?sp=1&amp;vaa=1&amp;vcp=1&amp;pid=8fa3e7575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社会主义民主政治的本质特征是真正的全民的民主。(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endParaRPr lang="en-US" altLang="zh-CN" sz="2800" dirty="0"/>
          </a:p>
        </p:txBody>
      </p:sp>
      <p:sp>
        <p:nvSpPr>
          <p:cNvPr id="4" name="QT_9_AN.1_1#61b0d2239.bracket?vaa=1&amp;vcp=1&amp;pid=8fa3e7575&amp;color=0,0,0&amp;vpa=7&amp;vtp=1&amp;vaab=1"/>
          <p:cNvSpPr/>
          <p:nvPr/>
        </p:nvSpPr>
        <p:spPr>
          <a:xfrm>
            <a:off x="9033414" y="121886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5" name="QT_9_AN.2_1#61b0d2239.blank?vaa=1&amp;vcp=1&amp;pid=8fa3e7575&amp;color=0,0,0&amp;vpa=8&amp;vtp=1&amp;vaab=1&amp;bbb=1&amp;hb=1"/>
          <p:cNvSpPr/>
          <p:nvPr/>
        </p:nvSpPr>
        <p:spPr>
          <a:xfrm>
            <a:off x="539496" y="182846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社会主义民主政治的本质特征是人民当家作主，民主具有阶级性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，没有全民的民主。</a:t>
            </a:r>
            <a:endParaRPr lang="en-US" altLang="zh-CN" sz="2800" dirty="0"/>
          </a:p>
        </p:txBody>
      </p:sp>
      <p:sp>
        <p:nvSpPr>
          <p:cNvPr id="6" name="QT_9_BD.17_1#acc2a1c8a?sp=1&amp;vaa=1&amp;vcp=1&amp;pid=8fa3e7575&amp;color=0,0,0&amp;vtp=1&amp;vaab=1&amp;bbb=1"/>
          <p:cNvSpPr/>
          <p:nvPr/>
        </p:nvSpPr>
        <p:spPr>
          <a:xfrm>
            <a:off x="539496" y="31367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民主决策是保障人民充分、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有效行使监督权的有效方式。(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</a:t>
            </a:r>
            <a:endParaRPr lang="en-US" altLang="zh-CN" sz="2800" dirty="0"/>
          </a:p>
        </p:txBody>
      </p:sp>
      <p:sp>
        <p:nvSpPr>
          <p:cNvPr id="7" name="QT_9_AN.3_1#acc2a1c8a.bracket?vaa=1&amp;vcp=1&amp;pid=8fa3e7575&amp;color=0,0,0&amp;vpa=9&amp;vtp=1&amp;vaab=1"/>
          <p:cNvSpPr/>
          <p:nvPr/>
        </p:nvSpPr>
        <p:spPr>
          <a:xfrm>
            <a:off x="9744614" y="314437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8" name="QT_9_AN.4_1#acc2a1c8a.blank?vaa=1&amp;vcp=1&amp;pid=8fa3e7575&amp;color=0,0,0&amp;vpa=10&amp;vtp=1&amp;vaab=1&amp;bbb=1"/>
          <p:cNvSpPr/>
          <p:nvPr/>
        </p:nvSpPr>
        <p:spPr>
          <a:xfrm>
            <a:off x="1616614" y="3733019"/>
            <a:ext cx="9148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民主监督是保障人民充分、有效行使监督权的有效方式。</a:t>
            </a:r>
            <a:endParaRPr lang="en-US" altLang="zh-CN" sz="2800" dirty="0"/>
          </a:p>
        </p:txBody>
      </p:sp>
      <p:sp>
        <p:nvSpPr>
          <p:cNvPr id="9" name="QT_9_BD.20_1#2138e7e6a?sp=1&amp;vaa=1&amp;vcp=1&amp;pid=8fa3e7575&amp;color=0,0,0&amp;vtp=1&amp;vaab=1&amp;bbb=1&amp;hb=1"/>
          <p:cNvSpPr/>
          <p:nvPr/>
        </p:nvSpPr>
        <p:spPr>
          <a:xfrm>
            <a:off x="539496" y="44137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全面依法治国是中国特色社会主义最本质的特征。(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</a:t>
            </a:r>
            <a:endParaRPr lang="en-US" altLang="zh-CN" sz="2800" dirty="0"/>
          </a:p>
        </p:txBody>
      </p:sp>
      <p:sp>
        <p:nvSpPr>
          <p:cNvPr id="10" name="QT_9_AN.21_1#2138e7e6a.bracket?vaa=1&amp;vcp=1&amp;pid=8fa3e7575&amp;color=0,0,0&amp;vpa=11&amp;vtp=1&amp;vaab=1"/>
          <p:cNvSpPr/>
          <p:nvPr/>
        </p:nvSpPr>
        <p:spPr>
          <a:xfrm>
            <a:off x="8677814" y="442135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11" name="QT_9_AN.22_1#2138e7e6a.blank?vaa=1&amp;vcp=1&amp;pid=8fa3e7575&amp;color=0,0,0&amp;vpa=12&amp;vtp=1&amp;vaab=1&amp;bbb=1&amp;hb=1"/>
          <p:cNvSpPr/>
          <p:nvPr/>
        </p:nvSpPr>
        <p:spPr>
          <a:xfrm>
            <a:off x="539496" y="5030959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全面依法治国是中国特色社会主义的本质要求和重要保障。中国共产党领导是中国特色社会主义最本质的特征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9_BD.23_1#21d371470?sp=1&amp;vaa=1&amp;vcp=1&amp;pid=8fa3e7575&amp;color=0,0,0&amp;vtp=1&amp;vaab=1&amp;bt=1&amp;bbb=1&amp;hb=1&amp;hltap=1"/>
          <p:cNvSpPr/>
          <p:nvPr/>
        </p:nvSpPr>
        <p:spPr>
          <a:xfrm>
            <a:off x="539496" y="888746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全面建设社会主义法治国家，是执法机关和执法人员的事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，青少年年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龄小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只能置身事外。(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T_9_AN.1_1#21d371470.bracket?vaa=1&amp;vcp=1&amp;pid=8fa3e7575&amp;color=0,0,0&amp;vpa=13&amp;vtp=1&amp;vaab=1"/>
          <p:cNvSpPr/>
          <p:nvPr/>
        </p:nvSpPr>
        <p:spPr>
          <a:xfrm>
            <a:off x="4143915" y="1544066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4" name="QT_9_BD.25_1#cbbdb2455?sp=1&amp;vaa=1&amp;vcp=1&amp;pid=8fa3e7575&amp;color=0,0,0&amp;vtp=1&amp;vaab=1&amp;bbb=1&amp;hb=1"/>
          <p:cNvSpPr/>
          <p:nvPr/>
        </p:nvSpPr>
        <p:spPr>
          <a:xfrm>
            <a:off x="539496" y="409670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建设法治中国，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要求国家和社会治理只依靠法律。(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endParaRPr lang="en-US" altLang="zh-CN" sz="2800" dirty="0"/>
          </a:p>
        </p:txBody>
      </p:sp>
      <p:sp>
        <p:nvSpPr>
          <p:cNvPr id="5" name="QT_9_AN.26_1#cbbdb2455.bracket?vaa=1&amp;vcp=1&amp;pid=8fa3e7575&amp;color=0,0,0&amp;vpa=14&amp;vtp=1&amp;vaab=1"/>
          <p:cNvSpPr/>
          <p:nvPr/>
        </p:nvSpPr>
        <p:spPr>
          <a:xfrm>
            <a:off x="8677814" y="410432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6" name="QT_9_AN.27_1#cbbdb2455.blank?vaa=1&amp;vcp=1&amp;pid=8fa3e7575&amp;color=0,0,0&amp;vpa=15&amp;vtp=1&amp;vaab=1&amp;bbb=1&amp;hb=1"/>
          <p:cNvSpPr/>
          <p:nvPr/>
        </p:nvSpPr>
        <p:spPr>
          <a:xfrm>
            <a:off x="539496" y="4713922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国家和社会治理需要法律和道德共同发挥作用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，不能只依靠法律。</a:t>
            </a:r>
            <a:endParaRPr lang="en-US" altLang="zh-CN" sz="2800" dirty="0"/>
          </a:p>
        </p:txBody>
      </p:sp>
      <p:sp>
        <p:nvSpPr>
          <p:cNvPr id="7" name="QT_9_AN.23_1#21d371470?sp=1&amp;vaa=1&amp;vcp=1&amp;pid=8fa3e7575&amp;color=0,0,0&amp;vtp=1&amp;vaab=1&amp;bt=1&amp;bbb=1&amp;hb=1&amp;hla=1">
            <a:extLst>
              <a:ext uri="{FF2B5EF4-FFF2-40B4-BE49-F238E27FC236}">
                <a16:creationId xmlns:a16="http://schemas.microsoft.com/office/drawing/2014/main" id="{DD626E89-C288-D8B8-4D0D-DFFE3478F6EF}"/>
              </a:ext>
            </a:extLst>
          </p:cNvPr>
          <p:cNvSpPr/>
          <p:nvPr/>
        </p:nvSpPr>
        <p:spPr>
          <a:xfrm>
            <a:off x="539496" y="2156206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全面建设社会主义法治国家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，需要科学立法、严格执法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、公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正司法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、全民守法。青少年也要增强尊法学法守法用法意识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，弘扬法治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，培养正确的权利义务观念，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不能置身事外。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a676d9418?vcp=1&amp;pid=84a156fb7&amp;color=241,138,6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名句解读</a:t>
            </a:r>
            <a:endParaRPr lang="en-US" altLang="zh-CN" sz="3000" dirty="0"/>
          </a:p>
        </p:txBody>
      </p:sp>
      <p:graphicFrame>
        <p:nvGraphicFramePr>
          <p:cNvPr id="35" name="P_9_BD#19acbc52a?colgroup=16,13&amp;vcp=1&amp;pid=a676d941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296079"/>
              </p:ext>
            </p:extLst>
          </p:nvPr>
        </p:nvGraphicFramePr>
        <p:xfrm>
          <a:off x="539496" y="1295191"/>
          <a:ext cx="11082528" cy="3835956"/>
        </p:xfrm>
        <a:graphic>
          <a:graphicData uri="http://schemas.openxmlformats.org/drawingml/2006/table">
            <a:tbl>
              <a:tblPr/>
              <a:tblGrid>
                <a:gridCol w="6135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46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“民惟邦本”“政得其民”“以百姓心为心”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追求民主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奉法者强则国强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奉法者弱则国弱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坚持依法治国基本方略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非从天下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非从地出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发于人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合乎人心而已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加强法治宣传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在全社会树立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起“守法光荣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违法可耻”的法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治文化导向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7f52d9886?vcp=1&amp;pid=84a156fb7&amp;color=241,138,6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教材新说法</a:t>
            </a:r>
            <a:endParaRPr lang="en-US" altLang="zh-CN" sz="3000" dirty="0"/>
          </a:p>
        </p:txBody>
      </p:sp>
      <p:sp>
        <p:nvSpPr>
          <p:cNvPr id="3" name="P_9_BD#bebbb8782?sp=1&amp;vcp=1&amp;pid=7f52d9886&amp;color=0,0,0&amp;vtp=1&amp;vaab=1&amp;bb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全过程人民民主是社会主义民主政治的本质属性。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全过程人民民主是最广泛、最真实、最管用的民主。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党的领导是发展全过程人民民主的根本保证。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习近平法治思想是全面依法治国的根本遵循和行动指南。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0aa8b3bf5?vcp=1&amp;pid=84a156fb7&amp;color=241,138,6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图示考点</a:t>
            </a:r>
            <a:endParaRPr lang="en-US" altLang="zh-CN" sz="3000" dirty="0"/>
          </a:p>
        </p:txBody>
      </p:sp>
      <p:sp>
        <p:nvSpPr>
          <p:cNvPr id="4" name="P_9_BD#740e97323?iti=1&amp;vcp=1&amp;pid=0aa8b3bf5&amp;color=0,0,0&amp;vtp=1&amp;vaab=1&amp;bbb=1"/>
          <p:cNvSpPr/>
          <p:nvPr/>
        </p:nvSpPr>
        <p:spPr>
          <a:xfrm>
            <a:off x="5021560" y="4479970"/>
            <a:ext cx="1858962" cy="6119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法治与德治</a:t>
            </a:r>
            <a:endParaRPr lang="en-US" altLang="zh-CN" sz="2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68B7D7B-264A-0ACE-BC34-7B3C464214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0592" y="1595800"/>
            <a:ext cx="8447768" cy="28384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9_BD#740e97323?vcp=1&amp;pid=0aa8b3bf5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请完成第130~132页【备考练习】习题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ece81729.fixed?vcp=1&amp;pid=819b111b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民主与法治</a:t>
            </a:r>
            <a:endParaRPr lang="en-US" altLang="zh-CN" sz="4000" dirty="0"/>
          </a:p>
        </p:txBody>
      </p:sp>
      <p:sp>
        <p:nvSpPr>
          <p:cNvPr id="3" name="C_4_BD#2ece81729.fixed?vcp=1&amp;pid=819b111b6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民主与法治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1bedf9e9?vcp=1&amp;pid=2ece81729&amp;color=241,138,6&amp;vtp=1&amp;vaab=1&amp;bt=1&amp;bbb=1"/>
          <p:cNvSpPr/>
          <p:nvPr/>
        </p:nvSpPr>
        <p:spPr>
          <a:xfrm>
            <a:off x="539496" y="464753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28_1#33136b4b5?sp=1&amp;vaa=1&amp;vcp=1&amp;pid=a1bedf9e9&amp;color=0,0,0&amp;vtp=1&amp;vaab=1&amp;bbb=1&amp;hb=1"/>
          <p:cNvSpPr/>
          <p:nvPr/>
        </p:nvSpPr>
        <p:spPr>
          <a:xfrm>
            <a:off x="539496" y="11775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（2024·广西南宁·模拟）广西各地不断践行党的二十大报告中的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“全过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程人民民主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全过程人民民主是社会主义民主政治的本质属性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措施符合这一要求的是(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29_1#33136b4b5.bracket?vaa=1&amp;vcp=1&amp;pid=a1bedf9e9&amp;color=0,0,0&amp;vpa=16&amp;vtp=1&amp;vaab=1"/>
          <p:cNvSpPr/>
          <p:nvPr/>
        </p:nvSpPr>
        <p:spPr>
          <a:xfrm>
            <a:off x="4372515" y="24596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28_2#33136b4b5?vaa=1&amp;vcp=1&amp;pid=a1bedf9e9&amp;color=0,0,0&amp;vtp=1&amp;vaab=1&amp;bbb=1&amp;hb=1"/>
          <p:cNvSpPr/>
          <p:nvPr/>
        </p:nvSpPr>
        <p:spPr>
          <a:xfrm>
            <a:off x="539496" y="3028629"/>
            <a:ext cx="11109960" cy="2722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①南宁市召开道路停车位机动车停放服务收费标准听证会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钦州市灵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山县实施公民旁听县人大常委会会议制度，让群众走进会议了解大事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讨论大事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③贺州设置“办不成事”反映窗口，为人民群众解决困难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④南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宁市新竹社区设置“健康小屋”，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方便老年人就近体检，为行动不便的老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年人提供进家庭体检服务</a:t>
            </a:r>
            <a:endParaRPr lang="en-US" altLang="zh-CN" sz="2800" dirty="0"/>
          </a:p>
        </p:txBody>
      </p:sp>
      <p:sp>
        <p:nvSpPr>
          <p:cNvPr id="6" name="QC_6_BD.28_3#33136b4b5.choices?vaa=1&amp;vcp=1&amp;pid=a1bedf9e9&amp;color=0,0,0&amp;vtp=1&amp;vaab=1&amp;bbb=1"/>
          <p:cNvSpPr/>
          <p:nvPr/>
        </p:nvSpPr>
        <p:spPr>
          <a:xfrm>
            <a:off x="539496" y="57591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ef71b7d2.fixed?vcp=1&amp;pid=819b111b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民主与法治</a:t>
            </a:r>
            <a:endParaRPr lang="en-US" altLang="zh-CN" sz="4000" dirty="0"/>
          </a:p>
        </p:txBody>
      </p:sp>
      <p:sp>
        <p:nvSpPr>
          <p:cNvPr id="3" name="C_4_BD#3ef71b7d2.fixed?vcp=1&amp;pid=819b111b6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0_1#886523057?sp=1&amp;vaa=1&amp;vcp=1&amp;pid=a1bedf9e9&amp;color=0,0,0&amp;vtp=1&amp;vaab=1&amp;bt=1&amp;bbb=1&amp;hb=1"/>
          <p:cNvSpPr/>
          <p:nvPr/>
        </p:nvSpPr>
        <p:spPr>
          <a:xfrm>
            <a:off x="539496" y="1546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桂林某市民通过广西数字政务一体化平台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，针对居民独立采暖燃气阶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梯用量和费用问题提出疑问和建议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。有关部门收悉后，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及时核实处理，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并予以回应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该市民的做法启示我们应(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1_1#886523057.bracket?vaa=1&amp;vcp=1&amp;pid=a1bedf9e9&amp;color=0,0,0&amp;vpa=17&amp;vtp=1&amp;vaab=1"/>
          <p:cNvSpPr/>
          <p:nvPr/>
        </p:nvSpPr>
        <p:spPr>
          <a:xfrm>
            <a:off x="6861714" y="28282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0_2#886523057?vaa=1&amp;vcp=1&amp;pid=a1bedf9e9&amp;color=0,0,0&amp;vtp=1&amp;vaab=1&amp;bbb=1&amp;hb=1"/>
          <p:cNvSpPr/>
          <p:nvPr/>
        </p:nvSpPr>
        <p:spPr>
          <a:xfrm>
            <a:off x="539496" y="34699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①在实践中增强民主意识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②积极行使民主选举的权利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、理性参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与民主生活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④直接参与国家事务的管理</a:t>
            </a:r>
            <a:endParaRPr lang="en-US" altLang="zh-CN" sz="2800" dirty="0"/>
          </a:p>
        </p:txBody>
      </p:sp>
      <p:sp>
        <p:nvSpPr>
          <p:cNvPr id="5" name="QC_6_BD.30_3#886523057.choices?vaa=1&amp;vcp=1&amp;pid=a1bedf9e9&amp;color=0,0,0&amp;vtp=1&amp;vaab=1&amp;bbb=1"/>
          <p:cNvSpPr/>
          <p:nvPr/>
        </p:nvSpPr>
        <p:spPr>
          <a:xfrm>
            <a:off x="539496" y="47391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6d90736?vcp=1&amp;pid=2ece81729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32_1#10562ee29?sp=1&amp;vaa=1&amp;vcp=1&amp;pid=8c6d90736&amp;color=0,0,0&amp;vtp=1&amp;vaab=1&amp;bbb=1&amp;hb=1"/>
          <p:cNvSpPr/>
          <p:nvPr/>
        </p:nvSpPr>
        <p:spPr>
          <a:xfrm>
            <a:off x="539496" y="1200576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（2024·湖北武汉·中考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）中学生小华在社区宣传栏里看到一则会议通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（见下表）。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下列宣传语适合本次会议内容的是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graphicFrame>
        <p:nvGraphicFramePr>
          <p:cNvPr id="42" name="QC_6_BD.32_2#10562ee29?colgroup=30&amp;vaa=1&amp;vcp=1&amp;pid=8c6d9073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44213"/>
              </p:ext>
            </p:extLst>
          </p:nvPr>
        </p:nvGraphicFramePr>
        <p:xfrm>
          <a:off x="539496" y="2318176"/>
          <a:ext cx="11091672" cy="3827082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88341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通知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各位居民议事会成员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拟于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日上午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在社区会议室召开本年度第三次议事会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议题如下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商讨小区加装电梯事宜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商讨增聘垃圾分类管理员事宜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××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社区居民议事会</a:t>
                      </a:r>
                      <a:endParaRPr lang="en-US" altLang="zh-CN" sz="1200" dirty="0"/>
                    </a:p>
                    <a:p>
                      <a:pPr marL="0" indent="0" algn="r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4_1#10562ee29.choices?vaa=1&amp;vcp=1&amp;pid=8c6d90736&amp;color=0,0,0&amp;vtp=1&amp;vaab=1&amp;bt=1&amp;bbb=1"/>
          <p:cNvSpPr/>
          <p:nvPr/>
        </p:nvSpPr>
        <p:spPr>
          <a:xfrm>
            <a:off x="539496" y="159259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A.推进依法行政，实现人民当家作主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.坚持人民代表大会制度，发展社会主义民主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.发展基层民主，夯实社会主义民主政治建设基础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.发展协商民主，完善中国共产党领导的多党合作和政治协商制度</a:t>
            </a:r>
            <a:endParaRPr lang="en-US" altLang="zh-CN" sz="2800" dirty="0"/>
          </a:p>
        </p:txBody>
      </p:sp>
      <p:sp>
        <p:nvSpPr>
          <p:cNvPr id="4" name="QC_6_AS.1_1#998078f5b?vaa=1&amp;vcp=1&amp;pid=8c6d90736&amp;color=0,0,0&amp;vtp=1&amp;vaab=1&amp;bbb=1&amp;hb=1">
            <a:extLst>
              <a:ext uri="{FF2B5EF4-FFF2-40B4-BE49-F238E27FC236}">
                <a16:creationId xmlns:a16="http://schemas.microsoft.com/office/drawing/2014/main" id="{39EE3031-EBB2-9976-0BE7-9936C77BBC72}"/>
              </a:ext>
            </a:extLst>
          </p:cNvPr>
          <p:cNvSpPr/>
          <p:nvPr/>
        </p:nvSpPr>
        <p:spPr>
          <a:xfrm>
            <a:off x="431919" y="4274300"/>
            <a:ext cx="2140951" cy="5954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5_1#998078f5b?sp=1&amp;vaa=1&amp;vcp=1&amp;pid=8c6d90736&amp;color=0,0,0&amp;vtp=1&amp;vaab=1&amp;bt=1&amp;bbb=1&amp;hb=1"/>
          <p:cNvSpPr/>
          <p:nvPr/>
        </p:nvSpPr>
        <p:spPr>
          <a:xfrm>
            <a:off x="539496" y="770128"/>
            <a:ext cx="11109960" cy="207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（2024·湖南·中考）2024年2月，湖南省人力资源和社会保障厅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“民生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实事码上通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”系统上线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，相应的二维码被投放到全省重点民生项目的实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施现场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。群众可以通过扫描二维码对项目实施情况进行评价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。这表明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7_1#998078f5b.bracket?vaa=1&amp;vcp=1&amp;pid=8c6d90736&amp;color=0,0,0&amp;vpa=19&amp;vtp=1&amp;vaab=1"/>
          <p:cNvSpPr/>
          <p:nvPr/>
        </p:nvSpPr>
        <p:spPr>
          <a:xfrm>
            <a:off x="816515" y="2360802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5_2#998078f5b?vaa=1&amp;vcp=1&amp;pid=8c6d90736&amp;color=0,0,0&amp;vtp=1&amp;vaab=1&amp;bbb=1&amp;hb=1"/>
          <p:cNvSpPr/>
          <p:nvPr/>
        </p:nvSpPr>
        <p:spPr>
          <a:xfrm>
            <a:off x="539496" y="2898965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①网络拓宽了民主渠道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②网络扩大了民主权利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政府优化了工作方式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政府创新了执政方式</a:t>
            </a:r>
            <a:endParaRPr lang="en-US" altLang="zh-CN" sz="2800" dirty="0"/>
          </a:p>
        </p:txBody>
      </p:sp>
      <p:sp>
        <p:nvSpPr>
          <p:cNvPr id="5" name="QC_6_BD.35_3#998078f5b.choices?vaa=1&amp;vcp=1&amp;pid=8c6d90736&amp;color=0,0,0&amp;vtp=1&amp;vaab=1&amp;bbb=1"/>
          <p:cNvSpPr/>
          <p:nvPr/>
        </p:nvSpPr>
        <p:spPr>
          <a:xfrm>
            <a:off x="539496" y="3975101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6" name="QC_6_AS.1_1#998078f5b?vaa=1&amp;vcp=1&amp;pid=8c6d90736&amp;color=0,0,0&amp;vtp=1&amp;vaab=1&amp;bbb=1&amp;hb=1"/>
          <p:cNvSpPr/>
          <p:nvPr/>
        </p:nvSpPr>
        <p:spPr>
          <a:xfrm>
            <a:off x="539496" y="4505516"/>
            <a:ext cx="11109960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网络为公民行使民主权利提供了便利条件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但没有扩大公民的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民主权利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执政主体是中国共产党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政府是行政机关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应是政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府创新了行政方式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9_1#4e263873c?sp=1&amp;vaa=1&amp;vcp=1&amp;pid=8c6d90736&amp;color=0,0,0&amp;vtp=1&amp;vaab=1&amp;bt=1&amp;bbb=1&amp;hb=1"/>
          <p:cNvSpPr/>
          <p:nvPr/>
        </p:nvSpPr>
        <p:spPr>
          <a:xfrm>
            <a:off x="539496" y="12223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（2024·广东·中考）2024年5月1日，修订后的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《中华人民共和国保守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国家秘密法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》正式施行。该法指出：国家秘密关系国家安全和利益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何危害国家秘密安全的行为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，都必须受到法律追究。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0_1#4e263873c.bracket?vaa=1&amp;vcp=1&amp;pid=8c6d90736&amp;color=0,0,0&amp;vpa=20&amp;vtp=1&amp;vaab=1"/>
          <p:cNvSpPr/>
          <p:nvPr/>
        </p:nvSpPr>
        <p:spPr>
          <a:xfrm>
            <a:off x="10062114" y="25044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9_2#4e263873c?vaa=1&amp;vcp=1&amp;pid=8c6d90736&amp;color=0,0,0&amp;vtp=1&amp;vaab=1&amp;bbb=1&amp;hb=1"/>
          <p:cNvSpPr/>
          <p:nvPr/>
        </p:nvSpPr>
        <p:spPr>
          <a:xfrm>
            <a:off x="539496" y="3146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①保守国家秘密是公民享有的基本权利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②法律对全体社会成员具有普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遍约束力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③维护国家安全离不开坚强有力的法治保障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④保密工作是我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国经济社会发展的中心任务</a:t>
            </a:r>
            <a:endParaRPr lang="en-US" altLang="zh-CN" sz="2800" dirty="0"/>
          </a:p>
        </p:txBody>
      </p:sp>
      <p:sp>
        <p:nvSpPr>
          <p:cNvPr id="5" name="QC_6_BD.39_3#4e263873c.choices?vaa=1&amp;vcp=1&amp;pid=8c6d90736&amp;color=0,0,0&amp;vtp=1&amp;vaab=1&amp;bbb=1"/>
          <p:cNvSpPr/>
          <p:nvPr/>
        </p:nvSpPr>
        <p:spPr>
          <a:xfrm>
            <a:off x="539496" y="50686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1_1#a65a27ea9?vaa=1&amp;vcp=1&amp;pid=8c6d90736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《中华人民共和国爱国主义教育法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》以法治的方式推动和保障新时代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爱国主义教育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，对于振奋民族精神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，推进民族复兴具有重大而深远的意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2_1#a65a27ea9.bracket?vaa=1&amp;vcp=1&amp;pid=8c6d90736&amp;color=0,0,0&amp;vpa=21&amp;vtp=1&amp;vaab=1"/>
          <p:cNvSpPr/>
          <p:nvPr/>
        </p:nvSpPr>
        <p:spPr>
          <a:xfrm>
            <a:off x="2594514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41_2#a65a27ea9.choices?vaa=1&amp;vcp=1&amp;pid=8c6d90736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.道德对法治具有支撑作用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.法律由国家强制力保证实施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C.道德具有教化和规范作用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.法律对道德建设有促进作用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3_1#f89428a5f?sp=1&amp;vaa=1&amp;vcp=1&amp;pid=8c6d90736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（2024·广西钦州·模拟）【法治中国继续前行】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提请十四届全国人大二次会议审议的全国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人大常委会工作报告提出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要认真落实常委会立法规划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中国特色社会主义法律体系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3_2#f89428a5f?vaa=1&amp;vcp=1&amp;pid=8c6d90736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年我国立法看点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48" name="QO_6_BD.43_3#f89428a5f?colgroup=12,17&amp;vaa=1&amp;vcp=1&amp;pid=8c6d9073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404418"/>
              </p:ext>
            </p:extLst>
          </p:nvPr>
        </p:nvGraphicFramePr>
        <p:xfrm>
          <a:off x="539496" y="1236009"/>
          <a:ext cx="11082528" cy="5024440"/>
        </p:xfrm>
        <a:graphic>
          <a:graphicData uri="http://schemas.openxmlformats.org/drawingml/2006/table">
            <a:tbl>
              <a:tblPr/>
              <a:tblGrid>
                <a:gridCol w="4517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65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加快构建新发展格局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深化改革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制定增值税法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民营经济促进法等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修改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企业破产法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反不正当竞争法等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实施科教兴国战略和人才强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国战略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建设文化强国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制定学前教育法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学位法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修改科学技术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普及法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文物保护法等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保障和改善民生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维护社会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和谐安定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制定法治宣传教育法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社会救助法等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改仲裁法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治安管理处罚法等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推进国家安全体系和能力现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制定突发事件应对管理法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能源法等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改国防教育法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网络安全法等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44_1#cb945c3ba?vaa=1&amp;vcp=1&amp;pid=f89428a5f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（1）完善中国特色社会主义法律体系表明我国坚持什么基本方略？</a:t>
            </a:r>
            <a:endParaRPr lang="en-US" altLang="zh-CN" sz="2800" dirty="0"/>
          </a:p>
        </p:txBody>
      </p:sp>
      <p:sp>
        <p:nvSpPr>
          <p:cNvPr id="3" name="QO_7_AN.1_1#cb945c3ba?vaa=1&amp;vcp=1&amp;pid=f89428a5f&amp;color=0,0,0&amp;vtp=1&amp;vaab=1&amp;bbb=1"/>
          <p:cNvSpPr/>
          <p:nvPr/>
        </p:nvSpPr>
        <p:spPr>
          <a:xfrm>
            <a:off x="539496" y="113644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依法治国。</a:t>
            </a:r>
            <a:endParaRPr lang="en-US" altLang="zh-CN" sz="2800" dirty="0"/>
          </a:p>
        </p:txBody>
      </p:sp>
      <p:sp>
        <p:nvSpPr>
          <p:cNvPr id="4" name="QO_7_BD.46_1#12e439cac?vaa=1&amp;vcp=1&amp;pid=f89428a5f&amp;color=0,0,0&amp;vtp=1&amp;vaab=1&amp;bbb=1&amp;hb=1"/>
          <p:cNvSpPr/>
          <p:nvPr/>
        </p:nvSpPr>
        <p:spPr>
          <a:xfrm>
            <a:off x="539496" y="1715243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（2）有同学看了“2024年我国立法看点”，高兴地认为：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只要有了法律，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我们就可以完成法治中国建设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。请你运用厉行法治的相关知识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，对该观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点进行评析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7_AN.2_1#12e439cac?vaa=1&amp;vcp=1&amp;pid=f89428a5f&amp;color=0,0,0&amp;vtp=1&amp;vaab=1&amp;bbb=1&amp;hb=1"/>
          <p:cNvSpPr/>
          <p:nvPr/>
        </p:nvSpPr>
        <p:spPr>
          <a:xfrm>
            <a:off x="539496" y="3493243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这一观点是错误的。坚持厉行法治，要推进科学立法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、严格执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、公正司法、全民守法；公民要增强尊法学法守法用法意识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，弘扬法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治精神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，强化规则意识，树立正确的权利义务观念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；党和政府及其工作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人员要带头尊法学法守法用法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；加强法治宣传，弘扬法治精神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，树立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守法光荣、违法可耻”的法治文化导向。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8_1#6841ac3d8?sp=1&amp;vaa=1&amp;vcp=1&amp;pid=f89428a5f&amp;color=0,0,0&amp;vtp=1&amp;vaab=1&amp;bt=1&amp;bbb=1&amp;hb=1"/>
          <p:cNvSpPr/>
          <p:nvPr/>
        </p:nvSpPr>
        <p:spPr>
          <a:xfrm>
            <a:off x="539496" y="13522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（3）法治中国建设离不开青年学子的积极参与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。请你根据自身特点完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成志愿卡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50" name="QB_7_BD.48_2#6841ac3d8?colgroup=30&amp;vaa=1&amp;vcp=1&amp;pid=f89428a5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2620"/>
              </p:ext>
            </p:extLst>
          </p:nvPr>
        </p:nvGraphicFramePr>
        <p:xfrm>
          <a:off x="539496" y="2689193"/>
          <a:ext cx="11091672" cy="2810828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108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志愿卡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我未来想参与的一项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法治中国建设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公益活动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为此我打算做的准备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7_AN.49_1#6841ac3d8.blank?vaa=1&amp;vcp=1&amp;pid=f89428a5f&amp;color=0,0,0&amp;vpa=22&amp;vtp=1&amp;vaab=1&amp;bbb=1&amp;hb=1"/>
          <p:cNvSpPr/>
          <p:nvPr/>
        </p:nvSpPr>
        <p:spPr>
          <a:xfrm>
            <a:off x="611496" y="3258280"/>
            <a:ext cx="10964672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宪法进社区宣传活动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50_1#6841ac3d8.blank?vaa=1&amp;vcp=1&amp;pid=f89428a5f&amp;color=0,0,0&amp;vpa=23&amp;vtp=1&amp;vaab=1&amp;bbb=1&amp;hb=1"/>
          <p:cNvSpPr/>
          <p:nvPr/>
        </p:nvSpPr>
        <p:spPr>
          <a:xfrm>
            <a:off x="611496" y="4375880"/>
            <a:ext cx="10964672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、学习宪法知识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，调查人们对宪法的掌握情况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，遵守活动规则。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759a5f52?sp=1&amp;vcp=1&amp;pid=3ef71b7d2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一、新型的民主，参与民主生活</a:t>
            </a:r>
            <a:endParaRPr lang="en-US" altLang="zh-CN" sz="3200" dirty="0"/>
          </a:p>
        </p:txBody>
      </p:sp>
      <p:sp>
        <p:nvSpPr>
          <p:cNvPr id="3" name="P_6_BD#bc7147600?sp=1&amp;vcp=1&amp;pid=2759a5f52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正确认识我国社会主义民主。</a:t>
            </a:r>
            <a:endParaRPr lang="en-US" altLang="zh-CN" sz="2800" dirty="0"/>
          </a:p>
        </p:txBody>
      </p:sp>
      <p:graphicFrame>
        <p:nvGraphicFramePr>
          <p:cNvPr id="7" name="P_6_BD#bc7147600?colgroup=9,20&amp;vcp=1&amp;pid=2759a5f52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179205"/>
              </p:ext>
            </p:extLst>
          </p:nvPr>
        </p:nvGraphicFramePr>
        <p:xfrm>
          <a:off x="539496" y="1961941"/>
          <a:ext cx="11082528" cy="2265936"/>
        </p:xfrm>
        <a:graphic>
          <a:graphicData uri="http://schemas.openxmlformats.org/drawingml/2006/table">
            <a:tbl>
              <a:tblPr/>
              <a:tblGrid>
                <a:gridCol w="3648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34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本质属性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全过程人民民主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本质特征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人民当家作主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真谛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有事好商量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众人的事情由众人商量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保障最广大人民的利益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db206412?vcp=1&amp;pid=2ece81729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C_6_BD.51_1#9f8597fce?vaa=1&amp;vcp=1&amp;pid=adb206412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原创题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）近年来，广西柳州市融安县浮石镇依托村民议事会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、理事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、监事会等农村基层治理机制，激发村民参与乡村治理的积极性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动基层治理水平不断提升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，助力乡村振兴。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52_1#9f8597fce.bracket?vaa=1&amp;vcp=1&amp;pid=adb206412&amp;color=0,0,0&amp;vpa=24&amp;vtp=1&amp;vaab=1"/>
          <p:cNvSpPr/>
          <p:nvPr/>
        </p:nvSpPr>
        <p:spPr>
          <a:xfrm>
            <a:off x="8639714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51_2#9f8597fce.choices?vaa=1&amp;vcp=1&amp;pid=adb206412&amp;color=0,0,0&amp;vtp=1&amp;vaab=1&amp;bbb=1"/>
          <p:cNvSpPr/>
          <p:nvPr/>
        </p:nvSpPr>
        <p:spPr>
          <a:xfrm>
            <a:off x="539496" y="31913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A.民主选举是我国社会主义民主的特有形式和独特优势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.民主管理让人人都能直接管理国家事务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.社会听证制度、专家咨询制度是社会主义民主政治的基础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.有事好商量，众人的事情由众人商量是人民民主的真谛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3_1#5e9ae53bc?sp=1&amp;vaa=1&amp;vcp=1&amp;pid=adb206412&amp;color=0,0,0&amp;vtp=1&amp;vaab=1&amp;bt=1&amp;bbb=1&amp;hb=1"/>
          <p:cNvSpPr/>
          <p:nvPr/>
        </p:nvSpPr>
        <p:spPr>
          <a:xfrm>
            <a:off x="539496" y="11757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（2024·山东·中考）某市发布“老旧小区加装电梯操作指引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”，明确加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装电梯的全套规范流程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（见下图）。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下列分析对应正确的是(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6_BD.53_2#5e9ae53bc?vaa=1&amp;vcp=1&amp;pid=adb20641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1368" y="2512695"/>
            <a:ext cx="8595360" cy="316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5_1#5e9ae53bc?vaa=1&amp;vcp=1&amp;pid=adb206412&amp;color=0,0,0&amp;vtp=1&amp;vaab=1&amp;bt=1&amp;bbb=1&amp;hb=1"/>
          <p:cNvSpPr/>
          <p:nvPr/>
        </p:nvSpPr>
        <p:spPr>
          <a:xfrm>
            <a:off x="539496" y="134373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①一户申请就启动征询意见工作→坚持以人民为中心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②组织业主进行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→激发居民参与民主协商的积极性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③方案公示听取业主意见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主委员会是基层行政机关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④施工建设听取业主意见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→施工单位向居民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会议汇报工作</a:t>
            </a:r>
            <a:endParaRPr lang="en-US" altLang="zh-CN" sz="2800" dirty="0"/>
          </a:p>
        </p:txBody>
      </p:sp>
      <p:sp>
        <p:nvSpPr>
          <p:cNvPr id="3" name="QC_6_BD.55_2#5e9ae53bc.choices?vaa=1&amp;vcp=1&amp;pid=adb206412&amp;color=0,0,0&amp;vtp=1&amp;vaab=1&amp;bbb=1"/>
          <p:cNvSpPr/>
          <p:nvPr/>
        </p:nvSpPr>
        <p:spPr>
          <a:xfrm>
            <a:off x="539496" y="390736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5" name="QC_6_AS.1_1#998078f5b?vaa=1&amp;vcp=1&amp;pid=8c6d90736&amp;color=0,0,0&amp;vtp=1&amp;vaab=1&amp;bbb=1&amp;hb=1">
            <a:extLst>
              <a:ext uri="{FF2B5EF4-FFF2-40B4-BE49-F238E27FC236}">
                <a16:creationId xmlns:a16="http://schemas.microsoft.com/office/drawing/2014/main" id="{B0E586FB-4BCB-869A-B583-EA4FC68D4822}"/>
              </a:ext>
            </a:extLst>
          </p:cNvPr>
          <p:cNvSpPr/>
          <p:nvPr/>
        </p:nvSpPr>
        <p:spPr>
          <a:xfrm>
            <a:off x="405025" y="4648951"/>
            <a:ext cx="2140951" cy="475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6_1#9903707ea?sp=1&amp;vaa=1&amp;vcp=1&amp;pid=adb206412&amp;color=0,0,0&amp;vtp=1&amp;vaab=1&amp;bt=1&amp;bbb=1&amp;hb=1"/>
          <p:cNvSpPr/>
          <p:nvPr/>
        </p:nvSpPr>
        <p:spPr>
          <a:xfrm>
            <a:off x="539496" y="8984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（2024·山西·中考）2024年5月，中国社会科学院法学研究所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、社会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科学文献出版社联合发布的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2024年法治蓝皮书《中国法治发展报告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，中国是全球犯罪率低、公民安全感高的国家之一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，公民体感治安持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续处于较高水平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。据此，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下列认识正确的是(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56_2#9903707ea?vaa=1&amp;vcp=1&amp;pid=adb206412&amp;color=0,0,0&amp;vtp=1&amp;vaab=1&amp;bbb=1&amp;hb=1"/>
          <p:cNvSpPr/>
          <p:nvPr/>
        </p:nvSpPr>
        <p:spPr>
          <a:xfrm>
            <a:off x="539496" y="34699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①法治能为人们提供良好的生活秩序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一个国家有了法律制度就等于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有了法治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全面依法治国是中国特色社会主义的本质要求和重要保障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④每个公民要努力成为法治的忠实崇尚者、自觉遵守者和坚定捍卫者</a:t>
            </a:r>
            <a:endParaRPr lang="en-US" altLang="zh-CN" sz="2800" dirty="0"/>
          </a:p>
        </p:txBody>
      </p:sp>
      <p:sp>
        <p:nvSpPr>
          <p:cNvPr id="5" name="QC_6_BD.56_3#9903707ea.choices?vaa=1&amp;vcp=1&amp;pid=adb206412&amp;color=0,0,0&amp;vtp=1&amp;vaab=1&amp;bbb=1"/>
          <p:cNvSpPr/>
          <p:nvPr/>
        </p:nvSpPr>
        <p:spPr>
          <a:xfrm>
            <a:off x="539496" y="53925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9903707ea?vaa=1&amp;vcp=1&amp;pid=adb206412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一个国家有了法律制度并不等于就有了法治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法治不仅要求有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完备的法律制度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还要求法律得到严格执行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公正司法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全民守法等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AN.2_1#9903707ea?vaa=1&amp;vcp=1&amp;pid=adb206412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0_1#9bf0fafe5?sp=1&amp;vaa=1&amp;vcp=1&amp;pid=adb206412&amp;color=0,0,0&amp;vtp=1&amp;vaab=1&amp;bt=1&amp;bbb=1&amp;hb=1"/>
          <p:cNvSpPr/>
          <p:nvPr/>
        </p:nvSpPr>
        <p:spPr>
          <a:xfrm>
            <a:off x="539496" y="84963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（2024·重庆·中考）“小切口”解决“大问题”，“小快灵”护航“大民生”。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阅读材料，回答问题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“小切口”立法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小切口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立法聚焦群众普遍关注的热点问题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小快灵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指的是精准立法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选取小切口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是高效立法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化繁为简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是形式灵活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力求管用好用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0_1#9bf0fafe5?sp=1&amp;vaa=1&amp;vcp=1&amp;pid=adb206412&amp;color=0,0,0&amp;vtp=1&amp;vaab=1&amp;bt=1&amp;bbb=1&amp;hb=1">
            <a:extLst>
              <a:ext uri="{FF2B5EF4-FFF2-40B4-BE49-F238E27FC236}">
                <a16:creationId xmlns:a16="http://schemas.microsoft.com/office/drawing/2014/main" id="{4F6420ED-0843-C1FA-F591-28D0BCE00582}"/>
              </a:ext>
            </a:extLst>
          </p:cNvPr>
          <p:cNvSpPr/>
          <p:nvPr/>
        </p:nvSpPr>
        <p:spPr>
          <a:xfrm>
            <a:off x="541020" y="868164"/>
            <a:ext cx="11109960" cy="4672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7550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多年来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某市受地理位置因素影响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以暴雨为主的气象灾害频发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给该市人民群众造成较大生命财产损失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该市人民代表大会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常务委员会牵头组建立法协作工作专班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负责法规起草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调研论证和修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改报批等工作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该市所属省第十四届人民代表大会常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务委员会第六次会议批准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市暴雨灾害预警与响应规定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以下简称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规定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》）。2024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规定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正式施行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这是该市所属省首部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聚焦暴雨灾害防御的地方性法规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68090078"/>
      </p:ext>
    </p:extLst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8FC65-A2DB-25F5-9C0C-96690BA470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0_1#9bf0fafe5?sp=1&amp;vaa=1&amp;vcp=1&amp;pid=adb206412&amp;color=0,0,0&amp;vtp=1&amp;vaab=1&amp;bt=1&amp;bbb=1&amp;hb=1">
            <a:extLst>
              <a:ext uri="{FF2B5EF4-FFF2-40B4-BE49-F238E27FC236}">
                <a16:creationId xmlns:a16="http://schemas.microsoft.com/office/drawing/2014/main" id="{0E5207D1-392C-6C26-0306-F35ABB85A047}"/>
              </a:ext>
            </a:extLst>
          </p:cNvPr>
          <p:cNvSpPr/>
          <p:nvPr/>
        </p:nvSpPr>
        <p:spPr>
          <a:xfrm>
            <a:off x="539496" y="1639129"/>
            <a:ext cx="11109960" cy="33093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天灾不由人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抗灾不由天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规定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小切口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的立法方式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从保障人民群众生命财产安全的高度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最大限度地避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减轻暴雨灾害给社会和人民群众造成的损失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筑牢抵御暴雨灾害的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防线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守护人民的幸福安康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细微处见大治理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小法规见大民生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切口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立法书写法治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大文章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535626074"/>
      </p:ext>
    </p:extLst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0_2#9bf0fafe5?vaa=1&amp;vcp=1&amp;pid=adb206412&amp;color=0,0,0&amp;mp=1&amp;vtp=1&amp;vaab=1&amp;bt=1&amp;bbb=1&amp;hb=1"/>
          <p:cNvSpPr/>
          <p:nvPr/>
        </p:nvSpPr>
        <p:spPr>
          <a:xfrm>
            <a:off x="539496" y="15387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请你结合材料，运用法律在我们身边、建设法治中国相关知识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“小切口”立法是如何书写法治“大文章”的。</a:t>
            </a:r>
            <a:endParaRPr lang="en-US" altLang="zh-CN" sz="2800" dirty="0"/>
          </a:p>
        </p:txBody>
      </p:sp>
      <p:sp>
        <p:nvSpPr>
          <p:cNvPr id="3" name="QO_6_AS.1_1#9bf0fafe5?vaa=1&amp;vcp=1&amp;pid=adb206412&amp;color=0,0,0&amp;vtp=1&amp;vaab=1&amp;bbb=1&amp;hb=1"/>
          <p:cNvSpPr/>
          <p:nvPr/>
        </p:nvSpPr>
        <p:spPr>
          <a:xfrm>
            <a:off x="539496" y="281362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市人大常委会建立工作专班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起草文件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调研论证等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规定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获批准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可联系全面依法治国就要科学立法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规定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是该市所属省首部聚焦暴雨灾害防御的地方性法规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可联系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全面依法治国要不断完善中国特色社会主义法治体系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S.1_1#9bf0fafe5?vaa=1&amp;vcp=1&amp;pid=adb206412&amp;color=0,0,0&amp;mp=1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③《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规定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从保障人民群众生命财产安全的高度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守护人民的幸福安康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可联系法律是应人民生活需要而制定和颁布的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是实行良法之治的体现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为人民群众创造安全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健康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有序的环境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细微处见大治理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小法规见大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民生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法治是解决社会矛盾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维护社会稳定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实现公平正义的有效方式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规定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的内容及制定目的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可联系有利于使人民群众成为法治的忠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实崇尚者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自觉遵守者和坚定捍卫者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c7147600?sp=1&amp;vcp=1&amp;pid=2759a5f52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为什么说我国社会主义民主是一种新型的民主？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从本质特征看：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全过程人民民主是社会主义民主政治的本质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属性，人民当家作主是社会主义民主政治的本质特征。社会主义民主的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目的就是保障最广大人民的利益。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从民主特点看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：全过程人民民主是最广泛、最真实、最管用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的民主。党的领导是发展全过程人民民主的根本保证。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从民主形式看：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既发展选举民主又发展协商民主，协商民主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是我国社会主义民主政治的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特有形式和独特优势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从制度保障看：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我国形成了保障人民当家作主的制度体系。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9bf0fafe5?vaa=1&amp;vcp=1&amp;pid=adb206412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规定》是“小切口”立法的一个成果。坚持厉行法治，通过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法规起草、调研论证和修改报批等多个环节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规定》获批准，既遵循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了立法的程序，又实现了立法精准、高效、灵活、管用好用，推进科学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立法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规定》一定程度上填补了暴雨灾害预警与响应的立法空白，完善中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国特色社会主义法治体系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规定》聚焦暴雨灾害问题，解决社会矛盾、维护社会稳定、实现公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平正义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9bf0fafe5?vaa=1&amp;vcp=1&amp;pid=adb206412&amp;color=0,0,0&amp;mp=1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④《规定》应人民生活需要而制定和颁布，是实行良法之治的体现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人民群众创造安全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、健康、有序的环境，细微处见大治理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，小法规见大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《规定》的制定和施行，有利于促进群众成为法治的忠实崇尚者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觉遵守者和坚定捍卫者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。“小切口”立法书写着法治“大文章”。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c7147600?sp=1&amp;vcp=1&amp;pid=2759a5f52&amp;color=0,0,0&amp;vtp=1&amp;vaab=1&amp;bt=1&amp;bbb=1"/>
          <p:cNvSpPr/>
          <p:nvPr/>
        </p:nvSpPr>
        <p:spPr>
          <a:xfrm>
            <a:off x="539496" y="48268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保障人民当家作主的制度体系的主要内容是什么？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人民代表大会制度。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我国的根本政治制度，是人民掌握国家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政权、行使权力的根本途径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中国共产党领导的多党合作和政治协商制度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。我国的一项基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本政治制度，强调通过充分协商，求同存异，找到最大公约数，画出最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大同心圆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民族区域自治制度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。实现民族平等、保障少数民族合法权利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的基本政治制度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基层群众自治制度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。完善基层群众自治制度，发展基层民主，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是社会主义民主政治建设的基础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c7147600?sp=1&amp;vcp=1&amp;pid=2759a5f52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公民参与民主生活的内涵、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原因及基本要求。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内涵：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公民依照法律法规，通过各种途径，以不同形式参与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管理国家和社会事务，实现民主权利，维护自身的合法权益。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原因：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公民参与是社会主义民主的要求，也是公民的一项权利。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c7147600?sp=1&amp;vcp=1&amp;pid=2759a5f52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基本要求：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对国家：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不断推进社会主义民主的制度化、规范化和程序化建设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对公民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①要有社会责任感和主人翁意识。②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以理性、公正、客观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的态度全面、深刻、辩证地看问题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立场正确、逻辑清晰地表达观点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和意见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。④逐步提高依法有序参与民主生活的能力。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2396</Words>
  <Application>Microsoft Office PowerPoint</Application>
  <PresentationFormat>宽屏</PresentationFormat>
  <Paragraphs>525</Paragraphs>
  <Slides>61</Slides>
  <Notes>58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9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8</cp:revision>
  <dcterms:created xsi:type="dcterms:W3CDTF">2024-11-29T09:29:49Z</dcterms:created>
  <dcterms:modified xsi:type="dcterms:W3CDTF">2025-07-24T08:11:10Z</dcterms:modified>
  <cp:category/>
  <cp:contentStatus/>
</cp:coreProperties>
</file>