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73"/>
  </p:notesMasterIdLst>
  <p:sldIdLst>
    <p:sldId id="256" r:id="rId2"/>
    <p:sldId id="257"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 id="297" r:id="rId40"/>
    <p:sldId id="298" r:id="rId41"/>
    <p:sldId id="299" r:id="rId42"/>
    <p:sldId id="300" r:id="rId43"/>
    <p:sldId id="301" r:id="rId44"/>
    <p:sldId id="302" r:id="rId45"/>
    <p:sldId id="303" r:id="rId46"/>
    <p:sldId id="304" r:id="rId47"/>
    <p:sldId id="305" r:id="rId48"/>
    <p:sldId id="306" r:id="rId49"/>
    <p:sldId id="307" r:id="rId50"/>
    <p:sldId id="308" r:id="rId51"/>
    <p:sldId id="309" r:id="rId52"/>
    <p:sldId id="310" r:id="rId53"/>
    <p:sldId id="311" r:id="rId54"/>
    <p:sldId id="312" r:id="rId55"/>
    <p:sldId id="313" r:id="rId56"/>
    <p:sldId id="314" r:id="rId57"/>
    <p:sldId id="315" r:id="rId58"/>
    <p:sldId id="316" r:id="rId59"/>
    <p:sldId id="317" r:id="rId60"/>
    <p:sldId id="318" r:id="rId61"/>
    <p:sldId id="319" r:id="rId62"/>
    <p:sldId id="320" r:id="rId63"/>
    <p:sldId id="321" r:id="rId64"/>
    <p:sldId id="322" r:id="rId65"/>
    <p:sldId id="323" r:id="rId66"/>
    <p:sldId id="324" r:id="rId67"/>
    <p:sldId id="325" r:id="rId68"/>
    <p:sldId id="326" r:id="rId69"/>
    <p:sldId id="327" r:id="rId70"/>
    <p:sldId id="328" r:id="rId71"/>
    <p:sldId id="329" r:id="rId72"/>
  </p:sldIdLst>
  <p:sldSz cx="12192000" cy="6858000"/>
  <p:notesSz cx="6858000" cy="12192000"/>
  <p:custDataLst>
    <p:tags r:id="rId74"/>
  </p:custData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176" autoAdjust="0"/>
    <p:restoredTop sz="94610"/>
  </p:normalViewPr>
  <p:slideViewPr>
    <p:cSldViewPr snapToGrid="0" snapToObjects="1">
      <p:cViewPr varScale="1">
        <p:scale>
          <a:sx n="56" d="100"/>
          <a:sy n="56" d="100"/>
        </p:scale>
        <p:origin x="62" y="41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notesMaster" Target="notesMasters/notesMaster1.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53</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54</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55</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56</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57</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58</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60</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61</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62</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63</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64</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65</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66</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67</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68</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70</a:t>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71</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49.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39.xml"/><Relationship Id="rId5" Type="http://schemas.openxmlformats.org/officeDocument/2006/relationships/slide" Target="../slides/slide6.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49.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39.xml"/><Relationship Id="rId5" Type="http://schemas.openxmlformats.org/officeDocument/2006/relationships/slide" Target="../slides/slide6.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df=3bbf163a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BA2F230D-445F-4EC3-8C43-038445231112}"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复习讲练</a:t>
            </a:r>
            <a:endParaRPr lang="en-US" sz="2400" dirty="0"/>
          </a:p>
        </p:txBody>
      </p:sp>
      <p:sp>
        <p:nvSpPr>
          <p:cNvPr id="5" name="MasterShapeName"/>
          <p:cNvSpPr/>
          <p:nvPr/>
        </p:nvSpPr>
        <p:spPr>
          <a:xfrm>
            <a:off x="393192" y="27432"/>
            <a:ext cx="1298448"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第2单元</a:t>
            </a:r>
            <a:endParaRPr lang="en-US" sz="2400" dirty="0"/>
          </a:p>
        </p:txBody>
      </p:sp>
      <p:sp>
        <p:nvSpPr>
          <p:cNvPr id="6" name="MasterShapeName"/>
          <p:cNvSpPr/>
          <p:nvPr/>
        </p:nvSpPr>
        <p:spPr>
          <a:xfrm>
            <a:off x="1883664" y="27432"/>
            <a:ext cx="8860536"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生物体的结构</a:t>
            </a:r>
            <a:endParaRPr lang="en-US" sz="240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1#df=3bbf163a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467BFB95-B00C-4BBA-BA8B-A5E1C2737789}"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9ba8e123b" descr="preencoded.png">
            <a:hlinkClick r:id="rId3" action="ppaction://hlinksldjump"/>
          </p:cNvPr>
          <p:cNvPicPr>
            <a:picLocks noChangeAspect="1"/>
          </p:cNvPicPr>
          <p:nvPr/>
        </p:nvPicPr>
        <p:blipFill>
          <a:blip r:embed="rId4"/>
          <a:stretch>
            <a:fillRect/>
          </a:stretch>
        </p:blipFill>
        <p:spPr>
          <a:xfrm>
            <a:off x="2487168" y="6483096"/>
            <a:ext cx="1399032" cy="374904"/>
          </a:xfrm>
          <a:prstGeom prst="rect">
            <a:avLst/>
          </a:prstGeom>
        </p:spPr>
      </p:pic>
      <p:pic>
        <p:nvPicPr>
          <p:cNvPr id="5" name="MasterShapeName?linknodeid=6e3ce3ee7" descr="preencoded.png">
            <a:hlinkClick r:id="rId5" action="ppaction://hlinksldjump"/>
          </p:cNvPr>
          <p:cNvPicPr>
            <a:picLocks noChangeAspect="1"/>
          </p:cNvPicPr>
          <p:nvPr/>
        </p:nvPicPr>
        <p:blipFill>
          <a:blip r:embed="rId4"/>
          <a:stretch>
            <a:fillRect/>
          </a:stretch>
        </p:blipFill>
        <p:spPr>
          <a:xfrm>
            <a:off x="4379976" y="6483096"/>
            <a:ext cx="1399032" cy="374904"/>
          </a:xfrm>
          <a:prstGeom prst="rect">
            <a:avLst/>
          </a:prstGeom>
        </p:spPr>
      </p:pic>
      <p:pic>
        <p:nvPicPr>
          <p:cNvPr id="6" name="MasterShapeName?linknodeid=22a67219e" descr="preencoded.png">
            <a:hlinkClick r:id="rId6" action="ppaction://hlinksldjump"/>
          </p:cNvPr>
          <p:cNvPicPr>
            <a:picLocks noChangeAspect="1"/>
          </p:cNvPicPr>
          <p:nvPr/>
        </p:nvPicPr>
        <p:blipFill>
          <a:blip r:embed="rId4"/>
          <a:stretch>
            <a:fillRect/>
          </a:stretch>
        </p:blipFill>
        <p:spPr>
          <a:xfrm>
            <a:off x="6336792" y="6483096"/>
            <a:ext cx="1399032" cy="374904"/>
          </a:xfrm>
          <a:prstGeom prst="rect">
            <a:avLst/>
          </a:prstGeom>
        </p:spPr>
      </p:pic>
      <p:pic>
        <p:nvPicPr>
          <p:cNvPr id="7" name="MasterShapeName?linknodeid=483ba9643" descr="preencoded.png">
            <a:hlinkClick r:id="rId7" action="ppaction://hlinksldjump"/>
          </p:cNvPr>
          <p:cNvPicPr>
            <a:picLocks noChangeAspect="1"/>
          </p:cNvPicPr>
          <p:nvPr/>
        </p:nvPicPr>
        <p:blipFill>
          <a:blip r:embed="rId4"/>
          <a:stretch>
            <a:fillRect/>
          </a:stretch>
        </p:blipFill>
        <p:spPr>
          <a:xfrm>
            <a:off x="8229600" y="6483096"/>
            <a:ext cx="1399032" cy="374904"/>
          </a:xfrm>
          <a:prstGeom prst="rect">
            <a:avLst/>
          </a:prstGeom>
        </p:spPr>
      </p:pic>
      <p:sp>
        <p:nvSpPr>
          <p:cNvPr id="8" name="MasterShapeName?linknodeid=9ba8e123b&amp;color=RGB(64,64,64)">
            <a:hlinkClick r:id="rId3" action="ppaction://hlinksldjump"/>
          </p:cNvPr>
          <p:cNvSpPr/>
          <p:nvPr/>
        </p:nvSpPr>
        <p:spPr>
          <a:xfrm>
            <a:off x="2660904" y="6519672"/>
            <a:ext cx="1170432" cy="265176"/>
          </a:xfrm>
          <a:prstGeom prst="rect">
            <a:avLst/>
          </a:prstGeom>
          <a:noFill/>
        </p:spPr>
        <p:txBody>
          <a:bodyPr wrap="square" lIns="0" tIns="0" rIns="0" bIns="0" rtlCol="0" anchor="ctr"/>
          <a:lstStyle/>
          <a:p>
            <a:pPr algn="ctr"/>
            <a:r>
              <a:rPr lang="en-US" sz="16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导图巧记忆</a:t>
            </a:r>
            <a:endParaRPr lang="en-US" sz="1600" dirty="0"/>
          </a:p>
        </p:txBody>
      </p:sp>
      <p:sp>
        <p:nvSpPr>
          <p:cNvPr id="9" name="MasterShapeName?linknodeid=6e3ce3ee7&amp;color=RGB(64,64,64)">
            <a:hlinkClick r:id="rId5" action="ppaction://hlinksldjump"/>
          </p:cNvPr>
          <p:cNvSpPr/>
          <p:nvPr/>
        </p:nvSpPr>
        <p:spPr>
          <a:xfrm>
            <a:off x="4544568" y="6519672"/>
            <a:ext cx="1170432" cy="265176"/>
          </a:xfrm>
          <a:prstGeom prst="rect">
            <a:avLst/>
          </a:prstGeom>
          <a:noFill/>
        </p:spPr>
        <p:txBody>
          <a:bodyPr wrap="square" lIns="0" tIns="0" rIns="0" bIns="0" rtlCol="0" anchor="ctr"/>
          <a:lstStyle/>
          <a:p>
            <a:pPr algn="ctr"/>
            <a:r>
              <a:rPr lang="en-US" sz="16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知识大集结</a:t>
            </a:r>
            <a:endParaRPr lang="en-US" sz="1600" dirty="0"/>
          </a:p>
        </p:txBody>
      </p:sp>
      <p:sp>
        <p:nvSpPr>
          <p:cNvPr id="10" name="MasterShapeName?linknodeid=22a67219e&amp;color=RGB(64,64,64)">
            <a:hlinkClick r:id="rId6" action="ppaction://hlinksldjump"/>
          </p:cNvPr>
          <p:cNvSpPr/>
          <p:nvPr/>
        </p:nvSpPr>
        <p:spPr>
          <a:xfrm>
            <a:off x="6501384" y="6519672"/>
            <a:ext cx="1170432" cy="265176"/>
          </a:xfrm>
          <a:prstGeom prst="rect">
            <a:avLst/>
          </a:prstGeom>
          <a:noFill/>
        </p:spPr>
        <p:txBody>
          <a:bodyPr wrap="square" lIns="0" tIns="0" rIns="0" bIns="0" rtlCol="0" anchor="ctr"/>
          <a:lstStyle/>
          <a:p>
            <a:pPr algn="ctr"/>
            <a:r>
              <a:rPr lang="en-US" sz="16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真题深解读</a:t>
            </a:r>
            <a:endParaRPr lang="en-US" sz="1600" dirty="0"/>
          </a:p>
        </p:txBody>
      </p:sp>
      <p:sp>
        <p:nvSpPr>
          <p:cNvPr id="11" name="MasterShapeName?linknodeid=483ba9643&amp;color=RGB(64,64,64)">
            <a:hlinkClick r:id="rId7" action="ppaction://hlinksldjump"/>
          </p:cNvPr>
          <p:cNvSpPr/>
          <p:nvPr/>
        </p:nvSpPr>
        <p:spPr>
          <a:xfrm>
            <a:off x="8394192" y="6519672"/>
            <a:ext cx="1170432" cy="265176"/>
          </a:xfrm>
          <a:prstGeom prst="rect">
            <a:avLst/>
          </a:prstGeom>
          <a:noFill/>
        </p:spPr>
        <p:txBody>
          <a:bodyPr wrap="square" lIns="0" tIns="0" rIns="0" bIns="0" rtlCol="0" anchor="ctr"/>
          <a:lstStyle/>
          <a:p>
            <a:pPr algn="ctr"/>
            <a:r>
              <a:rPr lang="en-US" sz="16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备考勤演练</a:t>
            </a:r>
            <a:endParaRPr lang="en-US" sz="1600" dirty="0"/>
          </a:p>
        </p:txBody>
      </p:sp>
      <p:sp>
        <p:nvSpPr>
          <p:cNvPr id="12"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复习讲练</a:t>
            </a:r>
            <a:endParaRPr lang="en-US" sz="2400" dirty="0"/>
          </a:p>
        </p:txBody>
      </p:sp>
      <p:sp>
        <p:nvSpPr>
          <p:cNvPr id="13" name="MasterShapeName"/>
          <p:cNvSpPr/>
          <p:nvPr/>
        </p:nvSpPr>
        <p:spPr>
          <a:xfrm>
            <a:off x="393192" y="27432"/>
            <a:ext cx="1298448"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第2单元</a:t>
            </a:r>
            <a:endParaRPr lang="en-US" sz="2400" dirty="0"/>
          </a:p>
        </p:txBody>
      </p:sp>
      <p:sp>
        <p:nvSpPr>
          <p:cNvPr id="14" name="MasterShapeName"/>
          <p:cNvSpPr/>
          <p:nvPr/>
        </p:nvSpPr>
        <p:spPr>
          <a:xfrm>
            <a:off x="1883664" y="27432"/>
            <a:ext cx="8860536"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生物体的结构</a:t>
            </a:r>
            <a:endParaRPr lang="en-US" sz="24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biology#pid=672dccc51f6855087e73718b#tid=673ae2d3f38e380009f4da8a#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587FF1A7-447D-1C49-08BF-D31A69307581}"/>
              </a:ext>
            </a:extLst>
          </p:cNvPr>
          <p:cNvPicPr>
            <a:picLocks/>
          </p:cNvPicPr>
          <p:nvPr userDrawn="1"/>
        </p:nvPicPr>
        <p:blipFill>
          <a:blip r:embed="rId2"/>
          <a:stretch>
            <a:fillRect/>
          </a:stretch>
        </p:blipFill>
        <p:spPr>
          <a:xfrm>
            <a:off x="0" y="-25400"/>
            <a:ext cx="12217400" cy="68834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353312" y="3383280"/>
            <a:ext cx="9756648" cy="9144"/>
          </a:xfrm>
          <a:prstGeom prst="rect">
            <a:avLst/>
          </a:prstGeom>
          <a:noFill/>
          <a:ln w="12700">
            <a:solidFill>
              <a:srgbClr val="DBADCF"/>
            </a:solidFill>
            <a:prstDash val="solid"/>
          </a:ln>
        </p:spPr>
        <p:txBody>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3DE29B43-56C7-4715-AAEB-932EDC5C2499}"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复习讲练</a:t>
            </a:r>
            <a:endParaRPr lang="en-US" sz="2400" dirty="0"/>
          </a:p>
        </p:txBody>
      </p:sp>
      <p:sp>
        <p:nvSpPr>
          <p:cNvPr id="5" name="MasterShapeName"/>
          <p:cNvSpPr/>
          <p:nvPr/>
        </p:nvSpPr>
        <p:spPr>
          <a:xfrm>
            <a:off x="393192" y="27432"/>
            <a:ext cx="1298448" cy="374904"/>
          </a:xfrm>
          <a:prstGeom prst="rect">
            <a:avLst/>
          </a:prstGeom>
          <a:noFill/>
        </p:spPr>
        <p:txBody>
          <a:bodyPr/>
          <a:lstStyle/>
          <a:p>
            <a:endParaRPr lang="zh-CN" altLang="en-US"/>
          </a:p>
        </p:txBody>
      </p:sp>
      <p:sp>
        <p:nvSpPr>
          <p:cNvPr id="6" name="MasterShapeName"/>
          <p:cNvSpPr/>
          <p:nvPr/>
        </p:nvSpPr>
        <p:spPr>
          <a:xfrm>
            <a:off x="1883664" y="27432"/>
            <a:ext cx="8860536" cy="374904"/>
          </a:xfrm>
          <a:prstGeom prst="rect">
            <a:avLst/>
          </a:prstGeom>
          <a:noFill/>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7BB474A8-6C8E-44AD-B9BD-CCD94BF1E325}"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9ba8e123b" descr="preencoded.png">
            <a:hlinkClick r:id="rId3" action="ppaction://hlinksldjump"/>
          </p:cNvPr>
          <p:cNvPicPr>
            <a:picLocks noChangeAspect="1"/>
          </p:cNvPicPr>
          <p:nvPr/>
        </p:nvPicPr>
        <p:blipFill>
          <a:blip r:embed="rId4"/>
          <a:stretch>
            <a:fillRect/>
          </a:stretch>
        </p:blipFill>
        <p:spPr>
          <a:xfrm>
            <a:off x="2487168" y="6483096"/>
            <a:ext cx="1399032" cy="374904"/>
          </a:xfrm>
          <a:prstGeom prst="rect">
            <a:avLst/>
          </a:prstGeom>
        </p:spPr>
      </p:pic>
      <p:pic>
        <p:nvPicPr>
          <p:cNvPr id="5" name="MasterShapeName?linknodeid=6e3ce3ee7" descr="preencoded.png">
            <a:hlinkClick r:id="rId5" action="ppaction://hlinksldjump"/>
          </p:cNvPr>
          <p:cNvPicPr>
            <a:picLocks noChangeAspect="1"/>
          </p:cNvPicPr>
          <p:nvPr/>
        </p:nvPicPr>
        <p:blipFill>
          <a:blip r:embed="rId4"/>
          <a:stretch>
            <a:fillRect/>
          </a:stretch>
        </p:blipFill>
        <p:spPr>
          <a:xfrm>
            <a:off x="4379976" y="6483096"/>
            <a:ext cx="1399032" cy="374904"/>
          </a:xfrm>
          <a:prstGeom prst="rect">
            <a:avLst/>
          </a:prstGeom>
        </p:spPr>
      </p:pic>
      <p:pic>
        <p:nvPicPr>
          <p:cNvPr id="6" name="MasterShapeName?linknodeid=22a67219e" descr="preencoded.png">
            <a:hlinkClick r:id="rId6" action="ppaction://hlinksldjump"/>
          </p:cNvPr>
          <p:cNvPicPr>
            <a:picLocks noChangeAspect="1"/>
          </p:cNvPicPr>
          <p:nvPr/>
        </p:nvPicPr>
        <p:blipFill>
          <a:blip r:embed="rId4"/>
          <a:stretch>
            <a:fillRect/>
          </a:stretch>
        </p:blipFill>
        <p:spPr>
          <a:xfrm>
            <a:off x="6336792" y="6483096"/>
            <a:ext cx="1399032" cy="374904"/>
          </a:xfrm>
          <a:prstGeom prst="rect">
            <a:avLst/>
          </a:prstGeom>
        </p:spPr>
      </p:pic>
      <p:pic>
        <p:nvPicPr>
          <p:cNvPr id="7" name="MasterShapeName?linknodeid=483ba9643" descr="preencoded.png">
            <a:hlinkClick r:id="rId7" action="ppaction://hlinksldjump"/>
          </p:cNvPr>
          <p:cNvPicPr>
            <a:picLocks noChangeAspect="1"/>
          </p:cNvPicPr>
          <p:nvPr/>
        </p:nvPicPr>
        <p:blipFill>
          <a:blip r:embed="rId4"/>
          <a:stretch>
            <a:fillRect/>
          </a:stretch>
        </p:blipFill>
        <p:spPr>
          <a:xfrm>
            <a:off x="8229600" y="6483096"/>
            <a:ext cx="1399032" cy="374904"/>
          </a:xfrm>
          <a:prstGeom prst="rect">
            <a:avLst/>
          </a:prstGeom>
        </p:spPr>
      </p:pic>
      <p:sp>
        <p:nvSpPr>
          <p:cNvPr id="8" name="MasterShapeName?linknodeid=9ba8e123b&amp;color=RGB(64,64,64)">
            <a:hlinkClick r:id="rId3" action="ppaction://hlinksldjump"/>
          </p:cNvPr>
          <p:cNvSpPr/>
          <p:nvPr/>
        </p:nvSpPr>
        <p:spPr>
          <a:xfrm>
            <a:off x="2660904" y="6519672"/>
            <a:ext cx="1170432" cy="265176"/>
          </a:xfrm>
          <a:prstGeom prst="rect">
            <a:avLst/>
          </a:prstGeom>
          <a:noFill/>
        </p:spPr>
        <p:txBody>
          <a:bodyPr wrap="square" lIns="0" tIns="0" rIns="0" bIns="0" rtlCol="0" anchor="ctr"/>
          <a:lstStyle/>
          <a:p>
            <a:pPr algn="ctr"/>
            <a:r>
              <a:rPr lang="en-US" sz="16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导图巧记忆</a:t>
            </a:r>
            <a:endParaRPr lang="en-US" sz="1600" dirty="0"/>
          </a:p>
        </p:txBody>
      </p:sp>
      <p:sp>
        <p:nvSpPr>
          <p:cNvPr id="9" name="MasterShapeName?linknodeid=6e3ce3ee7&amp;color=RGB(64,64,64)">
            <a:hlinkClick r:id="rId5" action="ppaction://hlinksldjump"/>
          </p:cNvPr>
          <p:cNvSpPr/>
          <p:nvPr/>
        </p:nvSpPr>
        <p:spPr>
          <a:xfrm>
            <a:off x="4544568" y="6519672"/>
            <a:ext cx="1170432" cy="265176"/>
          </a:xfrm>
          <a:prstGeom prst="rect">
            <a:avLst/>
          </a:prstGeom>
          <a:noFill/>
        </p:spPr>
        <p:txBody>
          <a:bodyPr wrap="square" lIns="0" tIns="0" rIns="0" bIns="0" rtlCol="0" anchor="ctr"/>
          <a:lstStyle/>
          <a:p>
            <a:pPr algn="ctr"/>
            <a:r>
              <a:rPr lang="en-US" sz="16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知识大集结</a:t>
            </a:r>
            <a:endParaRPr lang="en-US" sz="1600" dirty="0"/>
          </a:p>
        </p:txBody>
      </p:sp>
      <p:sp>
        <p:nvSpPr>
          <p:cNvPr id="10" name="MasterShapeName?linknodeid=22a67219e&amp;color=RGB(64,64,64)">
            <a:hlinkClick r:id="rId6" action="ppaction://hlinksldjump"/>
          </p:cNvPr>
          <p:cNvSpPr/>
          <p:nvPr/>
        </p:nvSpPr>
        <p:spPr>
          <a:xfrm>
            <a:off x="6501384" y="6519672"/>
            <a:ext cx="1170432" cy="265176"/>
          </a:xfrm>
          <a:prstGeom prst="rect">
            <a:avLst/>
          </a:prstGeom>
          <a:noFill/>
        </p:spPr>
        <p:txBody>
          <a:bodyPr wrap="square" lIns="0" tIns="0" rIns="0" bIns="0" rtlCol="0" anchor="ctr"/>
          <a:lstStyle/>
          <a:p>
            <a:pPr algn="ctr"/>
            <a:r>
              <a:rPr lang="en-US" sz="16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真题深解读</a:t>
            </a:r>
            <a:endParaRPr lang="en-US" sz="1600" dirty="0"/>
          </a:p>
        </p:txBody>
      </p:sp>
      <p:sp>
        <p:nvSpPr>
          <p:cNvPr id="11" name="MasterShapeName?linknodeid=483ba9643&amp;color=RGB(64,64,64)">
            <a:hlinkClick r:id="rId7" action="ppaction://hlinksldjump"/>
          </p:cNvPr>
          <p:cNvSpPr/>
          <p:nvPr/>
        </p:nvSpPr>
        <p:spPr>
          <a:xfrm>
            <a:off x="8394192" y="6519672"/>
            <a:ext cx="1170432" cy="265176"/>
          </a:xfrm>
          <a:prstGeom prst="rect">
            <a:avLst/>
          </a:prstGeom>
          <a:noFill/>
        </p:spPr>
        <p:txBody>
          <a:bodyPr wrap="square" lIns="0" tIns="0" rIns="0" bIns="0" rtlCol="0" anchor="ctr"/>
          <a:lstStyle/>
          <a:p>
            <a:pPr algn="ctr"/>
            <a:r>
              <a:rPr lang="en-US" sz="16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备考勤演练</a:t>
            </a:r>
            <a:endParaRPr lang="en-US" sz="1600" dirty="0"/>
          </a:p>
        </p:txBody>
      </p:sp>
      <p:sp>
        <p:nvSpPr>
          <p:cNvPr id="12"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复习讲练</a:t>
            </a:r>
            <a:endParaRPr lang="en-US" sz="2400" dirty="0"/>
          </a:p>
        </p:txBody>
      </p:sp>
      <p:sp>
        <p:nvSpPr>
          <p:cNvPr id="13" name="MasterShapeName"/>
          <p:cNvSpPr/>
          <p:nvPr/>
        </p:nvSpPr>
        <p:spPr>
          <a:xfrm>
            <a:off x="393192" y="27432"/>
            <a:ext cx="1298448" cy="374904"/>
          </a:xfrm>
          <a:prstGeom prst="rect">
            <a:avLst/>
          </a:prstGeom>
          <a:noFill/>
        </p:spPr>
        <p:txBody>
          <a:bodyPr/>
          <a:lstStyle/>
          <a:p>
            <a:endParaRPr lang="zh-CN" altLang="en-US"/>
          </a:p>
        </p:txBody>
      </p:sp>
      <p:sp>
        <p:nvSpPr>
          <p:cNvPr id="14" name="MasterShapeName"/>
          <p:cNvSpPr/>
          <p:nvPr/>
        </p:nvSpPr>
        <p:spPr>
          <a:xfrm>
            <a:off x="1883664" y="27432"/>
            <a:ext cx="8860536" cy="374904"/>
          </a:xfrm>
          <a:prstGeom prst="rect">
            <a:avLst/>
          </a:prstGeom>
          <a:noFill/>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ackCover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11.xml"/><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2.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3.xml"/><Relationship Id="rId1" Type="http://schemas.openxmlformats.org/officeDocument/2006/relationships/slideLayout" Target="../slideLayouts/slideLayout11.xml"/><Relationship Id="rId4" Type="http://schemas.openxmlformats.org/officeDocument/2006/relationships/image" Target="../media/image13.jpeg"/></Relationships>
</file>

<file path=ppt/slides/_rels/slide3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4.xml"/><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5.xml"/><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6.xml"/><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7.xml"/><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8.xml"/><Relationship Id="rId1" Type="http://schemas.openxmlformats.org/officeDocument/2006/relationships/slideLayout" Target="../slideLayouts/slideLayout11.xml"/><Relationship Id="rId4" Type="http://schemas.openxmlformats.org/officeDocument/2006/relationships/image" Target="../media/image19.jpe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0.xml"/><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1.xml"/><Relationship Id="rId1" Type="http://schemas.openxmlformats.org/officeDocument/2006/relationships/slideLayout" Target="../slideLayouts/slideLayout11.xml"/><Relationship Id="rId4" Type="http://schemas.openxmlformats.org/officeDocument/2006/relationships/image" Target="../media/image31.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43.xml"/><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44.xml"/><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7.xml"/><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0.xml"/><Relationship Id="rId1" Type="http://schemas.openxmlformats.org/officeDocument/2006/relationships/slideLayout" Target="../slideLayouts/slideLayout1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1.xml"/></Relationships>
</file>

<file path=ppt/slides/_rels/slide5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53.xml"/><Relationship Id="rId1" Type="http://schemas.openxmlformats.org/officeDocument/2006/relationships/slideLayout" Target="../slideLayouts/slideLayout11.xml"/></Relationships>
</file>

<file path=ppt/slides/_rels/slide5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4.xml"/><Relationship Id="rId1" Type="http://schemas.openxmlformats.org/officeDocument/2006/relationships/slideLayout" Target="../slideLayouts/slideLayout1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1.xml"/></Relationships>
</file>

<file path=ppt/slides/_rels/slide5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56.xml"/><Relationship Id="rId1" Type="http://schemas.openxmlformats.org/officeDocument/2006/relationships/slideLayout" Target="../slideLayouts/slideLayout1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1.xml"/></Relationships>
</file>

<file path=ppt/slides/_rels/slide6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61.xml"/><Relationship Id="rId1" Type="http://schemas.openxmlformats.org/officeDocument/2006/relationships/slideLayout" Target="../slideLayouts/slideLayout11.xml"/><Relationship Id="rId4" Type="http://schemas.openxmlformats.org/officeDocument/2006/relationships/image" Target="../media/image39.pn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1.xml"/></Relationships>
</file>

<file path=ppt/slides/_rels/slide6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68.xml"/><Relationship Id="rId1" Type="http://schemas.openxmlformats.org/officeDocument/2006/relationships/slideLayout" Target="../slideLayouts/slideLayout11.xml"/></Relationships>
</file>

<file path=ppt/slides/_rels/slide6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69.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7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70.xml"/><Relationship Id="rId1" Type="http://schemas.openxmlformats.org/officeDocument/2006/relationships/slideLayout" Target="../slideLayouts/slideLayout11.xml"/></Relationships>
</file>

<file path=ppt/slides/_rels/slide7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71.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plit dir="in"/>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24_1#b80707efe?vaa=1&amp;vcp=1&amp;vis=1&amp;pid=725cb9455&amp;color=0,0,0&amp;vtp=1&amp;vaab=1&amp;bt=1&amp;bbb=1"/>
          <p:cNvSpPr/>
          <p:nvPr/>
        </p:nvSpPr>
        <p:spPr>
          <a:xfrm>
            <a:off x="539496" y="1543558"/>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（2）对光：</a:t>
            </a:r>
            <a:endParaRPr lang="en-US" altLang="zh-CN" sz="2800" dirty="0"/>
          </a:p>
        </p:txBody>
      </p:sp>
      <p:sp>
        <p:nvSpPr>
          <p:cNvPr id="3" name="QB_7_BD.25_1#b5aad00ae?vaa=1&amp;vcp=1&amp;vis=1&amp;pid=b80707efe&amp;color=0,0,0&amp;vtp=1&amp;vaab=1&amp;bbb=1&amp;hb=1"/>
          <p:cNvSpPr/>
          <p:nvPr/>
        </p:nvSpPr>
        <p:spPr>
          <a:xfrm>
            <a:off x="539496" y="2171255"/>
            <a:ext cx="11109960" cy="1201357"/>
          </a:xfrm>
          <a:prstGeom prst="rect">
            <a:avLst/>
          </a:prstGeom>
          <a:noFill/>
        </p:spPr>
        <p:txBody>
          <a:bodyPr wrap="none" lIns="0" tIns="0" rIns="0" bIns="0" rtlCol="0" anchor="t"/>
          <a:lstStyle/>
          <a:p>
            <a:pPr algn="l"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①需要强光时可选择</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面镜和遮光器上的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光圈；需要弱光时可选</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择</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面镜和遮光器上的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光圈</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B_7_AN.1_1#b5aad00ae.blank?vaa=1&amp;vcp=1&amp;vis=1&amp;pid=b80707efe&amp;color=0,0,0&amp;vpa=14&amp;vtp=1&amp;vaab=1"/>
          <p:cNvSpPr/>
          <p:nvPr/>
        </p:nvSpPr>
        <p:spPr>
          <a:xfrm>
            <a:off x="3750215" y="2140775"/>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凹</a:t>
            </a:r>
            <a:endParaRPr lang="en-US" altLang="zh-CN" sz="2800" dirty="0"/>
          </a:p>
        </p:txBody>
      </p:sp>
      <p:sp>
        <p:nvSpPr>
          <p:cNvPr id="5" name="QB_7_AN.2_1#b5aad00ae.blank?vaa=1&amp;vcp=1&amp;vis=1&amp;pid=b80707efe&amp;color=0,0,0&amp;vpa=15&amp;vtp=1&amp;vaab=1"/>
          <p:cNvSpPr/>
          <p:nvPr/>
        </p:nvSpPr>
        <p:spPr>
          <a:xfrm>
            <a:off x="7306214" y="2140775"/>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大</a:t>
            </a:r>
            <a:endParaRPr lang="en-US" altLang="zh-CN" sz="2800" dirty="0"/>
          </a:p>
        </p:txBody>
      </p:sp>
      <p:sp>
        <p:nvSpPr>
          <p:cNvPr id="6" name="QB_7_AN.3_1#b5aad00ae.blank?vaa=1&amp;vcp=1&amp;vis=1&amp;pid=b80707efe&amp;color=0,0,0&amp;vpa=16&amp;vtp=1&amp;vaab=1"/>
          <p:cNvSpPr/>
          <p:nvPr/>
        </p:nvSpPr>
        <p:spPr>
          <a:xfrm>
            <a:off x="905415" y="2767520"/>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平</a:t>
            </a:r>
            <a:endParaRPr lang="en-US" altLang="zh-CN" sz="2800" dirty="0"/>
          </a:p>
        </p:txBody>
      </p:sp>
      <p:sp>
        <p:nvSpPr>
          <p:cNvPr id="7" name="QB_7_AN.4_1#b5aad00ae.blank?vaa=1&amp;vcp=1&amp;vis=1&amp;pid=b80707efe&amp;color=0,0,0&amp;vpa=17&amp;vtp=1&amp;vaab=1"/>
          <p:cNvSpPr/>
          <p:nvPr/>
        </p:nvSpPr>
        <p:spPr>
          <a:xfrm>
            <a:off x="4461415" y="2767520"/>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小</a:t>
            </a:r>
            <a:endParaRPr lang="en-US" altLang="zh-CN" sz="2800" dirty="0"/>
          </a:p>
        </p:txBody>
      </p:sp>
      <p:sp>
        <p:nvSpPr>
          <p:cNvPr id="8" name="QB_7_BD.30_1#ba41ea4e3?vaa=1&amp;vcp=1&amp;vis=1&amp;pid=b80707efe&amp;color=0,0,0&amp;vtp=1&amp;vaab=1&amp;bbb=1&amp;hb=1"/>
          <p:cNvSpPr/>
          <p:nvPr/>
        </p:nvSpPr>
        <p:spPr>
          <a:xfrm>
            <a:off x="539496" y="3448240"/>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②对光时</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，应首先转动</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，使</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对准</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；再转动</a:t>
            </a:r>
          </a:p>
          <a:p>
            <a:pPr latinLnBrk="1">
              <a:lnSpc>
                <a:spcPts val="51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，把</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光圈对准通光孔。对光成功的标准是通过目镜可</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以看到整个视野呈</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9" name="QB_7_AN.31_1#ba41ea4e3.blank?vaa=1&amp;vcp=1&amp;vis=1&amp;pid=b80707efe&amp;color=0,0,0&amp;vpa=18&amp;vtp=1&amp;vaab=1&amp;bbb=1"/>
          <p:cNvSpPr/>
          <p:nvPr/>
        </p:nvSpPr>
        <p:spPr>
          <a:xfrm>
            <a:off x="4105815" y="3417760"/>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转换器</a:t>
            </a:r>
            <a:endParaRPr lang="en-US" altLang="zh-CN" sz="2800" dirty="0"/>
          </a:p>
        </p:txBody>
      </p:sp>
      <p:sp>
        <p:nvSpPr>
          <p:cNvPr id="10" name="QB_7_AN.32_1#ba41ea4e3.blank?vaa=1&amp;vcp=1&amp;vis=1&amp;pid=b80707efe&amp;color=0,0,0&amp;vpa=19&amp;vtp=1&amp;vaab=1&amp;bbb=1"/>
          <p:cNvSpPr/>
          <p:nvPr/>
        </p:nvSpPr>
        <p:spPr>
          <a:xfrm>
            <a:off x="6239415" y="3417760"/>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低倍物镜</a:t>
            </a:r>
            <a:endParaRPr lang="en-US" altLang="zh-CN" sz="2800" dirty="0"/>
          </a:p>
        </p:txBody>
      </p:sp>
      <p:sp>
        <p:nvSpPr>
          <p:cNvPr id="11" name="QB_7_AN.33_1#ba41ea4e3.blank?vaa=1&amp;vcp=1&amp;vis=1&amp;pid=b80707efe&amp;color=0,0,0&amp;vpa=20&amp;vtp=1&amp;vaab=1&amp;bbb=1"/>
          <p:cNvSpPr/>
          <p:nvPr/>
        </p:nvSpPr>
        <p:spPr>
          <a:xfrm>
            <a:off x="8728614" y="3417760"/>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通光孔</a:t>
            </a:r>
            <a:endParaRPr lang="en-US" altLang="zh-CN" sz="2800" dirty="0"/>
          </a:p>
        </p:txBody>
      </p:sp>
      <p:sp>
        <p:nvSpPr>
          <p:cNvPr id="12" name="QB_7_AN.34_1#ba41ea4e3.blank?vaa=1&amp;vcp=1&amp;vis=1&amp;pid=b80707efe&amp;color=0,0,0&amp;vpa=21&amp;vtp=1&amp;vaab=1&amp;bbb=1"/>
          <p:cNvSpPr/>
          <p:nvPr/>
        </p:nvSpPr>
        <p:spPr>
          <a:xfrm>
            <a:off x="549815" y="4065460"/>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遮光器</a:t>
            </a:r>
            <a:endParaRPr lang="en-US" altLang="zh-CN" sz="2800" dirty="0"/>
          </a:p>
        </p:txBody>
      </p:sp>
      <p:sp>
        <p:nvSpPr>
          <p:cNvPr id="13" name="QB_7_AN.35_1#ba41ea4e3.blank?vaa=1&amp;vcp=1&amp;vis=1&amp;pid=b80707efe&amp;color=0,0,0&amp;vpa=22&amp;vtp=1&amp;vaab=1&amp;bbb=1"/>
          <p:cNvSpPr/>
          <p:nvPr/>
        </p:nvSpPr>
        <p:spPr>
          <a:xfrm>
            <a:off x="2683414" y="4065460"/>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最大的</a:t>
            </a:r>
            <a:endParaRPr lang="en-US" altLang="zh-CN" sz="2800" dirty="0"/>
          </a:p>
        </p:txBody>
      </p:sp>
      <p:sp>
        <p:nvSpPr>
          <p:cNvPr id="14" name="QB_7_AN.36_1#ba41ea4e3.blank?vaa=1&amp;vcp=1&amp;vis=1&amp;pid=b80707efe&amp;color=0,0,0&amp;vpa=23&amp;vtp=1&amp;vaab=1&amp;bbb=1"/>
          <p:cNvSpPr/>
          <p:nvPr/>
        </p:nvSpPr>
        <p:spPr>
          <a:xfrm>
            <a:off x="3394615" y="4692205"/>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雪白色</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
                                            <p:bg/>
                                          </p:spTgt>
                                        </p:tgtEl>
                                        <p:attrNameLst>
                                          <p:attrName>style.visibility</p:attrName>
                                        </p:attrNameLst>
                                      </p:cBhvr>
                                      <p:to>
                                        <p:strVal val="visible"/>
                                      </p:to>
                                    </p:set>
                                    <p:animEffect transition="in" filter="wipe(left)">
                                      <p:cBhvr>
                                        <p:cTn id="31" dur="500"/>
                                        <p:tgtEl>
                                          <p:spTgt spid="7">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wipe(left)">
                                      <p:cBhvr>
                                        <p:cTn id="34" dur="500"/>
                                        <p:tgtEl>
                                          <p:spTgt spid="7">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9">
                                            <p:bg/>
                                          </p:spTgt>
                                        </p:tgtEl>
                                        <p:attrNameLst>
                                          <p:attrName>style.visibility</p:attrName>
                                        </p:attrNameLst>
                                      </p:cBhvr>
                                      <p:to>
                                        <p:strVal val="visible"/>
                                      </p:to>
                                    </p:set>
                                    <p:animEffect transition="in" filter="wipe(left)">
                                      <p:cBhvr>
                                        <p:cTn id="39" dur="500"/>
                                        <p:tgtEl>
                                          <p:spTgt spid="9">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wipe(left)">
                                      <p:cBhvr>
                                        <p:cTn id="42" dur="500"/>
                                        <p:tgtEl>
                                          <p:spTgt spid="9">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0">
                                            <p:bg/>
                                          </p:spTgt>
                                        </p:tgtEl>
                                        <p:attrNameLst>
                                          <p:attrName>style.visibility</p:attrName>
                                        </p:attrNameLst>
                                      </p:cBhvr>
                                      <p:to>
                                        <p:strVal val="visible"/>
                                      </p:to>
                                    </p:set>
                                    <p:animEffect transition="in" filter="wipe(left)">
                                      <p:cBhvr>
                                        <p:cTn id="47" dur="500"/>
                                        <p:tgtEl>
                                          <p:spTgt spid="10">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0">
                                            <p:txEl>
                                              <p:pRg st="0" end="0"/>
                                            </p:txEl>
                                          </p:spTgt>
                                        </p:tgtEl>
                                        <p:attrNameLst>
                                          <p:attrName>style.visibility</p:attrName>
                                        </p:attrNameLst>
                                      </p:cBhvr>
                                      <p:to>
                                        <p:strVal val="visible"/>
                                      </p:to>
                                    </p:set>
                                    <p:animEffect transition="in" filter="wipe(left)">
                                      <p:cBhvr>
                                        <p:cTn id="50" dur="500"/>
                                        <p:tgtEl>
                                          <p:spTgt spid="10">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1">
                                            <p:bg/>
                                          </p:spTgt>
                                        </p:tgtEl>
                                        <p:attrNameLst>
                                          <p:attrName>style.visibility</p:attrName>
                                        </p:attrNameLst>
                                      </p:cBhvr>
                                      <p:to>
                                        <p:strVal val="visible"/>
                                      </p:to>
                                    </p:set>
                                    <p:animEffect transition="in" filter="wipe(left)">
                                      <p:cBhvr>
                                        <p:cTn id="55" dur="500"/>
                                        <p:tgtEl>
                                          <p:spTgt spid="11">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1">
                                            <p:txEl>
                                              <p:pRg st="0" end="0"/>
                                            </p:txEl>
                                          </p:spTgt>
                                        </p:tgtEl>
                                        <p:attrNameLst>
                                          <p:attrName>style.visibility</p:attrName>
                                        </p:attrNameLst>
                                      </p:cBhvr>
                                      <p:to>
                                        <p:strVal val="visible"/>
                                      </p:to>
                                    </p:set>
                                    <p:animEffect transition="in" filter="wipe(left)">
                                      <p:cBhvr>
                                        <p:cTn id="58" dur="500"/>
                                        <p:tgtEl>
                                          <p:spTgt spid="11">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2">
                                            <p:bg/>
                                          </p:spTgt>
                                        </p:tgtEl>
                                        <p:attrNameLst>
                                          <p:attrName>style.visibility</p:attrName>
                                        </p:attrNameLst>
                                      </p:cBhvr>
                                      <p:to>
                                        <p:strVal val="visible"/>
                                      </p:to>
                                    </p:set>
                                    <p:animEffect transition="in" filter="wipe(left)">
                                      <p:cBhvr>
                                        <p:cTn id="63" dur="500"/>
                                        <p:tgtEl>
                                          <p:spTgt spid="12">
                                            <p:bg/>
                                          </p:spTgt>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2">
                                            <p:txEl>
                                              <p:pRg st="0" end="0"/>
                                            </p:txEl>
                                          </p:spTgt>
                                        </p:tgtEl>
                                        <p:attrNameLst>
                                          <p:attrName>style.visibility</p:attrName>
                                        </p:attrNameLst>
                                      </p:cBhvr>
                                      <p:to>
                                        <p:strVal val="visible"/>
                                      </p:to>
                                    </p:set>
                                    <p:animEffect transition="in" filter="wipe(left)">
                                      <p:cBhvr>
                                        <p:cTn id="66" dur="500"/>
                                        <p:tgtEl>
                                          <p:spTgt spid="12">
                                            <p:txEl>
                                              <p:pRg st="0" end="0"/>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3">
                                            <p:bg/>
                                          </p:spTgt>
                                        </p:tgtEl>
                                        <p:attrNameLst>
                                          <p:attrName>style.visibility</p:attrName>
                                        </p:attrNameLst>
                                      </p:cBhvr>
                                      <p:to>
                                        <p:strVal val="visible"/>
                                      </p:to>
                                    </p:set>
                                    <p:animEffect transition="in" filter="wipe(left)">
                                      <p:cBhvr>
                                        <p:cTn id="71" dur="500"/>
                                        <p:tgtEl>
                                          <p:spTgt spid="13">
                                            <p:bg/>
                                          </p:spTgt>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3">
                                            <p:txEl>
                                              <p:pRg st="0" end="0"/>
                                            </p:txEl>
                                          </p:spTgt>
                                        </p:tgtEl>
                                        <p:attrNameLst>
                                          <p:attrName>style.visibility</p:attrName>
                                        </p:attrNameLst>
                                      </p:cBhvr>
                                      <p:to>
                                        <p:strVal val="visible"/>
                                      </p:to>
                                    </p:set>
                                    <p:animEffect transition="in" filter="wipe(left)">
                                      <p:cBhvr>
                                        <p:cTn id="74" dur="500"/>
                                        <p:tgtEl>
                                          <p:spTgt spid="13">
                                            <p:txEl>
                                              <p:pRg st="0" end="0"/>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14">
                                            <p:bg/>
                                          </p:spTgt>
                                        </p:tgtEl>
                                        <p:attrNameLst>
                                          <p:attrName>style.visibility</p:attrName>
                                        </p:attrNameLst>
                                      </p:cBhvr>
                                      <p:to>
                                        <p:strVal val="visible"/>
                                      </p:to>
                                    </p:set>
                                    <p:animEffect transition="in" filter="wipe(left)">
                                      <p:cBhvr>
                                        <p:cTn id="79" dur="500"/>
                                        <p:tgtEl>
                                          <p:spTgt spid="14">
                                            <p:bg/>
                                          </p:spTgt>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14">
                                            <p:txEl>
                                              <p:pRg st="0" end="0"/>
                                            </p:txEl>
                                          </p:spTgt>
                                        </p:tgtEl>
                                        <p:attrNameLst>
                                          <p:attrName>style.visibility</p:attrName>
                                        </p:attrNameLst>
                                      </p:cBhvr>
                                      <p:to>
                                        <p:strVal val="visible"/>
                                      </p:to>
                                    </p:set>
                                    <p:animEffect transition="in" filter="wipe(left)">
                                      <p:cBhvr>
                                        <p:cTn id="82"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7" grpId="0" build="p" animBg="1"/>
      <p:bldP spid="9" grpId="0" build="p" animBg="1"/>
      <p:bldP spid="10" grpId="0" build="p" animBg="1"/>
      <p:bldP spid="11" grpId="0" build="p" animBg="1"/>
      <p:bldP spid="12" grpId="0" build="p" animBg="1"/>
      <p:bldP spid="13" grpId="0" build="p" animBg="1"/>
      <p:bldP spid="14"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37_1#951e8fff7?vaa=1&amp;vcp=1&amp;vis=1&amp;pid=725cb9455&amp;color=0,0,0&amp;mp=1&amp;vtp=1&amp;vaab=1&amp;bt=1&amp;bbb=1&amp;hb=1"/>
          <p:cNvSpPr/>
          <p:nvPr/>
        </p:nvSpPr>
        <p:spPr>
          <a:xfrm>
            <a:off x="539496" y="890778"/>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（3）放置玻片标本：把要观察的玻片标本正面朝上放在载物台上</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，用</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压片夹压住，玻片标本要正对</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的中心。玻片标本的类型有</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B_6_AN.1_1#951e8fff7.blank?vaa=1&amp;vcp=1&amp;vis=1&amp;pid=725cb9455&amp;color=0,0,0&amp;mp=1&amp;vpa=24&amp;vtp=1&amp;vaab=1&amp;bbb=1"/>
          <p:cNvSpPr/>
          <p:nvPr/>
        </p:nvSpPr>
        <p:spPr>
          <a:xfrm>
            <a:off x="5172615" y="1507998"/>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通光孔</a:t>
            </a:r>
            <a:endParaRPr lang="en-US" altLang="zh-CN" sz="2800" dirty="0"/>
          </a:p>
        </p:txBody>
      </p:sp>
      <p:sp>
        <p:nvSpPr>
          <p:cNvPr id="4" name="QB_6_AN.2_1#951e8fff7.blank?vaa=1&amp;vcp=1&amp;vis=1&amp;pid=725cb9455&amp;color=0,0,0&amp;mp=1&amp;vpa=25&amp;vtp=1&amp;vaab=1&amp;bbb=1"/>
          <p:cNvSpPr/>
          <p:nvPr/>
        </p:nvSpPr>
        <p:spPr>
          <a:xfrm>
            <a:off x="638715" y="2134743"/>
            <a:ext cx="969963" cy="553657"/>
          </a:xfrm>
          <a:prstGeom prst="rect">
            <a:avLst/>
          </a:prstGeom>
          <a:noFill/>
        </p:spPr>
        <p:txBody>
          <a:bodyPr wrap="none" lIns="0" tIns="0" rIns="0" bIns="0" rtlCol="0" anchor="t"/>
          <a:lstStyle/>
          <a:p>
            <a:pPr algn="ct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切片</a:t>
            </a:r>
            <a:endParaRPr lang="en-US" altLang="zh-CN" sz="2800" dirty="0"/>
          </a:p>
        </p:txBody>
      </p:sp>
      <p:sp>
        <p:nvSpPr>
          <p:cNvPr id="5" name="QB_6_AN.3_1#951e8fff7.blank?vaa=1&amp;vcp=1&amp;vis=1&amp;pid=725cb9455&amp;color=0,0,0&amp;mp=1&amp;vpa=26&amp;vtp=1&amp;vaab=1&amp;bbb=1"/>
          <p:cNvSpPr/>
          <p:nvPr/>
        </p:nvSpPr>
        <p:spPr>
          <a:xfrm>
            <a:off x="2150014" y="2134743"/>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装片</a:t>
            </a:r>
            <a:endParaRPr lang="en-US" altLang="zh-CN" sz="2800" dirty="0"/>
          </a:p>
        </p:txBody>
      </p:sp>
      <p:sp>
        <p:nvSpPr>
          <p:cNvPr id="6" name="QB_6_AN.4_1#951e8fff7.blank?vaa=1&amp;vcp=1&amp;vis=1&amp;pid=725cb9455&amp;color=0,0,0&amp;mp=1&amp;vpa=27&amp;vtp=1&amp;vaab=1&amp;bbb=1"/>
          <p:cNvSpPr/>
          <p:nvPr/>
        </p:nvSpPr>
        <p:spPr>
          <a:xfrm>
            <a:off x="3572415" y="2134743"/>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涂片</a:t>
            </a:r>
            <a:endParaRPr lang="en-US" altLang="zh-CN" sz="2800" dirty="0"/>
          </a:p>
        </p:txBody>
      </p:sp>
      <p:sp>
        <p:nvSpPr>
          <p:cNvPr id="7" name="QB_6_BD.42_1#369da9e9b?sp=1&amp;vaa=1&amp;vcp=1&amp;vis=1&amp;pid=725cb9455&amp;color=0,0,0&amp;vtp=1&amp;vaab=1&amp;bbb=1&amp;hb=1"/>
          <p:cNvSpPr/>
          <p:nvPr/>
        </p:nvSpPr>
        <p:spPr>
          <a:xfrm>
            <a:off x="539496" y="2814510"/>
            <a:ext cx="11109960" cy="31444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（4）观察</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：顺时针方向转动</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使镜筒缓缓下降</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，此时</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，眼睛一定要从</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注视</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直到物镜接近玻片标本为止</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。然后一只眼向</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内看，</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同时逆时针方向转动粗准焦螺旋</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，使镜筒慢慢上升，</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直到看清物像为止。</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再略微转动</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使物像更清晰。</a:t>
            </a:r>
            <a:endParaRPr lang="en-US" altLang="zh-CN" sz="2800" dirty="0"/>
          </a:p>
        </p:txBody>
      </p:sp>
      <p:sp>
        <p:nvSpPr>
          <p:cNvPr id="8" name="QB_6_AN.43_1#369da9e9b.blank?vaa=1&amp;vcp=1&amp;vis=1&amp;pid=725cb9455&amp;color=0,0,0&amp;vpa=28&amp;vtp=1&amp;vaab=1&amp;bbb=1"/>
          <p:cNvSpPr/>
          <p:nvPr/>
        </p:nvSpPr>
        <p:spPr>
          <a:xfrm>
            <a:off x="4994815" y="2784030"/>
            <a:ext cx="20367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粗准焦螺旋</a:t>
            </a:r>
            <a:endParaRPr lang="en-US" altLang="zh-CN" sz="2800" dirty="0"/>
          </a:p>
        </p:txBody>
      </p:sp>
      <p:sp>
        <p:nvSpPr>
          <p:cNvPr id="9" name="QB_6_AN.44_1#369da9e9b.blank?vaa=1&amp;vcp=1&amp;vis=1&amp;pid=725cb9455&amp;color=0,0,0&amp;vpa=29&amp;vtp=1&amp;vaab=1&amp;bbb=1"/>
          <p:cNvSpPr/>
          <p:nvPr/>
        </p:nvSpPr>
        <p:spPr>
          <a:xfrm>
            <a:off x="6595014" y="3431730"/>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侧面</a:t>
            </a:r>
            <a:endParaRPr lang="en-US" altLang="zh-CN" sz="2800" dirty="0"/>
          </a:p>
        </p:txBody>
      </p:sp>
      <p:sp>
        <p:nvSpPr>
          <p:cNvPr id="10" name="QB_6_AN.45_1#369da9e9b.blank?vaa=1&amp;vcp=1&amp;vis=1&amp;pid=725cb9455&amp;color=0,0,0&amp;vpa=30&amp;vtp=1&amp;vaab=1&amp;bbb=1"/>
          <p:cNvSpPr/>
          <p:nvPr/>
        </p:nvSpPr>
        <p:spPr>
          <a:xfrm>
            <a:off x="1261015" y="4079430"/>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物镜</a:t>
            </a:r>
            <a:endParaRPr lang="en-US" altLang="zh-CN" sz="2800" dirty="0"/>
          </a:p>
        </p:txBody>
      </p:sp>
      <p:sp>
        <p:nvSpPr>
          <p:cNvPr id="11" name="QB_6_AN.46_1#369da9e9b.blank?vaa=1&amp;vcp=1&amp;vis=1&amp;pid=725cb9455&amp;color=0,0,0&amp;vpa=31&amp;vtp=1&amp;vaab=1&amp;bbb=1"/>
          <p:cNvSpPr/>
          <p:nvPr/>
        </p:nvSpPr>
        <p:spPr>
          <a:xfrm>
            <a:off x="9439814" y="4079430"/>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目镜</a:t>
            </a:r>
            <a:endParaRPr lang="en-US" altLang="zh-CN" sz="2800" dirty="0"/>
          </a:p>
        </p:txBody>
      </p:sp>
      <p:sp>
        <p:nvSpPr>
          <p:cNvPr id="12" name="QB_6_AN.47_1#369da9e9b.blank?vaa=1&amp;vcp=1&amp;vis=1&amp;pid=725cb9455&amp;color=0,0,0&amp;vpa=32&amp;vtp=1&amp;vaab=1&amp;bbb=1"/>
          <p:cNvSpPr/>
          <p:nvPr/>
        </p:nvSpPr>
        <p:spPr>
          <a:xfrm>
            <a:off x="2327814" y="5353875"/>
            <a:ext cx="20367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细准焦螺旋</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wipe(left)">
                                      <p:cBhvr>
                                        <p:cTn id="23" dur="500"/>
                                        <p:tgtEl>
                                          <p:spTgt spid="5">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wipe(left)">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6">
                                            <p:bg/>
                                          </p:spTgt>
                                        </p:tgtEl>
                                        <p:attrNameLst>
                                          <p:attrName>style.visibility</p:attrName>
                                        </p:attrNameLst>
                                      </p:cBhvr>
                                      <p:to>
                                        <p:strVal val="visible"/>
                                      </p:to>
                                    </p:set>
                                    <p:animEffect transition="in" filter="wipe(left)">
                                      <p:cBhvr>
                                        <p:cTn id="31" dur="500"/>
                                        <p:tgtEl>
                                          <p:spTgt spid="6">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wipe(left)">
                                      <p:cBhvr>
                                        <p:cTn id="34" dur="500"/>
                                        <p:tgtEl>
                                          <p:spTgt spid="6">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8">
                                            <p:bg/>
                                          </p:spTgt>
                                        </p:tgtEl>
                                        <p:attrNameLst>
                                          <p:attrName>style.visibility</p:attrName>
                                        </p:attrNameLst>
                                      </p:cBhvr>
                                      <p:to>
                                        <p:strVal val="visible"/>
                                      </p:to>
                                    </p:set>
                                    <p:animEffect transition="in" filter="wipe(left)">
                                      <p:cBhvr>
                                        <p:cTn id="39" dur="500"/>
                                        <p:tgtEl>
                                          <p:spTgt spid="8">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8">
                                            <p:txEl>
                                              <p:pRg st="0" end="0"/>
                                            </p:txEl>
                                          </p:spTgt>
                                        </p:tgtEl>
                                        <p:attrNameLst>
                                          <p:attrName>style.visibility</p:attrName>
                                        </p:attrNameLst>
                                      </p:cBhvr>
                                      <p:to>
                                        <p:strVal val="visible"/>
                                      </p:to>
                                    </p:set>
                                    <p:animEffect transition="in" filter="wipe(left)">
                                      <p:cBhvr>
                                        <p:cTn id="42" dur="500"/>
                                        <p:tgtEl>
                                          <p:spTgt spid="8">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9">
                                            <p:bg/>
                                          </p:spTgt>
                                        </p:tgtEl>
                                        <p:attrNameLst>
                                          <p:attrName>style.visibility</p:attrName>
                                        </p:attrNameLst>
                                      </p:cBhvr>
                                      <p:to>
                                        <p:strVal val="visible"/>
                                      </p:to>
                                    </p:set>
                                    <p:animEffect transition="in" filter="wipe(left)">
                                      <p:cBhvr>
                                        <p:cTn id="47" dur="500"/>
                                        <p:tgtEl>
                                          <p:spTgt spid="9">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9">
                                            <p:txEl>
                                              <p:pRg st="0" end="0"/>
                                            </p:txEl>
                                          </p:spTgt>
                                        </p:tgtEl>
                                        <p:attrNameLst>
                                          <p:attrName>style.visibility</p:attrName>
                                        </p:attrNameLst>
                                      </p:cBhvr>
                                      <p:to>
                                        <p:strVal val="visible"/>
                                      </p:to>
                                    </p:set>
                                    <p:animEffect transition="in" filter="wipe(left)">
                                      <p:cBhvr>
                                        <p:cTn id="50" dur="500"/>
                                        <p:tgtEl>
                                          <p:spTgt spid="9">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0">
                                            <p:bg/>
                                          </p:spTgt>
                                        </p:tgtEl>
                                        <p:attrNameLst>
                                          <p:attrName>style.visibility</p:attrName>
                                        </p:attrNameLst>
                                      </p:cBhvr>
                                      <p:to>
                                        <p:strVal val="visible"/>
                                      </p:to>
                                    </p:set>
                                    <p:animEffect transition="in" filter="wipe(left)">
                                      <p:cBhvr>
                                        <p:cTn id="55" dur="500"/>
                                        <p:tgtEl>
                                          <p:spTgt spid="10">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0">
                                            <p:txEl>
                                              <p:pRg st="0" end="0"/>
                                            </p:txEl>
                                          </p:spTgt>
                                        </p:tgtEl>
                                        <p:attrNameLst>
                                          <p:attrName>style.visibility</p:attrName>
                                        </p:attrNameLst>
                                      </p:cBhvr>
                                      <p:to>
                                        <p:strVal val="visible"/>
                                      </p:to>
                                    </p:set>
                                    <p:animEffect transition="in" filter="wipe(left)">
                                      <p:cBhvr>
                                        <p:cTn id="58" dur="500"/>
                                        <p:tgtEl>
                                          <p:spTgt spid="10">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1">
                                            <p:bg/>
                                          </p:spTgt>
                                        </p:tgtEl>
                                        <p:attrNameLst>
                                          <p:attrName>style.visibility</p:attrName>
                                        </p:attrNameLst>
                                      </p:cBhvr>
                                      <p:to>
                                        <p:strVal val="visible"/>
                                      </p:to>
                                    </p:set>
                                    <p:animEffect transition="in" filter="wipe(left)">
                                      <p:cBhvr>
                                        <p:cTn id="63" dur="500"/>
                                        <p:tgtEl>
                                          <p:spTgt spid="11">
                                            <p:bg/>
                                          </p:spTgt>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1">
                                            <p:txEl>
                                              <p:pRg st="0" end="0"/>
                                            </p:txEl>
                                          </p:spTgt>
                                        </p:tgtEl>
                                        <p:attrNameLst>
                                          <p:attrName>style.visibility</p:attrName>
                                        </p:attrNameLst>
                                      </p:cBhvr>
                                      <p:to>
                                        <p:strVal val="visible"/>
                                      </p:to>
                                    </p:set>
                                    <p:animEffect transition="in" filter="wipe(left)">
                                      <p:cBhvr>
                                        <p:cTn id="66" dur="500"/>
                                        <p:tgtEl>
                                          <p:spTgt spid="11">
                                            <p:txEl>
                                              <p:pRg st="0" end="0"/>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2">
                                            <p:bg/>
                                          </p:spTgt>
                                        </p:tgtEl>
                                        <p:attrNameLst>
                                          <p:attrName>style.visibility</p:attrName>
                                        </p:attrNameLst>
                                      </p:cBhvr>
                                      <p:to>
                                        <p:strVal val="visible"/>
                                      </p:to>
                                    </p:set>
                                    <p:animEffect transition="in" filter="wipe(left)">
                                      <p:cBhvr>
                                        <p:cTn id="71" dur="500"/>
                                        <p:tgtEl>
                                          <p:spTgt spid="12">
                                            <p:bg/>
                                          </p:spTgt>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2">
                                            <p:txEl>
                                              <p:pRg st="0" end="0"/>
                                            </p:txEl>
                                          </p:spTgt>
                                        </p:tgtEl>
                                        <p:attrNameLst>
                                          <p:attrName>style.visibility</p:attrName>
                                        </p:attrNameLst>
                                      </p:cBhvr>
                                      <p:to>
                                        <p:strVal val="visible"/>
                                      </p:to>
                                    </p:set>
                                    <p:animEffect transition="in" filter="wipe(left)">
                                      <p:cBhvr>
                                        <p:cTn id="74"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6" grpId="0" build="p" animBg="1"/>
      <p:bldP spid="8" grpId="0" build="p" animBg="1"/>
      <p:bldP spid="9" grpId="0" build="p" animBg="1"/>
      <p:bldP spid="10" grpId="0" build="p" animBg="1"/>
      <p:bldP spid="11" grpId="0" build="p" animBg="1"/>
      <p:bldP spid="12"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48_1#ceb7a1690?sp=1&amp;vaa=1&amp;vcp=1&amp;vis=1&amp;pid=725cb9455&amp;color=0,0,0&amp;vtp=1&amp;vaab=1&amp;bt=1&amp;bbb=1"/>
          <p:cNvSpPr/>
          <p:nvPr/>
        </p:nvSpPr>
        <p:spPr>
          <a:xfrm>
            <a:off x="539496" y="1513554"/>
            <a:ext cx="11109960" cy="37921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（5）收放：</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提升镜筒，取下玻片标本。</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将显微镜擦拭干净。</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③转动</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使物镜伸向前方，将镜筒降至</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④将反光镜放在</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的位置</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⑤</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将显微镜放回原处。</a:t>
            </a:r>
            <a:endParaRPr lang="en-US" altLang="zh-CN" sz="2800" dirty="0"/>
          </a:p>
        </p:txBody>
      </p:sp>
      <p:sp>
        <p:nvSpPr>
          <p:cNvPr id="3" name="QB_6_AN.49_1#ceb7a1690.blank?vaa=1&amp;vcp=1&amp;vis=1&amp;pid=725cb9455&amp;color=0,0,0&amp;vpa=33&amp;vtp=1&amp;vaab=1&amp;bbb=1"/>
          <p:cNvSpPr/>
          <p:nvPr/>
        </p:nvSpPr>
        <p:spPr>
          <a:xfrm>
            <a:off x="1616614" y="3426174"/>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转换器</a:t>
            </a:r>
            <a:endParaRPr lang="en-US" altLang="zh-CN" sz="2800" dirty="0"/>
          </a:p>
        </p:txBody>
      </p:sp>
      <p:sp>
        <p:nvSpPr>
          <p:cNvPr id="4" name="QB_6_AN.50_1#ceb7a1690.blank?vaa=1&amp;vcp=1&amp;vis=1&amp;pid=725cb9455&amp;color=0,0,0&amp;vpa=34&amp;vtp=1&amp;vaab=1&amp;bbb=1"/>
          <p:cNvSpPr/>
          <p:nvPr/>
        </p:nvSpPr>
        <p:spPr>
          <a:xfrm>
            <a:off x="7661814" y="3426174"/>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最低处</a:t>
            </a:r>
            <a:endParaRPr lang="en-US" altLang="zh-CN" sz="2800" dirty="0"/>
          </a:p>
        </p:txBody>
      </p:sp>
      <p:sp>
        <p:nvSpPr>
          <p:cNvPr id="5" name="QB_6_AN.51_1#ceb7a1690.blank?vaa=1&amp;vcp=1&amp;vis=1&amp;pid=725cb9455&amp;color=0,0,0&amp;vpa=35&amp;vtp=1&amp;vaab=1&amp;bbb=1"/>
          <p:cNvSpPr/>
          <p:nvPr/>
        </p:nvSpPr>
        <p:spPr>
          <a:xfrm>
            <a:off x="3039014" y="4073874"/>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直立</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wipe(left)">
                                      <p:cBhvr>
                                        <p:cTn id="23" dur="500"/>
                                        <p:tgtEl>
                                          <p:spTgt spid="5">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wipe(left)">
                                      <p:cBhvr>
                                        <p:cTn id="26"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52_1#6cd6b5da0?vaa=1&amp;vcp=1&amp;vis=1&amp;pid=72a341bd9&amp;color=0,0,0&amp;vtp=1&amp;vaab=1&amp;bt=1&amp;bbb=1"/>
          <p:cNvSpPr/>
          <p:nvPr/>
        </p:nvSpPr>
        <p:spPr>
          <a:xfrm>
            <a:off x="539496" y="1864868"/>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显微镜的成像特点</a:t>
            </a:r>
            <a:endParaRPr lang="en-US" altLang="zh-CN" sz="2800" dirty="0"/>
          </a:p>
        </p:txBody>
      </p:sp>
      <mc:AlternateContent xmlns:mc="http://schemas.openxmlformats.org/markup-compatibility/2006" xmlns:a14="http://schemas.microsoft.com/office/drawing/2010/main">
        <mc:Choice Requires="a14">
          <p:sp>
            <p:nvSpPr>
              <p:cNvPr id="3" name="QB_6_BD.53_1#6b21aa50a?vaa=1&amp;vcp=1&amp;vis=1&amp;pid=6cd6b5da0&amp;color=0,0,0&amp;vtp=1&amp;vaab=1&amp;bbb=1&amp;hb=1"/>
              <p:cNvSpPr/>
              <p:nvPr/>
            </p:nvSpPr>
            <p:spPr>
              <a:xfrm>
                <a:off x="539496" y="2492565"/>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）从目镜内看到的物像是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，玻片移动方向和物像移动方向</a:t>
                </a:r>
              </a:p>
              <a:p>
                <a:pPr latinLnBrk="1">
                  <a:lnSpc>
                    <a:spcPts val="51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即如果物像偏上</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，那么应把玻片</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移动。</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（2）显微镜的放大倍数</a:t>
                </a:r>
                <a14:m>
                  <m:oMath xmlns:m="http://schemas.openxmlformats.org/officeDocument/2006/math">
                    <m:r>
                      <a:rPr kumimoji="0" lang="en-US" altLang="zh-CN" sz="2800" b="0" i="0" u="none" strike="noStrike" kern="1200" cap="none" spc="0" normalizeH="0" baseline="0" noProof="0" dirty="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34" charset="-120"/>
                      </a:rPr>
                      <m:t>=</m:t>
                    </m:r>
                  </m:oMath>
                </a14:m>
                <a:r>
                  <a:rPr kumimoji="0" lang="en-US" altLang="zh-CN" sz="100" b="0" i="0" u="none" strike="noStrike" kern="0" cap="none" spc="-99900" normalizeH="0" baseline="0" noProof="0" dirty="0">
                    <a:ln>
                      <a:noFill/>
                    </a:ln>
                    <a:solidFill>
                      <a:srgbClr val="FFFFFF"/>
                    </a:solidFill>
                    <a:effectLst/>
                    <a:uLnTx/>
                    <a:uFillTx/>
                    <a:latin typeface="Times New Roman" panose="02020603050405020304" pitchFamily="34" charset="0"/>
                    <a:ea typeface="宋体" panose="02010600030101010101" pitchFamily="2" charset="-122"/>
                    <a:cs typeface="Times New Roman" panose="02020603050405020304"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目镜放大倍数</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物镜放大倍数。放大倍数</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越大，物像数目越</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，物像体积越</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，视野越</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3" name="QB_6_BD.53_1#6b21aa50a?vaa=1&amp;vcp=1&amp;vis=1&amp;pid=6cd6b5da0&amp;color=0,0,0&amp;vtp=1&amp;vaab=1&amp;bbb=1&amp;hb=1"/>
              <p:cNvSpPr>
                <a:spLocks noRot="1" noChangeAspect="1" noMove="1" noResize="1" noEditPoints="1" noAdjustHandles="1" noChangeArrowheads="1" noChangeShapeType="1" noTextEdit="1"/>
              </p:cNvSpPr>
              <p:nvPr/>
            </p:nvSpPr>
            <p:spPr>
              <a:xfrm>
                <a:off x="539496" y="2492565"/>
                <a:ext cx="11109960" cy="2496757"/>
              </a:xfrm>
              <a:prstGeom prst="rect">
                <a:avLst/>
              </a:prstGeom>
              <a:blipFill rotWithShape="1">
                <a:blip r:embed="rId3"/>
                <a:stretch>
                  <a:fillRect l="-3" t="-8" r="3" b="-2742"/>
                </a:stretch>
              </a:blipFill>
            </p:spPr>
            <p:txBody>
              <a:bodyPr/>
              <a:lstStyle/>
              <a:p>
                <a:r>
                  <a:rPr lang="zh-CN" altLang="en-US">
                    <a:noFill/>
                  </a:rPr>
                  <a:t> </a:t>
                </a:r>
              </a:p>
            </p:txBody>
          </p:sp>
        </mc:Fallback>
      </mc:AlternateContent>
      <p:sp>
        <p:nvSpPr>
          <p:cNvPr id="4" name="QB_6_AN.1_1#6b21aa50a.blank?vaa=1&amp;vcp=1&amp;vis=1&amp;pid=6cd6b5da0&amp;color=0,0,0&amp;vpa=36&amp;vtp=1&amp;vaab=1&amp;bbb=1"/>
          <p:cNvSpPr/>
          <p:nvPr/>
        </p:nvSpPr>
        <p:spPr>
          <a:xfrm>
            <a:off x="4994815" y="2462085"/>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倒像</a:t>
            </a:r>
            <a:endParaRPr lang="en-US" altLang="zh-CN" sz="2800" dirty="0"/>
          </a:p>
        </p:txBody>
      </p:sp>
      <p:sp>
        <p:nvSpPr>
          <p:cNvPr id="5" name="QB_6_AN.2_1#6b21aa50a.blank?vaa=1&amp;vcp=1&amp;vis=1&amp;pid=6cd6b5da0&amp;color=0,0,0&amp;vpa=37&amp;vtp=1&amp;vaab=1&amp;bbb=1"/>
          <p:cNvSpPr/>
          <p:nvPr/>
        </p:nvSpPr>
        <p:spPr>
          <a:xfrm>
            <a:off x="549815" y="3109785"/>
            <a:ext cx="969963" cy="553657"/>
          </a:xfrm>
          <a:prstGeom prst="rect">
            <a:avLst/>
          </a:prstGeom>
          <a:noFill/>
        </p:spPr>
        <p:txBody>
          <a:bodyPr wrap="none" lIns="0" tIns="0" rIns="0" bIns="0" rtlCol="0" anchor="t"/>
          <a:lstStyle/>
          <a:p>
            <a:pPr algn="ct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相反</a:t>
            </a:r>
            <a:endParaRPr lang="en-US" altLang="zh-CN" sz="2800" dirty="0"/>
          </a:p>
        </p:txBody>
      </p:sp>
      <p:sp>
        <p:nvSpPr>
          <p:cNvPr id="6" name="QB_6_AN.3_1#6b21aa50a.blank?vaa=1&amp;vcp=1&amp;vis=1&amp;pid=6cd6b5da0&amp;color=0,0,0&amp;vpa=38&amp;vtp=1&amp;vaab=1&amp;bbb=1"/>
          <p:cNvSpPr/>
          <p:nvPr/>
        </p:nvSpPr>
        <p:spPr>
          <a:xfrm>
            <a:off x="6950614" y="3109785"/>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向上</a:t>
            </a:r>
            <a:endParaRPr lang="en-US" altLang="zh-CN" sz="2800" dirty="0"/>
          </a:p>
        </p:txBody>
      </p:sp>
      <p:sp>
        <p:nvSpPr>
          <p:cNvPr id="8" name="QB_6_AN.58_1#6b21aa50a.blank?vaa=1&amp;vcp=1&amp;vis=1&amp;pid=6cd6b5da0&amp;color=0,0,0&amp;vpa=39&amp;vtp=1&amp;vaab=1"/>
          <p:cNvSpPr/>
          <p:nvPr/>
        </p:nvSpPr>
        <p:spPr>
          <a:xfrm>
            <a:off x="6682328" y="3757485"/>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9" name="QB_6_AN.59_1#6b21aa50a.blank?vaa=1&amp;vcp=1&amp;vis=1&amp;pid=6cd6b5da0&amp;color=0,0,0&amp;vpa=40&amp;vtp=1&amp;vaab=1"/>
          <p:cNvSpPr/>
          <p:nvPr/>
        </p:nvSpPr>
        <p:spPr>
          <a:xfrm>
            <a:off x="3394615" y="4384230"/>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少</a:t>
            </a:r>
            <a:endParaRPr lang="en-US" altLang="zh-CN" sz="2800" dirty="0"/>
          </a:p>
        </p:txBody>
      </p:sp>
      <p:sp>
        <p:nvSpPr>
          <p:cNvPr id="10" name="QB_6_AN.60_1#6b21aa50a.blank?vaa=1&amp;vcp=1&amp;vis=1&amp;pid=6cd6b5da0&amp;color=0,0,0&amp;vpa=41&amp;vtp=1&amp;vaab=1"/>
          <p:cNvSpPr/>
          <p:nvPr/>
        </p:nvSpPr>
        <p:spPr>
          <a:xfrm>
            <a:off x="6239415" y="4384230"/>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大</a:t>
            </a:r>
            <a:endParaRPr lang="en-US" altLang="zh-CN" sz="2800" dirty="0"/>
          </a:p>
        </p:txBody>
      </p:sp>
      <p:sp>
        <p:nvSpPr>
          <p:cNvPr id="11" name="QB_6_AN.61_1#6b21aa50a.blank?vaa=1&amp;vcp=1&amp;vis=1&amp;pid=6cd6b5da0&amp;color=0,0,0&amp;vpa=42&amp;vtp=1&amp;vaab=1"/>
          <p:cNvSpPr/>
          <p:nvPr/>
        </p:nvSpPr>
        <p:spPr>
          <a:xfrm>
            <a:off x="8373014" y="4384230"/>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暗</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8">
                                            <p:bg/>
                                          </p:spTgt>
                                        </p:tgtEl>
                                        <p:attrNameLst>
                                          <p:attrName>style.visibility</p:attrName>
                                        </p:attrNameLst>
                                      </p:cBhvr>
                                      <p:to>
                                        <p:strVal val="visible"/>
                                      </p:to>
                                    </p:set>
                                    <p:animEffect transition="in" filter="wipe(left)">
                                      <p:cBhvr>
                                        <p:cTn id="31" dur="500"/>
                                        <p:tgtEl>
                                          <p:spTgt spid="8">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8">
                                            <p:txEl>
                                              <p:pRg st="0" end="0"/>
                                            </p:txEl>
                                          </p:spTgt>
                                        </p:tgtEl>
                                        <p:attrNameLst>
                                          <p:attrName>style.visibility</p:attrName>
                                        </p:attrNameLst>
                                      </p:cBhvr>
                                      <p:to>
                                        <p:strVal val="visible"/>
                                      </p:to>
                                    </p:set>
                                    <p:animEffect transition="in" filter="wipe(left)">
                                      <p:cBhvr>
                                        <p:cTn id="34" dur="500"/>
                                        <p:tgtEl>
                                          <p:spTgt spid="8">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9">
                                            <p:bg/>
                                          </p:spTgt>
                                        </p:tgtEl>
                                        <p:attrNameLst>
                                          <p:attrName>style.visibility</p:attrName>
                                        </p:attrNameLst>
                                      </p:cBhvr>
                                      <p:to>
                                        <p:strVal val="visible"/>
                                      </p:to>
                                    </p:set>
                                    <p:animEffect transition="in" filter="wipe(left)">
                                      <p:cBhvr>
                                        <p:cTn id="39" dur="500"/>
                                        <p:tgtEl>
                                          <p:spTgt spid="9">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wipe(left)">
                                      <p:cBhvr>
                                        <p:cTn id="42" dur="500"/>
                                        <p:tgtEl>
                                          <p:spTgt spid="9">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0">
                                            <p:bg/>
                                          </p:spTgt>
                                        </p:tgtEl>
                                        <p:attrNameLst>
                                          <p:attrName>style.visibility</p:attrName>
                                        </p:attrNameLst>
                                      </p:cBhvr>
                                      <p:to>
                                        <p:strVal val="visible"/>
                                      </p:to>
                                    </p:set>
                                    <p:animEffect transition="in" filter="wipe(left)">
                                      <p:cBhvr>
                                        <p:cTn id="47" dur="500"/>
                                        <p:tgtEl>
                                          <p:spTgt spid="10">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0">
                                            <p:txEl>
                                              <p:pRg st="0" end="0"/>
                                            </p:txEl>
                                          </p:spTgt>
                                        </p:tgtEl>
                                        <p:attrNameLst>
                                          <p:attrName>style.visibility</p:attrName>
                                        </p:attrNameLst>
                                      </p:cBhvr>
                                      <p:to>
                                        <p:strVal val="visible"/>
                                      </p:to>
                                    </p:set>
                                    <p:animEffect transition="in" filter="wipe(left)">
                                      <p:cBhvr>
                                        <p:cTn id="50" dur="500"/>
                                        <p:tgtEl>
                                          <p:spTgt spid="10">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1">
                                            <p:bg/>
                                          </p:spTgt>
                                        </p:tgtEl>
                                        <p:attrNameLst>
                                          <p:attrName>style.visibility</p:attrName>
                                        </p:attrNameLst>
                                      </p:cBhvr>
                                      <p:to>
                                        <p:strVal val="visible"/>
                                      </p:to>
                                    </p:set>
                                    <p:animEffect transition="in" filter="wipe(left)">
                                      <p:cBhvr>
                                        <p:cTn id="55" dur="500"/>
                                        <p:tgtEl>
                                          <p:spTgt spid="11">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1">
                                            <p:txEl>
                                              <p:pRg st="0" end="0"/>
                                            </p:txEl>
                                          </p:spTgt>
                                        </p:tgtEl>
                                        <p:attrNameLst>
                                          <p:attrName>style.visibility</p:attrName>
                                        </p:attrNameLst>
                                      </p:cBhvr>
                                      <p:to>
                                        <p:strVal val="visible"/>
                                      </p:to>
                                    </p:set>
                                    <p:animEffect transition="in" filter="wipe(left)">
                                      <p:cBhvr>
                                        <p:cTn id="58"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8" grpId="0" build="p" animBg="1"/>
      <p:bldP spid="9" grpId="0" build="p" animBg="1"/>
      <p:bldP spid="10" grpId="0" build="p" animBg="1"/>
      <p:bldP spid="11"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62_1#fc9fc9f5b?vaa=1&amp;vcp=1&amp;vis=1&amp;pid=72a341bd9&amp;color=0,0,0&amp;vtp=1&amp;vaab=1&amp;bt=1&amp;bbb=1"/>
          <p:cNvSpPr/>
          <p:nvPr/>
        </p:nvSpPr>
        <p:spPr>
          <a:xfrm>
            <a:off x="539496" y="2187543"/>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显微镜使用过程中的常见问题</a:t>
            </a:r>
            <a:endParaRPr lang="en-US" altLang="zh-CN" sz="2800" dirty="0"/>
          </a:p>
        </p:txBody>
      </p:sp>
      <p:sp>
        <p:nvSpPr>
          <p:cNvPr id="3" name="QO_6_BD.63_1#8c9f7302d?vaa=1&amp;vcp=1&amp;vis=1&amp;pid=fc9fc9f5b&amp;color=0,0,0&amp;vtp=1&amp;vaab=1&amp;bbb=1&amp;hb=1"/>
          <p:cNvSpPr/>
          <p:nvPr/>
        </p:nvSpPr>
        <p:spPr>
          <a:xfrm>
            <a:off x="539496" y="2815240"/>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（1）如果按照正确的操作步骤，在低倍物镜下仍看不到物像</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，原因可</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能有以下几点</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B_7_BD.64_1#193ec2038?vaa=1&amp;vcp=1&amp;vis=1&amp;pid=8c9f7302d&amp;color=0,0,0&amp;vtp=1&amp;vaab=1&amp;bbb=1"/>
          <p:cNvSpPr/>
          <p:nvPr/>
        </p:nvSpPr>
        <p:spPr>
          <a:xfrm>
            <a:off x="539496" y="4084415"/>
            <a:ext cx="11109960" cy="553657"/>
          </a:xfrm>
          <a:prstGeom prst="rect">
            <a:avLst/>
          </a:prstGeom>
          <a:noFill/>
        </p:spPr>
        <p:txBody>
          <a:bodyPr wrap="none" lIns="0" tIns="0" rIns="0" bIns="0" rtlCol="0" anchor="t"/>
          <a:lstStyle/>
          <a:p>
            <a:pPr algn="l"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转动细准焦螺旋的速度太</a:t>
            </a:r>
            <a:r>
              <a:rPr lang="en-US" altLang="zh-CN" sz="2800" i="0" spc="-10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超过焦点，应按操作步骤重新调节焦距。</a:t>
            </a:r>
            <a:endParaRPr lang="en-US" altLang="zh-CN" sz="2800" spc="-100" dirty="0"/>
          </a:p>
        </p:txBody>
      </p:sp>
      <p:sp>
        <p:nvSpPr>
          <p:cNvPr id="5" name="QB_7_AN.65_1#193ec2038.blank?vaa=1&amp;vcp=1&amp;vis=1&amp;pid=8c9f7302d&amp;color=0,0,0&amp;vpa=43&amp;vtp=1&amp;vaab=1"/>
          <p:cNvSpPr/>
          <p:nvPr/>
        </p:nvSpPr>
        <p:spPr>
          <a:xfrm>
            <a:off x="4670965" y="4032980"/>
            <a:ext cx="588963" cy="553657"/>
          </a:xfrm>
          <a:prstGeom prst="rect">
            <a:avLst/>
          </a:prstGeom>
          <a:noFill/>
        </p:spPr>
        <p:txBody>
          <a:bodyPr wrap="none" lIns="0" tIns="0" rIns="0" bIns="0" rtlCol="0" anchor="t"/>
          <a:lstStyle/>
          <a:p>
            <a:pPr algn="ctr" latinLnBrk="1">
              <a:lnSpc>
                <a:spcPts val="4900"/>
              </a:lnSpc>
            </a:pPr>
            <a:r>
              <a:rPr lang="en-US" altLang="zh-CN" sz="2800" b="0" i="0" spc="-1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快</a:t>
            </a:r>
            <a:endParaRPr lang="en-US" altLang="zh-CN" sz="2800" spc="-1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7_BD#3577fcba2?sp=1&amp;vcp=1&amp;vis=1&amp;pid=8c9f7302d&amp;color=0,0,0&amp;vtp=1&amp;vaab=1&amp;bt=1&amp;bbb=1"/>
          <p:cNvSpPr/>
          <p:nvPr/>
        </p:nvSpPr>
        <p:spPr>
          <a:xfrm>
            <a:off x="539496" y="1865122"/>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②物镜没有对正，</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应对正后再观察。</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③标本没有放在</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内，应移动玻片标本，寻找观察对象。</a:t>
            </a:r>
            <a:endParaRPr lang="en-US" altLang="zh-CN" sz="2800" dirty="0"/>
          </a:p>
        </p:txBody>
      </p:sp>
      <p:sp>
        <p:nvSpPr>
          <p:cNvPr id="4" name="QB_7_AN.1_1#3577fcba2.blank?vaa=1&amp;vcp=1&amp;vis=1&amp;pid=8c9f7302d&amp;color=0,0,0&amp;vpa=44&amp;vtp=1&amp;vaab=1&amp;bbb=1"/>
          <p:cNvSpPr/>
          <p:nvPr/>
        </p:nvSpPr>
        <p:spPr>
          <a:xfrm>
            <a:off x="3039014" y="2461387"/>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视野</a:t>
            </a:r>
            <a:endParaRPr lang="en-US" altLang="zh-CN" sz="2800" dirty="0"/>
          </a:p>
        </p:txBody>
      </p:sp>
      <p:sp>
        <p:nvSpPr>
          <p:cNvPr id="5" name="QB_7_BD.68_1#0ac288615?vaa=1&amp;vcp=1&amp;vis=1&amp;pid=8c9f7302d&amp;color=0,0,0&amp;vtp=1&amp;vaab=1&amp;bbb=1&amp;hb=1"/>
          <p:cNvSpPr/>
          <p:nvPr/>
        </p:nvSpPr>
        <p:spPr>
          <a:xfrm>
            <a:off x="539496" y="3140011"/>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④光线太强</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，视野</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。尤其是在观察透明的玻片标本或没有染色的</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标本时</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，易出现这种现象</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，此时应将光线调暗一些或对标本</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后再观察</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6" name="QB_7_AN.69_1#0ac288615.blank?vaa=1&amp;vcp=1&amp;vis=1&amp;pid=8c9f7302d&amp;color=0,0,0&amp;vpa=45&amp;vtp=1&amp;vaab=1&amp;bbb=1"/>
          <p:cNvSpPr/>
          <p:nvPr/>
        </p:nvSpPr>
        <p:spPr>
          <a:xfrm>
            <a:off x="3394615" y="3109531"/>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太亮</a:t>
            </a:r>
            <a:endParaRPr lang="en-US" altLang="zh-CN" sz="2800" dirty="0"/>
          </a:p>
        </p:txBody>
      </p:sp>
      <p:sp>
        <p:nvSpPr>
          <p:cNvPr id="7" name="QB_7_AN.70_1#0ac288615.blank?vaa=1&amp;vcp=1&amp;vis=1&amp;pid=8c9f7302d&amp;color=0,0,0&amp;vpa=46&amp;vtp=1&amp;vaab=1&amp;bbb=1"/>
          <p:cNvSpPr/>
          <p:nvPr/>
        </p:nvSpPr>
        <p:spPr>
          <a:xfrm>
            <a:off x="9795414" y="3757231"/>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进行染色</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wipe(left)">
                                      <p:cBhvr>
                                        <p:cTn id="23" dur="500"/>
                                        <p:tgtEl>
                                          <p:spTgt spid="7">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P spid="7"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71_1#3ab0df826?sp=1&amp;vaa=1&amp;vcp=1&amp;vis=1&amp;pid=fc9fc9f5b&amp;color=0,0,0&amp;vtp=1&amp;vaab=1&amp;bt=1&amp;bbb=1"/>
          <p:cNvSpPr/>
          <p:nvPr/>
        </p:nvSpPr>
        <p:spPr>
          <a:xfrm>
            <a:off x="539496" y="1219708"/>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（2）如果在高倍物镜下看不到物像，</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原因可能有以下几点：</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①要观察的对象不在视野内，应在低倍物镜下找到观察对象后，将其移</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到</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，再换高倍物镜进行观察。</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②焦距没调好，应仔细调节焦距。</a:t>
            </a:r>
            <a:endParaRPr lang="en-US" altLang="zh-CN" sz="2800" dirty="0"/>
          </a:p>
        </p:txBody>
      </p:sp>
      <p:sp>
        <p:nvSpPr>
          <p:cNvPr id="5" name="QB_6_AN.1_1#3ab0df826.blank?vaa=1&amp;vcp=1&amp;vis=1&amp;pid=fc9fc9f5b&amp;color=0,0,0&amp;vpa=47&amp;vtp=1&amp;vaab=1&amp;bbb=1"/>
          <p:cNvSpPr/>
          <p:nvPr/>
        </p:nvSpPr>
        <p:spPr>
          <a:xfrm>
            <a:off x="905415" y="2484628"/>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视野中央</a:t>
            </a:r>
            <a:endParaRPr lang="en-US" altLang="zh-CN" sz="2800" dirty="0"/>
          </a:p>
        </p:txBody>
      </p:sp>
      <p:sp>
        <p:nvSpPr>
          <p:cNvPr id="6" name="QB_6_BD.73_1#a500fd8f2?vaa=1&amp;vcp=1&amp;vis=1&amp;pid=fc9fc9f5b&amp;color=0,0,0&amp;vtp=1&amp;vaab=1&amp;bbb=1&amp;hb=1"/>
          <p:cNvSpPr/>
          <p:nvPr/>
        </p:nvSpPr>
        <p:spPr>
          <a:xfrm>
            <a:off x="539496" y="3791140"/>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（3）视野中“污点”的排查：首先转动目镜，若“污点”随之转动</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，则证</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明</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“污点</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上</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；接着轻微移动玻片标本，若“污点”随之移动</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证明</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“污点”在标本上，反之则“污点</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上</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7" name="QB_6_AN.74_1#a500fd8f2.blank?vaa=1&amp;vcp=1&amp;vis=1&amp;pid=fc9fc9f5b&amp;color=0,0,0&amp;vpa=48&amp;vtp=1&amp;vaab=1&amp;bbb=1"/>
          <p:cNvSpPr/>
          <p:nvPr/>
        </p:nvSpPr>
        <p:spPr>
          <a:xfrm>
            <a:off x="2286539" y="4408360"/>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目镜</a:t>
            </a:r>
            <a:endParaRPr lang="en-US" altLang="zh-CN" sz="2800" dirty="0"/>
          </a:p>
        </p:txBody>
      </p:sp>
      <p:sp>
        <p:nvSpPr>
          <p:cNvPr id="8" name="QB_6_AN.75_1#a500fd8f2.blank?vaa=1&amp;vcp=1&amp;vis=1&amp;pid=fc9fc9f5b&amp;color=0,0,0&amp;vpa=49&amp;vtp=1&amp;vaab=1&amp;bbb=1"/>
          <p:cNvSpPr/>
          <p:nvPr/>
        </p:nvSpPr>
        <p:spPr>
          <a:xfrm>
            <a:off x="6512464" y="5035105"/>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物镜</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bg/>
                                          </p:spTgt>
                                        </p:tgtEl>
                                        <p:attrNameLst>
                                          <p:attrName>style.visibility</p:attrName>
                                        </p:attrNameLst>
                                      </p:cBhvr>
                                      <p:to>
                                        <p:strVal val="visible"/>
                                      </p:to>
                                    </p:set>
                                    <p:animEffect transition="in" filter="wipe(left)">
                                      <p:cBhvr>
                                        <p:cTn id="15" dur="500"/>
                                        <p:tgtEl>
                                          <p:spTgt spid="7">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wipe(left)">
                                      <p:cBhvr>
                                        <p:cTn id="18" dur="500"/>
                                        <p:tgtEl>
                                          <p:spTgt spid="7">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bg/>
                                          </p:spTgt>
                                        </p:tgtEl>
                                        <p:attrNameLst>
                                          <p:attrName>style.visibility</p:attrName>
                                        </p:attrNameLst>
                                      </p:cBhvr>
                                      <p:to>
                                        <p:strVal val="visible"/>
                                      </p:to>
                                    </p:set>
                                    <p:animEffect transition="in" filter="wipe(left)">
                                      <p:cBhvr>
                                        <p:cTn id="23" dur="500"/>
                                        <p:tgtEl>
                                          <p:spTgt spid="8">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left)">
                                      <p:cBhvr>
                                        <p:cTn id="26"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7" grpId="0" build="p" animBg="1"/>
      <p:bldP spid="8"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5_BD.76_1#9f3edca1f?sp=1&amp;vaa=1&amp;vcp=1&amp;vis=1&amp;pid=72a341bd9&amp;color=0,0,0&amp;vtp=1&amp;vaab=1&amp;bt=1&amp;bbb=1&amp;hb=1"/>
              <p:cNvSpPr/>
              <p:nvPr/>
            </p:nvSpPr>
            <p:spPr>
              <a:xfrm>
                <a:off x="539496" y="1225264"/>
                <a:ext cx="11109960" cy="44398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临时装片的制作和观察：在显微镜下观察的物体必须是</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植物细胞：擦</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滴（</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撕</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展</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盖</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染（一般用</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5100"/>
                  </a:lnSpc>
                </a:pP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吸</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动物细胞：擦</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滴（</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刮</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涂</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盖</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染（一般用</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吸</a:t>
                </a:r>
                <a:endParaRPr lang="en-US" altLang="zh-CN" sz="2800" dirty="0"/>
              </a:p>
              <a:p>
                <a:pPr latinLnBrk="1">
                  <a:lnSpc>
                    <a:spcPts val="5100"/>
                  </a:lnSpc>
                </a:pPr>
                <a:r>
                  <a:rPr lang="en-US" altLang="zh-CN" sz="2800" b="1"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注意：</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盖盖玻片时需要注意</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应先让盖玻片的一侧先接触液滴边缘</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再</a:t>
                </a:r>
                <a:endPar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49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缓慢放下</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避免出现气泡</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B_5_BD.76_1#9f3edca1f?sp=1&amp;vaa=1&amp;vcp=1&amp;vis=1&amp;pid=72a341bd9&amp;color=0,0,0&amp;vtp=1&amp;vaab=1&amp;bt=1&amp;bbb=1&amp;hb=1"/>
              <p:cNvSpPr>
                <a:spLocks noRot="1" noChangeAspect="1" noMove="1" noResize="1" noEditPoints="1" noAdjustHandles="1" noChangeArrowheads="1" noChangeShapeType="1" noTextEdit="1"/>
              </p:cNvSpPr>
              <p:nvPr/>
            </p:nvSpPr>
            <p:spPr>
              <a:xfrm>
                <a:off x="539496" y="1225264"/>
                <a:ext cx="11109960" cy="4439857"/>
              </a:xfrm>
              <a:prstGeom prst="rect">
                <a:avLst/>
              </a:prstGeom>
              <a:blipFill rotWithShape="1">
                <a:blip r:embed="rId3"/>
                <a:stretch>
                  <a:fillRect l="-3" t="-8" r="-2357" b="-1538"/>
                </a:stretch>
              </a:blipFill>
            </p:spPr>
            <p:txBody>
              <a:bodyPr/>
              <a:lstStyle/>
              <a:p>
                <a:r>
                  <a:rPr lang="zh-CN" altLang="en-US">
                    <a:noFill/>
                  </a:rPr>
                  <a:t> </a:t>
                </a:r>
              </a:p>
            </p:txBody>
          </p:sp>
        </mc:Fallback>
      </mc:AlternateContent>
      <p:sp>
        <p:nvSpPr>
          <p:cNvPr id="3" name="QB_5_AN.77_1#9f3edca1f.blank?vaa=1&amp;vcp=1&amp;vis=1&amp;pid=72a341bd9&amp;color=0,0,0&amp;vpa=50&amp;vtp=1&amp;vaab=1&amp;bbb=1"/>
          <p:cNvSpPr/>
          <p:nvPr/>
        </p:nvSpPr>
        <p:spPr>
          <a:xfrm>
            <a:off x="9350914" y="1194784"/>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薄而透明</a:t>
            </a:r>
            <a:endParaRPr lang="en-US" altLang="zh-CN" sz="2800" dirty="0"/>
          </a:p>
        </p:txBody>
      </p:sp>
      <p:sp>
        <p:nvSpPr>
          <p:cNvPr id="4" name="QB_5_AN.78_1#9f3edca1f.blank?vaa=1&amp;vcp=1&amp;vis=1&amp;pid=72a341bd9&amp;color=0,0,0&amp;vpa=51&amp;vtp=1&amp;vaab=1&amp;bbb=1"/>
          <p:cNvSpPr/>
          <p:nvPr/>
        </p:nvSpPr>
        <p:spPr>
          <a:xfrm>
            <a:off x="3870865" y="1842484"/>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清水</a:t>
            </a:r>
            <a:endParaRPr lang="en-US" altLang="zh-CN" sz="2800" dirty="0"/>
          </a:p>
        </p:txBody>
      </p:sp>
      <p:sp>
        <p:nvSpPr>
          <p:cNvPr id="5" name="QB_5_AN.79_1#9f3edca1f.blank?vaa=1&amp;vcp=1&amp;vis=1&amp;pid=72a341bd9&amp;color=0,0,0&amp;vpa=52&amp;vtp=1&amp;vaab=1&amp;bbb=1"/>
          <p:cNvSpPr/>
          <p:nvPr/>
        </p:nvSpPr>
        <p:spPr>
          <a:xfrm>
            <a:off x="10043064" y="1842484"/>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碘液</a:t>
            </a:r>
            <a:endParaRPr lang="en-US" altLang="zh-CN" sz="2800" dirty="0"/>
          </a:p>
        </p:txBody>
      </p:sp>
      <p:sp>
        <p:nvSpPr>
          <p:cNvPr id="6" name="QB_5_AN.80_1#9f3edca1f.blank?vaa=1&amp;vcp=1&amp;vis=1&amp;pid=72a341bd9&amp;color=0,0,0&amp;vpa=53&amp;vtp=1&amp;vaab=1&amp;bbb=1"/>
          <p:cNvSpPr/>
          <p:nvPr/>
        </p:nvSpPr>
        <p:spPr>
          <a:xfrm>
            <a:off x="3870865" y="3137884"/>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生理盐水</a:t>
            </a:r>
            <a:endParaRPr lang="en-US" altLang="zh-CN" sz="2800" dirty="0"/>
          </a:p>
        </p:txBody>
      </p:sp>
      <p:sp>
        <p:nvSpPr>
          <p:cNvPr id="7" name="QB_5_AN.81_1#9f3edca1f.blank?vaa=1&amp;vcp=1&amp;vis=1&amp;pid=72a341bd9&amp;color=0,0,0&amp;vpa=54&amp;vtp=1&amp;vaab=1&amp;bbb=1"/>
          <p:cNvSpPr/>
          <p:nvPr/>
        </p:nvSpPr>
        <p:spPr>
          <a:xfrm>
            <a:off x="638715" y="3785584"/>
            <a:ext cx="969963" cy="553657"/>
          </a:xfrm>
          <a:prstGeom prst="rect">
            <a:avLst/>
          </a:prstGeom>
          <a:noFill/>
        </p:spPr>
        <p:txBody>
          <a:bodyPr wrap="none" lIns="0" tIns="0" rIns="0" bIns="0" rtlCol="0" anchor="t"/>
          <a:lstStyle/>
          <a:p>
            <a:pPr algn="ct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碘液</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wipe(left)">
                                      <p:cBhvr>
                                        <p:cTn id="23" dur="500"/>
                                        <p:tgtEl>
                                          <p:spTgt spid="5">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wipe(left)">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6">
                                            <p:bg/>
                                          </p:spTgt>
                                        </p:tgtEl>
                                        <p:attrNameLst>
                                          <p:attrName>style.visibility</p:attrName>
                                        </p:attrNameLst>
                                      </p:cBhvr>
                                      <p:to>
                                        <p:strVal val="visible"/>
                                      </p:to>
                                    </p:set>
                                    <p:animEffect transition="in" filter="wipe(left)">
                                      <p:cBhvr>
                                        <p:cTn id="31" dur="500"/>
                                        <p:tgtEl>
                                          <p:spTgt spid="6">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wipe(left)">
                                      <p:cBhvr>
                                        <p:cTn id="34" dur="500"/>
                                        <p:tgtEl>
                                          <p:spTgt spid="6">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7">
                                            <p:bg/>
                                          </p:spTgt>
                                        </p:tgtEl>
                                        <p:attrNameLst>
                                          <p:attrName>style.visibility</p:attrName>
                                        </p:attrNameLst>
                                      </p:cBhvr>
                                      <p:to>
                                        <p:strVal val="visible"/>
                                      </p:to>
                                    </p:set>
                                    <p:animEffect transition="in" filter="wipe(left)">
                                      <p:cBhvr>
                                        <p:cTn id="39" dur="500"/>
                                        <p:tgtEl>
                                          <p:spTgt spid="7">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7">
                                            <p:txEl>
                                              <p:pRg st="0" end="0"/>
                                            </p:txEl>
                                          </p:spTgt>
                                        </p:tgtEl>
                                        <p:attrNameLst>
                                          <p:attrName>style.visibility</p:attrName>
                                        </p:attrNameLst>
                                      </p:cBhvr>
                                      <p:to>
                                        <p:strVal val="visible"/>
                                      </p:to>
                                    </p:set>
                                    <p:animEffect transition="in" filter="wipe(left)">
                                      <p:cBhvr>
                                        <p:cTn id="4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6" grpId="0" build="p" animBg="1"/>
      <p:bldP spid="7"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82_1#9a905dc29?vaa=1&amp;vcp=1&amp;vis=1&amp;pid=72a341bd9&amp;color=0,0,0&amp;vtp=1&amp;vaab=1&amp;bt=1&amp;bbb=1&amp;hb=1"/>
          <p:cNvSpPr/>
          <p:nvPr/>
        </p:nvSpPr>
        <p:spPr>
          <a:xfrm>
            <a:off x="539496" y="601472"/>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细胞</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：是生物体的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单位。除</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外的绝大多数生物都</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是由</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构成的</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B_5_AN.1_1#9a905dc29.blank?vaa=1&amp;vcp=1&amp;vis=1&amp;pid=72a341bd9&amp;color=0,0,0&amp;vpa=55&amp;vtp=1&amp;vaab=1&amp;bbb=1"/>
          <p:cNvSpPr/>
          <p:nvPr/>
        </p:nvSpPr>
        <p:spPr>
          <a:xfrm>
            <a:off x="3661315" y="570992"/>
            <a:ext cx="20367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结构和功能</a:t>
            </a:r>
            <a:endParaRPr lang="en-US" altLang="zh-CN" sz="2800" dirty="0"/>
          </a:p>
        </p:txBody>
      </p:sp>
      <p:sp>
        <p:nvSpPr>
          <p:cNvPr id="4" name="QB_5_AN.2_1#9a905dc29.blank?vaa=1&amp;vcp=1&amp;vis=1&amp;pid=72a341bd9&amp;color=0,0,0&amp;vpa=56&amp;vtp=1&amp;vaab=1&amp;bbb=1"/>
          <p:cNvSpPr/>
          <p:nvPr/>
        </p:nvSpPr>
        <p:spPr>
          <a:xfrm>
            <a:off x="7217314" y="570992"/>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病毒</a:t>
            </a:r>
            <a:endParaRPr lang="en-US" altLang="zh-CN" sz="2800" dirty="0"/>
          </a:p>
        </p:txBody>
      </p:sp>
      <p:sp>
        <p:nvSpPr>
          <p:cNvPr id="5" name="QB_5_AN.3_1#9a905dc29.blank?vaa=1&amp;vcp=1&amp;vis=1&amp;pid=72a341bd9&amp;color=0,0,0&amp;vpa=57&amp;vtp=1&amp;vaab=1&amp;bbb=1"/>
          <p:cNvSpPr/>
          <p:nvPr/>
        </p:nvSpPr>
        <p:spPr>
          <a:xfrm>
            <a:off x="1261015" y="1197737"/>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细胞</a:t>
            </a:r>
            <a:endParaRPr lang="en-US" altLang="zh-CN" sz="2800" dirty="0"/>
          </a:p>
        </p:txBody>
      </p:sp>
      <p:pic>
        <p:nvPicPr>
          <p:cNvPr id="6" name="QO_6_BD.86_1#5dd3d1a37?htil=1&amp;vaa=1&amp;vcp=1&amp;vis=1&amp;pid=9a905dc29&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210048" y="1886839"/>
            <a:ext cx="4261104" cy="189280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7" name="QO_6_BD.86_2#5dd3d1a37?htil=1&amp;sp=1&amp;vaa=1&amp;vcp=1&amp;vis=1&amp;pid=9a905dc29&amp;color=0,0,0&amp;vtp=1&amp;vaab=1&amp;bbb=1&amp;hs=1"/>
          <p:cNvSpPr/>
          <p:nvPr/>
        </p:nvSpPr>
        <p:spPr>
          <a:xfrm>
            <a:off x="539496" y="1868551"/>
            <a:ext cx="672084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（1）细胞各结构的功能：</a:t>
            </a:r>
            <a:endParaRPr lang="en-US" altLang="zh-CN" sz="2800" dirty="0"/>
          </a:p>
        </p:txBody>
      </p:sp>
      <p:sp>
        <p:nvSpPr>
          <p:cNvPr id="8" name="QB_7_BD.87_1#e4ab7b03d?htil=1&amp;vaa=1&amp;vcp=1&amp;vis=1&amp;pid=5dd3d1a37&amp;color=0,0,0&amp;vtp=1&amp;vaab=1&amp;bbb=1&amp;hb=1&amp;hs=1"/>
          <p:cNvSpPr/>
          <p:nvPr/>
        </p:nvSpPr>
        <p:spPr>
          <a:xfrm>
            <a:off x="539496" y="2498026"/>
            <a:ext cx="672084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液泡：液泡内的细胞液中溶解着多种物</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质，如含酸、甜、苦、辣等味道的物质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4900"/>
              </a:lnSpc>
            </a:pP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细胞没有液泡</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9" name="QB_7_AN.4_1#e4ab7b03d.blank?vaa=1&amp;vcp=1&amp;vis=1&amp;pid=5dd3d1a37&amp;color=0,0,0&amp;vpa=58&amp;vtp=1&amp;vaab=1&amp;bbb=1"/>
          <p:cNvSpPr/>
          <p:nvPr/>
        </p:nvSpPr>
        <p:spPr>
          <a:xfrm>
            <a:off x="549815" y="3741991"/>
            <a:ext cx="969963" cy="553657"/>
          </a:xfrm>
          <a:prstGeom prst="rect">
            <a:avLst/>
          </a:prstGeom>
          <a:noFill/>
        </p:spPr>
        <p:txBody>
          <a:bodyPr wrap="none" lIns="0" tIns="0" rIns="0" bIns="0" rtlCol="0" anchor="t"/>
          <a:lstStyle/>
          <a:p>
            <a:pPr algn="ct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动物</a:t>
            </a:r>
            <a:endParaRPr lang="en-US" altLang="zh-CN" sz="2800" dirty="0"/>
          </a:p>
        </p:txBody>
      </p:sp>
      <p:sp>
        <p:nvSpPr>
          <p:cNvPr id="10" name="QB_7_BD.89_1#125a17233?vaa=1&amp;vcp=1&amp;vis=1&amp;pid=5dd3d1a37&amp;color=0,0,0&amp;vtp=1&amp;vaab=1&amp;bbb=1&amp;hb=1&amp;hs=1"/>
          <p:cNvSpPr/>
          <p:nvPr/>
        </p:nvSpPr>
        <p:spPr>
          <a:xfrm>
            <a:off x="539496" y="4428426"/>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细胞核：细胞的</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中心和</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库，颜色较深</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1"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注意：</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并</a:t>
            </a:r>
            <a:endPar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不是所有细胞都有细胞核</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如原核生物</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人体</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细胞和血小板没</a:t>
            </a:r>
            <a:endPar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49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有细胞核</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11" name="QB_7_AN.90_1#125a17233.blank?vaa=1&amp;vcp=1&amp;vis=1&amp;pid=5dd3d1a37&amp;color=0,0,0&amp;vpa=59&amp;vtp=1&amp;vaab=1&amp;bbb=1"/>
          <p:cNvSpPr/>
          <p:nvPr/>
        </p:nvSpPr>
        <p:spPr>
          <a:xfrm>
            <a:off x="3394615" y="4397946"/>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控制</a:t>
            </a:r>
            <a:endParaRPr lang="en-US" altLang="zh-CN" sz="2800" dirty="0"/>
          </a:p>
        </p:txBody>
      </p:sp>
      <p:sp>
        <p:nvSpPr>
          <p:cNvPr id="12" name="QB_7_AN.91_1#125a17233.blank?vaa=1&amp;vcp=1&amp;vis=1&amp;pid=5dd3d1a37&amp;color=0,0,0&amp;vpa=60&amp;vtp=1&amp;vaab=1&amp;bbb=1"/>
          <p:cNvSpPr/>
          <p:nvPr/>
        </p:nvSpPr>
        <p:spPr>
          <a:xfrm>
            <a:off x="5528215" y="4397946"/>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遗传信息</a:t>
            </a:r>
            <a:endParaRPr lang="en-US" altLang="zh-CN" sz="2800" dirty="0"/>
          </a:p>
        </p:txBody>
      </p:sp>
      <p:sp>
        <p:nvSpPr>
          <p:cNvPr id="13" name="QB_7_AN.92_1#125a17233.blank?vaa=1&amp;vcp=1&amp;vis=1&amp;pid=5dd3d1a37&amp;color=0,0,0&amp;vpa=61&amp;vtp=1&amp;vaab=1&amp;bbb=1"/>
          <p:cNvSpPr/>
          <p:nvPr/>
        </p:nvSpPr>
        <p:spPr>
          <a:xfrm>
            <a:off x="7661814" y="5045646"/>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成熟红</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wipe(left)">
                                      <p:cBhvr>
                                        <p:cTn id="23" dur="500"/>
                                        <p:tgtEl>
                                          <p:spTgt spid="5">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wipe(left)">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9">
                                            <p:bg/>
                                          </p:spTgt>
                                        </p:tgtEl>
                                        <p:attrNameLst>
                                          <p:attrName>style.visibility</p:attrName>
                                        </p:attrNameLst>
                                      </p:cBhvr>
                                      <p:to>
                                        <p:strVal val="visible"/>
                                      </p:to>
                                    </p:set>
                                    <p:animEffect transition="in" filter="wipe(left)">
                                      <p:cBhvr>
                                        <p:cTn id="31" dur="500"/>
                                        <p:tgtEl>
                                          <p:spTgt spid="9">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9">
                                            <p:txEl>
                                              <p:pRg st="0" end="0"/>
                                            </p:txEl>
                                          </p:spTgt>
                                        </p:tgtEl>
                                        <p:attrNameLst>
                                          <p:attrName>style.visibility</p:attrName>
                                        </p:attrNameLst>
                                      </p:cBhvr>
                                      <p:to>
                                        <p:strVal val="visible"/>
                                      </p:to>
                                    </p:set>
                                    <p:animEffect transition="in" filter="wipe(left)">
                                      <p:cBhvr>
                                        <p:cTn id="34" dur="500"/>
                                        <p:tgtEl>
                                          <p:spTgt spid="9">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1">
                                            <p:bg/>
                                          </p:spTgt>
                                        </p:tgtEl>
                                        <p:attrNameLst>
                                          <p:attrName>style.visibility</p:attrName>
                                        </p:attrNameLst>
                                      </p:cBhvr>
                                      <p:to>
                                        <p:strVal val="visible"/>
                                      </p:to>
                                    </p:set>
                                    <p:animEffect transition="in" filter="wipe(left)">
                                      <p:cBhvr>
                                        <p:cTn id="39" dur="500"/>
                                        <p:tgtEl>
                                          <p:spTgt spid="11">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1">
                                            <p:txEl>
                                              <p:pRg st="0" end="0"/>
                                            </p:txEl>
                                          </p:spTgt>
                                        </p:tgtEl>
                                        <p:attrNameLst>
                                          <p:attrName>style.visibility</p:attrName>
                                        </p:attrNameLst>
                                      </p:cBhvr>
                                      <p:to>
                                        <p:strVal val="visible"/>
                                      </p:to>
                                    </p:set>
                                    <p:animEffect transition="in" filter="wipe(left)">
                                      <p:cBhvr>
                                        <p:cTn id="42" dur="500"/>
                                        <p:tgtEl>
                                          <p:spTgt spid="11">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2">
                                            <p:bg/>
                                          </p:spTgt>
                                        </p:tgtEl>
                                        <p:attrNameLst>
                                          <p:attrName>style.visibility</p:attrName>
                                        </p:attrNameLst>
                                      </p:cBhvr>
                                      <p:to>
                                        <p:strVal val="visible"/>
                                      </p:to>
                                    </p:set>
                                    <p:animEffect transition="in" filter="wipe(left)">
                                      <p:cBhvr>
                                        <p:cTn id="47" dur="500"/>
                                        <p:tgtEl>
                                          <p:spTgt spid="12">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2">
                                            <p:txEl>
                                              <p:pRg st="0" end="0"/>
                                            </p:txEl>
                                          </p:spTgt>
                                        </p:tgtEl>
                                        <p:attrNameLst>
                                          <p:attrName>style.visibility</p:attrName>
                                        </p:attrNameLst>
                                      </p:cBhvr>
                                      <p:to>
                                        <p:strVal val="visible"/>
                                      </p:to>
                                    </p:set>
                                    <p:animEffect transition="in" filter="wipe(left)">
                                      <p:cBhvr>
                                        <p:cTn id="50" dur="500"/>
                                        <p:tgtEl>
                                          <p:spTgt spid="12">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3">
                                            <p:bg/>
                                          </p:spTgt>
                                        </p:tgtEl>
                                        <p:attrNameLst>
                                          <p:attrName>style.visibility</p:attrName>
                                        </p:attrNameLst>
                                      </p:cBhvr>
                                      <p:to>
                                        <p:strVal val="visible"/>
                                      </p:to>
                                    </p:set>
                                    <p:animEffect transition="in" filter="wipe(left)">
                                      <p:cBhvr>
                                        <p:cTn id="55" dur="500"/>
                                        <p:tgtEl>
                                          <p:spTgt spid="13">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3">
                                            <p:txEl>
                                              <p:pRg st="0" end="0"/>
                                            </p:txEl>
                                          </p:spTgt>
                                        </p:tgtEl>
                                        <p:attrNameLst>
                                          <p:attrName>style.visibility</p:attrName>
                                        </p:attrNameLst>
                                      </p:cBhvr>
                                      <p:to>
                                        <p:strVal val="visible"/>
                                      </p:to>
                                    </p:set>
                                    <p:animEffect transition="in" filter="wipe(left)">
                                      <p:cBhvr>
                                        <p:cTn id="58"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9" grpId="0" build="p" animBg="1"/>
      <p:bldP spid="11" grpId="0" build="p" animBg="1"/>
      <p:bldP spid="12" grpId="0" build="p" animBg="1"/>
      <p:bldP spid="13"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6_BD.93_1#4b8809232?htil=2&amp;vaa=1&amp;vcp=1&amp;vis=1&amp;pid=5dd3d1a37&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068316" y="1881885"/>
            <a:ext cx="4854093" cy="2148693"/>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B_7_BD.93_2#4b8809232?htil=2&amp;vaa=1&amp;vcp=1&amp;vis=1&amp;pid=5dd3d1a37&amp;color=0,0,0&amp;vtp=1&amp;vaab=1&amp;bt=1&amp;bbb=1&amp;hb=1"/>
          <p:cNvSpPr/>
          <p:nvPr/>
        </p:nvSpPr>
        <p:spPr>
          <a:xfrm>
            <a:off x="539496" y="1863598"/>
            <a:ext cx="6437376"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③细胞质：细胞膜以内</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、细胞核以外的部</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分，内有</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等细胞</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B_7_AN.1_1#4b8809232.blank?vaa=1&amp;vcp=1&amp;vis=1&amp;pid=5dd3d1a37&amp;color=0,0,0&amp;vpa=62&amp;vtp=1&amp;vaab=1&amp;bbb=1"/>
          <p:cNvSpPr/>
          <p:nvPr/>
        </p:nvSpPr>
        <p:spPr>
          <a:xfrm>
            <a:off x="1972214" y="2480818"/>
            <a:ext cx="38147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叶绿体、液泡、线粒体</a:t>
            </a:r>
            <a:endParaRPr lang="en-US" altLang="zh-CN" sz="2800" dirty="0"/>
          </a:p>
        </p:txBody>
      </p:sp>
      <p:sp>
        <p:nvSpPr>
          <p:cNvPr id="5" name="QB_7_BD.95_1#b57112eba?htil=2&amp;vaa=1&amp;vcp=1&amp;vis=1&amp;pid=5dd3d1a37&amp;color=0,0,0&amp;vtp=1&amp;vaab=1&amp;bbb=1&amp;hb=1"/>
          <p:cNvSpPr/>
          <p:nvPr/>
        </p:nvSpPr>
        <p:spPr>
          <a:xfrm>
            <a:off x="539496" y="3787330"/>
            <a:ext cx="6437376"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④线粒体：所有的细胞都有</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作</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用的场所</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，可分解有机物，释放能量。</a:t>
            </a:r>
            <a:endParaRPr lang="en-US" altLang="zh-CN" sz="2800" dirty="0"/>
          </a:p>
        </p:txBody>
      </p:sp>
      <p:sp>
        <p:nvSpPr>
          <p:cNvPr id="6" name="QB_7_AN.96_1#b57112eba.blank?vaa=1&amp;vcp=1&amp;vis=1&amp;pid=5dd3d1a37&amp;color=0,0,0&amp;vpa=63&amp;vtp=1&amp;vaab=1&amp;bbb=1"/>
          <p:cNvSpPr/>
          <p:nvPr/>
        </p:nvSpPr>
        <p:spPr>
          <a:xfrm>
            <a:off x="5528215" y="3756850"/>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呼吸</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1#848ac4ce5.fixed?vcp=1&amp;color=0,170,129&amp;vtp=1&amp;vaab=1&amp;bbb=1"/>
          <p:cNvSpPr/>
          <p:nvPr/>
        </p:nvSpPr>
        <p:spPr>
          <a:xfrm>
            <a:off x="265176" y="1188720"/>
            <a:ext cx="11585448" cy="832104"/>
          </a:xfrm>
          <a:prstGeom prst="rect">
            <a:avLst/>
          </a:prstGeom>
          <a:noFill/>
        </p:spPr>
        <p:txBody>
          <a:bodyPr wrap="none" lIns="0" tIns="0" rIns="0" bIns="0" rtlCol="0" anchor="ctr"/>
          <a:lstStyle/>
          <a:p>
            <a:pPr algn="ctr" latinLnBrk="1">
              <a:lnSpc>
                <a:spcPts val="6200"/>
              </a:lnSpc>
            </a:pPr>
            <a:r>
              <a:rPr lang="en-US" altLang="zh-CN" sz="5000" b="1" i="0" dirty="0">
                <a:solidFill>
                  <a:srgbClr val="00AA81"/>
                </a:solidFill>
                <a:latin typeface="微软雅黑" panose="020B0503020204020204" pitchFamily="34" charset="-122"/>
                <a:ea typeface="微软雅黑" panose="020B0503020204020204" pitchFamily="34" charset="-122"/>
                <a:cs typeface="微软雅黑" panose="020B0503020204020204" pitchFamily="34" charset="-120"/>
              </a:rPr>
              <a:t>复习讲练</a:t>
            </a:r>
            <a:endParaRPr lang="en-US" altLang="zh-CN" sz="5000" dirty="0"/>
          </a:p>
        </p:txBody>
      </p:sp>
      <p:sp>
        <p:nvSpPr>
          <p:cNvPr id="3" name="C_1_BD#848ac4ce5.fixed?vcp=1&amp;color=0,0,0&amp;vtp=1&amp;vaab=1&amp;bbb=1"/>
          <p:cNvSpPr/>
          <p:nvPr/>
        </p:nvSpPr>
        <p:spPr>
          <a:xfrm>
            <a:off x="265176" y="2990088"/>
            <a:ext cx="11585448" cy="832104"/>
          </a:xfrm>
          <a:prstGeom prst="rect">
            <a:avLst/>
          </a:prstGeom>
          <a:noFill/>
        </p:spPr>
        <p:txBody>
          <a:bodyPr wrap="none" lIns="0" tIns="0" rIns="0" bIns="0" rtlCol="0" anchor="ctr"/>
          <a:lstStyle/>
          <a:p>
            <a:pPr algn="ctr" latinLnBrk="1">
              <a:lnSpc>
                <a:spcPts val="5400"/>
              </a:lnSpc>
            </a:pPr>
            <a:r>
              <a:rPr lang="en-US" altLang="zh-CN" sz="4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第一篇</a:t>
            </a:r>
            <a:r>
              <a:rPr lang="en-US" altLang="zh-CN" sz="44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中考基础过关</a:t>
            </a:r>
            <a:endParaRPr lang="en-US" altLang="zh-CN" sz="4400" dirty="0"/>
          </a:p>
        </p:txBody>
      </p:sp>
    </p:spTree>
  </p:cSld>
  <p:clrMapOvr>
    <a:masterClrMapping/>
  </p:clrMapOvr>
  <p:transition>
    <p:split dir="in"/>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6_BD.97_1#1d40b16fe?htil=3&amp;vaa=1&amp;vcp=1&amp;vis=1&amp;pid=5dd3d1a37&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272428" y="1703375"/>
            <a:ext cx="4518519" cy="1990071"/>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B_7_BD.97_2#1d40b16fe?htil=3&amp;vaa=1&amp;vcp=1&amp;vis=1&amp;pid=5dd3d1a37&amp;color=0,0,0&amp;mp=1&amp;vtp=1&amp;vaab=1&amp;bt=1&amp;bbb=1&amp;hb=1&amp;hs=1"/>
          <p:cNvSpPr/>
          <p:nvPr/>
        </p:nvSpPr>
        <p:spPr>
          <a:xfrm>
            <a:off x="539496" y="1884394"/>
            <a:ext cx="6684264"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⑤细胞膜</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：具有保护和</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作用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，很薄而且紧贴细胞壁内侧</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，在光学</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显微镜下不易看清</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B_7_AN.1_1#1d40b16fe.blank?vaa=1&amp;vcp=1&amp;vis=1&amp;pid=5dd3d1a37&amp;color=0,0,0&amp;mp=1&amp;vpa=64&amp;vtp=1&amp;vaab=1&amp;bbb=1"/>
          <p:cNvSpPr/>
          <p:nvPr/>
        </p:nvSpPr>
        <p:spPr>
          <a:xfrm>
            <a:off x="4105815" y="1853914"/>
            <a:ext cx="2392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控制物质进出</a:t>
            </a:r>
            <a:endParaRPr lang="en-US" altLang="zh-CN" sz="2800" dirty="0"/>
          </a:p>
        </p:txBody>
      </p:sp>
      <p:sp>
        <p:nvSpPr>
          <p:cNvPr id="5" name="QB_7_BD.99_1#682d0240b?vaa=1&amp;vcp=1&amp;vis=1&amp;pid=5dd3d1a37&amp;color=0,0,0&amp;vtp=1&amp;vaab=1&amp;bbb=1&amp;hb=1&amp;hs=1"/>
          <p:cNvSpPr/>
          <p:nvPr/>
        </p:nvSpPr>
        <p:spPr>
          <a:xfrm>
            <a:off x="539496" y="3804634"/>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⑥细胞壁：位于细胞最外层</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，具有</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作用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，植物、</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细菌、</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真菌的细胞都具有</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6" name="QB_7_AN.100_1#682d0240b.blank?vaa=1&amp;vcp=1&amp;vis=1&amp;pid=5dd3d1a37&amp;color=0,0,0&amp;vpa=65&amp;vtp=1&amp;vaab=1&amp;bbb=1"/>
          <p:cNvSpPr/>
          <p:nvPr/>
        </p:nvSpPr>
        <p:spPr>
          <a:xfrm>
            <a:off x="5883815" y="3774154"/>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支持</a:t>
            </a:r>
            <a:endParaRPr lang="en-US" altLang="zh-CN" sz="2800" dirty="0"/>
          </a:p>
        </p:txBody>
      </p:sp>
      <p:sp>
        <p:nvSpPr>
          <p:cNvPr id="7" name="QB_7_AN.101_1#682d0240b.blank?vaa=1&amp;vcp=1&amp;vis=1&amp;pid=5dd3d1a37&amp;color=0,0,0&amp;vpa=66&amp;vtp=1&amp;vaab=1&amp;bbb=1"/>
          <p:cNvSpPr/>
          <p:nvPr/>
        </p:nvSpPr>
        <p:spPr>
          <a:xfrm>
            <a:off x="7306214" y="3774154"/>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保护</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wipe(left)">
                                      <p:cBhvr>
                                        <p:cTn id="23" dur="500"/>
                                        <p:tgtEl>
                                          <p:spTgt spid="7">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P spid="7"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7_BD.102_1#b9582251c?vaa=1&amp;vcp=1&amp;vis=1&amp;pid=5dd3d1a37&amp;color=0,0,0&amp;vtp=1&amp;vaab=1&amp;bt=1&amp;bbb=1&amp;hb=1"/>
          <p:cNvSpPr/>
          <p:nvPr/>
        </p:nvSpPr>
        <p:spPr>
          <a:xfrm>
            <a:off x="539496" y="1487678"/>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⑦</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叶绿体：植物细胞特有</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作用的场所。</a:t>
            </a:r>
            <a:r>
              <a:rPr lang="en-US" altLang="zh-CN" sz="2800" b="1"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注意：</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并不是所有的</a:t>
            </a:r>
            <a:endPar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植物细胞都有叶绿体</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植物体中只有</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的细胞内含有叶绿体</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49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如根尖细胞和叶表皮细胞没有叶绿体</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B_7_AN.103_1#b9582251c.blank?vaa=1&amp;vcp=1&amp;vis=1&amp;pid=5dd3d1a37&amp;color=0,0,0&amp;vpa=67&amp;vtp=1&amp;vaab=1&amp;bbb=1"/>
          <p:cNvSpPr/>
          <p:nvPr/>
        </p:nvSpPr>
        <p:spPr>
          <a:xfrm>
            <a:off x="4817015" y="1457198"/>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光合</a:t>
            </a:r>
            <a:endParaRPr lang="en-US" altLang="zh-CN" sz="2800" dirty="0"/>
          </a:p>
        </p:txBody>
      </p:sp>
      <p:sp>
        <p:nvSpPr>
          <p:cNvPr id="4" name="QB_7_AN.105_1#b9582251c.blank?vaa=1&amp;vcp=1&amp;vis=1&amp;pid=5dd3d1a37&amp;color=0,0,0&amp;vpa=68&amp;vtp=1&amp;vaab=1&amp;bbb=1"/>
          <p:cNvSpPr/>
          <p:nvPr/>
        </p:nvSpPr>
        <p:spPr>
          <a:xfrm>
            <a:off x="6239415" y="2104898"/>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绿色部分</a:t>
            </a:r>
            <a:endParaRPr lang="en-US" altLang="zh-CN" sz="2800" dirty="0"/>
          </a:p>
        </p:txBody>
      </p:sp>
      <p:pic>
        <p:nvPicPr>
          <p:cNvPr id="5" name="QO_6_BD.104_1#b9582251c?vaa=1&amp;vcp=1&amp;vis=1&amp;pid=5dd3d1a37&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877056" y="3469894"/>
            <a:ext cx="4434840" cy="1938528"/>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106_1#c08f5df11?vaa=1&amp;vcp=1&amp;vis=1&amp;pid=9a905dc29&amp;color=0,0,0&amp;vtp=1&amp;vaab=1&amp;bt=1&amp;bbb=1&amp;hb=1"/>
          <p:cNvSpPr/>
          <p:nvPr/>
        </p:nvSpPr>
        <p:spPr>
          <a:xfrm>
            <a:off x="539496" y="2844514"/>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（2）细胞的生活需要物质和能量</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，活细胞的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可以控制物质的</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进出，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是能量转换器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B_6_AN.107_1#c08f5df11.blank?vaa=1&amp;vcp=1&amp;vis=1&amp;pid=9a905dc29&amp;color=0,0,0&amp;vpa=69&amp;vtp=1&amp;vaab=1&amp;bbb=1"/>
          <p:cNvSpPr/>
          <p:nvPr/>
        </p:nvSpPr>
        <p:spPr>
          <a:xfrm>
            <a:off x="7484014" y="2814034"/>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细胞膜</a:t>
            </a:r>
            <a:endParaRPr lang="en-US" altLang="zh-CN" sz="2800" dirty="0"/>
          </a:p>
        </p:txBody>
      </p:sp>
      <p:sp>
        <p:nvSpPr>
          <p:cNvPr id="4" name="QB_6_AN.108_1#c08f5df11.blank?vaa=1&amp;vcp=1&amp;vis=1&amp;pid=9a905dc29&amp;color=0,0,0&amp;vpa=70&amp;vtp=1&amp;vaab=1&amp;bbb=1"/>
          <p:cNvSpPr/>
          <p:nvPr/>
        </p:nvSpPr>
        <p:spPr>
          <a:xfrm>
            <a:off x="1616614" y="3440779"/>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叶绿体</a:t>
            </a:r>
            <a:endParaRPr lang="en-US" altLang="zh-CN" sz="2800" dirty="0"/>
          </a:p>
        </p:txBody>
      </p:sp>
      <p:sp>
        <p:nvSpPr>
          <p:cNvPr id="5" name="QB_6_AN.109_1#c08f5df11.blank?vaa=1&amp;vcp=1&amp;vis=1&amp;pid=9a905dc29&amp;color=0,0,0&amp;vpa=71&amp;vtp=1&amp;vaab=1&amp;bbb=1"/>
          <p:cNvSpPr/>
          <p:nvPr/>
        </p:nvSpPr>
        <p:spPr>
          <a:xfrm>
            <a:off x="3394615" y="3440779"/>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线粒体</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wipe(left)">
                                      <p:cBhvr>
                                        <p:cTn id="23" dur="500"/>
                                        <p:tgtEl>
                                          <p:spTgt spid="5">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wipe(left)">
                                      <p:cBhvr>
                                        <p:cTn id="26"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110_1#e827c39ab?vaa=1&amp;vcp=1&amp;vis=1&amp;pid=72a341bd9&amp;color=0,0,0&amp;vtp=1&amp;vaab=1&amp;bt=1&amp;bbb=1"/>
          <p:cNvSpPr/>
          <p:nvPr/>
        </p:nvSpPr>
        <p:spPr>
          <a:xfrm>
            <a:off x="539496" y="885698"/>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细胞分裂与细胞生长：生物体由小长大，与细胞的分裂和生长有关。</a:t>
            </a:r>
            <a:endParaRPr lang="en-US" altLang="zh-CN" sz="2800" dirty="0">
              <a:solidFill>
                <a:srgbClr val="000000"/>
              </a:solidFill>
            </a:endParaRPr>
          </a:p>
        </p:txBody>
      </p:sp>
      <mc:AlternateContent xmlns:mc="http://schemas.openxmlformats.org/markup-compatibility/2006" xmlns:a14="http://schemas.microsoft.com/office/drawing/2010/main">
        <mc:Choice Requires="a14">
          <p:sp>
            <p:nvSpPr>
              <p:cNvPr id="3" name="QB_6_BD.111_1#2672b8573?sp=1&amp;vaa=1&amp;vcp=1&amp;vis=1&amp;pid=e827c39ab&amp;color=0,0,0&amp;vtp=1&amp;vaab=1&amp;bbb=1&amp;hb=1"/>
              <p:cNvSpPr/>
              <p:nvPr/>
            </p:nvSpPr>
            <p:spPr>
              <a:xfrm>
                <a:off x="539496" y="1513395"/>
                <a:ext cx="11109960" cy="44398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（1）细胞分裂:细胞分裂就是一个细胞分成两个细胞</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，结果是使细胞的</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数目</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分裂规律</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：一个细胞分裂</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𝑛</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次</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，产生的细胞数是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分裂过程</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：染色体复制均分</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最先分成两份</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分成</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两份</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分成两份</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分裂结果：形成的两个新细胞的染色体形态和数目</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，新细胞与原</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细胞的染色体形态和数目</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3" name="QB_6_BD.111_1#2672b8573?sp=1&amp;vaa=1&amp;vcp=1&amp;vis=1&amp;pid=e827c39ab&amp;color=0,0,0&amp;vtp=1&amp;vaab=1&amp;bbb=1&amp;hb=1"/>
              <p:cNvSpPr>
                <a:spLocks noRot="1" noChangeAspect="1" noMove="1" noResize="1" noEditPoints="1" noAdjustHandles="1" noChangeArrowheads="1" noChangeShapeType="1" noTextEdit="1"/>
              </p:cNvSpPr>
              <p:nvPr/>
            </p:nvSpPr>
            <p:spPr>
              <a:xfrm>
                <a:off x="539496" y="1513395"/>
                <a:ext cx="11109960" cy="4439857"/>
              </a:xfrm>
              <a:prstGeom prst="rect">
                <a:avLst/>
              </a:prstGeom>
              <a:blipFill rotWithShape="1">
                <a:blip r:embed="rId3"/>
                <a:stretch>
                  <a:fillRect l="-3" t="-4" r="-111" b="-1542"/>
                </a:stretch>
              </a:blipFill>
            </p:spPr>
            <p:txBody>
              <a:bodyPr/>
              <a:lstStyle/>
              <a:p>
                <a:r>
                  <a:rPr lang="zh-CN" altLang="en-US">
                    <a:noFill/>
                  </a:rPr>
                  <a:t> </a:t>
                </a:r>
              </a:p>
            </p:txBody>
          </p:sp>
        </mc:Fallback>
      </mc:AlternateContent>
      <p:sp>
        <p:nvSpPr>
          <p:cNvPr id="4" name="QB_6_AN.112_1#2672b8573.blank?vaa=1&amp;vcp=1&amp;vis=1&amp;pid=e827c39ab&amp;color=0,0,0&amp;vpa=72&amp;vtp=1&amp;vaab=1&amp;bbb=1"/>
          <p:cNvSpPr/>
          <p:nvPr/>
        </p:nvSpPr>
        <p:spPr>
          <a:xfrm>
            <a:off x="1261015" y="2130615"/>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增多</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5" name="QB_6_AN.113_1#2672b8573.blank?vaa=1&amp;vcp=1&amp;vis=1&amp;pid=e827c39ab&amp;color=0,0,0&amp;vpa=73&amp;vtp=1&amp;vaab=1&amp;bbb=1"/>
              <p:cNvSpPr/>
              <p:nvPr/>
            </p:nvSpPr>
            <p:spPr>
              <a:xfrm>
                <a:off x="7936992" y="2910395"/>
                <a:ext cx="565277" cy="402844"/>
              </a:xfrm>
              <a:prstGeom prst="rect">
                <a:avLst/>
              </a:prstGeom>
              <a:noFill/>
            </p:spPr>
            <p:txBody>
              <a:bodyPr wrap="none" lIns="0" tIns="0" rIns="0" bIns="0" rtlCol="0" anchor="t"/>
              <a:lstStyle/>
              <a:p>
                <a:pPr algn="ctr" latinLnBrk="1">
                  <a:lnSpc>
                    <a:spcPts val="3400"/>
                  </a:lnSpc>
                </a:pPr>
                <a14:m>
                  <m:oMath xmlns:m="http://schemas.openxmlformats.org/officeDocument/2006/math">
                    <m:sSup>
                      <m:sSup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p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e>
                      <m:sup>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𝑛</m:t>
                        </m:r>
                      </m:sup>
                    </m:sSup>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5" name="QB_6_AN.113_1#2672b8573.blank?vaa=1&amp;vcp=1&amp;vis=1&amp;pid=e827c39ab&amp;color=0,0,0&amp;vpa=73&amp;vtp=1&amp;vaab=1&amp;bbb=1"/>
              <p:cNvSpPr>
                <a:spLocks noRot="1" noChangeAspect="1" noMove="1" noResize="1" noEditPoints="1" noAdjustHandles="1" noChangeArrowheads="1" noChangeShapeType="1" noTextEdit="1"/>
              </p:cNvSpPr>
              <p:nvPr/>
            </p:nvSpPr>
            <p:spPr>
              <a:xfrm>
                <a:off x="7936992" y="2910395"/>
                <a:ext cx="565277" cy="402844"/>
              </a:xfrm>
              <a:prstGeom prst="rect">
                <a:avLst/>
              </a:prstGeom>
              <a:blipFill rotWithShape="1">
                <a:blip r:embed="rId4"/>
                <a:stretch>
                  <a:fillRect l="-22" t="-47" r="45" b="-7141"/>
                </a:stretch>
              </a:blipFill>
            </p:spPr>
            <p:txBody>
              <a:bodyPr/>
              <a:lstStyle/>
              <a:p>
                <a:r>
                  <a:rPr lang="zh-CN" altLang="en-US">
                    <a:noFill/>
                  </a:rPr>
                  <a:t> </a:t>
                </a:r>
              </a:p>
            </p:txBody>
          </p:sp>
        </mc:Fallback>
      </mc:AlternateContent>
      <p:sp>
        <p:nvSpPr>
          <p:cNvPr id="6" name="QB_6_AN.114_1#2672b8573.blank?vaa=1&amp;vcp=1&amp;vis=1&amp;pid=e827c39ab&amp;color=0,0,0&amp;vpa=74&amp;vtp=1&amp;vaab=1&amp;bbb=1"/>
          <p:cNvSpPr/>
          <p:nvPr/>
        </p:nvSpPr>
        <p:spPr>
          <a:xfrm>
            <a:off x="5293265" y="3426015"/>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细胞核</a:t>
            </a:r>
            <a:endParaRPr lang="en-US" altLang="zh-CN" sz="2800" dirty="0">
              <a:solidFill>
                <a:srgbClr val="FF0000"/>
              </a:solidFill>
            </a:endParaRPr>
          </a:p>
        </p:txBody>
      </p:sp>
      <p:sp>
        <p:nvSpPr>
          <p:cNvPr id="7" name="QB_6_AN.115_1#2672b8573.blank?vaa=1&amp;vcp=1&amp;vis=1&amp;pid=e827c39ab&amp;color=0,0,0&amp;vpa=75&amp;vtp=1&amp;vaab=1&amp;bbb=1"/>
          <p:cNvSpPr/>
          <p:nvPr/>
        </p:nvSpPr>
        <p:spPr>
          <a:xfrm>
            <a:off x="9325514" y="3426015"/>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细胞质</a:t>
            </a:r>
            <a:endParaRPr lang="en-US" altLang="zh-CN" sz="2800" dirty="0">
              <a:solidFill>
                <a:srgbClr val="FF0000"/>
              </a:solidFill>
            </a:endParaRPr>
          </a:p>
        </p:txBody>
      </p:sp>
      <p:sp>
        <p:nvSpPr>
          <p:cNvPr id="8" name="QB_6_AN.116_1#2672b8573.blank?vaa=1&amp;vcp=1&amp;vis=1&amp;pid=e827c39ab&amp;color=0,0,0&amp;vpa=76&amp;vtp=1&amp;vaab=1&amp;bbb=1"/>
          <p:cNvSpPr/>
          <p:nvPr/>
        </p:nvSpPr>
        <p:spPr>
          <a:xfrm>
            <a:off x="1737264" y="4073715"/>
            <a:ext cx="2747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细胞膜和细胞壁</a:t>
            </a:r>
            <a:endParaRPr lang="en-US" altLang="zh-CN" sz="2800" dirty="0">
              <a:solidFill>
                <a:srgbClr val="FF0000"/>
              </a:solidFill>
            </a:endParaRPr>
          </a:p>
        </p:txBody>
      </p:sp>
      <p:sp>
        <p:nvSpPr>
          <p:cNvPr id="9" name="QB_6_AN.117_1#2672b8573.blank?vaa=1&amp;vcp=1&amp;vis=1&amp;pid=e827c39ab&amp;color=0,0,0&amp;vpa=77&amp;vtp=1&amp;vaab=1&amp;bbb=1"/>
          <p:cNvSpPr/>
          <p:nvPr/>
        </p:nvSpPr>
        <p:spPr>
          <a:xfrm>
            <a:off x="8373014" y="4721415"/>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相同</a:t>
            </a:r>
            <a:endParaRPr lang="en-US" altLang="zh-CN" sz="2800" dirty="0">
              <a:solidFill>
                <a:srgbClr val="FF0000"/>
              </a:solidFill>
            </a:endParaRPr>
          </a:p>
        </p:txBody>
      </p:sp>
      <p:sp>
        <p:nvSpPr>
          <p:cNvPr id="10" name="QB_6_AN.118_1#2672b8573.blank?vaa=1&amp;vcp=1&amp;vis=1&amp;pid=e827c39ab&amp;color=0,0,0&amp;vpa=78&amp;vtp=1&amp;vaab=1&amp;bbb=1"/>
          <p:cNvSpPr/>
          <p:nvPr/>
        </p:nvSpPr>
        <p:spPr>
          <a:xfrm>
            <a:off x="4461415" y="5348160"/>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也相同</a:t>
            </a:r>
            <a:endParaRPr lang="en-US" altLang="zh-CN" sz="2800" dirty="0">
              <a:solidFill>
                <a:srgbClr val="FF0000"/>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
                                            <p:bg/>
                                          </p:spTgt>
                                        </p:tgtEl>
                                        <p:attrNameLst>
                                          <p:attrName>style.visibility</p:attrName>
                                        </p:attrNameLst>
                                      </p:cBhvr>
                                      <p:to>
                                        <p:strVal val="visible"/>
                                      </p:to>
                                    </p:set>
                                    <p:animEffect transition="in" filter="wipe(left)">
                                      <p:cBhvr>
                                        <p:cTn id="31" dur="500"/>
                                        <p:tgtEl>
                                          <p:spTgt spid="7">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wipe(left)">
                                      <p:cBhvr>
                                        <p:cTn id="34" dur="500"/>
                                        <p:tgtEl>
                                          <p:spTgt spid="7">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8">
                                            <p:bg/>
                                          </p:spTgt>
                                        </p:tgtEl>
                                        <p:attrNameLst>
                                          <p:attrName>style.visibility</p:attrName>
                                        </p:attrNameLst>
                                      </p:cBhvr>
                                      <p:to>
                                        <p:strVal val="visible"/>
                                      </p:to>
                                    </p:set>
                                    <p:animEffect transition="in" filter="wipe(left)">
                                      <p:cBhvr>
                                        <p:cTn id="39" dur="500"/>
                                        <p:tgtEl>
                                          <p:spTgt spid="8">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8">
                                            <p:txEl>
                                              <p:pRg st="0" end="0"/>
                                            </p:txEl>
                                          </p:spTgt>
                                        </p:tgtEl>
                                        <p:attrNameLst>
                                          <p:attrName>style.visibility</p:attrName>
                                        </p:attrNameLst>
                                      </p:cBhvr>
                                      <p:to>
                                        <p:strVal val="visible"/>
                                      </p:to>
                                    </p:set>
                                    <p:animEffect transition="in" filter="wipe(left)">
                                      <p:cBhvr>
                                        <p:cTn id="42" dur="500"/>
                                        <p:tgtEl>
                                          <p:spTgt spid="8">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9">
                                            <p:bg/>
                                          </p:spTgt>
                                        </p:tgtEl>
                                        <p:attrNameLst>
                                          <p:attrName>style.visibility</p:attrName>
                                        </p:attrNameLst>
                                      </p:cBhvr>
                                      <p:to>
                                        <p:strVal val="visible"/>
                                      </p:to>
                                    </p:set>
                                    <p:animEffect transition="in" filter="wipe(left)">
                                      <p:cBhvr>
                                        <p:cTn id="47" dur="500"/>
                                        <p:tgtEl>
                                          <p:spTgt spid="9">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9">
                                            <p:txEl>
                                              <p:pRg st="0" end="0"/>
                                            </p:txEl>
                                          </p:spTgt>
                                        </p:tgtEl>
                                        <p:attrNameLst>
                                          <p:attrName>style.visibility</p:attrName>
                                        </p:attrNameLst>
                                      </p:cBhvr>
                                      <p:to>
                                        <p:strVal val="visible"/>
                                      </p:to>
                                    </p:set>
                                    <p:animEffect transition="in" filter="wipe(left)">
                                      <p:cBhvr>
                                        <p:cTn id="50" dur="500"/>
                                        <p:tgtEl>
                                          <p:spTgt spid="9">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0">
                                            <p:bg/>
                                          </p:spTgt>
                                        </p:tgtEl>
                                        <p:attrNameLst>
                                          <p:attrName>style.visibility</p:attrName>
                                        </p:attrNameLst>
                                      </p:cBhvr>
                                      <p:to>
                                        <p:strVal val="visible"/>
                                      </p:to>
                                    </p:set>
                                    <p:animEffect transition="in" filter="wipe(left)">
                                      <p:cBhvr>
                                        <p:cTn id="55" dur="500"/>
                                        <p:tgtEl>
                                          <p:spTgt spid="10">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0">
                                            <p:txEl>
                                              <p:pRg st="0" end="0"/>
                                            </p:txEl>
                                          </p:spTgt>
                                        </p:tgtEl>
                                        <p:attrNameLst>
                                          <p:attrName>style.visibility</p:attrName>
                                        </p:attrNameLst>
                                      </p:cBhvr>
                                      <p:to>
                                        <p:strVal val="visible"/>
                                      </p:to>
                                    </p:set>
                                    <p:animEffect transition="in" filter="wipe(left)">
                                      <p:cBhvr>
                                        <p:cTn id="58"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7" grpId="0" build="p" animBg="1"/>
      <p:bldP spid="8" grpId="0" build="p" animBg="1"/>
      <p:bldP spid="9" grpId="0" build="p" animBg="1"/>
      <p:bldP spid="10"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119_1#19179bd12?sp=1&amp;vaa=1&amp;vcp=1&amp;vis=1&amp;pid=e827c39ab&amp;color=0,0,0&amp;vtp=1&amp;vaab=1&amp;bt=1&amp;bbb=1&amp;hb=1"/>
          <p:cNvSpPr/>
          <p:nvPr/>
        </p:nvSpPr>
        <p:spPr>
          <a:xfrm>
            <a:off x="539496" y="2198084"/>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（2）细胞生长</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：细胞不断从周围环境中吸收</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，并转变为自</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身的物质，结果细胞</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由小变大</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51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注意：</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细胞生长</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使细胞体积无限增大</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也</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使染色体的数量</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49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形态和遗传物质发生改变</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B_6_AN.120_1#19179bd12.blank?vaa=1&amp;vcp=1&amp;vis=1&amp;pid=e827c39ab&amp;color=0,0,0&amp;vpa=79&amp;vtp=1&amp;vaab=1&amp;bbb=1"/>
          <p:cNvSpPr/>
          <p:nvPr/>
        </p:nvSpPr>
        <p:spPr>
          <a:xfrm>
            <a:off x="7484014" y="2167604"/>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营养物质</a:t>
            </a:r>
            <a:endParaRPr lang="en-US" altLang="zh-CN" sz="2800" dirty="0"/>
          </a:p>
        </p:txBody>
      </p:sp>
      <p:sp>
        <p:nvSpPr>
          <p:cNvPr id="4" name="QB_6_AN.121_1#19179bd12.blank?vaa=1&amp;vcp=1&amp;vis=1&amp;pid=e827c39ab&amp;color=0,0,0&amp;vpa=80&amp;vtp=1&amp;vaab=1&amp;bbb=1"/>
          <p:cNvSpPr/>
          <p:nvPr/>
        </p:nvSpPr>
        <p:spPr>
          <a:xfrm>
            <a:off x="3750215" y="2815304"/>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不断</a:t>
            </a:r>
            <a:endParaRPr lang="en-US" altLang="zh-CN" sz="2800" dirty="0"/>
          </a:p>
        </p:txBody>
      </p:sp>
      <p:sp>
        <p:nvSpPr>
          <p:cNvPr id="5" name="QB_6_AN.122_1#19179bd12.blank?vaa=1&amp;vcp=1&amp;vis=1&amp;pid=e827c39ab&amp;color=0,0,0&amp;vpa=81&amp;vtp=1&amp;vaab=1&amp;bbb=1"/>
          <p:cNvSpPr/>
          <p:nvPr/>
        </p:nvSpPr>
        <p:spPr>
          <a:xfrm>
            <a:off x="3043778" y="3463004"/>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不能</a:t>
            </a:r>
            <a:endParaRPr lang="en-US" altLang="zh-CN" sz="2800" dirty="0"/>
          </a:p>
        </p:txBody>
      </p:sp>
      <p:sp>
        <p:nvSpPr>
          <p:cNvPr id="6" name="QB_6_AN.123_1#19179bd12.blank?vaa=1&amp;vcp=1&amp;vis=1&amp;pid=e827c39ab&amp;color=0,0,0&amp;vpa=82&amp;vtp=1&amp;vaab=1&amp;bbb=1"/>
          <p:cNvSpPr/>
          <p:nvPr/>
        </p:nvSpPr>
        <p:spPr>
          <a:xfrm>
            <a:off x="8022178" y="3463004"/>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不会</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wipe(left)">
                                      <p:cBhvr>
                                        <p:cTn id="23" dur="500"/>
                                        <p:tgtEl>
                                          <p:spTgt spid="5">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wipe(left)">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6">
                                            <p:bg/>
                                          </p:spTgt>
                                        </p:tgtEl>
                                        <p:attrNameLst>
                                          <p:attrName>style.visibility</p:attrName>
                                        </p:attrNameLst>
                                      </p:cBhvr>
                                      <p:to>
                                        <p:strVal val="visible"/>
                                      </p:to>
                                    </p:set>
                                    <p:animEffect transition="in" filter="wipe(left)">
                                      <p:cBhvr>
                                        <p:cTn id="31" dur="500"/>
                                        <p:tgtEl>
                                          <p:spTgt spid="6">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wipe(left)">
                                      <p:cBhvr>
                                        <p:cTn id="34"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6"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124_1#181c09c6b?vaa=1&amp;vcp=1&amp;vis=1&amp;pid=72a341bd9&amp;color=0,0,0&amp;vtp=1&amp;vaab=1&amp;bt=1&amp;bbb=1"/>
          <p:cNvSpPr/>
          <p:nvPr/>
        </p:nvSpPr>
        <p:spPr>
          <a:xfrm>
            <a:off x="539496" y="1581372"/>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细胞分化形成不同的组织</a:t>
            </a:r>
            <a:endParaRPr lang="en-US" altLang="zh-CN" sz="2800" dirty="0"/>
          </a:p>
        </p:txBody>
      </p:sp>
      <mc:AlternateContent xmlns:mc="http://schemas.openxmlformats.org/markup-compatibility/2006" xmlns:a14="http://schemas.microsoft.com/office/drawing/2010/main">
        <mc:Choice Requires="a14">
          <p:sp>
            <p:nvSpPr>
              <p:cNvPr id="3" name="QB_6_BD.125_1#4ab626e22?vaa=1&amp;vcp=1&amp;vis=1&amp;pid=181c09c6b&amp;color=0,0,0&amp;vtp=1&amp;vaab=1&amp;bbb=1&amp;hb=1"/>
              <p:cNvSpPr/>
              <p:nvPr/>
            </p:nvSpPr>
            <p:spPr>
              <a:xfrm>
                <a:off x="539496" y="2135981"/>
                <a:ext cx="11109960" cy="31444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（1）细胞分化（形成组织）</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个体发育中</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，一个或一种细胞通过分裂</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产生的后代，在</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上发生差异性的变化，此过程</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叫</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。经细胞分化形成的各种各样的细胞各自聚集在一起才能</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行使其功能，这些形态</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、结构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、功能</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的细胞聚集</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起来所形成的细胞群叫作组织</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3" name="QB_6_BD.125_1#4ab626e22?vaa=1&amp;vcp=1&amp;vis=1&amp;pid=181c09c6b&amp;color=0,0,0&amp;vtp=1&amp;vaab=1&amp;bbb=1&amp;hb=1"/>
              <p:cNvSpPr>
                <a:spLocks noRot="1" noChangeAspect="1" noMove="1" noResize="1" noEditPoints="1" noAdjustHandles="1" noChangeArrowheads="1" noChangeShapeType="1" noTextEdit="1"/>
              </p:cNvSpPr>
              <p:nvPr/>
            </p:nvSpPr>
            <p:spPr>
              <a:xfrm>
                <a:off x="539496" y="2135981"/>
                <a:ext cx="11109960" cy="3144457"/>
              </a:xfrm>
              <a:prstGeom prst="rect">
                <a:avLst/>
              </a:prstGeom>
              <a:blipFill rotWithShape="1">
                <a:blip r:embed="rId3"/>
                <a:stretch>
                  <a:fillRect l="-3" t="-15" r="-111" b="-2168"/>
                </a:stretch>
              </a:blipFill>
            </p:spPr>
            <p:txBody>
              <a:bodyPr/>
              <a:lstStyle/>
              <a:p>
                <a:r>
                  <a:rPr lang="zh-CN" altLang="en-US">
                    <a:noFill/>
                  </a:rPr>
                  <a:t> </a:t>
                </a:r>
              </a:p>
            </p:txBody>
          </p:sp>
        </mc:Fallback>
      </mc:AlternateContent>
      <p:sp>
        <p:nvSpPr>
          <p:cNvPr id="4" name="QB_6_AN.126_1#4ab626e22.blank?vaa=1&amp;vcp=1&amp;vis=1&amp;pid=181c09c6b&amp;color=0,0,0&amp;vpa=83&amp;vtp=1&amp;vaab=1&amp;bbb=1"/>
          <p:cNvSpPr/>
          <p:nvPr/>
        </p:nvSpPr>
        <p:spPr>
          <a:xfrm>
            <a:off x="3039014" y="2753201"/>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形态</a:t>
            </a:r>
            <a:endParaRPr lang="en-US" altLang="zh-CN" sz="2800" dirty="0"/>
          </a:p>
        </p:txBody>
      </p:sp>
      <p:sp>
        <p:nvSpPr>
          <p:cNvPr id="5" name="QB_6_AN.127_1#4ab626e22.blank?vaa=1&amp;vcp=1&amp;vis=1&amp;pid=181c09c6b&amp;color=0,0,0&amp;vpa=84&amp;vtp=1&amp;vaab=1&amp;bbb=1"/>
          <p:cNvSpPr/>
          <p:nvPr/>
        </p:nvSpPr>
        <p:spPr>
          <a:xfrm>
            <a:off x="4461415" y="2753201"/>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结构</a:t>
            </a:r>
            <a:endParaRPr lang="en-US" altLang="zh-CN" sz="2800" dirty="0"/>
          </a:p>
        </p:txBody>
      </p:sp>
      <p:sp>
        <p:nvSpPr>
          <p:cNvPr id="6" name="QB_6_AN.128_1#4ab626e22.blank?vaa=1&amp;vcp=1&amp;vis=1&amp;pid=181c09c6b&amp;color=0,0,0&amp;vpa=85&amp;vtp=1&amp;vaab=1&amp;bbb=1"/>
          <p:cNvSpPr/>
          <p:nvPr/>
        </p:nvSpPr>
        <p:spPr>
          <a:xfrm>
            <a:off x="5883815" y="2753201"/>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功能</a:t>
            </a:r>
            <a:endParaRPr lang="en-US" altLang="zh-CN" sz="2800" dirty="0"/>
          </a:p>
        </p:txBody>
      </p:sp>
      <p:sp>
        <p:nvSpPr>
          <p:cNvPr id="7" name="QB_6_AN.129_1#4ab626e22.blank?vaa=1&amp;vcp=1&amp;vis=1&amp;pid=181c09c6b&amp;color=0,0,0&amp;vpa=86&amp;vtp=1&amp;vaab=1&amp;bbb=1"/>
          <p:cNvSpPr/>
          <p:nvPr/>
        </p:nvSpPr>
        <p:spPr>
          <a:xfrm>
            <a:off x="905415" y="3400901"/>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细胞分化</a:t>
            </a:r>
            <a:endParaRPr lang="en-US" altLang="zh-CN" sz="2800" dirty="0"/>
          </a:p>
        </p:txBody>
      </p:sp>
      <p:sp>
        <p:nvSpPr>
          <p:cNvPr id="8" name="QB_6_AN.130_1#4ab626e22.blank?vaa=1&amp;vcp=1&amp;vis=1&amp;pid=181c09c6b&amp;color=0,0,0&amp;vpa=87&amp;vtp=1&amp;vaab=1&amp;bbb=1"/>
          <p:cNvSpPr/>
          <p:nvPr/>
        </p:nvSpPr>
        <p:spPr>
          <a:xfrm>
            <a:off x="4105815" y="4048601"/>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相似</a:t>
            </a:r>
            <a:endParaRPr lang="en-US" altLang="zh-CN" sz="2800" dirty="0"/>
          </a:p>
        </p:txBody>
      </p:sp>
      <p:sp>
        <p:nvSpPr>
          <p:cNvPr id="9" name="QB_6_AN.131_1#4ab626e22.blank?vaa=1&amp;vcp=1&amp;vis=1&amp;pid=181c09c6b&amp;color=0,0,0&amp;vpa=88&amp;vtp=1&amp;vaab=1&amp;bbb=1"/>
          <p:cNvSpPr/>
          <p:nvPr/>
        </p:nvSpPr>
        <p:spPr>
          <a:xfrm>
            <a:off x="6239415" y="4048601"/>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相同</a:t>
            </a:r>
            <a:endParaRPr lang="en-US" altLang="zh-CN" sz="2800" dirty="0"/>
          </a:p>
        </p:txBody>
      </p:sp>
      <p:sp>
        <p:nvSpPr>
          <p:cNvPr id="10" name="QB_6_AN.132_1#4ab626e22.blank?vaa=1&amp;vcp=1&amp;vis=1&amp;pid=181c09c6b&amp;color=0,0,0&amp;vpa=89&amp;vtp=1&amp;vaab=1&amp;bbb=1"/>
          <p:cNvSpPr/>
          <p:nvPr/>
        </p:nvSpPr>
        <p:spPr>
          <a:xfrm>
            <a:off x="8373014" y="4048601"/>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也相同</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
                                            <p:bg/>
                                          </p:spTgt>
                                        </p:tgtEl>
                                        <p:attrNameLst>
                                          <p:attrName>style.visibility</p:attrName>
                                        </p:attrNameLst>
                                      </p:cBhvr>
                                      <p:to>
                                        <p:strVal val="visible"/>
                                      </p:to>
                                    </p:set>
                                    <p:animEffect transition="in" filter="wipe(left)">
                                      <p:cBhvr>
                                        <p:cTn id="31" dur="500"/>
                                        <p:tgtEl>
                                          <p:spTgt spid="7">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wipe(left)">
                                      <p:cBhvr>
                                        <p:cTn id="34" dur="500"/>
                                        <p:tgtEl>
                                          <p:spTgt spid="7">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8">
                                            <p:bg/>
                                          </p:spTgt>
                                        </p:tgtEl>
                                        <p:attrNameLst>
                                          <p:attrName>style.visibility</p:attrName>
                                        </p:attrNameLst>
                                      </p:cBhvr>
                                      <p:to>
                                        <p:strVal val="visible"/>
                                      </p:to>
                                    </p:set>
                                    <p:animEffect transition="in" filter="wipe(left)">
                                      <p:cBhvr>
                                        <p:cTn id="39" dur="500"/>
                                        <p:tgtEl>
                                          <p:spTgt spid="8">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8">
                                            <p:txEl>
                                              <p:pRg st="0" end="0"/>
                                            </p:txEl>
                                          </p:spTgt>
                                        </p:tgtEl>
                                        <p:attrNameLst>
                                          <p:attrName>style.visibility</p:attrName>
                                        </p:attrNameLst>
                                      </p:cBhvr>
                                      <p:to>
                                        <p:strVal val="visible"/>
                                      </p:to>
                                    </p:set>
                                    <p:animEffect transition="in" filter="wipe(left)">
                                      <p:cBhvr>
                                        <p:cTn id="42" dur="500"/>
                                        <p:tgtEl>
                                          <p:spTgt spid="8">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9">
                                            <p:bg/>
                                          </p:spTgt>
                                        </p:tgtEl>
                                        <p:attrNameLst>
                                          <p:attrName>style.visibility</p:attrName>
                                        </p:attrNameLst>
                                      </p:cBhvr>
                                      <p:to>
                                        <p:strVal val="visible"/>
                                      </p:to>
                                    </p:set>
                                    <p:animEffect transition="in" filter="wipe(left)">
                                      <p:cBhvr>
                                        <p:cTn id="47" dur="500"/>
                                        <p:tgtEl>
                                          <p:spTgt spid="9">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9">
                                            <p:txEl>
                                              <p:pRg st="0" end="0"/>
                                            </p:txEl>
                                          </p:spTgt>
                                        </p:tgtEl>
                                        <p:attrNameLst>
                                          <p:attrName>style.visibility</p:attrName>
                                        </p:attrNameLst>
                                      </p:cBhvr>
                                      <p:to>
                                        <p:strVal val="visible"/>
                                      </p:to>
                                    </p:set>
                                    <p:animEffect transition="in" filter="wipe(left)">
                                      <p:cBhvr>
                                        <p:cTn id="50" dur="500"/>
                                        <p:tgtEl>
                                          <p:spTgt spid="9">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0">
                                            <p:bg/>
                                          </p:spTgt>
                                        </p:tgtEl>
                                        <p:attrNameLst>
                                          <p:attrName>style.visibility</p:attrName>
                                        </p:attrNameLst>
                                      </p:cBhvr>
                                      <p:to>
                                        <p:strVal val="visible"/>
                                      </p:to>
                                    </p:set>
                                    <p:animEffect transition="in" filter="wipe(left)">
                                      <p:cBhvr>
                                        <p:cTn id="55" dur="500"/>
                                        <p:tgtEl>
                                          <p:spTgt spid="10">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0">
                                            <p:txEl>
                                              <p:pRg st="0" end="0"/>
                                            </p:txEl>
                                          </p:spTgt>
                                        </p:tgtEl>
                                        <p:attrNameLst>
                                          <p:attrName>style.visibility</p:attrName>
                                        </p:attrNameLst>
                                      </p:cBhvr>
                                      <p:to>
                                        <p:strVal val="visible"/>
                                      </p:to>
                                    </p:set>
                                    <p:animEffect transition="in" filter="wipe(left)">
                                      <p:cBhvr>
                                        <p:cTn id="58"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7" grpId="0" build="p" animBg="1"/>
      <p:bldP spid="8" grpId="0" build="p" animBg="1"/>
      <p:bldP spid="9" grpId="0" build="p" animBg="1"/>
      <p:bldP spid="10"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133_1#eee90cc61?sp=1&amp;vaa=1&amp;vcp=1&amp;vis=1&amp;pid=181c09c6b&amp;color=0,0,0&amp;vtp=1&amp;vaab=1&amp;bt=1&amp;bbb=1"/>
          <p:cNvSpPr/>
          <p:nvPr/>
        </p:nvSpPr>
        <p:spPr>
          <a:xfrm>
            <a:off x="539496" y="644556"/>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（2）动物体基本组织的比较</a:t>
            </a:r>
            <a:endParaRPr lang="en-US" altLang="zh-CN" sz="2800" dirty="0"/>
          </a:p>
        </p:txBody>
      </p:sp>
      <p:graphicFrame>
        <p:nvGraphicFramePr>
          <p:cNvPr id="30" name="QB_6_BD.133_2#eee90cc61?colgroup=3,5,6,5,6&amp;vaa=1&amp;vcp=1&amp;vis=1&amp;pid=181c09c6b&amp;color=0,0,0&amp;vtp=1&amp;vaab=1&amp;bbb=1&amp;hb=1"/>
          <p:cNvGraphicFramePr>
            <a:graphicFrameLocks noGrp="1"/>
          </p:cNvGraphicFramePr>
          <p:nvPr>
            <p:extLst>
              <p:ext uri="{D42A27DB-BD31-4B8C-83A1-F6EECF244321}">
                <p14:modId xmlns:p14="http://schemas.microsoft.com/office/powerpoint/2010/main" val="1800174664"/>
              </p:ext>
            </p:extLst>
          </p:nvPr>
        </p:nvGraphicFramePr>
        <p:xfrm>
          <a:off x="539496" y="1326165"/>
          <a:ext cx="11064240" cy="4378898"/>
        </p:xfrm>
        <a:graphic>
          <a:graphicData uri="http://schemas.openxmlformats.org/drawingml/2006/table">
            <a:tbl>
              <a:tblPr/>
              <a:tblGrid>
                <a:gridCol w="1353312">
                  <a:extLst>
                    <a:ext uri="{9D8B030D-6E8A-4147-A177-3AD203B41FA5}">
                      <a16:colId xmlns:a16="http://schemas.microsoft.com/office/drawing/2014/main" val="20000"/>
                    </a:ext>
                  </a:extLst>
                </a:gridCol>
                <a:gridCol w="2304288">
                  <a:extLst>
                    <a:ext uri="{9D8B030D-6E8A-4147-A177-3AD203B41FA5}">
                      <a16:colId xmlns:a16="http://schemas.microsoft.com/office/drawing/2014/main" val="20001"/>
                    </a:ext>
                  </a:extLst>
                </a:gridCol>
                <a:gridCol w="2615184">
                  <a:extLst>
                    <a:ext uri="{9D8B030D-6E8A-4147-A177-3AD203B41FA5}">
                      <a16:colId xmlns:a16="http://schemas.microsoft.com/office/drawing/2014/main" val="20002"/>
                    </a:ext>
                  </a:extLst>
                </a:gridCol>
                <a:gridCol w="2176272">
                  <a:extLst>
                    <a:ext uri="{9D8B030D-6E8A-4147-A177-3AD203B41FA5}">
                      <a16:colId xmlns:a16="http://schemas.microsoft.com/office/drawing/2014/main" val="20003"/>
                    </a:ext>
                  </a:extLst>
                </a:gridCol>
                <a:gridCol w="2615184">
                  <a:extLst>
                    <a:ext uri="{9D8B030D-6E8A-4147-A177-3AD203B41FA5}">
                      <a16:colId xmlns:a16="http://schemas.microsoft.com/office/drawing/2014/main" val="20004"/>
                    </a:ext>
                  </a:extLst>
                </a:gridCol>
              </a:tblGrid>
              <a:tr h="539560">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上皮组织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结缔组织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肌肉组织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神经组织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a:txBody>
                    <a:bodyPr/>
                    <a:lstStyle/>
                    <a:p>
                      <a:pPr marL="0" indent="0" algn="ctr"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主要结</a:t>
                      </a:r>
                    </a:p>
                    <a:p>
                      <a:pPr marL="0" lvl="0" indent="0" algn="ctr"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构特征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细胞排列</a:t>
                      </a:r>
                    </a:p>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细</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胞间质</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细胞排列</a:t>
                      </a:r>
                    </a:p>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细</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胞间质</a:t>
                      </a:r>
                    </a:p>
                    <a:p>
                      <a:pPr marL="0" lvl="0" indent="0" algn="l" latinLnBrk="1" hangingPunct="0">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④</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主要由</a:t>
                      </a:r>
                    </a:p>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⑤</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构成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主要由</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⑥</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a:t>
                      </a:r>
                    </a:p>
                    <a:p>
                      <a:pPr marL="0" lvl="0" indent="0" algn="l" latinLnBrk="1" hangingPunct="0">
                        <a:lnSpc>
                          <a:spcPts val="42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构成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75956">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功能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⑦</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⑧</a:t>
                      </a:r>
                    </a:p>
                    <a:p>
                      <a:pPr marL="0" lvl="0" indent="0" algn="l" latinLnBrk="1" hangingPunct="0">
                        <a:lnSpc>
                          <a:spcPts val="42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支持</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连接</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保护</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营养等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⑨</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a:t>
                      </a:r>
                    </a:p>
                    <a:p>
                      <a:pPr marL="0" lvl="0" indent="0" algn="l" latinLnBrk="1" hangingPunct="0">
                        <a:lnSpc>
                          <a:spcPts val="42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接受</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⑩</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产生和传导</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⑪</a:t>
                      </a:r>
                    </a:p>
                    <a:p>
                      <a:pPr marL="0" lvl="0" indent="0" algn="l" latinLnBrk="1" hangingPunct="0">
                        <a:lnSpc>
                          <a:spcPts val="4200"/>
                        </a:lnSpc>
                      </a:pP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4" name="QB_6_AN.134_1#eee90cc61.blank?vaa=1&amp;vcp=1&amp;vis=1&amp;pid=181c09c6b&amp;color=0,0,0&amp;vpa=90&amp;vtp=1&amp;vaab=1&amp;bbb=1"/>
          <p:cNvSpPr/>
          <p:nvPr/>
        </p:nvSpPr>
        <p:spPr>
          <a:xfrm>
            <a:off x="2330727" y="2671794"/>
            <a:ext cx="969963" cy="486982"/>
          </a:xfrm>
          <a:prstGeom prst="rect">
            <a:avLst/>
          </a:prstGeom>
          <a:noFill/>
        </p:spPr>
        <p:txBody>
          <a:bodyPr wrap="none" lIns="0" tIns="0" rIns="0" bIns="0" rtlCol="0" anchor="t"/>
          <a:lstStyle/>
          <a:p>
            <a:pPr algn="ctr" latinLnBrk="1">
              <a:lnSpc>
                <a:spcPts val="42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紧密</a:t>
            </a:r>
            <a:endParaRPr lang="en-US" altLang="zh-CN" sz="2800" dirty="0"/>
          </a:p>
        </p:txBody>
      </p:sp>
      <p:sp>
        <p:nvSpPr>
          <p:cNvPr id="5" name="QB_6_AN.135_1#eee90cc61.blank?vaa=1&amp;vcp=1&amp;vis=1&amp;pid=181c09c6b&amp;color=0,0,0&amp;vpa=91&amp;vtp=1&amp;vaab=1"/>
          <p:cNvSpPr/>
          <p:nvPr/>
        </p:nvSpPr>
        <p:spPr>
          <a:xfrm>
            <a:off x="3397526" y="3210528"/>
            <a:ext cx="6143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少</a:t>
            </a:r>
            <a:endParaRPr lang="en-US" altLang="zh-CN" sz="2800" dirty="0"/>
          </a:p>
        </p:txBody>
      </p:sp>
      <p:sp>
        <p:nvSpPr>
          <p:cNvPr id="6" name="QB_6_AN.136_1#eee90cc61.blank?vaa=1&amp;vcp=1&amp;vis=1&amp;pid=181c09c6b&amp;color=0,0,0&amp;vpa=92&amp;vtp=1&amp;vaab=1&amp;bbb=1"/>
          <p:cNvSpPr/>
          <p:nvPr/>
        </p:nvSpPr>
        <p:spPr>
          <a:xfrm>
            <a:off x="4635014" y="2392394"/>
            <a:ext cx="969963" cy="486982"/>
          </a:xfrm>
          <a:prstGeom prst="rect">
            <a:avLst/>
          </a:prstGeom>
          <a:noFill/>
        </p:spPr>
        <p:txBody>
          <a:bodyPr wrap="none" lIns="0" tIns="0" rIns="0" bIns="0" rtlCol="0" anchor="t"/>
          <a:lstStyle/>
          <a:p>
            <a:pPr algn="ctr" latinLnBrk="1">
              <a:lnSpc>
                <a:spcPts val="42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疏松</a:t>
            </a:r>
            <a:endParaRPr lang="en-US" altLang="zh-CN" sz="2800" dirty="0"/>
          </a:p>
        </p:txBody>
      </p:sp>
      <p:sp>
        <p:nvSpPr>
          <p:cNvPr id="7" name="QB_6_AN.137_1#eee90cc61.blank?vaa=1&amp;vcp=1&amp;vis=1&amp;pid=181c09c6b&amp;color=0,0,0&amp;vpa=93&amp;vtp=1&amp;vaab=1&amp;bbb=1"/>
          <p:cNvSpPr/>
          <p:nvPr/>
        </p:nvSpPr>
        <p:spPr>
          <a:xfrm>
            <a:off x="4635014" y="3489928"/>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发达</a:t>
            </a:r>
            <a:endParaRPr lang="en-US" altLang="zh-CN" sz="2800" dirty="0"/>
          </a:p>
        </p:txBody>
      </p:sp>
      <p:sp>
        <p:nvSpPr>
          <p:cNvPr id="8" name="QB_6_AN.138_1#eee90cc61.blank?vaa=1&amp;vcp=1&amp;vis=1&amp;pid=181c09c6b&amp;color=0,0,0&amp;vpa=94&amp;vtp=1&amp;vaab=1&amp;bbb=1"/>
          <p:cNvSpPr/>
          <p:nvPr/>
        </p:nvSpPr>
        <p:spPr>
          <a:xfrm>
            <a:off x="7250198" y="2671794"/>
            <a:ext cx="1325563" cy="486982"/>
          </a:xfrm>
          <a:prstGeom prst="rect">
            <a:avLst/>
          </a:prstGeom>
          <a:noFill/>
        </p:spPr>
        <p:txBody>
          <a:bodyPr wrap="none" lIns="0" tIns="0" rIns="0" bIns="0" rtlCol="0" anchor="t"/>
          <a:lstStyle/>
          <a:p>
            <a:pPr algn="ctr" latinLnBrk="1">
              <a:lnSpc>
                <a:spcPts val="42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肌细胞</a:t>
            </a:r>
            <a:endParaRPr lang="en-US" altLang="zh-CN" sz="2800" dirty="0"/>
          </a:p>
        </p:txBody>
      </p:sp>
      <p:sp>
        <p:nvSpPr>
          <p:cNvPr id="9" name="QB_6_AN.139_1#eee90cc61.blank?vaa=1&amp;vcp=1&amp;vis=1&amp;pid=181c09c6b&amp;color=0,0,0&amp;vpa=95&amp;vtp=1&amp;vaab=1&amp;bbb=1&amp;hb=1"/>
          <p:cNvSpPr/>
          <p:nvPr/>
        </p:nvSpPr>
        <p:spPr>
          <a:xfrm>
            <a:off x="9060552" y="2392394"/>
            <a:ext cx="2488184" cy="1057720"/>
          </a:xfrm>
          <a:prstGeom prst="rect">
            <a:avLst/>
          </a:prstGeom>
          <a:noFill/>
        </p:spPr>
        <p:txBody>
          <a:bodyPr wrap="square" lIns="0" tIns="0" rIns="0" bIns="0" rtlCol="0" anchor="t"/>
          <a:lstStyle/>
          <a:p>
            <a:pPr latinLnBrk="1">
              <a:lnSpc>
                <a:spcPct val="13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神经细胞</a:t>
            </a:r>
            <a:endParaRPr lang="en-US" altLang="zh-CN" sz="2800" dirty="0"/>
          </a:p>
        </p:txBody>
      </p:sp>
      <p:sp>
        <p:nvSpPr>
          <p:cNvPr id="10" name="QB_6_AN.140_1#eee90cc61.blank?vaa=1&amp;vcp=1&amp;vis=1&amp;pid=181c09c6b&amp;color=0,0,0&amp;vpa=96&amp;vtp=1&amp;vaab=1&amp;bbb=1"/>
          <p:cNvSpPr/>
          <p:nvPr/>
        </p:nvSpPr>
        <p:spPr>
          <a:xfrm>
            <a:off x="2330727" y="4318955"/>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保护</a:t>
            </a:r>
            <a:endParaRPr lang="en-US" altLang="zh-CN" sz="2800" dirty="0"/>
          </a:p>
        </p:txBody>
      </p:sp>
      <p:sp>
        <p:nvSpPr>
          <p:cNvPr id="11" name="QB_6_AN.141_1#eee90cc61.blank?vaa=1&amp;vcp=1&amp;vis=1&amp;pid=181c09c6b&amp;color=0,0,0&amp;vpa=97&amp;vtp=1&amp;vaab=1&amp;bbb=1"/>
          <p:cNvSpPr/>
          <p:nvPr/>
        </p:nvSpPr>
        <p:spPr>
          <a:xfrm>
            <a:off x="1975127" y="4857689"/>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分泌</a:t>
            </a:r>
            <a:endParaRPr lang="en-US" altLang="zh-CN" sz="2800" dirty="0"/>
          </a:p>
        </p:txBody>
      </p:sp>
      <p:sp>
        <p:nvSpPr>
          <p:cNvPr id="12" name="QB_6_AN.142_1#eee90cc61.blank?vaa=1&amp;vcp=1&amp;vis=1&amp;pid=181c09c6b&amp;color=0,0,0&amp;vpa=98&amp;vtp=1&amp;vaab=1&amp;bbb=1&amp;hb=1"/>
          <p:cNvSpPr/>
          <p:nvPr/>
        </p:nvSpPr>
        <p:spPr>
          <a:xfrm>
            <a:off x="6866104" y="4284091"/>
            <a:ext cx="2049272" cy="1057720"/>
          </a:xfrm>
          <a:prstGeom prst="rect">
            <a:avLst/>
          </a:prstGeom>
          <a:noFill/>
        </p:spPr>
        <p:txBody>
          <a:bodyPr wrap="square" lIns="0" tIns="0" rIns="0" bIns="0" rtlCol="0" anchor="t"/>
          <a:lstStyle/>
          <a:p>
            <a:pPr latinLnBrk="1">
              <a:lnSpc>
                <a:spcPct val="130000"/>
              </a:lnSpc>
            </a:pPr>
            <a:r>
              <a:rPr lang="en-US" altLang="zh-CN" sz="2800" b="0" i="0" dirty="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收缩、舒张</a:t>
            </a:r>
            <a:endParaRPr lang="en-US" altLang="zh-CN" sz="2800" dirty="0"/>
          </a:p>
        </p:txBody>
      </p:sp>
      <p:sp>
        <p:nvSpPr>
          <p:cNvPr id="13" name="QB_6_AN.143_1#eee90cc61.blank?vaa=1&amp;vcp=1&amp;vis=1&amp;pid=181c09c6b&amp;color=0,0,0&amp;vpa=99&amp;vtp=1&amp;vaab=1&amp;bbb=1"/>
          <p:cNvSpPr/>
          <p:nvPr/>
        </p:nvSpPr>
        <p:spPr>
          <a:xfrm>
            <a:off x="10153712" y="4018165"/>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刺激</a:t>
            </a:r>
            <a:endParaRPr lang="en-US" altLang="zh-CN" sz="2800" dirty="0"/>
          </a:p>
        </p:txBody>
      </p:sp>
      <p:sp>
        <p:nvSpPr>
          <p:cNvPr id="14" name="QB_6_AN.144_1#eee90cc61.blank?vaa=1&amp;vcp=1&amp;vis=1&amp;pid=181c09c6b&amp;color=0,0,0&amp;vpa=100&amp;vtp=1&amp;vaab=1&amp;bbb=1"/>
          <p:cNvSpPr/>
          <p:nvPr/>
        </p:nvSpPr>
        <p:spPr>
          <a:xfrm>
            <a:off x="9183749" y="5170138"/>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兴奋</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
                                            <p:bg/>
                                          </p:spTgt>
                                        </p:tgtEl>
                                        <p:attrNameLst>
                                          <p:attrName>style.visibility</p:attrName>
                                        </p:attrNameLst>
                                      </p:cBhvr>
                                      <p:to>
                                        <p:strVal val="visible"/>
                                      </p:to>
                                    </p:set>
                                    <p:animEffect transition="in" filter="wipe(left)">
                                      <p:cBhvr>
                                        <p:cTn id="31" dur="500"/>
                                        <p:tgtEl>
                                          <p:spTgt spid="7">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wipe(left)">
                                      <p:cBhvr>
                                        <p:cTn id="34" dur="500"/>
                                        <p:tgtEl>
                                          <p:spTgt spid="7">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8">
                                            <p:bg/>
                                          </p:spTgt>
                                        </p:tgtEl>
                                        <p:attrNameLst>
                                          <p:attrName>style.visibility</p:attrName>
                                        </p:attrNameLst>
                                      </p:cBhvr>
                                      <p:to>
                                        <p:strVal val="visible"/>
                                      </p:to>
                                    </p:set>
                                    <p:animEffect transition="in" filter="wipe(left)">
                                      <p:cBhvr>
                                        <p:cTn id="39" dur="500"/>
                                        <p:tgtEl>
                                          <p:spTgt spid="8">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8">
                                            <p:txEl>
                                              <p:pRg st="0" end="0"/>
                                            </p:txEl>
                                          </p:spTgt>
                                        </p:tgtEl>
                                        <p:attrNameLst>
                                          <p:attrName>style.visibility</p:attrName>
                                        </p:attrNameLst>
                                      </p:cBhvr>
                                      <p:to>
                                        <p:strVal val="visible"/>
                                      </p:to>
                                    </p:set>
                                    <p:animEffect transition="in" filter="wipe(left)">
                                      <p:cBhvr>
                                        <p:cTn id="42" dur="500"/>
                                        <p:tgtEl>
                                          <p:spTgt spid="8">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9">
                                            <p:bg/>
                                          </p:spTgt>
                                        </p:tgtEl>
                                        <p:attrNameLst>
                                          <p:attrName>style.visibility</p:attrName>
                                        </p:attrNameLst>
                                      </p:cBhvr>
                                      <p:to>
                                        <p:strVal val="visible"/>
                                      </p:to>
                                    </p:set>
                                    <p:animEffect transition="in" filter="wipe(left)">
                                      <p:cBhvr>
                                        <p:cTn id="47" dur="500"/>
                                        <p:tgtEl>
                                          <p:spTgt spid="9">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9">
                                            <p:txEl>
                                              <p:pRg st="0" end="0"/>
                                            </p:txEl>
                                          </p:spTgt>
                                        </p:tgtEl>
                                        <p:attrNameLst>
                                          <p:attrName>style.visibility</p:attrName>
                                        </p:attrNameLst>
                                      </p:cBhvr>
                                      <p:to>
                                        <p:strVal val="visible"/>
                                      </p:to>
                                    </p:set>
                                    <p:animEffect transition="in" filter="wipe(left)">
                                      <p:cBhvr>
                                        <p:cTn id="50" dur="500"/>
                                        <p:tgtEl>
                                          <p:spTgt spid="9">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0">
                                            <p:bg/>
                                          </p:spTgt>
                                        </p:tgtEl>
                                        <p:attrNameLst>
                                          <p:attrName>style.visibility</p:attrName>
                                        </p:attrNameLst>
                                      </p:cBhvr>
                                      <p:to>
                                        <p:strVal val="visible"/>
                                      </p:to>
                                    </p:set>
                                    <p:animEffect transition="in" filter="wipe(left)">
                                      <p:cBhvr>
                                        <p:cTn id="55" dur="500"/>
                                        <p:tgtEl>
                                          <p:spTgt spid="10">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0">
                                            <p:txEl>
                                              <p:pRg st="0" end="0"/>
                                            </p:txEl>
                                          </p:spTgt>
                                        </p:tgtEl>
                                        <p:attrNameLst>
                                          <p:attrName>style.visibility</p:attrName>
                                        </p:attrNameLst>
                                      </p:cBhvr>
                                      <p:to>
                                        <p:strVal val="visible"/>
                                      </p:to>
                                    </p:set>
                                    <p:animEffect transition="in" filter="wipe(left)">
                                      <p:cBhvr>
                                        <p:cTn id="58" dur="500"/>
                                        <p:tgtEl>
                                          <p:spTgt spid="10">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1">
                                            <p:bg/>
                                          </p:spTgt>
                                        </p:tgtEl>
                                        <p:attrNameLst>
                                          <p:attrName>style.visibility</p:attrName>
                                        </p:attrNameLst>
                                      </p:cBhvr>
                                      <p:to>
                                        <p:strVal val="visible"/>
                                      </p:to>
                                    </p:set>
                                    <p:animEffect transition="in" filter="wipe(left)">
                                      <p:cBhvr>
                                        <p:cTn id="63" dur="500"/>
                                        <p:tgtEl>
                                          <p:spTgt spid="11">
                                            <p:bg/>
                                          </p:spTgt>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1">
                                            <p:txEl>
                                              <p:pRg st="0" end="0"/>
                                            </p:txEl>
                                          </p:spTgt>
                                        </p:tgtEl>
                                        <p:attrNameLst>
                                          <p:attrName>style.visibility</p:attrName>
                                        </p:attrNameLst>
                                      </p:cBhvr>
                                      <p:to>
                                        <p:strVal val="visible"/>
                                      </p:to>
                                    </p:set>
                                    <p:animEffect transition="in" filter="wipe(left)">
                                      <p:cBhvr>
                                        <p:cTn id="66" dur="500"/>
                                        <p:tgtEl>
                                          <p:spTgt spid="11">
                                            <p:txEl>
                                              <p:pRg st="0" end="0"/>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2">
                                            <p:bg/>
                                          </p:spTgt>
                                        </p:tgtEl>
                                        <p:attrNameLst>
                                          <p:attrName>style.visibility</p:attrName>
                                        </p:attrNameLst>
                                      </p:cBhvr>
                                      <p:to>
                                        <p:strVal val="visible"/>
                                      </p:to>
                                    </p:set>
                                    <p:animEffect transition="in" filter="wipe(left)">
                                      <p:cBhvr>
                                        <p:cTn id="71" dur="500"/>
                                        <p:tgtEl>
                                          <p:spTgt spid="12">
                                            <p:bg/>
                                          </p:spTgt>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2">
                                            <p:txEl>
                                              <p:pRg st="0" end="0"/>
                                            </p:txEl>
                                          </p:spTgt>
                                        </p:tgtEl>
                                        <p:attrNameLst>
                                          <p:attrName>style.visibility</p:attrName>
                                        </p:attrNameLst>
                                      </p:cBhvr>
                                      <p:to>
                                        <p:strVal val="visible"/>
                                      </p:to>
                                    </p:set>
                                    <p:animEffect transition="in" filter="wipe(left)">
                                      <p:cBhvr>
                                        <p:cTn id="74" dur="500"/>
                                        <p:tgtEl>
                                          <p:spTgt spid="12">
                                            <p:txEl>
                                              <p:pRg st="0" end="0"/>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13">
                                            <p:bg/>
                                          </p:spTgt>
                                        </p:tgtEl>
                                        <p:attrNameLst>
                                          <p:attrName>style.visibility</p:attrName>
                                        </p:attrNameLst>
                                      </p:cBhvr>
                                      <p:to>
                                        <p:strVal val="visible"/>
                                      </p:to>
                                    </p:set>
                                    <p:animEffect transition="in" filter="wipe(left)">
                                      <p:cBhvr>
                                        <p:cTn id="79" dur="500"/>
                                        <p:tgtEl>
                                          <p:spTgt spid="13">
                                            <p:bg/>
                                          </p:spTgt>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13">
                                            <p:txEl>
                                              <p:pRg st="0" end="0"/>
                                            </p:txEl>
                                          </p:spTgt>
                                        </p:tgtEl>
                                        <p:attrNameLst>
                                          <p:attrName>style.visibility</p:attrName>
                                        </p:attrNameLst>
                                      </p:cBhvr>
                                      <p:to>
                                        <p:strVal val="visible"/>
                                      </p:to>
                                    </p:set>
                                    <p:animEffect transition="in" filter="wipe(left)">
                                      <p:cBhvr>
                                        <p:cTn id="82" dur="500"/>
                                        <p:tgtEl>
                                          <p:spTgt spid="13">
                                            <p:txEl>
                                              <p:pRg st="0" end="0"/>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14">
                                            <p:bg/>
                                          </p:spTgt>
                                        </p:tgtEl>
                                        <p:attrNameLst>
                                          <p:attrName>style.visibility</p:attrName>
                                        </p:attrNameLst>
                                      </p:cBhvr>
                                      <p:to>
                                        <p:strVal val="visible"/>
                                      </p:to>
                                    </p:set>
                                    <p:animEffect transition="in" filter="wipe(left)">
                                      <p:cBhvr>
                                        <p:cTn id="87" dur="500"/>
                                        <p:tgtEl>
                                          <p:spTgt spid="14">
                                            <p:bg/>
                                          </p:spTgt>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14">
                                            <p:txEl>
                                              <p:pRg st="0" end="0"/>
                                            </p:txEl>
                                          </p:spTgt>
                                        </p:tgtEl>
                                        <p:attrNameLst>
                                          <p:attrName>style.visibility</p:attrName>
                                        </p:attrNameLst>
                                      </p:cBhvr>
                                      <p:to>
                                        <p:strVal val="visible"/>
                                      </p:to>
                                    </p:set>
                                    <p:animEffect transition="in" filter="wipe(left)">
                                      <p:cBhvr>
                                        <p:cTn id="90"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7" grpId="0" build="p" animBg="1"/>
      <p:bldP spid="8" grpId="0" build="p" animBg="1"/>
      <p:bldP spid="9" grpId="0" build="p" animBg="1"/>
      <p:bldP spid="10" grpId="0" build="p" animBg="1"/>
      <p:bldP spid="11" grpId="0" build="p" animBg="1"/>
      <p:bldP spid="12" grpId="0" build="p" animBg="1"/>
      <p:bldP spid="13" grpId="0" build="p" animBg="1"/>
      <p:bldP spid="14"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145_1#13e356362?sp=1&amp;vaa=1&amp;vcp=1&amp;vis=1&amp;pid=181c09c6b&amp;color=0,0,0&amp;vtp=1&amp;vaab=1&amp;bt=1&amp;bbb=1"/>
          <p:cNvSpPr/>
          <p:nvPr/>
        </p:nvSpPr>
        <p:spPr>
          <a:xfrm>
            <a:off x="539496" y="2005520"/>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（3）植物体基本组织的比较</a:t>
            </a:r>
            <a:endParaRPr lang="en-US" altLang="zh-CN" sz="2800" dirty="0"/>
          </a:p>
        </p:txBody>
      </p:sp>
      <p:graphicFrame>
        <p:nvGraphicFramePr>
          <p:cNvPr id="31" name="QB_6_BD.145_2#13e356362?colgroup=2,8,5,5,5&amp;vaa=1&amp;vcp=1&amp;vis=1&amp;pid=181c09c6b&amp;color=0,0,0&amp;vtp=1&amp;vaab=1&amp;bbb=1&amp;hb=1"/>
          <p:cNvGraphicFramePr>
            <a:graphicFrameLocks noGrp="1"/>
          </p:cNvGraphicFramePr>
          <p:nvPr/>
        </p:nvGraphicFramePr>
        <p:xfrm>
          <a:off x="539496" y="2687129"/>
          <a:ext cx="11073384" cy="2163192"/>
        </p:xfrm>
        <a:graphic>
          <a:graphicData uri="http://schemas.openxmlformats.org/drawingml/2006/table">
            <a:tbl>
              <a:tblPr/>
              <a:tblGrid>
                <a:gridCol w="1097280">
                  <a:extLst>
                    <a:ext uri="{9D8B030D-6E8A-4147-A177-3AD203B41FA5}">
                      <a16:colId xmlns:a16="http://schemas.microsoft.com/office/drawing/2014/main" val="20000"/>
                    </a:ext>
                  </a:extLst>
                </a:gridCol>
                <a:gridCol w="3337560">
                  <a:extLst>
                    <a:ext uri="{9D8B030D-6E8A-4147-A177-3AD203B41FA5}">
                      <a16:colId xmlns:a16="http://schemas.microsoft.com/office/drawing/2014/main" val="20001"/>
                    </a:ext>
                  </a:extLst>
                </a:gridCol>
                <a:gridCol w="2212848">
                  <a:extLst>
                    <a:ext uri="{9D8B030D-6E8A-4147-A177-3AD203B41FA5}">
                      <a16:colId xmlns:a16="http://schemas.microsoft.com/office/drawing/2014/main" val="20002"/>
                    </a:ext>
                  </a:extLst>
                </a:gridCol>
                <a:gridCol w="2212848">
                  <a:extLst>
                    <a:ext uri="{9D8B030D-6E8A-4147-A177-3AD203B41FA5}">
                      <a16:colId xmlns:a16="http://schemas.microsoft.com/office/drawing/2014/main" val="20003"/>
                    </a:ext>
                  </a:extLst>
                </a:gridCol>
                <a:gridCol w="2212848">
                  <a:extLst>
                    <a:ext uri="{9D8B030D-6E8A-4147-A177-3AD203B41FA5}">
                      <a16:colId xmlns:a16="http://schemas.microsoft.com/office/drawing/2014/main" val="20004"/>
                    </a:ext>
                  </a:extLst>
                </a:gridCol>
              </a:tblGrid>
              <a:tr h="539560">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分生组织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保护组织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营养组织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输导组织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功能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不</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断产生</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主要起</a:t>
                      </a:r>
                    </a:p>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作用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④</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a:t>
                      </a:r>
                    </a:p>
                    <a:p>
                      <a:pPr marL="0" lvl="0" indent="0" algn="l" latinLnBrk="1" hangingPunct="0">
                        <a:lnSpc>
                          <a:spcPts val="42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⑤</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a:t>
                      </a:r>
                    </a:p>
                    <a:p>
                      <a:pPr marL="0" lvl="0" indent="0" algn="l" latinLnBrk="1" hangingPunct="0">
                        <a:lnSpc>
                          <a:spcPts val="42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4" name="QB_6_AN.146_1#13e356362.blank?vaa=1&amp;vcp=1&amp;vis=1&amp;pid=181c09c6b&amp;color=0,0,0&amp;vpa=101&amp;vtp=1&amp;vaab=1&amp;bbb=1"/>
          <p:cNvSpPr/>
          <p:nvPr/>
        </p:nvSpPr>
        <p:spPr>
          <a:xfrm>
            <a:off x="2074694" y="3475990"/>
            <a:ext cx="16811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分裂增生</a:t>
            </a:r>
            <a:endParaRPr lang="en-US" altLang="zh-CN" sz="2800" dirty="0"/>
          </a:p>
        </p:txBody>
      </p:sp>
      <p:sp>
        <p:nvSpPr>
          <p:cNvPr id="5" name="QB_6_AN.147_1#13e356362.blank?vaa=1&amp;vcp=1&amp;vis=1&amp;pid=181c09c6b&amp;color=0,0,0&amp;vpa=102&amp;vtp=1&amp;vaab=1&amp;bbb=1"/>
          <p:cNvSpPr/>
          <p:nvPr/>
        </p:nvSpPr>
        <p:spPr>
          <a:xfrm>
            <a:off x="3141494" y="4014724"/>
            <a:ext cx="13255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新细胞</a:t>
            </a:r>
            <a:endParaRPr lang="en-US" altLang="zh-CN" sz="2800" dirty="0"/>
          </a:p>
        </p:txBody>
      </p:sp>
      <p:sp>
        <p:nvSpPr>
          <p:cNvPr id="6" name="QB_6_AN.148_1#13e356362.blank?vaa=1&amp;vcp=1&amp;vis=1&amp;pid=181c09c6b&amp;color=0,0,0&amp;vpa=103&amp;vtp=1&amp;vaab=1&amp;bbb=1"/>
          <p:cNvSpPr/>
          <p:nvPr/>
        </p:nvSpPr>
        <p:spPr>
          <a:xfrm>
            <a:off x="5412255" y="3755390"/>
            <a:ext cx="969963" cy="486982"/>
          </a:xfrm>
          <a:prstGeom prst="rect">
            <a:avLst/>
          </a:prstGeom>
          <a:noFill/>
        </p:spPr>
        <p:txBody>
          <a:bodyPr wrap="none" lIns="0" tIns="0" rIns="0" bIns="0" rtlCol="0" anchor="t"/>
          <a:lstStyle/>
          <a:p>
            <a:pPr algn="ctr" latinLnBrk="1">
              <a:lnSpc>
                <a:spcPts val="42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保护</a:t>
            </a:r>
            <a:endParaRPr lang="en-US" altLang="zh-CN" sz="2800" dirty="0"/>
          </a:p>
        </p:txBody>
      </p:sp>
      <p:sp>
        <p:nvSpPr>
          <p:cNvPr id="7" name="QB_6_AN.149_1#13e356362.blank?vaa=1&amp;vcp=1&amp;vis=1&amp;pid=181c09c6b&amp;color=0,0,0&amp;vpa=104&amp;vtp=1&amp;vaab=1&amp;bbb=1&amp;hb=1"/>
          <p:cNvSpPr/>
          <p:nvPr/>
        </p:nvSpPr>
        <p:spPr>
          <a:xfrm>
            <a:off x="7259184" y="3475990"/>
            <a:ext cx="2085848" cy="1057720"/>
          </a:xfrm>
          <a:prstGeom prst="rect">
            <a:avLst/>
          </a:prstGeom>
          <a:noFill/>
        </p:spPr>
        <p:txBody>
          <a:bodyPr wrap="square" lIns="0" tIns="0" rIns="0" bIns="0" rtlCol="0" anchor="t"/>
          <a:lstStyle/>
          <a:p>
            <a:pPr latinLnBrk="1">
              <a:lnSpc>
                <a:spcPct val="13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贮存营养物质</a:t>
            </a:r>
            <a:endParaRPr lang="en-US" altLang="zh-CN" sz="2800" dirty="0"/>
          </a:p>
        </p:txBody>
      </p:sp>
      <p:sp>
        <p:nvSpPr>
          <p:cNvPr id="8" name="QB_6_AN.150_1#13e356362.blank?vaa=1&amp;vcp=1&amp;vis=1&amp;pid=181c09c6b&amp;color=0,0,0&amp;vpa=105&amp;vtp=1&amp;vaab=1&amp;bbb=1&amp;hb=1"/>
          <p:cNvSpPr/>
          <p:nvPr/>
        </p:nvSpPr>
        <p:spPr>
          <a:xfrm>
            <a:off x="9472032" y="3475990"/>
            <a:ext cx="2085848" cy="1057720"/>
          </a:xfrm>
          <a:prstGeom prst="rect">
            <a:avLst/>
          </a:prstGeom>
          <a:noFill/>
        </p:spPr>
        <p:txBody>
          <a:bodyPr wrap="square" lIns="0" tIns="0" rIns="0" bIns="0" rtlCol="0" anchor="t"/>
          <a:lstStyle/>
          <a:p>
            <a:pPr latinLnBrk="1">
              <a:lnSpc>
                <a:spcPct val="13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输送营养物质</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
                                            <p:bg/>
                                          </p:spTgt>
                                        </p:tgtEl>
                                        <p:attrNameLst>
                                          <p:attrName>style.visibility</p:attrName>
                                        </p:attrNameLst>
                                      </p:cBhvr>
                                      <p:to>
                                        <p:strVal val="visible"/>
                                      </p:to>
                                    </p:set>
                                    <p:animEffect transition="in" filter="wipe(left)">
                                      <p:cBhvr>
                                        <p:cTn id="31" dur="500"/>
                                        <p:tgtEl>
                                          <p:spTgt spid="7">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wipe(left)">
                                      <p:cBhvr>
                                        <p:cTn id="34" dur="500"/>
                                        <p:tgtEl>
                                          <p:spTgt spid="7">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8">
                                            <p:bg/>
                                          </p:spTgt>
                                        </p:tgtEl>
                                        <p:attrNameLst>
                                          <p:attrName>style.visibility</p:attrName>
                                        </p:attrNameLst>
                                      </p:cBhvr>
                                      <p:to>
                                        <p:strVal val="visible"/>
                                      </p:to>
                                    </p:set>
                                    <p:animEffect transition="in" filter="wipe(left)">
                                      <p:cBhvr>
                                        <p:cTn id="39" dur="500"/>
                                        <p:tgtEl>
                                          <p:spTgt spid="8">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8">
                                            <p:txEl>
                                              <p:pRg st="0" end="0"/>
                                            </p:txEl>
                                          </p:spTgt>
                                        </p:tgtEl>
                                        <p:attrNameLst>
                                          <p:attrName>style.visibility</p:attrName>
                                        </p:attrNameLst>
                                      </p:cBhvr>
                                      <p:to>
                                        <p:strVal val="visible"/>
                                      </p:to>
                                    </p:set>
                                    <p:animEffect transition="in" filter="wipe(left)">
                                      <p:cBhvr>
                                        <p:cTn id="42"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7" grpId="0" build="p" animBg="1"/>
      <p:bldP spid="8"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151_1#f9aa14e3b?vaa=1&amp;vcp=1&amp;vis=1&amp;pid=72a341bd9&amp;color=0,0,0&amp;vtp=1&amp;vaab=1&amp;bt=1&amp;bbb=1&amp;hb=1"/>
          <p:cNvSpPr/>
          <p:nvPr/>
        </p:nvSpPr>
        <p:spPr>
          <a:xfrm>
            <a:off x="539496" y="2204434"/>
            <a:ext cx="11109960" cy="24967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组织进一步形成器官</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：不同的组织按一定的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聚集在一起共同完</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成一定的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就形成了器官。</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1"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10.</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器官构成系统或植物体：动物或人体内能够共同完成</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____________</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生理功能的多个器官，按照一定的次序组合在一起，构成了系统。</a:t>
            </a:r>
            <a:endParaRPr lang="en-US" altLang="zh-CN" sz="2800" dirty="0"/>
          </a:p>
        </p:txBody>
      </p:sp>
      <p:sp>
        <p:nvSpPr>
          <p:cNvPr id="3" name="QB_5_AN.1_1#f9aa14e3b.blank?vaa=1&amp;vcp=1&amp;vis=1&amp;pid=72a341bd9&amp;color=0,0,0&amp;vpa=106&amp;vtp=1&amp;vaab=1&amp;bbb=1"/>
          <p:cNvSpPr/>
          <p:nvPr/>
        </p:nvSpPr>
        <p:spPr>
          <a:xfrm>
            <a:off x="7572914" y="2173954"/>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顺序</a:t>
            </a:r>
            <a:endParaRPr lang="en-US" altLang="zh-CN" sz="2800" dirty="0"/>
          </a:p>
        </p:txBody>
      </p:sp>
      <p:sp>
        <p:nvSpPr>
          <p:cNvPr id="4" name="QB_5_AN.2_1#f9aa14e3b.blank?vaa=1&amp;vcp=1&amp;vis=1&amp;pid=72a341bd9&amp;color=0,0,0&amp;vpa=107&amp;vtp=1&amp;vaab=1&amp;bbb=1"/>
          <p:cNvSpPr/>
          <p:nvPr/>
        </p:nvSpPr>
        <p:spPr>
          <a:xfrm>
            <a:off x="1972214" y="2821654"/>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功能</a:t>
            </a:r>
            <a:endParaRPr lang="en-US" altLang="zh-CN" sz="2800" dirty="0"/>
          </a:p>
        </p:txBody>
      </p:sp>
      <p:sp>
        <p:nvSpPr>
          <p:cNvPr id="6" name="QB_5_AN.155_1#f9aa14e3b.blank?vaa=1&amp;vcp=1&amp;vis=1&amp;pid=72a341bd9&amp;color=0,0,0&amp;vpa=108&amp;vtp=1&amp;vaab=1&amp;bbb=1"/>
          <p:cNvSpPr/>
          <p:nvPr/>
        </p:nvSpPr>
        <p:spPr>
          <a:xfrm>
            <a:off x="9173114" y="3469354"/>
            <a:ext cx="20367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一种或几种</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6"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156_1#90b2f7dc6?vaa=1&amp;vcp=1&amp;vis=1&amp;pid=72a341bd9&amp;color=0,0,0&amp;vtp=1&amp;vaab=1&amp;bt=1&amp;bbb=1"/>
          <p:cNvSpPr/>
          <p:nvPr/>
        </p:nvSpPr>
        <p:spPr>
          <a:xfrm>
            <a:off x="539496" y="1864868"/>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生物体的结构层次</a:t>
            </a:r>
            <a:endParaRPr lang="en-US" altLang="zh-CN" sz="2800" dirty="0"/>
          </a:p>
        </p:txBody>
      </p:sp>
      <p:sp>
        <p:nvSpPr>
          <p:cNvPr id="3" name="QB_6_BD.157_1#091bbdc7c?vaa=1&amp;vcp=1&amp;vis=1&amp;pid=90b2f7dc6&amp;color=0,0,0&amp;vtp=1&amp;vaab=1&amp;bbb=1&amp;hb=1"/>
          <p:cNvSpPr/>
          <p:nvPr/>
        </p:nvSpPr>
        <p:spPr>
          <a:xfrm>
            <a:off x="539496" y="2492565"/>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（1）单细胞生物：身体只由一个细胞构成的生物体</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，如</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a:t>
            </a:r>
          </a:p>
          <a:p>
            <a:pPr latinLnBrk="1">
              <a:lnSpc>
                <a:spcPts val="51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等。</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（2）许多生物的生长发育都是从一个细胞开始的，受精卵是由</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和</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融合而成的一个细胞。</a:t>
            </a:r>
            <a:endParaRPr lang="en-US" altLang="zh-CN" sz="2800" dirty="0"/>
          </a:p>
        </p:txBody>
      </p:sp>
      <p:sp>
        <p:nvSpPr>
          <p:cNvPr id="4" name="QB_6_AN.1_1#091bbdc7c.blank?vaa=1&amp;vcp=1&amp;vis=1&amp;pid=90b2f7dc6&amp;color=0,0,0&amp;vpa=109&amp;vtp=1&amp;vaab=1&amp;bbb=1&amp;hb=1"/>
          <p:cNvSpPr/>
          <p:nvPr/>
        </p:nvSpPr>
        <p:spPr>
          <a:xfrm>
            <a:off x="539496" y="2462085"/>
            <a:ext cx="11109960" cy="1207072"/>
          </a:xfrm>
          <a:prstGeom prst="rect">
            <a:avLst/>
          </a:prstGeom>
          <a:noFill/>
        </p:spPr>
        <p:txBody>
          <a:bodyPr wrap="square" lIns="0" tIns="0" rIns="0" bIns="0" rtlCol="0" anchor="t"/>
          <a:lstStyle/>
          <a:p>
            <a:pPr latinLnBrk="1">
              <a:lnSpc>
                <a:spcPct val="15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酵母菌、草履虫</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、衣藻、眼虫、变形虫</a:t>
            </a:r>
            <a:endParaRPr lang="en-US" altLang="zh-CN" sz="2800" dirty="0"/>
          </a:p>
        </p:txBody>
      </p:sp>
      <p:sp>
        <p:nvSpPr>
          <p:cNvPr id="6" name="QB_6_AN.160_1#091bbdc7c.blank?vaa=1&amp;vcp=1&amp;vis=1&amp;pid=90b2f7dc6&amp;color=0,0,0&amp;vpa=110&amp;vtp=1&amp;vaab=1&amp;bbb=1"/>
          <p:cNvSpPr/>
          <p:nvPr/>
        </p:nvSpPr>
        <p:spPr>
          <a:xfrm>
            <a:off x="10328814" y="3757485"/>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精子</a:t>
            </a:r>
            <a:endParaRPr lang="en-US" altLang="zh-CN" sz="2800" dirty="0"/>
          </a:p>
        </p:txBody>
      </p:sp>
      <p:sp>
        <p:nvSpPr>
          <p:cNvPr id="7" name="QB_6_AN.161_1#091bbdc7c.blank?vaa=1&amp;vcp=1&amp;vis=1&amp;pid=90b2f7dc6&amp;color=0,0,0&amp;vpa=111&amp;vtp=1&amp;vaab=1&amp;bbb=1"/>
          <p:cNvSpPr/>
          <p:nvPr/>
        </p:nvSpPr>
        <p:spPr>
          <a:xfrm>
            <a:off x="905415" y="4384230"/>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卵细胞</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wipe(left)">
                                      <p:cBhvr>
                                        <p:cTn id="23" dur="500"/>
                                        <p:tgtEl>
                                          <p:spTgt spid="7">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P spid="7"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3#9ba8e123b.fixed?vcp=1&amp;pid=3bbf163a1&amp;color=0,0,0&amp;vtp=1&amp;vaab=1&amp;bbb=1"/>
          <p:cNvSpPr/>
          <p:nvPr/>
        </p:nvSpPr>
        <p:spPr>
          <a:xfrm>
            <a:off x="320040" y="2624328"/>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第2单元</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生物体的结构</a:t>
            </a:r>
            <a:endParaRPr lang="en-US" altLang="zh-CN" sz="4000" dirty="0"/>
          </a:p>
        </p:txBody>
      </p:sp>
      <p:sp>
        <p:nvSpPr>
          <p:cNvPr id="3" name="C_3_BD#9ba8e123b.fixed?vcp=1&amp;pid=3bbf163a1&amp;color=86,186,157&amp;vtp=1&amp;vaab=1&amp;bbb=1"/>
          <p:cNvSpPr/>
          <p:nvPr/>
        </p:nvSpPr>
        <p:spPr>
          <a:xfrm>
            <a:off x="2267712" y="3419856"/>
            <a:ext cx="7644384" cy="713232"/>
          </a:xfrm>
          <a:prstGeom prst="rect">
            <a:avLst/>
          </a:prstGeom>
          <a:noFill/>
        </p:spPr>
        <p:txBody>
          <a:bodyPr wrap="none" lIns="0" tIns="0" rIns="0" bIns="0" rtlCol="0" anchor="ctr"/>
          <a:lstStyle/>
          <a:p>
            <a:pPr algn="ctr" latinLnBrk="1">
              <a:lnSpc>
                <a:spcPts val="5000"/>
              </a:lnSpc>
            </a:pP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导图巧记忆</a:t>
            </a:r>
            <a:endParaRPr lang="en-US" altLang="zh-CN" sz="4000" dirty="0"/>
          </a:p>
        </p:txBody>
      </p:sp>
    </p:spTree>
  </p:cSld>
  <p:clrMapOvr>
    <a:masterClrMapping/>
  </p:clrMapOvr>
  <p:transition>
    <p:split dir="in"/>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F50DE2AC-9459-4CFF-910B-6793E5AD0B43}"/>
              </a:ext>
            </a:extLst>
          </p:cNvPr>
          <p:cNvPicPr>
            <a:picLocks noChangeAspect="1"/>
          </p:cNvPicPr>
          <p:nvPr/>
        </p:nvPicPr>
        <p:blipFill>
          <a:blip r:embed="rId3"/>
          <a:stretch>
            <a:fillRect/>
          </a:stretch>
        </p:blipFill>
        <p:spPr>
          <a:xfrm>
            <a:off x="1014610" y="2670526"/>
            <a:ext cx="7963590" cy="2095682"/>
          </a:xfrm>
          <a:prstGeom prst="rect">
            <a:avLst/>
          </a:prstGeom>
        </p:spPr>
      </p:pic>
      <p:sp>
        <p:nvSpPr>
          <p:cNvPr id="2" name="QB_6_BD.162_1#db0f05c37?sp=1&amp;vaa=1&amp;vcp=1&amp;vis=1&amp;pid=90b2f7dc6&amp;color=0,0,0&amp;mp=1&amp;vtp=1&amp;vaab=1&amp;bt=1&amp;bbb=1"/>
          <p:cNvSpPr/>
          <p:nvPr/>
        </p:nvSpPr>
        <p:spPr>
          <a:xfrm>
            <a:off x="539496" y="2029968"/>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（3）动物体的结构层次：</a:t>
            </a:r>
            <a:endParaRPr lang="en-US" altLang="zh-CN" sz="2800" dirty="0"/>
          </a:p>
        </p:txBody>
      </p:sp>
      <p:sp>
        <p:nvSpPr>
          <p:cNvPr id="5" name="QB_6_AN.163_1#db0f05c37.blank?vaa=1&amp;vcp=1&amp;vis=1&amp;pid=90b2f7dc6&amp;color=0,0,0&amp;mp=1&amp;vpa=112&amp;vtp=1&amp;vaab=1"/>
          <p:cNvSpPr/>
          <p:nvPr/>
        </p:nvSpPr>
        <p:spPr>
          <a:xfrm>
            <a:off x="5907024" y="3607689"/>
            <a:ext cx="1234440" cy="338328"/>
          </a:xfrm>
          <a:prstGeom prst="rect">
            <a:avLst/>
          </a:prstGeom>
          <a:noFill/>
        </p:spPr>
        <p:txBody>
          <a:bodyPr wrap="none" lIns="0" tIns="0" rIns="0" bIns="0" rtlCol="0" anchor="b"/>
          <a:lstStyle/>
          <a:p>
            <a:pPr algn="ctr" latinLnBrk="1">
              <a:lnSpc>
                <a:spcPts val="3200"/>
              </a:lnSpc>
            </a:pPr>
            <a:r>
              <a:rPr lang="en-US" altLang="zh-CN" sz="26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系统</a:t>
            </a:r>
            <a:endParaRPr lang="en-US" altLang="zh-CN" sz="26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10ABCB47-2FED-2CBD-B67C-806CCBBF148D}"/>
              </a:ext>
            </a:extLst>
          </p:cNvPr>
          <p:cNvPicPr>
            <a:picLocks noChangeAspect="1"/>
          </p:cNvPicPr>
          <p:nvPr/>
        </p:nvPicPr>
        <p:blipFill>
          <a:blip r:embed="rId3"/>
          <a:stretch>
            <a:fillRect/>
          </a:stretch>
        </p:blipFill>
        <p:spPr>
          <a:xfrm>
            <a:off x="836244" y="2195384"/>
            <a:ext cx="8436071" cy="3231160"/>
          </a:xfrm>
          <a:prstGeom prst="rect">
            <a:avLst/>
          </a:prstGeom>
        </p:spPr>
      </p:pic>
      <p:sp>
        <p:nvSpPr>
          <p:cNvPr id="2" name="QB_6_BD.164_1#edd4e32c9?sp=1&amp;vaa=1&amp;vcp=1&amp;vis=1&amp;pid=90b2f7dc6&amp;color=0,0,0&amp;mp=1&amp;vtp=1&amp;vaab=1&amp;bt=1&amp;bbb=1"/>
          <p:cNvSpPr/>
          <p:nvPr/>
        </p:nvSpPr>
        <p:spPr>
          <a:xfrm>
            <a:off x="539496" y="1595628"/>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（4）植物体的结构层次：</a:t>
            </a:r>
            <a:endParaRPr lang="en-US" altLang="zh-CN" sz="2800" dirty="0"/>
          </a:p>
        </p:txBody>
      </p:sp>
      <p:sp>
        <p:nvSpPr>
          <p:cNvPr id="5" name="QB_6_AN.165_1#edd4e32c9.blank?vaa=1&amp;vcp=1&amp;vis=1&amp;pid=90b2f7dc6&amp;color=0,0,0&amp;mp=1&amp;vpa=113&amp;vtp=1&amp;vaab=1"/>
          <p:cNvSpPr/>
          <p:nvPr/>
        </p:nvSpPr>
        <p:spPr>
          <a:xfrm>
            <a:off x="5373316" y="2825877"/>
            <a:ext cx="731520" cy="310896"/>
          </a:xfrm>
          <a:prstGeom prst="rect">
            <a:avLst/>
          </a:prstGeom>
          <a:noFill/>
        </p:spPr>
        <p:txBody>
          <a:bodyPr wrap="none" lIns="0" tIns="0" rIns="0" bIns="0" rtlCol="0" anchor="b"/>
          <a:lstStyle/>
          <a:p>
            <a:pPr algn="ctr" latinLnBrk="1">
              <a:lnSpc>
                <a:spcPts val="2900"/>
              </a:lnSpc>
            </a:pPr>
            <a:r>
              <a:rPr lang="en-US" altLang="zh-CN" sz="24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营养</a:t>
            </a:r>
            <a:endParaRPr lang="en-US" altLang="zh-CN" sz="2400" dirty="0"/>
          </a:p>
        </p:txBody>
      </p:sp>
      <p:sp>
        <p:nvSpPr>
          <p:cNvPr id="6" name="QB_6_AN.166_1#edd4e32c9.blank?vaa=1&amp;vcp=1&amp;vis=1&amp;pid=90b2f7dc6&amp;color=0,0,0&amp;mp=1&amp;vpa=114&amp;vtp=1&amp;vaab=1"/>
          <p:cNvSpPr/>
          <p:nvPr/>
        </p:nvSpPr>
        <p:spPr>
          <a:xfrm>
            <a:off x="5373316" y="4287644"/>
            <a:ext cx="722376" cy="320040"/>
          </a:xfrm>
          <a:prstGeom prst="rect">
            <a:avLst/>
          </a:prstGeom>
          <a:noFill/>
        </p:spPr>
        <p:txBody>
          <a:bodyPr wrap="none" lIns="0" tIns="0" rIns="0" bIns="0" rtlCol="0" anchor="b"/>
          <a:lstStyle/>
          <a:p>
            <a:pPr algn="ctr" latinLnBrk="1">
              <a:lnSpc>
                <a:spcPts val="2900"/>
              </a:lnSpc>
            </a:pPr>
            <a:r>
              <a:rPr lang="en-US" altLang="zh-CN" sz="24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生殖</a:t>
            </a:r>
            <a:endParaRPr lang="en-US" altLang="zh-CN" sz="24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_BD#6945938d5?vcp=1&amp;pid=6e3ce3ee7&amp;color=0,170,129&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600"/>
              </a:lnSpc>
            </a:pPr>
            <a:r>
              <a:rPr lang="en-US" altLang="zh-CN" sz="3200" b="1" i="0" dirty="0">
                <a:solidFill>
                  <a:srgbClr val="00AA81"/>
                </a:solidFill>
                <a:latin typeface="Times New Roman" panose="02020603050405020304" pitchFamily="34" charset="0"/>
                <a:ea typeface="微软雅黑" panose="020B0503020204020204" pitchFamily="34" charset="-122"/>
                <a:cs typeface="Times New Roman" panose="02020603050405020304" pitchFamily="34" charset="-120"/>
              </a:rPr>
              <a:t>识图分析</a:t>
            </a:r>
            <a:endParaRPr lang="en-US" altLang="zh-CN" sz="3200" dirty="0"/>
          </a:p>
        </p:txBody>
      </p:sp>
      <p:sp>
        <p:nvSpPr>
          <p:cNvPr id="3" name="QO_5_BD.167_1#76a4833f7?vaa=1&amp;vcp=1&amp;vis=1&amp;pid=6945938d5&amp;color=0,0,0&amp;vtp=1&amp;vaab=1&amp;bbb=1"/>
          <p:cNvSpPr/>
          <p:nvPr/>
        </p:nvSpPr>
        <p:spPr>
          <a:xfrm>
            <a:off x="539496" y="1275833"/>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下图是普通光学显微镜结构示意图，请据图回答（____上填序号）：</a:t>
            </a:r>
            <a:endParaRPr lang="en-US" altLang="zh-CN" sz="2800" dirty="0"/>
          </a:p>
        </p:txBody>
      </p:sp>
      <p:sp>
        <p:nvSpPr>
          <p:cNvPr id="4" name="QB_6_BD.168_1#ff0769bb6?sp=1&amp;vaa=1&amp;vcp=1&amp;vis=1&amp;pid=76a4833f7&amp;color=0,0,0&amp;vtp=1&amp;vaab=1&amp;bbb=1"/>
          <p:cNvSpPr/>
          <p:nvPr/>
        </p:nvSpPr>
        <p:spPr>
          <a:xfrm>
            <a:off x="539496" y="1900219"/>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）对光前要保证图一中的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在一条直线上</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5" name="QB_6_AN.169_1#ff0769bb6.blank?vaa=1&amp;vcp=1&amp;vis=1&amp;pid=76a4833f7&amp;color=0,0,0&amp;vpa=115&amp;vtp=1&amp;vaab=1&amp;bbb=1"/>
          <p:cNvSpPr/>
          <p:nvPr/>
        </p:nvSpPr>
        <p:spPr>
          <a:xfrm>
            <a:off x="4994815" y="1848784"/>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①③⑤</a:t>
            </a:r>
            <a:endParaRPr lang="en-US" altLang="zh-CN" sz="2800" dirty="0"/>
          </a:p>
        </p:txBody>
      </p:sp>
      <p:pic>
        <p:nvPicPr>
          <p:cNvPr id="6" name="QB_6_BD.168_2#ff0769bb6?iti=1&amp;vaa=1&amp;vcp=1&amp;vis=1&amp;pid=76a4833f7&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864608" y="2583606"/>
            <a:ext cx="2468880" cy="302666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7" name="QB_6_BD.168_3#ff0769bb6?iti=1&amp;vaa=1&amp;vcp=1&amp;vis=1&amp;pid=76a4833f7&amp;color=0,0,0&amp;vtp=1&amp;vaab=1&amp;bbb=1"/>
          <p:cNvSpPr/>
          <p:nvPr/>
        </p:nvSpPr>
        <p:spPr>
          <a:xfrm>
            <a:off x="5702967" y="5737270"/>
            <a:ext cx="7921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图一</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170_1#4d04dfb2e?sp=1&amp;vaa=1&amp;vcp=1&amp;vis=1&amp;pid=76a4833f7&amp;color=0,0,0&amp;vtp=1&amp;vaab=1&amp;bt=1&amp;bbb=1&amp;hb=1"/>
          <p:cNvSpPr/>
          <p:nvPr/>
        </p:nvSpPr>
        <p:spPr>
          <a:xfrm>
            <a:off x="539496" y="870712"/>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）镜头应先选择图二中的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。当镜头组合为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时，能将物</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像放大到最大程度</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B_6_AN.1_1#4d04dfb2e.blank?vaa=1&amp;vcp=1&amp;vis=1&amp;pid=76a4833f7&amp;color=0,0,0&amp;vpa=116&amp;vtp=1&amp;vaab=1&amp;bbb=1"/>
          <p:cNvSpPr/>
          <p:nvPr/>
        </p:nvSpPr>
        <p:spPr>
          <a:xfrm>
            <a:off x="4994815" y="840232"/>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①④</a:t>
            </a:r>
            <a:endParaRPr lang="en-US" altLang="zh-CN" sz="2800" dirty="0"/>
          </a:p>
        </p:txBody>
      </p:sp>
      <p:sp>
        <p:nvSpPr>
          <p:cNvPr id="4" name="QB_6_AN.2_1#4d04dfb2e.blank?vaa=1&amp;vcp=1&amp;vis=1&amp;pid=76a4833f7&amp;color=0,0,0&amp;vpa=117&amp;vtp=1&amp;vaab=1&amp;bbb=1"/>
          <p:cNvSpPr/>
          <p:nvPr/>
        </p:nvSpPr>
        <p:spPr>
          <a:xfrm>
            <a:off x="8550814" y="840232"/>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②③</a:t>
            </a:r>
            <a:endParaRPr lang="en-US" altLang="zh-CN" sz="2800" dirty="0"/>
          </a:p>
        </p:txBody>
      </p:sp>
      <p:pic>
        <p:nvPicPr>
          <p:cNvPr id="5" name="QB_6_BD.172_1#4d04dfb2e?iti=2&amp;vaa=1&amp;vcp=1&amp;vis=1&amp;pid=76a4833f7&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617720" y="2199513"/>
            <a:ext cx="2953512" cy="183794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QB_6_BD.172_2#4d04dfb2e?iti=2&amp;vaa=1&amp;vcp=1&amp;vis=1&amp;pid=76a4833f7&amp;color=0,0,0&amp;vtp=1&amp;vaab=1&amp;bbb=1"/>
          <p:cNvSpPr/>
          <p:nvPr/>
        </p:nvSpPr>
        <p:spPr>
          <a:xfrm>
            <a:off x="5698395" y="4164457"/>
            <a:ext cx="7921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图二</a:t>
            </a:r>
            <a:endParaRPr lang="en-US" altLang="zh-CN" sz="2800" dirty="0"/>
          </a:p>
        </p:txBody>
      </p:sp>
      <p:sp>
        <p:nvSpPr>
          <p:cNvPr id="7" name="QB_6_BD.174_1#a21f3efb7?vaa=1&amp;vcp=1&amp;vis=1&amp;pid=76a4833f7&amp;color=0,0,0&amp;vtp=1&amp;vaab=1&amp;bbb=1"/>
          <p:cNvSpPr/>
          <p:nvPr/>
        </p:nvSpPr>
        <p:spPr>
          <a:xfrm>
            <a:off x="539496" y="4812601"/>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）光线不足时应该调节图一中的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（4）要使物像更清晰，可以调节图一中的</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8" name="QB_6_AN.3_1#a21f3efb7.blank?vaa=1&amp;vcp=1&amp;vis=1&amp;pid=76a4833f7&amp;color=0,0,0&amp;vpa=118&amp;vtp=1&amp;vaab=1&amp;bbb=1"/>
          <p:cNvSpPr/>
          <p:nvPr/>
        </p:nvSpPr>
        <p:spPr>
          <a:xfrm>
            <a:off x="6061615" y="4782121"/>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⑤⑥</a:t>
            </a:r>
            <a:endParaRPr lang="en-US" altLang="zh-CN" sz="2800" dirty="0"/>
          </a:p>
        </p:txBody>
      </p:sp>
      <p:sp>
        <p:nvSpPr>
          <p:cNvPr id="10" name="QB_6_AN.177_1#a21f3efb7.blank?vaa=1&amp;vcp=1&amp;vis=1&amp;pid=76a4833f7&amp;color=0,0,0&amp;vpa=119&amp;vtp=1&amp;vaab=1"/>
          <p:cNvSpPr/>
          <p:nvPr/>
        </p:nvSpPr>
        <p:spPr>
          <a:xfrm>
            <a:off x="7128414" y="5408866"/>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⑧</a:t>
            </a:r>
            <a:endParaRPr lang="en-US" altLang="zh-CN" sz="2800" dirty="0"/>
          </a:p>
        </p:txBody>
      </p:sp>
      <p:pic>
        <p:nvPicPr>
          <p:cNvPr id="9" name="QB_6_BD.168_2#ff0769bb6?iti=1&amp;vaa=1&amp;vcp=1&amp;vis=1&amp;pid=76a4833f7&amp;color=0,0,0&amp;tib=255,255,255&amp;vtp=1&amp;vaab=1" descr="preencoded.png">
            <a:extLst>
              <a:ext uri="{FF2B5EF4-FFF2-40B4-BE49-F238E27FC236}">
                <a16:creationId xmlns:a16="http://schemas.microsoft.com/office/drawing/2014/main" id="{DFDD410E-14C4-F939-DA50-50F46056BC6A}"/>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8900158" y="1888662"/>
            <a:ext cx="2749297" cy="337043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11" name="QB_6_BD.168_3#ff0769bb6?iti=1&amp;vaa=1&amp;vcp=1&amp;vis=1&amp;pid=76a4833f7&amp;color=0,0,0&amp;vtp=1&amp;vaab=1&amp;bbb=1">
            <a:extLst>
              <a:ext uri="{FF2B5EF4-FFF2-40B4-BE49-F238E27FC236}">
                <a16:creationId xmlns:a16="http://schemas.microsoft.com/office/drawing/2014/main" id="{4D140A24-07E5-3209-8711-C926DEF675D3}"/>
              </a:ext>
            </a:extLst>
          </p:cNvPr>
          <p:cNvSpPr/>
          <p:nvPr/>
        </p:nvSpPr>
        <p:spPr>
          <a:xfrm>
            <a:off x="10031126" y="5322742"/>
            <a:ext cx="7921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图一</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bg/>
                                          </p:spTgt>
                                        </p:tgtEl>
                                        <p:attrNameLst>
                                          <p:attrName>style.visibility</p:attrName>
                                        </p:attrNameLst>
                                      </p:cBhvr>
                                      <p:to>
                                        <p:strVal val="visible"/>
                                      </p:to>
                                    </p:set>
                                    <p:animEffect transition="in" filter="wipe(left)">
                                      <p:cBhvr>
                                        <p:cTn id="23" dur="500"/>
                                        <p:tgtEl>
                                          <p:spTgt spid="8">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left)">
                                      <p:cBhvr>
                                        <p:cTn id="26" dur="500"/>
                                        <p:tgtEl>
                                          <p:spTgt spid="8">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0">
                                            <p:bg/>
                                          </p:spTgt>
                                        </p:tgtEl>
                                        <p:attrNameLst>
                                          <p:attrName>style.visibility</p:attrName>
                                        </p:attrNameLst>
                                      </p:cBhvr>
                                      <p:to>
                                        <p:strVal val="visible"/>
                                      </p:to>
                                    </p:set>
                                    <p:animEffect transition="in" filter="wipe(left)">
                                      <p:cBhvr>
                                        <p:cTn id="31" dur="500"/>
                                        <p:tgtEl>
                                          <p:spTgt spid="10">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0">
                                            <p:txEl>
                                              <p:pRg st="0" end="0"/>
                                            </p:txEl>
                                          </p:spTgt>
                                        </p:tgtEl>
                                        <p:attrNameLst>
                                          <p:attrName>style.visibility</p:attrName>
                                        </p:attrNameLst>
                                      </p:cBhvr>
                                      <p:to>
                                        <p:strVal val="visible"/>
                                      </p:to>
                                    </p:set>
                                    <p:animEffect transition="in" filter="wipe(left)">
                                      <p:cBhvr>
                                        <p:cTn id="34"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8" grpId="0" build="p" animBg="1"/>
      <p:bldP spid="10"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5_BD.178_1#f174ef63b?htil=4&amp;vaa=1&amp;vcp=1&amp;vis=1&amp;pid=6945938d5&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540496" y="572688"/>
            <a:ext cx="3099816" cy="218541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5_BD.178_2#f174ef63b?htil=4&amp;sp=1&amp;vaa=1&amp;vcp=1&amp;vis=1&amp;pid=6945938d5&amp;color=0,0,0&amp;vtp=1&amp;vaab=1&amp;bt=1&amp;bbb=1&amp;hb=1&amp;hs=1"/>
          <p:cNvSpPr/>
          <p:nvPr/>
        </p:nvSpPr>
        <p:spPr>
          <a:xfrm>
            <a:off x="539496" y="554400"/>
            <a:ext cx="7629144"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请根据细胞结构图回答问题（［</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中填序号</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___上填名称）：</a:t>
            </a:r>
            <a:endParaRPr lang="en-US" altLang="zh-CN" sz="2800" dirty="0"/>
          </a:p>
        </p:txBody>
      </p:sp>
      <p:sp>
        <p:nvSpPr>
          <p:cNvPr id="4" name="QB_6_BD.179_1#a25793878?htil=4&amp;vaa=1&amp;vcp=1&amp;vis=1&amp;pid=f174ef63b&amp;color=0,0,0&amp;vtp=1&amp;vaab=1&amp;bbb=1&amp;hb=1&amp;hs=1"/>
          <p:cNvSpPr/>
          <p:nvPr/>
        </p:nvSpPr>
        <p:spPr>
          <a:xfrm>
            <a:off x="539496" y="1837417"/>
            <a:ext cx="7882128"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是植物细胞结构示意图，其中起保护</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和支持作用的结构是［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5" name="QB_6_AN.1_1#a25793878.blank?vaa=1&amp;vcp=1&amp;vis=1&amp;pid=f174ef63b&amp;color=0,0,0&amp;vpa=120&amp;vtp=1&amp;vaab=1"/>
          <p:cNvSpPr/>
          <p:nvPr/>
        </p:nvSpPr>
        <p:spPr>
          <a:xfrm>
            <a:off x="1794414" y="1806937"/>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一</a:t>
            </a:r>
            <a:endParaRPr lang="en-US" altLang="zh-CN" sz="2800" dirty="0"/>
          </a:p>
        </p:txBody>
      </p:sp>
      <p:sp>
        <p:nvSpPr>
          <p:cNvPr id="6" name="QB_6_AN.2_1#a25793878.blank?vaa=1&amp;vcp=1&amp;vis=1&amp;pid=f174ef63b&amp;color=0,0,0&amp;vpa=121&amp;vtp=1&amp;vaab=1"/>
          <p:cNvSpPr/>
          <p:nvPr/>
        </p:nvSpPr>
        <p:spPr>
          <a:xfrm>
            <a:off x="4105815" y="2433682"/>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①</a:t>
            </a:r>
            <a:endParaRPr lang="en-US" altLang="zh-CN" sz="2800" dirty="0"/>
          </a:p>
        </p:txBody>
      </p:sp>
      <p:sp>
        <p:nvSpPr>
          <p:cNvPr id="7" name="QB_6_AN.3_1#a25793878.blank?vaa=1&amp;vcp=1&amp;vis=1&amp;pid=f174ef63b&amp;color=0,0,0&amp;vpa=122&amp;vtp=1&amp;vaab=1&amp;bbb=1"/>
          <p:cNvSpPr/>
          <p:nvPr/>
        </p:nvSpPr>
        <p:spPr>
          <a:xfrm>
            <a:off x="5172615" y="2433682"/>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细胞壁</a:t>
            </a:r>
            <a:endParaRPr lang="en-US" altLang="zh-CN" sz="2800" dirty="0"/>
          </a:p>
        </p:txBody>
      </p:sp>
      <p:sp>
        <p:nvSpPr>
          <p:cNvPr id="8" name="QB_6_BD.183_1#dd3e54789?vaa=1&amp;vcp=1&amp;vis=1&amp;pid=f174ef63b&amp;color=0,0,0&amp;vtp=1&amp;vaab=1&amp;bbb=1&amp;hb=1&amp;hs=1"/>
          <p:cNvSpPr/>
          <p:nvPr/>
        </p:nvSpPr>
        <p:spPr>
          <a:xfrm>
            <a:off x="539496" y="3114402"/>
            <a:ext cx="11109960" cy="31444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（2）种植玉米时，要用农药拌种以防止害虫啃咬种子</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，但农药并不会</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进入种子的细胞内</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原因是玉米种子的细胞具有［</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（3）细胞的控制中心是［</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，植物进行光合作用的场所</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是［</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（4）甜甜的西瓜汁来自西瓜细胞中的［</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9" name="QB_6_AN.4_1#dd3e54789.blank?vaa=1&amp;vcp=1&amp;vis=1&amp;pid=f174ef63b&amp;color=0,0,0&amp;vpa=123&amp;vtp=1&amp;vaab=1"/>
          <p:cNvSpPr/>
          <p:nvPr/>
        </p:nvSpPr>
        <p:spPr>
          <a:xfrm>
            <a:off x="8373014" y="3731622"/>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②</a:t>
            </a:r>
            <a:endParaRPr lang="en-US" altLang="zh-CN" sz="2800" dirty="0"/>
          </a:p>
        </p:txBody>
      </p:sp>
      <p:sp>
        <p:nvSpPr>
          <p:cNvPr id="11" name="QB_6_AN.5_1#dd3e54789.blank?vaa=1&amp;vcp=1&amp;vis=1&amp;pid=f174ef63b&amp;color=0,0,0&amp;vpa=124&amp;vtp=1&amp;vaab=1"/>
          <p:cNvSpPr/>
          <p:nvPr/>
        </p:nvSpPr>
        <p:spPr>
          <a:xfrm>
            <a:off x="4639215" y="4379322"/>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④</a:t>
            </a:r>
            <a:endParaRPr lang="en-US" altLang="zh-CN" sz="2800" dirty="0"/>
          </a:p>
        </p:txBody>
      </p:sp>
      <p:sp>
        <p:nvSpPr>
          <p:cNvPr id="12" name="QB_6_AN.6_1#dd3e54789.blank?vaa=1&amp;vcp=1&amp;vis=1&amp;pid=f174ef63b&amp;color=0,0,0&amp;vpa=125&amp;vtp=1&amp;vaab=1&amp;bbb=1"/>
          <p:cNvSpPr/>
          <p:nvPr/>
        </p:nvSpPr>
        <p:spPr>
          <a:xfrm>
            <a:off x="5706015" y="4379322"/>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细胞核</a:t>
            </a:r>
            <a:endParaRPr lang="en-US" altLang="zh-CN" sz="2800" dirty="0"/>
          </a:p>
        </p:txBody>
      </p:sp>
      <p:sp>
        <p:nvSpPr>
          <p:cNvPr id="13" name="QB_6_AN.7_1#dd3e54789.blank?vaa=1&amp;vcp=1&amp;vis=1&amp;pid=f174ef63b&amp;color=0,0,0&amp;vpa=126&amp;vtp=1&amp;vaab=1"/>
          <p:cNvSpPr/>
          <p:nvPr/>
        </p:nvSpPr>
        <p:spPr>
          <a:xfrm>
            <a:off x="1261015" y="5027022"/>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③</a:t>
            </a:r>
            <a:endParaRPr lang="en-US" altLang="zh-CN" sz="2800" dirty="0"/>
          </a:p>
        </p:txBody>
      </p:sp>
      <p:sp>
        <p:nvSpPr>
          <p:cNvPr id="14" name="QB_6_AN.8_1#dd3e54789.blank?vaa=1&amp;vcp=1&amp;vis=1&amp;pid=f174ef63b&amp;color=0,0,0&amp;vpa=127&amp;vtp=1&amp;vaab=1&amp;bbb=1"/>
          <p:cNvSpPr/>
          <p:nvPr/>
        </p:nvSpPr>
        <p:spPr>
          <a:xfrm>
            <a:off x="2327814" y="5027022"/>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叶绿体</a:t>
            </a:r>
            <a:endParaRPr lang="en-US" altLang="zh-CN" sz="2800" dirty="0"/>
          </a:p>
        </p:txBody>
      </p:sp>
      <p:sp>
        <p:nvSpPr>
          <p:cNvPr id="16" name="QB_6_AN.191_1#dd3e54789.blank?vaa=1&amp;vcp=1&amp;vis=1&amp;pid=f174ef63b&amp;color=0,0,0&amp;vpa=128&amp;vtp=1&amp;vaab=1"/>
          <p:cNvSpPr/>
          <p:nvPr/>
        </p:nvSpPr>
        <p:spPr>
          <a:xfrm>
            <a:off x="6772814" y="5653767"/>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⑤</a:t>
            </a:r>
            <a:endParaRPr lang="en-US" altLang="zh-CN" sz="2800" dirty="0"/>
          </a:p>
        </p:txBody>
      </p:sp>
      <p:sp>
        <p:nvSpPr>
          <p:cNvPr id="17" name="QB_6_AN.192_1#dd3e54789.blank?vaa=1&amp;vcp=1&amp;vis=1&amp;pid=f174ef63b&amp;color=0,0,0&amp;vpa=129&amp;vtp=1&amp;vaab=1&amp;bbb=1"/>
          <p:cNvSpPr/>
          <p:nvPr/>
        </p:nvSpPr>
        <p:spPr>
          <a:xfrm>
            <a:off x="7839614" y="5653767"/>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液泡</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wipe(left)">
                                      <p:cBhvr>
                                        <p:cTn id="23" dur="500"/>
                                        <p:tgtEl>
                                          <p:spTgt spid="7">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9">
                                            <p:bg/>
                                          </p:spTgt>
                                        </p:tgtEl>
                                        <p:attrNameLst>
                                          <p:attrName>style.visibility</p:attrName>
                                        </p:attrNameLst>
                                      </p:cBhvr>
                                      <p:to>
                                        <p:strVal val="visible"/>
                                      </p:to>
                                    </p:set>
                                    <p:animEffect transition="in" filter="wipe(left)">
                                      <p:cBhvr>
                                        <p:cTn id="31" dur="500"/>
                                        <p:tgtEl>
                                          <p:spTgt spid="9">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9">
                                            <p:txEl>
                                              <p:pRg st="0" end="0"/>
                                            </p:txEl>
                                          </p:spTgt>
                                        </p:tgtEl>
                                        <p:attrNameLst>
                                          <p:attrName>style.visibility</p:attrName>
                                        </p:attrNameLst>
                                      </p:cBhvr>
                                      <p:to>
                                        <p:strVal val="visible"/>
                                      </p:to>
                                    </p:set>
                                    <p:animEffect transition="in" filter="wipe(left)">
                                      <p:cBhvr>
                                        <p:cTn id="34" dur="500"/>
                                        <p:tgtEl>
                                          <p:spTgt spid="9">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1">
                                            <p:bg/>
                                          </p:spTgt>
                                        </p:tgtEl>
                                        <p:attrNameLst>
                                          <p:attrName>style.visibility</p:attrName>
                                        </p:attrNameLst>
                                      </p:cBhvr>
                                      <p:to>
                                        <p:strVal val="visible"/>
                                      </p:to>
                                    </p:set>
                                    <p:animEffect transition="in" filter="wipe(left)">
                                      <p:cBhvr>
                                        <p:cTn id="39" dur="500"/>
                                        <p:tgtEl>
                                          <p:spTgt spid="11">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1">
                                            <p:txEl>
                                              <p:pRg st="0" end="0"/>
                                            </p:txEl>
                                          </p:spTgt>
                                        </p:tgtEl>
                                        <p:attrNameLst>
                                          <p:attrName>style.visibility</p:attrName>
                                        </p:attrNameLst>
                                      </p:cBhvr>
                                      <p:to>
                                        <p:strVal val="visible"/>
                                      </p:to>
                                    </p:set>
                                    <p:animEffect transition="in" filter="wipe(left)">
                                      <p:cBhvr>
                                        <p:cTn id="42" dur="500"/>
                                        <p:tgtEl>
                                          <p:spTgt spid="11">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2">
                                            <p:bg/>
                                          </p:spTgt>
                                        </p:tgtEl>
                                        <p:attrNameLst>
                                          <p:attrName>style.visibility</p:attrName>
                                        </p:attrNameLst>
                                      </p:cBhvr>
                                      <p:to>
                                        <p:strVal val="visible"/>
                                      </p:to>
                                    </p:set>
                                    <p:animEffect transition="in" filter="wipe(left)">
                                      <p:cBhvr>
                                        <p:cTn id="47" dur="500"/>
                                        <p:tgtEl>
                                          <p:spTgt spid="12">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2">
                                            <p:txEl>
                                              <p:pRg st="0" end="0"/>
                                            </p:txEl>
                                          </p:spTgt>
                                        </p:tgtEl>
                                        <p:attrNameLst>
                                          <p:attrName>style.visibility</p:attrName>
                                        </p:attrNameLst>
                                      </p:cBhvr>
                                      <p:to>
                                        <p:strVal val="visible"/>
                                      </p:to>
                                    </p:set>
                                    <p:animEffect transition="in" filter="wipe(left)">
                                      <p:cBhvr>
                                        <p:cTn id="50" dur="500"/>
                                        <p:tgtEl>
                                          <p:spTgt spid="12">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3">
                                            <p:bg/>
                                          </p:spTgt>
                                        </p:tgtEl>
                                        <p:attrNameLst>
                                          <p:attrName>style.visibility</p:attrName>
                                        </p:attrNameLst>
                                      </p:cBhvr>
                                      <p:to>
                                        <p:strVal val="visible"/>
                                      </p:to>
                                    </p:set>
                                    <p:animEffect transition="in" filter="wipe(left)">
                                      <p:cBhvr>
                                        <p:cTn id="55" dur="500"/>
                                        <p:tgtEl>
                                          <p:spTgt spid="13">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3">
                                            <p:txEl>
                                              <p:pRg st="0" end="0"/>
                                            </p:txEl>
                                          </p:spTgt>
                                        </p:tgtEl>
                                        <p:attrNameLst>
                                          <p:attrName>style.visibility</p:attrName>
                                        </p:attrNameLst>
                                      </p:cBhvr>
                                      <p:to>
                                        <p:strVal val="visible"/>
                                      </p:to>
                                    </p:set>
                                    <p:animEffect transition="in" filter="wipe(left)">
                                      <p:cBhvr>
                                        <p:cTn id="58" dur="500"/>
                                        <p:tgtEl>
                                          <p:spTgt spid="13">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4">
                                            <p:bg/>
                                          </p:spTgt>
                                        </p:tgtEl>
                                        <p:attrNameLst>
                                          <p:attrName>style.visibility</p:attrName>
                                        </p:attrNameLst>
                                      </p:cBhvr>
                                      <p:to>
                                        <p:strVal val="visible"/>
                                      </p:to>
                                    </p:set>
                                    <p:animEffect transition="in" filter="wipe(left)">
                                      <p:cBhvr>
                                        <p:cTn id="63" dur="500"/>
                                        <p:tgtEl>
                                          <p:spTgt spid="14">
                                            <p:bg/>
                                          </p:spTgt>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4">
                                            <p:txEl>
                                              <p:pRg st="0" end="0"/>
                                            </p:txEl>
                                          </p:spTgt>
                                        </p:tgtEl>
                                        <p:attrNameLst>
                                          <p:attrName>style.visibility</p:attrName>
                                        </p:attrNameLst>
                                      </p:cBhvr>
                                      <p:to>
                                        <p:strVal val="visible"/>
                                      </p:to>
                                    </p:set>
                                    <p:animEffect transition="in" filter="wipe(left)">
                                      <p:cBhvr>
                                        <p:cTn id="66" dur="500"/>
                                        <p:tgtEl>
                                          <p:spTgt spid="14">
                                            <p:txEl>
                                              <p:pRg st="0" end="0"/>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6">
                                            <p:bg/>
                                          </p:spTgt>
                                        </p:tgtEl>
                                        <p:attrNameLst>
                                          <p:attrName>style.visibility</p:attrName>
                                        </p:attrNameLst>
                                      </p:cBhvr>
                                      <p:to>
                                        <p:strVal val="visible"/>
                                      </p:to>
                                    </p:set>
                                    <p:animEffect transition="in" filter="wipe(left)">
                                      <p:cBhvr>
                                        <p:cTn id="71" dur="500"/>
                                        <p:tgtEl>
                                          <p:spTgt spid="16">
                                            <p:bg/>
                                          </p:spTgt>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6">
                                            <p:txEl>
                                              <p:pRg st="0" end="0"/>
                                            </p:txEl>
                                          </p:spTgt>
                                        </p:tgtEl>
                                        <p:attrNameLst>
                                          <p:attrName>style.visibility</p:attrName>
                                        </p:attrNameLst>
                                      </p:cBhvr>
                                      <p:to>
                                        <p:strVal val="visible"/>
                                      </p:to>
                                    </p:set>
                                    <p:animEffect transition="in" filter="wipe(left)">
                                      <p:cBhvr>
                                        <p:cTn id="74" dur="500"/>
                                        <p:tgtEl>
                                          <p:spTgt spid="16">
                                            <p:txEl>
                                              <p:pRg st="0" end="0"/>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17">
                                            <p:bg/>
                                          </p:spTgt>
                                        </p:tgtEl>
                                        <p:attrNameLst>
                                          <p:attrName>style.visibility</p:attrName>
                                        </p:attrNameLst>
                                      </p:cBhvr>
                                      <p:to>
                                        <p:strVal val="visible"/>
                                      </p:to>
                                    </p:set>
                                    <p:animEffect transition="in" filter="wipe(left)">
                                      <p:cBhvr>
                                        <p:cTn id="79" dur="500"/>
                                        <p:tgtEl>
                                          <p:spTgt spid="17">
                                            <p:bg/>
                                          </p:spTgt>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17">
                                            <p:txEl>
                                              <p:pRg st="0" end="0"/>
                                            </p:txEl>
                                          </p:spTgt>
                                        </p:tgtEl>
                                        <p:attrNameLst>
                                          <p:attrName>style.visibility</p:attrName>
                                        </p:attrNameLst>
                                      </p:cBhvr>
                                      <p:to>
                                        <p:strVal val="visible"/>
                                      </p:to>
                                    </p:set>
                                    <p:animEffect transition="in" filter="wipe(left)">
                                      <p:cBhvr>
                                        <p:cTn id="82"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P spid="7" grpId="0" build="p" animBg="1"/>
      <p:bldP spid="9" grpId="0" build="p" animBg="1"/>
      <p:bldP spid="11" grpId="0" build="p" animBg="1"/>
      <p:bldP spid="12" grpId="0" build="p" animBg="1"/>
      <p:bldP spid="13" grpId="0" build="p" animBg="1"/>
      <p:bldP spid="14" grpId="0" build="p" animBg="1"/>
      <p:bldP spid="16" grpId="0" build="p" animBg="1"/>
      <p:bldP spid="17"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5_BD.193_1#f741e0821?htil=5&amp;vaa=1&amp;vcp=1&amp;vis=1&amp;pid=6945938d5&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181022" y="1301496"/>
            <a:ext cx="4763407" cy="269748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5_BD.193_2#f741e0821?htil=5&amp;sp=1&amp;vaa=1&amp;vcp=1&amp;vis=1&amp;pid=6945938d5&amp;color=0,0,0&amp;vtp=1&amp;vaab=1&amp;bt=1&amp;bbb=1&amp;hb=1&amp;hs=1"/>
          <p:cNvSpPr/>
          <p:nvPr/>
        </p:nvSpPr>
        <p:spPr>
          <a:xfrm>
            <a:off x="539496" y="1222248"/>
            <a:ext cx="6912864"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许多生物的生长发育都是从一个细胞——</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受精卵开始的</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。受精卵经过细胞分裂、</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分化，</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形成了组织</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B_6_BD.194_1#6043a9e31?htil=5&amp;vaa=1&amp;vcp=1&amp;vis=1&amp;pid=f741e0821&amp;color=0,0,0&amp;vtp=1&amp;vaab=1&amp;bbb=1&amp;hb=1&amp;hs=1"/>
          <p:cNvSpPr/>
          <p:nvPr/>
        </p:nvSpPr>
        <p:spPr>
          <a:xfrm>
            <a:off x="539496" y="3145980"/>
            <a:ext cx="6912864"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（1）上图中的</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①②③表示的是细胞</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的过程</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④表示的是细胞</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的过程</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5" name="QB_6_AN.1_1#6043a9e31.blank?vaa=1&amp;vcp=1&amp;vis=1&amp;pid=f741e0821&amp;color=0,0,0&amp;vpa=130&amp;vtp=1&amp;vaab=1&amp;bbb=1"/>
          <p:cNvSpPr/>
          <p:nvPr/>
        </p:nvSpPr>
        <p:spPr>
          <a:xfrm>
            <a:off x="6061615" y="3115500"/>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分裂</a:t>
            </a:r>
            <a:endParaRPr lang="en-US" altLang="zh-CN" sz="2800" dirty="0"/>
          </a:p>
        </p:txBody>
      </p:sp>
      <p:sp>
        <p:nvSpPr>
          <p:cNvPr id="6" name="QB_6_AN.2_1#6043a9e31.blank?vaa=1&amp;vcp=1&amp;vis=1&amp;pid=f741e0821&amp;color=0,0,0&amp;vpa=131&amp;vtp=1&amp;vaab=1&amp;bbb=1"/>
          <p:cNvSpPr/>
          <p:nvPr/>
        </p:nvSpPr>
        <p:spPr>
          <a:xfrm>
            <a:off x="4461415" y="3742245"/>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分化</a:t>
            </a:r>
            <a:endParaRPr lang="en-US" altLang="zh-CN" sz="2800" dirty="0"/>
          </a:p>
        </p:txBody>
      </p:sp>
      <p:sp>
        <p:nvSpPr>
          <p:cNvPr id="7" name="QB_6_BD.197_1#e02d392c6?vaa=1&amp;vcp=1&amp;vis=1&amp;pid=f741e0821&amp;color=0,0,0&amp;vtp=1&amp;vaab=1&amp;bbb=1&amp;hb=1&amp;hs=1"/>
          <p:cNvSpPr/>
          <p:nvPr/>
        </p:nvSpPr>
        <p:spPr>
          <a:xfrm>
            <a:off x="539496" y="4422965"/>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（2）图中</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C表示的是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组织，人体的血液属于</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（填字母序号）</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所示的组织</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8" name="QB_6_AN.198_1#e02d392c6.blank?vaa=1&amp;vcp=1&amp;vis=1&amp;pid=f741e0821&amp;color=0,0,0&amp;vpa=132&amp;vtp=1&amp;vaab=1&amp;bbb=1"/>
          <p:cNvSpPr/>
          <p:nvPr/>
        </p:nvSpPr>
        <p:spPr>
          <a:xfrm>
            <a:off x="3808952" y="4392485"/>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神经</a:t>
            </a:r>
            <a:endParaRPr lang="en-US" altLang="zh-CN" sz="2800" dirty="0"/>
          </a:p>
        </p:txBody>
      </p:sp>
      <p:sp>
        <p:nvSpPr>
          <p:cNvPr id="9" name="QB_6_AN.199_1#e02d392c6.blank?vaa=1&amp;vcp=1&amp;vis=1&amp;pid=f741e0821&amp;color=0,0,0&amp;vpa=133&amp;vtp=1&amp;vaab=1"/>
          <p:cNvSpPr/>
          <p:nvPr/>
        </p:nvSpPr>
        <p:spPr>
          <a:xfrm>
            <a:off x="8393653" y="4392485"/>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bg/>
                                          </p:spTgt>
                                        </p:tgtEl>
                                        <p:attrNameLst>
                                          <p:attrName>style.visibility</p:attrName>
                                        </p:attrNameLst>
                                      </p:cBhvr>
                                      <p:to>
                                        <p:strVal val="visible"/>
                                      </p:to>
                                    </p:set>
                                    <p:animEffect transition="in" filter="wipe(left)">
                                      <p:cBhvr>
                                        <p:cTn id="23" dur="500"/>
                                        <p:tgtEl>
                                          <p:spTgt spid="8">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left)">
                                      <p:cBhvr>
                                        <p:cTn id="26" dur="500"/>
                                        <p:tgtEl>
                                          <p:spTgt spid="8">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9">
                                            <p:bg/>
                                          </p:spTgt>
                                        </p:tgtEl>
                                        <p:attrNameLst>
                                          <p:attrName>style.visibility</p:attrName>
                                        </p:attrNameLst>
                                      </p:cBhvr>
                                      <p:to>
                                        <p:strVal val="visible"/>
                                      </p:to>
                                    </p:set>
                                    <p:animEffect transition="in" filter="wipe(left)">
                                      <p:cBhvr>
                                        <p:cTn id="31" dur="500"/>
                                        <p:tgtEl>
                                          <p:spTgt spid="9">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9">
                                            <p:txEl>
                                              <p:pRg st="0" end="0"/>
                                            </p:txEl>
                                          </p:spTgt>
                                        </p:tgtEl>
                                        <p:attrNameLst>
                                          <p:attrName>style.visibility</p:attrName>
                                        </p:attrNameLst>
                                      </p:cBhvr>
                                      <p:to>
                                        <p:strVal val="visible"/>
                                      </p:to>
                                    </p:set>
                                    <p:animEffect transition="in" filter="wipe(left)">
                                      <p:cBhvr>
                                        <p:cTn id="34"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P spid="8" grpId="0" build="p" animBg="1"/>
      <p:bldP spid="9"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200_1#aa665f308?vaa=1&amp;vcp=1&amp;vis=1&amp;pid=f741e0821&amp;color=0,0,0&amp;vtp=1&amp;vaab=1&amp;bt=1&amp;bbb=1&amp;hb=1"/>
          <p:cNvSpPr/>
          <p:nvPr/>
        </p:nvSpPr>
        <p:spPr>
          <a:xfrm>
            <a:off x="539496" y="1148588"/>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（3）对于人体来说，细胞分化形成组织后，</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组织进一步形成器官、</a:t>
            </a:r>
          </a:p>
          <a:p>
            <a:pPr latinLnBrk="1">
              <a:lnSpc>
                <a:spcPts val="51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才能构成完整的人体</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。而构成植物体的结构层次中没有</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这一层次</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B_6_AN.201_1#aa665f308.blank?vaa=1&amp;vcp=1&amp;vis=1&amp;pid=f741e0821&amp;color=0,0,0&amp;vpa=134&amp;vtp=1&amp;vaab=1&amp;bbb=1"/>
          <p:cNvSpPr/>
          <p:nvPr/>
        </p:nvSpPr>
        <p:spPr>
          <a:xfrm>
            <a:off x="549815" y="1765808"/>
            <a:ext cx="969963" cy="553657"/>
          </a:xfrm>
          <a:prstGeom prst="rect">
            <a:avLst/>
          </a:prstGeom>
          <a:noFill/>
        </p:spPr>
        <p:txBody>
          <a:bodyPr wrap="none" lIns="0" tIns="0" rIns="0" bIns="0" rtlCol="0" anchor="t"/>
          <a:lstStyle/>
          <a:p>
            <a:pPr algn="ct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系统</a:t>
            </a:r>
            <a:endParaRPr lang="en-US" altLang="zh-CN" sz="2800" dirty="0"/>
          </a:p>
        </p:txBody>
      </p:sp>
      <p:sp>
        <p:nvSpPr>
          <p:cNvPr id="4" name="QB_6_AN.203_1#aa665f308.blank?vaa=1&amp;vcp=1&amp;vis=1&amp;pid=f741e0821&amp;color=0,0,0&amp;vpa=135&amp;vtp=1&amp;vaab=1&amp;bbb=1"/>
          <p:cNvSpPr/>
          <p:nvPr/>
        </p:nvSpPr>
        <p:spPr>
          <a:xfrm>
            <a:off x="10506614" y="1765808"/>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系统</a:t>
            </a:r>
            <a:endParaRPr lang="en-US" altLang="zh-CN" sz="2800" dirty="0"/>
          </a:p>
        </p:txBody>
      </p:sp>
      <p:pic>
        <p:nvPicPr>
          <p:cNvPr id="5" name="QO_5_BD.202_1#aa665f308?vaa=1&amp;vcp=1&amp;vis=1&amp;pid=f741e0821&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593592" y="2997644"/>
            <a:ext cx="5855402" cy="3256851"/>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_BD#5cdd8db7e?vcp=1&amp;pid=6e3ce3ee7&amp;color=0,170,129&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600"/>
              </a:lnSpc>
            </a:pPr>
            <a:r>
              <a:rPr lang="en-US" altLang="zh-CN" sz="3200" b="1" i="0" dirty="0">
                <a:solidFill>
                  <a:srgbClr val="00AA81"/>
                </a:solidFill>
                <a:latin typeface="Times New Roman" panose="02020603050405020304" pitchFamily="34" charset="0"/>
                <a:ea typeface="微软雅黑" panose="020B0503020204020204" pitchFamily="34" charset="-122"/>
                <a:cs typeface="Times New Roman" panose="02020603050405020304" pitchFamily="34" charset="-120"/>
              </a:rPr>
              <a:t>实验突破</a:t>
            </a:r>
            <a:endParaRPr lang="en-US" altLang="zh-CN" sz="3200" dirty="0"/>
          </a:p>
        </p:txBody>
      </p:sp>
      <p:sp>
        <p:nvSpPr>
          <p:cNvPr id="3" name="QO_5_BD.204_1#83ffe784d?vaa=1&amp;vcp=1&amp;vis=1&amp;pid=5cdd8db7e&amp;color=0,0,0&amp;vtp=1&amp;vaab=1&amp;bbb=1&amp;hb=1"/>
          <p:cNvSpPr/>
          <p:nvPr/>
        </p:nvSpPr>
        <p:spPr>
          <a:xfrm>
            <a:off x="539496" y="1267240"/>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以下是某同学制作并观察人口腔上皮细胞临时装片的部分图片</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，请</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据图回答</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pic>
        <p:nvPicPr>
          <p:cNvPr id="4" name="QB_6_BD.205_1#b3549960d?iti=3&amp;htil=6&amp;vaa=1&amp;vcp=1&amp;vis=1&amp;pid=83ffe784d&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124199" y="3889248"/>
            <a:ext cx="5239393" cy="241435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B_6_BD.205_2#b3549960d?iti=3&amp;htil=6&amp;vaa=1&amp;vcp=1&amp;vis=1&amp;pid=83ffe784d&amp;color=0,0,0&amp;vtp=1&amp;vaab=1&amp;bbb=1"/>
          <p:cNvSpPr/>
          <p:nvPr/>
        </p:nvSpPr>
        <p:spPr>
          <a:xfrm>
            <a:off x="7700930" y="5762225"/>
            <a:ext cx="7921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图一</a:t>
            </a:r>
            <a:endParaRPr lang="en-US" altLang="zh-CN" sz="2800" dirty="0"/>
          </a:p>
        </p:txBody>
      </p:sp>
      <p:sp>
        <p:nvSpPr>
          <p:cNvPr id="6" name="QB_6_BD.205_3#b3549960d?htil=6&amp;sp=1&amp;vaa=1&amp;vcp=1&amp;vis=1&amp;pid=83ffe784d&amp;color=0,0,0&amp;vtp=1&amp;vaab=1&amp;bbb=1&amp;hb=1"/>
          <p:cNvSpPr/>
          <p:nvPr/>
        </p:nvSpPr>
        <p:spPr>
          <a:xfrm>
            <a:off x="539496" y="2550649"/>
            <a:ext cx="7242048"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（1）图一中制作临时装片时正确的操作顺序应是</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（填序号）。在步骤①②中，</a:t>
            </a: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滴加的液体分别是</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7" name="QB_6_AN.206_1#b3549960d.blank?vaa=1&amp;vcp=1&amp;vis=1&amp;pid=83ffe784d&amp;color=0,0,0&amp;vpa=136&amp;vtp=1&amp;vaab=1&amp;bbb=1"/>
          <p:cNvSpPr/>
          <p:nvPr/>
        </p:nvSpPr>
        <p:spPr>
          <a:xfrm>
            <a:off x="8429911" y="2472925"/>
            <a:ext cx="20367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②③⑤④①</a:t>
            </a:r>
            <a:endParaRPr lang="en-US" altLang="zh-CN" sz="2800" dirty="0"/>
          </a:p>
        </p:txBody>
      </p:sp>
      <p:sp>
        <p:nvSpPr>
          <p:cNvPr id="8" name="QB_6_AN.207_1#b3549960d.blank?vaa=1&amp;vcp=1&amp;vis=1&amp;pid=83ffe784d&amp;color=0,0,0&amp;vpa=137&amp;vtp=1&amp;vaab=1&amp;bbb=1"/>
          <p:cNvSpPr/>
          <p:nvPr/>
        </p:nvSpPr>
        <p:spPr>
          <a:xfrm>
            <a:off x="3394615" y="3124118"/>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稀碘液</a:t>
            </a:r>
            <a:endParaRPr lang="en-US" altLang="zh-CN" sz="2800" dirty="0"/>
          </a:p>
        </p:txBody>
      </p:sp>
      <p:sp>
        <p:nvSpPr>
          <p:cNvPr id="9" name="QB_6_AN.208_1#b3549960d.blank?vaa=1&amp;vcp=1&amp;vis=1&amp;pid=83ffe784d&amp;color=0,0,0&amp;vpa=138&amp;vtp=1&amp;vaab=1&amp;bbb=1"/>
          <p:cNvSpPr/>
          <p:nvPr/>
        </p:nvSpPr>
        <p:spPr>
          <a:xfrm>
            <a:off x="5172615" y="3124118"/>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生理盐水</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wipe(left)">
                                      <p:cBhvr>
                                        <p:cTn id="7" dur="500"/>
                                        <p:tgtEl>
                                          <p:spTgt spid="7">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xEl>
                                              <p:pRg st="0" end="0"/>
                                            </p:txEl>
                                          </p:spTgt>
                                        </p:tgtEl>
                                        <p:attrNameLst>
                                          <p:attrName>style.visibility</p:attrName>
                                        </p:attrNameLst>
                                      </p:cBhvr>
                                      <p:to>
                                        <p:strVal val="visible"/>
                                      </p:to>
                                    </p:set>
                                    <p:animEffect transition="in" filter="wipe(left)">
                                      <p:cBhvr>
                                        <p:cTn id="10" dur="500"/>
                                        <p:tgtEl>
                                          <p:spTgt spid="7">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8">
                                            <p:bg/>
                                          </p:spTgt>
                                        </p:tgtEl>
                                        <p:attrNameLst>
                                          <p:attrName>style.visibility</p:attrName>
                                        </p:attrNameLst>
                                      </p:cBhvr>
                                      <p:to>
                                        <p:strVal val="visible"/>
                                      </p:to>
                                    </p:set>
                                    <p:animEffect transition="in" filter="wipe(left)">
                                      <p:cBhvr>
                                        <p:cTn id="15" dur="500"/>
                                        <p:tgtEl>
                                          <p:spTgt spid="8">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8">
                                            <p:txEl>
                                              <p:pRg st="0" end="0"/>
                                            </p:txEl>
                                          </p:spTgt>
                                        </p:tgtEl>
                                        <p:attrNameLst>
                                          <p:attrName>style.visibility</p:attrName>
                                        </p:attrNameLst>
                                      </p:cBhvr>
                                      <p:to>
                                        <p:strVal val="visible"/>
                                      </p:to>
                                    </p:set>
                                    <p:animEffect transition="in" filter="wipe(left)">
                                      <p:cBhvr>
                                        <p:cTn id="18" dur="500"/>
                                        <p:tgtEl>
                                          <p:spTgt spid="8">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9">
                                            <p:bg/>
                                          </p:spTgt>
                                        </p:tgtEl>
                                        <p:attrNameLst>
                                          <p:attrName>style.visibility</p:attrName>
                                        </p:attrNameLst>
                                      </p:cBhvr>
                                      <p:to>
                                        <p:strVal val="visible"/>
                                      </p:to>
                                    </p:set>
                                    <p:animEffect transition="in" filter="wipe(left)">
                                      <p:cBhvr>
                                        <p:cTn id="23" dur="500"/>
                                        <p:tgtEl>
                                          <p:spTgt spid="9">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9">
                                            <p:txEl>
                                              <p:pRg st="0" end="0"/>
                                            </p:txEl>
                                          </p:spTgt>
                                        </p:tgtEl>
                                        <p:attrNameLst>
                                          <p:attrName>style.visibility</p:attrName>
                                        </p:attrNameLst>
                                      </p:cBhvr>
                                      <p:to>
                                        <p:strVal val="visible"/>
                                      </p:to>
                                    </p:set>
                                    <p:animEffect transition="in" filter="wipe(left)">
                                      <p:cBhvr>
                                        <p:cTn id="26"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P spid="8" grpId="0" build="p" animBg="1"/>
      <p:bldP spid="9" grpId="0" build="p"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B_6_BD.209_1#4e746a6cb?iti=4&amp;htil=7&amp;vaa=1&amp;vcp=1&amp;vis=1&amp;pid=83ffe784d&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0506456" y="681482"/>
            <a:ext cx="1124712" cy="116128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B_6_BD.209_2#4e746a6cb?iti=4&amp;htil=7&amp;vaa=1&amp;vcp=1&amp;vis=1&amp;pid=83ffe784d&amp;color=0,0,0&amp;vtp=1&amp;vaab=1&amp;bbb=1"/>
          <p:cNvSpPr/>
          <p:nvPr/>
        </p:nvSpPr>
        <p:spPr>
          <a:xfrm>
            <a:off x="10672731" y="1964055"/>
            <a:ext cx="7921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图二</a:t>
            </a:r>
            <a:endParaRPr lang="en-US" altLang="zh-CN" sz="2800" dirty="0"/>
          </a:p>
        </p:txBody>
      </p:sp>
      <p:sp>
        <p:nvSpPr>
          <p:cNvPr id="4" name="QB_6_BD.209_3#4e746a6cb?htil=7&amp;sp=1&amp;vaa=1&amp;vcp=1&amp;vis=1&amp;pid=83ffe784d&amp;color=0,0,0&amp;vtp=1&amp;vaab=1&amp;bt=1&amp;bbb=1&amp;hb=1"/>
          <p:cNvSpPr/>
          <p:nvPr/>
        </p:nvSpPr>
        <p:spPr>
          <a:xfrm>
            <a:off x="539496" y="663194"/>
            <a:ext cx="9857232"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（2）若该同学在显微镜下看到如图二所示的视野</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，则说明在制</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作临时装片时，图一中步骤</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填序号）操作不当。</a:t>
            </a:r>
            <a:endParaRPr lang="en-US" altLang="zh-CN" sz="2800" dirty="0"/>
          </a:p>
        </p:txBody>
      </p:sp>
      <p:sp>
        <p:nvSpPr>
          <p:cNvPr id="5" name="QB_6_AN.1_1#4e746a6cb.blank?vaa=1&amp;vcp=1&amp;vis=1&amp;pid=83ffe784d&amp;color=0,0,0&amp;vpa=139&amp;vtp=1&amp;vaab=1"/>
          <p:cNvSpPr/>
          <p:nvPr/>
        </p:nvSpPr>
        <p:spPr>
          <a:xfrm>
            <a:off x="4817015" y="1259459"/>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④</a:t>
            </a:r>
            <a:endParaRPr lang="en-US" altLang="zh-CN" sz="2800" dirty="0"/>
          </a:p>
        </p:txBody>
      </p:sp>
      <p:sp>
        <p:nvSpPr>
          <p:cNvPr id="6" name="QB_6_BD.211_1#cc761426c?htil=7&amp;vaa=1&amp;vcp=1&amp;vis=1&amp;pid=83ffe784d&amp;color=0,0,0&amp;vtp=1&amp;vaab=1&amp;bbb=1&amp;hb=1"/>
          <p:cNvSpPr/>
          <p:nvPr/>
        </p:nvSpPr>
        <p:spPr>
          <a:xfrm>
            <a:off x="539496" y="1946211"/>
            <a:ext cx="9857232"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（3）若视野中出现污点</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，则污点可能在</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或</a:t>
            </a:r>
          </a:p>
          <a:p>
            <a:pPr latinLnBrk="1">
              <a:lnSpc>
                <a:spcPts val="51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上</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，依次移动或转动这三个部位</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，若移动或转动其中某</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个部位时，污点</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则说明污点存在于该部位上。</a:t>
            </a:r>
            <a:endParaRPr lang="en-US" altLang="zh-CN" sz="2800" dirty="0"/>
          </a:p>
        </p:txBody>
      </p:sp>
      <p:sp>
        <p:nvSpPr>
          <p:cNvPr id="7" name="QB_6_AN.2_1#cc761426c.blank?vaa=1&amp;vcp=1&amp;vis=1&amp;pid=83ffe784d&amp;color=0,0,0&amp;vpa=140&amp;vtp=1&amp;vaab=1&amp;bbb=1"/>
          <p:cNvSpPr/>
          <p:nvPr/>
        </p:nvSpPr>
        <p:spPr>
          <a:xfrm>
            <a:off x="6772814" y="1915731"/>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目镜</a:t>
            </a:r>
            <a:endParaRPr lang="en-US" altLang="zh-CN" sz="2800" dirty="0"/>
          </a:p>
        </p:txBody>
      </p:sp>
      <p:sp>
        <p:nvSpPr>
          <p:cNvPr id="8" name="QB_6_AN.3_1#cc761426c.blank?vaa=1&amp;vcp=1&amp;vis=1&amp;pid=83ffe784d&amp;color=0,0,0&amp;vpa=141&amp;vtp=1&amp;vaab=1&amp;bbb=1"/>
          <p:cNvSpPr/>
          <p:nvPr/>
        </p:nvSpPr>
        <p:spPr>
          <a:xfrm>
            <a:off x="8195214" y="1915731"/>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物镜</a:t>
            </a:r>
            <a:endParaRPr lang="en-US" altLang="zh-CN" sz="2800" dirty="0"/>
          </a:p>
        </p:txBody>
      </p:sp>
      <p:sp>
        <p:nvSpPr>
          <p:cNvPr id="9" name="QB_6_AN.4_1#cc761426c.blank?vaa=1&amp;vcp=1&amp;vis=1&amp;pid=83ffe784d&amp;color=0,0,0&amp;vpa=142&amp;vtp=1&amp;vaab=1&amp;bbb=1"/>
          <p:cNvSpPr/>
          <p:nvPr/>
        </p:nvSpPr>
        <p:spPr>
          <a:xfrm>
            <a:off x="638715" y="2563431"/>
            <a:ext cx="969963" cy="553657"/>
          </a:xfrm>
          <a:prstGeom prst="rect">
            <a:avLst/>
          </a:prstGeom>
          <a:noFill/>
        </p:spPr>
        <p:txBody>
          <a:bodyPr wrap="none" lIns="0" tIns="0" rIns="0" bIns="0" rtlCol="0" anchor="t"/>
          <a:lstStyle/>
          <a:p>
            <a:pPr algn="ct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装片</a:t>
            </a:r>
            <a:endParaRPr lang="en-US" altLang="zh-CN" sz="2800" dirty="0"/>
          </a:p>
        </p:txBody>
      </p:sp>
      <p:sp>
        <p:nvSpPr>
          <p:cNvPr id="10" name="QB_6_AN.5_1#cc761426c.blank?vaa=1&amp;vcp=1&amp;vis=1&amp;pid=83ffe784d&amp;color=0,0,0&amp;vpa=143&amp;vtp=1&amp;vaab=1&amp;bbb=1"/>
          <p:cNvSpPr/>
          <p:nvPr/>
        </p:nvSpPr>
        <p:spPr>
          <a:xfrm>
            <a:off x="3039014" y="3190176"/>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移动</a:t>
            </a:r>
            <a:endParaRPr lang="en-US" altLang="zh-CN" sz="2800" dirty="0"/>
          </a:p>
        </p:txBody>
      </p:sp>
      <p:pic>
        <p:nvPicPr>
          <p:cNvPr id="11" name="QB_6_BD.216_1#828b897f2?iti=5&amp;htil=8&amp;vaa=1&amp;vcp=1&amp;vis=1&amp;pid=83ffe784d&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8467344" y="3894899"/>
            <a:ext cx="3163824" cy="160020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12" name="QB_6_BD.216_2#828b897f2?iti=5&amp;htil=8&amp;vaa=1&amp;vcp=1&amp;vis=1&amp;pid=83ffe784d&amp;color=0,0,0&amp;vtp=1&amp;vaab=1&amp;bbb=1"/>
          <p:cNvSpPr/>
          <p:nvPr/>
        </p:nvSpPr>
        <p:spPr>
          <a:xfrm>
            <a:off x="9653174" y="5622099"/>
            <a:ext cx="7921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图三</a:t>
            </a:r>
            <a:endParaRPr lang="en-US" altLang="zh-CN" sz="2800" dirty="0"/>
          </a:p>
        </p:txBody>
      </p:sp>
      <p:sp>
        <p:nvSpPr>
          <p:cNvPr id="13" name="QB_6_BD.216_3#828b897f2?htil=8&amp;sp=1&amp;vaa=1&amp;vcp=1&amp;vis=1&amp;pid=83ffe784d&amp;color=0,0,0&amp;vtp=1&amp;vaab=1&amp;bbb=1&amp;hb=1"/>
          <p:cNvSpPr/>
          <p:nvPr/>
        </p:nvSpPr>
        <p:spPr>
          <a:xfrm>
            <a:off x="539496" y="3876611"/>
            <a:ext cx="781812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（4）若该同学在显微镜视野中看到图三甲</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，想要</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从图三甲变成图三乙，则需先将临时装片向</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移动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，再转动转换器</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，选择</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倍物镜</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14" name="QB_6_AN.217_1#828b897f2.blank?vaa=1&amp;vcp=1&amp;vis=1&amp;pid=83ffe784d&amp;color=0,0,0&amp;vpa=144&amp;vtp=1&amp;vaab=1&amp;bbb=1&amp;hb=1"/>
          <p:cNvSpPr/>
          <p:nvPr/>
        </p:nvSpPr>
        <p:spPr>
          <a:xfrm>
            <a:off x="539496" y="4493831"/>
            <a:ext cx="7818120" cy="1207072"/>
          </a:xfrm>
          <a:prstGeom prst="rect">
            <a:avLst/>
          </a:prstGeom>
          <a:noFill/>
        </p:spPr>
        <p:txBody>
          <a:bodyPr wrap="square" lIns="0" tIns="0" rIns="0" bIns="0" rtlCol="0" anchor="t"/>
          <a:lstStyle/>
          <a:p>
            <a:pPr latinLnBrk="1">
              <a:lnSpc>
                <a:spcPct val="15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左下方</a:t>
            </a:r>
            <a:endParaRPr lang="en-US" altLang="zh-CN" sz="2800" dirty="0"/>
          </a:p>
        </p:txBody>
      </p:sp>
      <p:sp>
        <p:nvSpPr>
          <p:cNvPr id="15" name="QB_6_AN.218_1#828b897f2.blank?vaa=1&amp;vcp=1&amp;vis=1&amp;pid=83ffe784d&amp;color=0,0,0&amp;vpa=145&amp;vtp=1&amp;vaab=1"/>
          <p:cNvSpPr/>
          <p:nvPr/>
        </p:nvSpPr>
        <p:spPr>
          <a:xfrm>
            <a:off x="5350415" y="5120576"/>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高</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bg/>
                                          </p:spTgt>
                                        </p:tgtEl>
                                        <p:attrNameLst>
                                          <p:attrName>style.visibility</p:attrName>
                                        </p:attrNameLst>
                                      </p:cBhvr>
                                      <p:to>
                                        <p:strVal val="visible"/>
                                      </p:to>
                                    </p:set>
                                    <p:animEffect transition="in" filter="wipe(left)">
                                      <p:cBhvr>
                                        <p:cTn id="15" dur="500"/>
                                        <p:tgtEl>
                                          <p:spTgt spid="7">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wipe(left)">
                                      <p:cBhvr>
                                        <p:cTn id="18" dur="500"/>
                                        <p:tgtEl>
                                          <p:spTgt spid="7">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bg/>
                                          </p:spTgt>
                                        </p:tgtEl>
                                        <p:attrNameLst>
                                          <p:attrName>style.visibility</p:attrName>
                                        </p:attrNameLst>
                                      </p:cBhvr>
                                      <p:to>
                                        <p:strVal val="visible"/>
                                      </p:to>
                                    </p:set>
                                    <p:animEffect transition="in" filter="wipe(left)">
                                      <p:cBhvr>
                                        <p:cTn id="23" dur="500"/>
                                        <p:tgtEl>
                                          <p:spTgt spid="8">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left)">
                                      <p:cBhvr>
                                        <p:cTn id="26" dur="500"/>
                                        <p:tgtEl>
                                          <p:spTgt spid="8">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9">
                                            <p:bg/>
                                          </p:spTgt>
                                        </p:tgtEl>
                                        <p:attrNameLst>
                                          <p:attrName>style.visibility</p:attrName>
                                        </p:attrNameLst>
                                      </p:cBhvr>
                                      <p:to>
                                        <p:strVal val="visible"/>
                                      </p:to>
                                    </p:set>
                                    <p:animEffect transition="in" filter="wipe(left)">
                                      <p:cBhvr>
                                        <p:cTn id="31" dur="500"/>
                                        <p:tgtEl>
                                          <p:spTgt spid="9">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9">
                                            <p:txEl>
                                              <p:pRg st="0" end="0"/>
                                            </p:txEl>
                                          </p:spTgt>
                                        </p:tgtEl>
                                        <p:attrNameLst>
                                          <p:attrName>style.visibility</p:attrName>
                                        </p:attrNameLst>
                                      </p:cBhvr>
                                      <p:to>
                                        <p:strVal val="visible"/>
                                      </p:to>
                                    </p:set>
                                    <p:animEffect transition="in" filter="wipe(left)">
                                      <p:cBhvr>
                                        <p:cTn id="34" dur="500"/>
                                        <p:tgtEl>
                                          <p:spTgt spid="9">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0">
                                            <p:bg/>
                                          </p:spTgt>
                                        </p:tgtEl>
                                        <p:attrNameLst>
                                          <p:attrName>style.visibility</p:attrName>
                                        </p:attrNameLst>
                                      </p:cBhvr>
                                      <p:to>
                                        <p:strVal val="visible"/>
                                      </p:to>
                                    </p:set>
                                    <p:animEffect transition="in" filter="wipe(left)">
                                      <p:cBhvr>
                                        <p:cTn id="39" dur="500"/>
                                        <p:tgtEl>
                                          <p:spTgt spid="10">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0">
                                            <p:txEl>
                                              <p:pRg st="0" end="0"/>
                                            </p:txEl>
                                          </p:spTgt>
                                        </p:tgtEl>
                                        <p:attrNameLst>
                                          <p:attrName>style.visibility</p:attrName>
                                        </p:attrNameLst>
                                      </p:cBhvr>
                                      <p:to>
                                        <p:strVal val="visible"/>
                                      </p:to>
                                    </p:set>
                                    <p:animEffect transition="in" filter="wipe(left)">
                                      <p:cBhvr>
                                        <p:cTn id="42" dur="500"/>
                                        <p:tgtEl>
                                          <p:spTgt spid="10">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4">
                                            <p:bg/>
                                          </p:spTgt>
                                        </p:tgtEl>
                                        <p:attrNameLst>
                                          <p:attrName>style.visibility</p:attrName>
                                        </p:attrNameLst>
                                      </p:cBhvr>
                                      <p:to>
                                        <p:strVal val="visible"/>
                                      </p:to>
                                    </p:set>
                                    <p:animEffect transition="in" filter="wipe(left)">
                                      <p:cBhvr>
                                        <p:cTn id="47" dur="500"/>
                                        <p:tgtEl>
                                          <p:spTgt spid="14">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4">
                                            <p:txEl>
                                              <p:pRg st="0" end="0"/>
                                            </p:txEl>
                                          </p:spTgt>
                                        </p:tgtEl>
                                        <p:attrNameLst>
                                          <p:attrName>style.visibility</p:attrName>
                                        </p:attrNameLst>
                                      </p:cBhvr>
                                      <p:to>
                                        <p:strVal val="visible"/>
                                      </p:to>
                                    </p:set>
                                    <p:animEffect transition="in" filter="wipe(left)">
                                      <p:cBhvr>
                                        <p:cTn id="50" dur="500"/>
                                        <p:tgtEl>
                                          <p:spTgt spid="14">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5">
                                            <p:bg/>
                                          </p:spTgt>
                                        </p:tgtEl>
                                        <p:attrNameLst>
                                          <p:attrName>style.visibility</p:attrName>
                                        </p:attrNameLst>
                                      </p:cBhvr>
                                      <p:to>
                                        <p:strVal val="visible"/>
                                      </p:to>
                                    </p:set>
                                    <p:animEffect transition="in" filter="wipe(left)">
                                      <p:cBhvr>
                                        <p:cTn id="55" dur="500"/>
                                        <p:tgtEl>
                                          <p:spTgt spid="15">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5">
                                            <p:txEl>
                                              <p:pRg st="0" end="0"/>
                                            </p:txEl>
                                          </p:spTgt>
                                        </p:tgtEl>
                                        <p:attrNameLst>
                                          <p:attrName>style.visibility</p:attrName>
                                        </p:attrNameLst>
                                      </p:cBhvr>
                                      <p:to>
                                        <p:strVal val="visible"/>
                                      </p:to>
                                    </p:set>
                                    <p:animEffect transition="in" filter="wipe(left)">
                                      <p:cBhvr>
                                        <p:cTn id="58"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7" grpId="0" build="p" animBg="1"/>
      <p:bldP spid="8" grpId="0" build="p" animBg="1"/>
      <p:bldP spid="9" grpId="0" build="p" animBg="1"/>
      <p:bldP spid="10" grpId="0" build="p" animBg="1"/>
      <p:bldP spid="14" grpId="0" build="p" animBg="1"/>
      <p:bldP spid="15" grpId="0"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3#22a67219e.fixed?vcp=1&amp;pid=3bbf163a1&amp;color=0,0,0&amp;vtp=1&amp;vaab=1&amp;bbb=1"/>
          <p:cNvSpPr/>
          <p:nvPr/>
        </p:nvSpPr>
        <p:spPr>
          <a:xfrm>
            <a:off x="320040" y="2624328"/>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第2单元</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生物体的结构</a:t>
            </a:r>
            <a:endParaRPr lang="en-US" altLang="zh-CN" sz="4000" dirty="0"/>
          </a:p>
        </p:txBody>
      </p:sp>
      <p:sp>
        <p:nvSpPr>
          <p:cNvPr id="3" name="C_3_BD#22a67219e.fixed?vcp=1&amp;pid=3bbf163a1&amp;color=86,186,157&amp;vtp=1&amp;vaab=1&amp;bbb=1"/>
          <p:cNvSpPr/>
          <p:nvPr/>
        </p:nvSpPr>
        <p:spPr>
          <a:xfrm>
            <a:off x="2267712" y="3419856"/>
            <a:ext cx="7644384" cy="713232"/>
          </a:xfrm>
          <a:prstGeom prst="rect">
            <a:avLst/>
          </a:prstGeom>
          <a:noFill/>
        </p:spPr>
        <p:txBody>
          <a:bodyPr wrap="none" lIns="0" tIns="0" rIns="0" bIns="0" rtlCol="0" anchor="ctr"/>
          <a:lstStyle/>
          <a:p>
            <a:pPr algn="ctr" latinLnBrk="1">
              <a:lnSpc>
                <a:spcPts val="5000"/>
              </a:lnSpc>
            </a:pP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真题深解读</a:t>
            </a:r>
            <a:endParaRPr lang="en-US" altLang="zh-CN" sz="4000" dirty="0"/>
          </a:p>
        </p:txBody>
      </p:sp>
    </p:spTree>
  </p:cSld>
  <p:clrMapOvr>
    <a:masterClrMapping/>
  </p:clrMapOvr>
  <p:transition>
    <p:split dir="in"/>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_4_BD#4c147f09a?vcp=1&amp;pid=9ba8e123b&amp;color=0,0,0&amp;tib=255,255,255&amp;vtp=1&amp;vaab=1&amp;bt=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892872" y="585697"/>
            <a:ext cx="6010495" cy="566861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219_1#3d27e5297?vaa=1&amp;vcp=1&amp;vis=1&amp;pid=22a67219e&amp;color=0,0,0&amp;vtp=1&amp;vaab=1&amp;bt=1&amp;bbb=1&amp;hb=1"/>
          <p:cNvSpPr/>
          <p:nvPr/>
        </p:nvSpPr>
        <p:spPr>
          <a:xfrm>
            <a:off x="539496" y="1521968"/>
            <a:ext cx="11109960" cy="1232325"/>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考点1</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北京·中考）在显微镜下观察洋葱鳞片叶内表皮细胞临</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时装</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片，视野如下图。下列相关叙述错误的是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000000"/>
              </a:solidFill>
            </a:endParaRPr>
          </a:p>
        </p:txBody>
      </p:sp>
      <p:pic>
        <p:nvPicPr>
          <p:cNvPr id="4" name="QC_4_BD.219_2#3d27e5297?htil=9&amp;vaa=1&amp;vcp=1&amp;vis=1&amp;pid=22a67219e&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302852" y="2858897"/>
            <a:ext cx="2688336" cy="213055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4_BD.219_3#3d27e5297.choices?htil=9&amp;vaa=1&amp;vcp=1&amp;vis=1&amp;pid=22a67219e&amp;color=0,0,0&amp;vtp=1&amp;vaab=1&amp;bbb=1"/>
          <p:cNvSpPr/>
          <p:nvPr/>
        </p:nvSpPr>
        <p:spPr>
          <a:xfrm>
            <a:off x="539496" y="2804985"/>
            <a:ext cx="8293608"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A.①为洋葱鳞片叶内表皮细胞</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.②可能是由于盖盖玻片操作不规范引起的</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.用碘液染色后能够更清晰地观察到细胞核</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.细胞的放大倍数为目镜与物镜放大倍数之和</a:t>
            </a:r>
            <a:endParaRPr lang="en-US" altLang="zh-CN" sz="2800" dirty="0"/>
          </a:p>
        </p:txBody>
      </p:sp>
    </p:spTree>
  </p:cSld>
  <p:clrMapOvr>
    <a:masterClrMapping/>
  </p:clrMapOvr>
  <p:transition>
    <p:split dir="in"/>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4_EX.1_1#3d27e5297?htil=10&amp;vaa=1&amp;vcp=1&amp;vis=1&amp;pid=22a67219e&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885432" y="1567497"/>
            <a:ext cx="2688336" cy="2130552"/>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xmlns:a14="http://schemas.microsoft.com/office/drawing/2010/main">
        <mc:Choice Requires="a14">
          <p:sp>
            <p:nvSpPr>
              <p:cNvPr id="3" name="QC_4_EX.1_1#3d27e5297?htil=10&amp;vaa=1&amp;vcp=1&amp;vis=1&amp;pid=22a67219e&amp;color=0,0,0&amp;mp=1&amp;vtp=1&amp;vaab=1&amp;bt=1&amp;bbb=1&amp;hb=1&amp;hs=1"/>
              <p:cNvSpPr/>
              <p:nvPr/>
            </p:nvSpPr>
            <p:spPr>
              <a:xfrm>
                <a:off x="539496" y="1549209"/>
                <a:ext cx="8293608" cy="3144457"/>
              </a:xfrm>
              <a:prstGeom prst="rect">
                <a:avLst/>
              </a:prstGeom>
              <a:noFill/>
            </p:spPr>
            <p:txBody>
              <a:bodyPr wrap="none" lIns="0" tIns="0" rIns="0" bIns="0" rtlCol="0" anchor="t"/>
              <a:lstStyle/>
              <a:p>
                <a:pPr algn="l" latinLnBrk="1">
                  <a:lnSpc>
                    <a:spcPts val="51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思路点拨</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制作洋葱鳞片叶内表皮细胞临时装片的简</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要步骤</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：擦、滴（清水）、撕、展、盖、染、吸</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①是洋葱鳞片叶内表皮细胞，②是气泡</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。显微镜的</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放大倍数</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目镜放大倍数×物镜放大倍数</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，故细胞的</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放大倍数为目镜与物镜放大倍数之积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，D错误。</a:t>
                </a:r>
                <a:endParaRPr lang="en-US" altLang="zh-CN" sz="2800" dirty="0"/>
              </a:p>
            </p:txBody>
          </p:sp>
        </mc:Choice>
        <mc:Fallback xmlns="">
          <p:sp>
            <p:nvSpPr>
              <p:cNvPr id="3" name="QC_4_EX.1_1#3d27e5297?htil=10&amp;vaa=1&amp;vcp=1&amp;vis=1&amp;pid=22a67219e&amp;color=0,0,0&amp;mp=1&amp;vtp=1&amp;vaab=1&amp;bt=1&amp;bbb=1&amp;hb=1&amp;hs=1"/>
              <p:cNvSpPr>
                <a:spLocks noRot="1" noChangeAspect="1" noMove="1" noResize="1" noEditPoints="1" noAdjustHandles="1" noChangeArrowheads="1" noChangeShapeType="1" noTextEdit="1"/>
              </p:cNvSpPr>
              <p:nvPr/>
            </p:nvSpPr>
            <p:spPr>
              <a:xfrm>
                <a:off x="539496" y="1549209"/>
                <a:ext cx="8293608" cy="3144457"/>
              </a:xfrm>
              <a:prstGeom prst="rect">
                <a:avLst/>
              </a:prstGeom>
              <a:blipFill rotWithShape="1">
                <a:blip r:embed="rId4"/>
                <a:stretch>
                  <a:fillRect l="-5" t="-14" r="3" b="-2169"/>
                </a:stretch>
              </a:blipFill>
            </p:spPr>
            <p:txBody>
              <a:bodyPr/>
              <a:lstStyle/>
              <a:p>
                <a:r>
                  <a:rPr lang="zh-CN" altLang="en-US">
                    <a:noFill/>
                  </a:rPr>
                  <a:t> </a:t>
                </a:r>
              </a:p>
            </p:txBody>
          </p:sp>
        </mc:Fallback>
      </mc:AlternateContent>
      <p:sp>
        <p:nvSpPr>
          <p:cNvPr id="4" name="QC_4_AN.2_1#3d27e5297?vaa=1&amp;vcp=1&amp;vis=1&amp;pid=22a67219e&amp;color=0,0,0&amp;vtp=1&amp;vaab=1&amp;bbb=1&amp;hs=1"/>
          <p:cNvSpPr/>
          <p:nvPr/>
        </p:nvSpPr>
        <p:spPr>
          <a:xfrm>
            <a:off x="539496" y="4741799"/>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left)">
                                      <p:cBhvr>
                                        <p:cTn id="13" dur="500"/>
                                        <p:tgtEl>
                                          <p:spTgt spid="3">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left)">
                                      <p:cBhvr>
                                        <p:cTn id="16" dur="500"/>
                                        <p:tgtEl>
                                          <p:spTgt spid="3">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left)">
                                      <p:cBhvr>
                                        <p:cTn id="19" dur="500"/>
                                        <p:tgtEl>
                                          <p:spTgt spid="3">
                                            <p:txEl>
                                              <p:pRg st="3" end="3"/>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left)">
                                      <p:cBhvr>
                                        <p:cTn id="22" dur="500"/>
                                        <p:tgtEl>
                                          <p:spTgt spid="3">
                                            <p:txEl>
                                              <p:pRg st="4" end="4"/>
                                            </p:txEl>
                                          </p:spTgt>
                                        </p:tgtEl>
                                      </p:cBhvr>
                                    </p:animEffect>
                                  </p:childTnLst>
                                </p:cTn>
                              </p:par>
                              <p:par>
                                <p:cTn id="23" presetID="22" presetClass="entr" presetSubtype="8"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4">
                                            <p:bg/>
                                          </p:spTgt>
                                        </p:tgtEl>
                                        <p:attrNameLst>
                                          <p:attrName>style.visibility</p:attrName>
                                        </p:attrNameLst>
                                      </p:cBhvr>
                                      <p:to>
                                        <p:strVal val="visible"/>
                                      </p:to>
                                    </p:set>
                                    <p:animEffect transition="in" filter="wipe(left)">
                                      <p:cBhvr>
                                        <p:cTn id="30" dur="500"/>
                                        <p:tgtEl>
                                          <p:spTgt spid="4">
                                            <p:bg/>
                                          </p:spTgt>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
                                            <p:txEl>
                                              <p:pRg st="0" end="0"/>
                                            </p:txEl>
                                          </p:spTgt>
                                        </p:tgtEl>
                                        <p:attrNameLst>
                                          <p:attrName>style.visibility</p:attrName>
                                        </p:attrNameLst>
                                      </p:cBhvr>
                                      <p:to>
                                        <p:strVal val="visible"/>
                                      </p:to>
                                    </p:set>
                                    <p:animEffect transition="in" filter="wipe(left)">
                                      <p:cBhvr>
                                        <p:cTn id="33"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223_1#bd175605b?vaa=1&amp;vcp=1&amp;vis=1&amp;pid=22a67219e&amp;color=0,0,0&amp;vtp=1&amp;vaab=1&amp;bt=1&amp;bbb=1&amp;hb=1"/>
          <p:cNvSpPr/>
          <p:nvPr/>
        </p:nvSpPr>
        <p:spPr>
          <a:xfrm>
            <a:off x="539496" y="1867662"/>
            <a:ext cx="11109960" cy="578300"/>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考点2</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北京·中考）除病毒外，生物体结构和功能的基本单位</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000000"/>
              </a:solidFill>
            </a:endParaRPr>
          </a:p>
        </p:txBody>
      </p:sp>
      <p:sp>
        <p:nvSpPr>
          <p:cNvPr id="4" name="QC_4_BD.223_2#bd175605b.choices?vaa=1&amp;vcp=1&amp;vis=1&amp;pid=22a67219e&amp;color=0,0,0&amp;vtp=1&amp;vaab=1&amp;bbb=1"/>
          <p:cNvSpPr/>
          <p:nvPr/>
        </p:nvSpPr>
        <p:spPr>
          <a:xfrm>
            <a:off x="539496" y="2584693"/>
            <a:ext cx="11109960" cy="553657"/>
          </a:xfrm>
          <a:prstGeom prst="rect">
            <a:avLst/>
          </a:prstGeom>
          <a:noFill/>
        </p:spPr>
        <p:txBody>
          <a:bodyPr wrap="none" lIns="0" tIns="0" rIns="0" bIns="0" rtlCol="0" anchor="t"/>
          <a:lstStyle/>
          <a:p>
            <a:pPr latinLnBrk="1">
              <a:lnSpc>
                <a:spcPts val="4900"/>
              </a:lnSpc>
              <a:tabLst>
                <a:tab pos="2850515" algn="l"/>
                <a:tab pos="5662930" algn="l"/>
                <a:tab pos="8475345" algn="l"/>
              </a:tabLst>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A.组织</a:t>
            </a:r>
            <a:r>
              <a:rPr lang="en-US" altLang="zh-CN" sz="2800" b="0" i="0" spc="-1030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B.细胞</a:t>
            </a:r>
            <a:r>
              <a:rPr lang="en-US" altLang="zh-CN" sz="2800" b="0" i="0" spc="-1030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C.器官</a:t>
            </a:r>
            <a:r>
              <a:rPr lang="en-US" altLang="zh-CN" sz="2800" b="0" i="0" spc="-1030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D.系统</a:t>
            </a:r>
            <a:endParaRPr lang="en-US" altLang="zh-CN" sz="2800" dirty="0"/>
          </a:p>
        </p:txBody>
      </p:sp>
      <p:sp>
        <p:nvSpPr>
          <p:cNvPr id="3" name="QC_4_AN.225_1#bd175605b.bracket?vaa=1&amp;vcp=1&amp;vis=1&amp;pid=22a67219e&amp;color=0,0,0&amp;vpa=147&amp;vtp=1&amp;vaab=1"/>
          <p:cNvSpPr/>
          <p:nvPr/>
        </p:nvSpPr>
        <p:spPr>
          <a:xfrm>
            <a:off x="10564124" y="1917585"/>
            <a:ext cx="1386205" cy="567690"/>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5" name="QC_4_EX.1_1#bd175605b?vaa=1&amp;vcp=1&amp;vis=1&amp;pid=22a67219e&amp;color=0,0,0&amp;vtp=1&amp;vaab=1&amp;bbb=1&amp;hb=1"/>
          <p:cNvSpPr/>
          <p:nvPr/>
        </p:nvSpPr>
        <p:spPr>
          <a:xfrm>
            <a:off x="386461" y="3238934"/>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思路点拨</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除病毒外，细胞是生物体结构和功能的基本单位</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。细胞构成</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组织</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，组织构成器官，器官构成系统或植物体，系统构成动物体或人体。</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wipe(left)">
                                      <p:cBhvr>
                                        <p:cTn id="10" dur="500"/>
                                        <p:tgtEl>
                                          <p:spTgt spid="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wipe(left)">
                                      <p:cBhvr>
                                        <p:cTn id="1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227_1#d730c6a46?vaa=1&amp;vcp=1&amp;vis=1&amp;pid=22a67219e&amp;color=0,0,0&amp;vtp=1&amp;vaab=1&amp;bt=1&amp;bbb=1&amp;hb=1"/>
          <p:cNvSpPr/>
          <p:nvPr/>
        </p:nvSpPr>
        <p:spPr>
          <a:xfrm>
            <a:off x="539496" y="746982"/>
            <a:ext cx="11109960" cy="2540375"/>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考点3</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湖北·中考）</a:t>
            </a:r>
            <a:r>
              <a:rPr lang="en-US" altLang="zh-CN" sz="2800" b="1"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创新题·科技应用</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我国科学家发明了一款新</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型植</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物茎流传感器（如下图</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可直接贴附在茎秆、叶片等表面，监测</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植物</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体内水分的运输及分配情况。由此推测，该传感器可监测的植物组</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织是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000000"/>
              </a:solidFill>
            </a:endParaRPr>
          </a:p>
        </p:txBody>
      </p:sp>
      <p:pic>
        <p:nvPicPr>
          <p:cNvPr id="4" name="QC_4_BD.227_2#d730c6a46?vaa=1&amp;vcp=1&amp;vis=1&amp;pid=22a67219e&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959352" y="3372326"/>
            <a:ext cx="4270248" cy="203911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4_BD.227_3#d730c6a46.choices?vaa=1&amp;vcp=1&amp;vis=1&amp;pid=22a67219e&amp;color=0,0,0&amp;vtp=1&amp;vaab=1&amp;bbb=1"/>
          <p:cNvSpPr/>
          <p:nvPr/>
        </p:nvSpPr>
        <p:spPr>
          <a:xfrm>
            <a:off x="539496" y="5544026"/>
            <a:ext cx="11109960" cy="553657"/>
          </a:xfrm>
          <a:prstGeom prst="rect">
            <a:avLst/>
          </a:prstGeom>
          <a:noFill/>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.保护组织</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B.输导组织</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C.分生组织</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.营养组织</a:t>
            </a:r>
            <a:endParaRPr lang="en-US" altLang="zh-CN" sz="2800" dirty="0"/>
          </a:p>
        </p:txBody>
      </p:sp>
    </p:spTree>
  </p:cSld>
  <p:clrMapOvr>
    <a:masterClrMapping/>
  </p:clrMapOvr>
  <p:transition>
    <p:split dir="in"/>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4_EX.1_1#d730c6a46?htil=11&amp;vaa=1&amp;vcp=1&amp;vis=1&amp;pid=22a67219e&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548207" y="572688"/>
            <a:ext cx="3768936" cy="181527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4_EX.1_1#d730c6a46?htil=11&amp;vaa=1&amp;vcp=1&amp;vis=1&amp;pid=22a67219e&amp;color=0,0,0&amp;vtp=1&amp;vaab=1&amp;bt=1&amp;bbb=1&amp;hb=1&amp;hs=1"/>
          <p:cNvSpPr/>
          <p:nvPr/>
        </p:nvSpPr>
        <p:spPr>
          <a:xfrm>
            <a:off x="539496" y="554400"/>
            <a:ext cx="6748272" cy="2030032"/>
          </a:xfrm>
          <a:prstGeom prst="rect">
            <a:avLst/>
          </a:prstGeom>
          <a:noFill/>
        </p:spPr>
        <p:txBody>
          <a:bodyPr wrap="none" lIns="0" tIns="0" rIns="0" bIns="0" rtlCol="0" anchor="t"/>
          <a:lstStyle/>
          <a:p>
            <a:pPr algn="l" latinLnBrk="1">
              <a:lnSpc>
                <a:spcPts val="4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思路点拨</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植物的组织主要有保护组织</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a:t>
            </a:r>
          </a:p>
          <a:p>
            <a:pPr latinLnBrk="1">
              <a:lnSpc>
                <a:spcPts val="4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生组织</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、营养组织、输导组织等</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。植物的</a:t>
            </a:r>
          </a:p>
          <a:p>
            <a:pPr latinLnBrk="1">
              <a:lnSpc>
                <a:spcPts val="4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表皮细胞排列紧密</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，构成保护组织</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，具有</a:t>
            </a:r>
          </a:p>
          <a:p>
            <a:pPr latinLnBrk="1">
              <a:lnSpc>
                <a:spcPts val="40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保护内部柔嫩部分的功能</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不符合题意。</a:t>
            </a:r>
            <a:endParaRPr lang="en-US" altLang="zh-CN" sz="2800" dirty="0"/>
          </a:p>
        </p:txBody>
      </p:sp>
      <p:sp>
        <p:nvSpPr>
          <p:cNvPr id="4" name="QC_4_AN.2_1#d730c6a46?vaa=1&amp;vcp=1&amp;vis=1&amp;pid=22a67219e&amp;color=0,0,0&amp;vtp=1&amp;vaab=1&amp;bbb=1&amp;hs=1"/>
          <p:cNvSpPr/>
          <p:nvPr/>
        </p:nvSpPr>
        <p:spPr>
          <a:xfrm>
            <a:off x="539496" y="5767116"/>
            <a:ext cx="11109960" cy="467932"/>
          </a:xfrm>
          <a:prstGeom prst="rect">
            <a:avLst/>
          </a:prstGeom>
          <a:noFill/>
        </p:spPr>
        <p:txBody>
          <a:bodyPr wrap="none" lIns="0" tIns="0" rIns="0" bIns="0" rtlCol="0" anchor="t"/>
          <a:lstStyle/>
          <a:p>
            <a:pPr algn="l" latinLnBrk="1">
              <a:lnSpc>
                <a:spcPts val="40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5" name="QC_4_EX.1_1#d730c6a46?htil=11&amp;vaa=1&amp;vcp=1&amp;vis=1&amp;pid=22a67219e&amp;color=0,0,0&amp;vtp=1&amp;vaab=1&amp;bt=1&amp;bbb=1&amp;hb=1&amp;hs=1"/>
          <p:cNvSpPr/>
          <p:nvPr/>
        </p:nvSpPr>
        <p:spPr>
          <a:xfrm>
            <a:off x="539496" y="2629644"/>
            <a:ext cx="11112011" cy="3071432"/>
          </a:xfrm>
          <a:prstGeom prst="rect">
            <a:avLst/>
          </a:prstGeom>
          <a:noFill/>
        </p:spPr>
        <p:txBody>
          <a:bodyPr wrap="none" lIns="0" tIns="0" rIns="0" bIns="0" rtlCol="0" anchor="t"/>
          <a:lstStyle/>
          <a:p>
            <a:pPr latinLnBrk="1">
              <a:lnSpc>
                <a:spcPts val="4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输导组织的细胞排列成管状，有运输营养物质的作用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，因此</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，监测植物</a:t>
            </a:r>
          </a:p>
          <a:p>
            <a:pPr latinLnBrk="1">
              <a:lnSpc>
                <a:spcPts val="4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体内水分的动态传输和分配过程的传感器监测的是输导组织</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B符合题</a:t>
            </a:r>
          </a:p>
          <a:p>
            <a:pPr latinLnBrk="1">
              <a:lnSpc>
                <a:spcPts val="4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意</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分生组织的细胞小，细胞壁薄</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，细胞核大，细胞质浓</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，具有很强的</a:t>
            </a:r>
          </a:p>
          <a:p>
            <a:pPr latinLnBrk="1">
              <a:lnSpc>
                <a:spcPts val="4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分裂能力</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能够不断分裂产生新细胞，再由这些细胞分化形成其他组织，</a:t>
            </a:r>
          </a:p>
          <a:p>
            <a:pPr latinLnBrk="1">
              <a:lnSpc>
                <a:spcPts val="4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C不符合题意</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。营养组织虽然可能含有水分</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，但它主要负责储存营养物</a:t>
            </a:r>
          </a:p>
          <a:p>
            <a:pPr latinLnBrk="1">
              <a:lnSpc>
                <a:spcPts val="40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质和进行光合作用，不直接参与水分的运输和分配</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D不符合题意</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left)">
                                      <p:cBhvr>
                                        <p:cTn id="13" dur="500"/>
                                        <p:tgtEl>
                                          <p:spTgt spid="3">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left)">
                                      <p:cBhvr>
                                        <p:cTn id="16" dur="500"/>
                                        <p:tgtEl>
                                          <p:spTgt spid="3">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left)">
                                      <p:cBhvr>
                                        <p:cTn id="19" dur="500"/>
                                        <p:tgtEl>
                                          <p:spTgt spid="3">
                                            <p:txEl>
                                              <p:pRg st="3" end="3"/>
                                            </p:txEl>
                                          </p:spTgt>
                                        </p:tgtEl>
                                      </p:cBhvr>
                                    </p:animEffect>
                                  </p:childTnLst>
                                </p:cTn>
                              </p:par>
                              <p:par>
                                <p:cTn id="20" presetID="22" presetClass="entr" presetSubtype="8"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5">
                                            <p:bg/>
                                          </p:spTgt>
                                        </p:tgtEl>
                                        <p:attrNameLst>
                                          <p:attrName>style.visibility</p:attrName>
                                        </p:attrNameLst>
                                      </p:cBhvr>
                                      <p:to>
                                        <p:strVal val="visible"/>
                                      </p:to>
                                    </p:set>
                                    <p:animEffect transition="in" filter="wipe(left)">
                                      <p:cBhvr>
                                        <p:cTn id="25" dur="500"/>
                                        <p:tgtEl>
                                          <p:spTgt spid="5">
                                            <p:bg/>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5">
                                            <p:txEl>
                                              <p:pRg st="0" end="0"/>
                                            </p:txEl>
                                          </p:spTgt>
                                        </p:tgtEl>
                                        <p:attrNameLst>
                                          <p:attrName>style.visibility</p:attrName>
                                        </p:attrNameLst>
                                      </p:cBhvr>
                                      <p:to>
                                        <p:strVal val="visible"/>
                                      </p:to>
                                    </p:set>
                                    <p:animEffect transition="in" filter="wipe(left)">
                                      <p:cBhvr>
                                        <p:cTn id="28" dur="500"/>
                                        <p:tgtEl>
                                          <p:spTgt spid="5">
                                            <p:txEl>
                                              <p:pRg st="0" end="0"/>
                                            </p:txEl>
                                          </p:spTgt>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
                                            <p:txEl>
                                              <p:pRg st="1" end="1"/>
                                            </p:txEl>
                                          </p:spTgt>
                                        </p:tgtEl>
                                        <p:attrNameLst>
                                          <p:attrName>style.visibility</p:attrName>
                                        </p:attrNameLst>
                                      </p:cBhvr>
                                      <p:to>
                                        <p:strVal val="visible"/>
                                      </p:to>
                                    </p:set>
                                    <p:animEffect transition="in" filter="wipe(left)">
                                      <p:cBhvr>
                                        <p:cTn id="31" dur="500"/>
                                        <p:tgtEl>
                                          <p:spTgt spid="5">
                                            <p:txEl>
                                              <p:pRg st="1" end="1"/>
                                            </p:txEl>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5">
                                            <p:txEl>
                                              <p:pRg st="2" end="2"/>
                                            </p:txEl>
                                          </p:spTgt>
                                        </p:tgtEl>
                                        <p:attrNameLst>
                                          <p:attrName>style.visibility</p:attrName>
                                        </p:attrNameLst>
                                      </p:cBhvr>
                                      <p:to>
                                        <p:strVal val="visible"/>
                                      </p:to>
                                    </p:set>
                                    <p:animEffect transition="in" filter="wipe(left)">
                                      <p:cBhvr>
                                        <p:cTn id="34" dur="500"/>
                                        <p:tgtEl>
                                          <p:spTgt spid="5">
                                            <p:txEl>
                                              <p:pRg st="2" end="2"/>
                                            </p:txEl>
                                          </p:spTgt>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
                                            <p:txEl>
                                              <p:pRg st="3" end="3"/>
                                            </p:txEl>
                                          </p:spTgt>
                                        </p:tgtEl>
                                        <p:attrNameLst>
                                          <p:attrName>style.visibility</p:attrName>
                                        </p:attrNameLst>
                                      </p:cBhvr>
                                      <p:to>
                                        <p:strVal val="visible"/>
                                      </p:to>
                                    </p:set>
                                    <p:animEffect transition="in" filter="wipe(left)">
                                      <p:cBhvr>
                                        <p:cTn id="37" dur="500"/>
                                        <p:tgtEl>
                                          <p:spTgt spid="5">
                                            <p:txEl>
                                              <p:pRg st="3" end="3"/>
                                            </p:txEl>
                                          </p:spTgt>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5">
                                            <p:txEl>
                                              <p:pRg st="4" end="4"/>
                                            </p:txEl>
                                          </p:spTgt>
                                        </p:tgtEl>
                                        <p:attrNameLst>
                                          <p:attrName>style.visibility</p:attrName>
                                        </p:attrNameLst>
                                      </p:cBhvr>
                                      <p:to>
                                        <p:strVal val="visible"/>
                                      </p:to>
                                    </p:set>
                                    <p:animEffect transition="in" filter="wipe(left)">
                                      <p:cBhvr>
                                        <p:cTn id="40" dur="500"/>
                                        <p:tgtEl>
                                          <p:spTgt spid="5">
                                            <p:txEl>
                                              <p:pRg st="4" end="4"/>
                                            </p:txEl>
                                          </p:spTgt>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5">
                                            <p:txEl>
                                              <p:pRg st="5" end="5"/>
                                            </p:txEl>
                                          </p:spTgt>
                                        </p:tgtEl>
                                        <p:attrNameLst>
                                          <p:attrName>style.visibility</p:attrName>
                                        </p:attrNameLst>
                                      </p:cBhvr>
                                      <p:to>
                                        <p:strVal val="visible"/>
                                      </p:to>
                                    </p:set>
                                    <p:animEffect transition="in" filter="wipe(left)">
                                      <p:cBhvr>
                                        <p:cTn id="43" dur="500"/>
                                        <p:tgtEl>
                                          <p:spTgt spid="5">
                                            <p:txEl>
                                              <p:pRg st="5" end="5"/>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4">
                                            <p:bg/>
                                          </p:spTgt>
                                        </p:tgtEl>
                                        <p:attrNameLst>
                                          <p:attrName>style.visibility</p:attrName>
                                        </p:attrNameLst>
                                      </p:cBhvr>
                                      <p:to>
                                        <p:strVal val="visible"/>
                                      </p:to>
                                    </p:set>
                                    <p:animEffect transition="in" filter="wipe(left)">
                                      <p:cBhvr>
                                        <p:cTn id="48" dur="500"/>
                                        <p:tgtEl>
                                          <p:spTgt spid="4">
                                            <p:bg/>
                                          </p:spTgt>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4">
                                            <p:txEl>
                                              <p:pRg st="0" end="0"/>
                                            </p:txEl>
                                          </p:spTgt>
                                        </p:tgtEl>
                                        <p:attrNameLst>
                                          <p:attrName>style.visibility</p:attrName>
                                        </p:attrNameLst>
                                      </p:cBhvr>
                                      <p:to>
                                        <p:strVal val="visible"/>
                                      </p:to>
                                    </p:set>
                                    <p:animEffect transition="in" filter="wipe(left)">
                                      <p:cBhvr>
                                        <p:cTn id="51"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231_1#d5b95a9df?vaa=1&amp;vcp=1&amp;vis=1&amp;pid=22a67219e&amp;color=0,0,0&amp;vtp=1&amp;vaab=1&amp;bt=1&amp;bbb=1&amp;hb=1"/>
          <p:cNvSpPr/>
          <p:nvPr/>
        </p:nvSpPr>
        <p:spPr>
          <a:xfrm>
            <a:off x="539496" y="2505043"/>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考点4</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（2023·北京·中考）正常情况下，人体细胞在形态、结构和生理</a:t>
            </a: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功能上产生差异，形成多种细胞类型的过程称为</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4" name="QC_4_BD.231_2#d5b95a9df.choices?vaa=1&amp;vcp=1&amp;vis=1&amp;pid=22a67219e&amp;color=0,0,0&amp;vtp=1&amp;vaab=1&amp;bbb=1"/>
          <p:cNvSpPr/>
          <p:nvPr/>
        </p:nvSpPr>
        <p:spPr>
          <a:xfrm>
            <a:off x="539496" y="3780250"/>
            <a:ext cx="11109960" cy="553657"/>
          </a:xfrm>
          <a:prstGeom prst="rect">
            <a:avLst/>
          </a:prstGeom>
          <a:noFill/>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.细胞分裂</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B.细胞生长</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C.细胞分化</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.细胞衰老</a:t>
            </a:r>
            <a:endParaRPr lang="en-US" altLang="zh-CN" sz="2800" dirty="0"/>
          </a:p>
        </p:txBody>
      </p:sp>
    </p:spTree>
  </p:cSld>
  <p:clrMapOvr>
    <a:masterClrMapping/>
  </p:clrMapOvr>
  <p:transition>
    <p:split dir="in"/>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EX.1_1#d5b95a9df?vaa=1&amp;vcp=1&amp;vis=1&amp;pid=22a67219e&amp;color=0,0,0&amp;vtp=1&amp;vaab=1&amp;bt=1&amp;bbb=1&amp;hb=1"/>
          <p:cNvSpPr/>
          <p:nvPr/>
        </p:nvSpPr>
        <p:spPr>
          <a:xfrm>
            <a:off x="539496" y="554400"/>
            <a:ext cx="11109960" cy="50875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思路点拨</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细胞分裂就是一个细胞分成两个细胞的过程</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，细胞分裂使细</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胞数目增多</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，是生物体生长、发育和繁殖的基础</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。分裂产生的新细胞体</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积很小</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，需要不断从周围环境中吸收营养物质，</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转变成组成自身的物质，</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体积逐渐增大</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，这就是细胞的生长。生物在个体发育过程中</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，一个或一</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种细胞通过分裂产生的后代</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，在形态</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、结构和生理功能上发生差异性的</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变化</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，这个过程叫做细胞分化。细胞分化产生了不同的细胞群（</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组织）。</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细胞衰老是指细胞在执行生命活动的过程中</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，随着时间的推移</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，细胞增</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殖与分化能力和生理功能逐渐发生衰退的变化过程</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C_4_AN.2_1#d5b95a9df?vaa=1&amp;vcp=1&amp;vis=1&amp;pid=22a67219e&amp;color=0,0,0&amp;vtp=1&amp;vaab=1&amp;bbb=1"/>
          <p:cNvSpPr/>
          <p:nvPr/>
        </p:nvSpPr>
        <p:spPr>
          <a:xfrm>
            <a:off x="539496" y="5670722"/>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wipe(left)">
                                      <p:cBhvr>
                                        <p:cTn id="7" dur="500"/>
                                        <p:tgtEl>
                                          <p:spTgt spid="2">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wipe(left)">
                                      <p:cBhvr>
                                        <p:cTn id="10" dur="500"/>
                                        <p:tgtEl>
                                          <p:spTgt spid="2">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wipe(left)">
                                      <p:cBhvr>
                                        <p:cTn id="13" dur="500"/>
                                        <p:tgtEl>
                                          <p:spTgt spid="2">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wipe(left)">
                                      <p:cBhvr>
                                        <p:cTn id="16" dur="500"/>
                                        <p:tgtEl>
                                          <p:spTgt spid="2">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wipe(left)">
                                      <p:cBhvr>
                                        <p:cTn id="19" dur="500"/>
                                        <p:tgtEl>
                                          <p:spTgt spid="2">
                                            <p:txEl>
                                              <p:pRg st="3" end="3"/>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wipe(left)">
                                      <p:cBhvr>
                                        <p:cTn id="22" dur="500"/>
                                        <p:tgtEl>
                                          <p:spTgt spid="2">
                                            <p:txEl>
                                              <p:pRg st="4" end="4"/>
                                            </p:tx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wipe(left)">
                                      <p:cBhvr>
                                        <p:cTn id="25" dur="500"/>
                                        <p:tgtEl>
                                          <p:spTgt spid="2">
                                            <p:txEl>
                                              <p:pRg st="5" end="5"/>
                                            </p:txEl>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wipe(left)">
                                      <p:cBhvr>
                                        <p:cTn id="28" dur="500"/>
                                        <p:tgtEl>
                                          <p:spTgt spid="2">
                                            <p:txEl>
                                              <p:pRg st="6" end="6"/>
                                            </p:txEl>
                                          </p:spTgt>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wipe(left)">
                                      <p:cBhvr>
                                        <p:cTn id="31" dur="500"/>
                                        <p:tgtEl>
                                          <p:spTgt spid="2">
                                            <p:txEl>
                                              <p:pRg st="7" end="7"/>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3">
                                            <p:bg/>
                                          </p:spTgt>
                                        </p:tgtEl>
                                        <p:attrNameLst>
                                          <p:attrName>style.visibility</p:attrName>
                                        </p:attrNameLst>
                                      </p:cBhvr>
                                      <p:to>
                                        <p:strVal val="visible"/>
                                      </p:to>
                                    </p:set>
                                    <p:animEffect transition="in" filter="wipe(left)">
                                      <p:cBhvr>
                                        <p:cTn id="36" dur="500"/>
                                        <p:tgtEl>
                                          <p:spTgt spid="3">
                                            <p:bg/>
                                          </p:spTgt>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3">
                                            <p:txEl>
                                              <p:pRg st="0" end="0"/>
                                            </p:txEl>
                                          </p:spTgt>
                                        </p:tgtEl>
                                        <p:attrNameLst>
                                          <p:attrName>style.visibility</p:attrName>
                                        </p:attrNameLst>
                                      </p:cBhvr>
                                      <p:to>
                                        <p:strVal val="visible"/>
                                      </p:to>
                                    </p:set>
                                    <p:animEffect transition="in" filter="wipe(left)">
                                      <p:cBhvr>
                                        <p:cTn id="3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3" grpId="0" build="p"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235_1#e14f0c35a?vaa=1&amp;vcp=1&amp;vis=1&amp;pid=22a67219e&amp;color=0,0,0&amp;vtp=1&amp;vaab=1&amp;bt=1&amp;bbb=1&amp;hb=1"/>
              <p:cNvSpPr/>
              <p:nvPr/>
            </p:nvSpPr>
            <p:spPr>
              <a:xfrm>
                <a:off x="539496" y="1575308"/>
                <a:ext cx="11109960" cy="1232325"/>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考点5</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江苏无锡·中考）莲藕折断后出现“藕断丝连”现象，其</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中的</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每一根藕丝都由</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8</m:t>
                    </m:r>
                  </m:oMath>
                </a14:m>
                <a:r>
                  <a:rPr lang="en-US" altLang="zh-CN" sz="100" b="0" i="0" kern="0" spc="-999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根导管构成。这些“丝”属于</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000000"/>
                  </a:solidFill>
                </a:endParaRPr>
              </a:p>
            </p:txBody>
          </p:sp>
        </mc:Choice>
        <mc:Fallback>
          <p:sp>
            <p:nvSpPr>
              <p:cNvPr id="2" name="QC_4_BD.235_1#e14f0c35a?vaa=1&amp;vcp=1&amp;vis=1&amp;pid=22a67219e&amp;color=0,0,0&amp;vtp=1&amp;vaab=1&amp;bt=1&amp;bbb=1&amp;hb=1"/>
              <p:cNvSpPr>
                <a:spLocks noRot="1" noChangeAspect="1" noMove="1" noResize="1" noEditPoints="1" noAdjustHandles="1" noChangeArrowheads="1" noChangeShapeType="1" noTextEdit="1"/>
              </p:cNvSpPr>
              <p:nvPr/>
            </p:nvSpPr>
            <p:spPr>
              <a:xfrm>
                <a:off x="539496" y="1575308"/>
                <a:ext cx="11109960" cy="1232325"/>
              </a:xfrm>
              <a:prstGeom prst="rect">
                <a:avLst/>
              </a:prstGeom>
              <a:blipFill>
                <a:blip r:embed="rId3"/>
                <a:stretch>
                  <a:fillRect l="-1976" r="-1647" b="-16256"/>
                </a:stretch>
              </a:blipFill>
            </p:spPr>
            <p:txBody>
              <a:bodyPr/>
              <a:lstStyle/>
              <a:p>
                <a:r>
                  <a:rPr lang="zh-CN" altLang="en-US">
                    <a:noFill/>
                  </a:rPr>
                  <a:t> </a:t>
                </a:r>
              </a:p>
            </p:txBody>
          </p:sp>
        </mc:Fallback>
      </mc:AlternateContent>
      <p:sp>
        <p:nvSpPr>
          <p:cNvPr id="4" name="QC_4_BD.235_2#e14f0c35a.choices?vaa=1&amp;vcp=1&amp;vis=1&amp;pid=22a67219e&amp;color=0,0,0&amp;vtp=1&amp;vaab=1&amp;bbb=1"/>
          <p:cNvSpPr/>
          <p:nvPr/>
        </p:nvSpPr>
        <p:spPr>
          <a:xfrm>
            <a:off x="539496" y="2785237"/>
            <a:ext cx="11109960" cy="553657"/>
          </a:xfrm>
          <a:prstGeom prst="rect">
            <a:avLst/>
          </a:prstGeom>
          <a:noFill/>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.输导组织</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B.分生组织</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C.营养组织</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.保护组织</a:t>
            </a:r>
            <a:endParaRPr lang="en-US" altLang="zh-CN" sz="2800" dirty="0"/>
          </a:p>
        </p:txBody>
      </p:sp>
      <p:sp>
        <p:nvSpPr>
          <p:cNvPr id="3" name="QC_4_AN.237_1#e14f0c35a.bracket?vaa=1&amp;vcp=1&amp;vis=1&amp;pid=22a67219e&amp;color=0,0,0&amp;vpa=150&amp;vtp=1&amp;vaab=1"/>
          <p:cNvSpPr/>
          <p:nvPr/>
        </p:nvSpPr>
        <p:spPr>
          <a:xfrm>
            <a:off x="7135942" y="2217547"/>
            <a:ext cx="1262380" cy="567690"/>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p:sp>
        <p:nvSpPr>
          <p:cNvPr id="5" name="QC_4_EX.1_1#e14f0c35a?vaa=1&amp;vcp=1&amp;vis=1&amp;pid=22a67219e&amp;color=0,0,0&amp;vtp=1&amp;vaab=1&amp;bbb=1&amp;hb=1"/>
          <p:cNvSpPr/>
          <p:nvPr/>
        </p:nvSpPr>
        <p:spPr>
          <a:xfrm>
            <a:off x="405511" y="3494469"/>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思路点拨</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植物体的组织主要有保护组织、分生组织</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、营养组织和输导</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组织等</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，各自具有一定的功能。每一根藕丝都由导管组成</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，导管运输水</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分和无机盐</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，筛管运输有机物，因此这些“丝”属于输导组织。</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wipe(left)">
                                      <p:cBhvr>
                                        <p:cTn id="10" dur="500"/>
                                        <p:tgtEl>
                                          <p:spTgt spid="5">
                                            <p:txEl>
                                              <p:pRg st="1" end="1"/>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wipe(left)">
                                      <p:cBhvr>
                                        <p:cTn id="13" dur="500"/>
                                        <p:tgtEl>
                                          <p:spTgt spid="5">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wipe(left)">
                                      <p:cBhvr>
                                        <p:cTn id="18"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239_1#5ea761a0c?vaa=1&amp;vcp=1&amp;vis=1&amp;pid=22a67219e&amp;color=0,0,0&amp;vtp=1&amp;vaab=1&amp;bt=1&amp;bbb=1"/>
          <p:cNvSpPr/>
          <p:nvPr/>
        </p:nvSpPr>
        <p:spPr>
          <a:xfrm>
            <a:off x="539496" y="1225042"/>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考点6</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下列各项在结构层次上与其他三项不同的是(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4" name="QC_4_BD.239_2#5ea761a0c.choices?vaa=1&amp;vcp=1&amp;vis=1&amp;pid=22a67219e&amp;color=0,0,0&amp;vtp=1&amp;vaab=1&amp;bbb=1"/>
          <p:cNvSpPr/>
          <p:nvPr/>
        </p:nvSpPr>
        <p:spPr>
          <a:xfrm>
            <a:off x="539496" y="1849501"/>
            <a:ext cx="11109960" cy="553657"/>
          </a:xfrm>
          <a:prstGeom prst="rect">
            <a:avLst/>
          </a:prstGeom>
          <a:noFill/>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.血液</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B.小脑</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C.果实</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.种子</a:t>
            </a:r>
            <a:endParaRPr lang="en-US" altLang="zh-CN" sz="2800" dirty="0"/>
          </a:p>
        </p:txBody>
      </p:sp>
      <p:sp>
        <p:nvSpPr>
          <p:cNvPr id="3" name="QC_4_AN.241_1#5ea761a0c.bracket?vaa=1&amp;vcp=1&amp;vis=1&amp;pid=22a67219e&amp;color=0,0,0&amp;vpa=151&amp;vtp=1&amp;vaab=1"/>
          <p:cNvSpPr/>
          <p:nvPr/>
        </p:nvSpPr>
        <p:spPr>
          <a:xfrm>
            <a:off x="8261096" y="1219581"/>
            <a:ext cx="1272540" cy="567690"/>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p:sp>
        <p:nvSpPr>
          <p:cNvPr id="5" name="QC_4_EX.1_1#5ea761a0c?vaa=1&amp;vcp=1&amp;vis=1&amp;pid=22a67219e&amp;color=0,0,0&amp;vtp=1&amp;vaab=1&amp;bbb=1&amp;hb=1"/>
          <p:cNvSpPr/>
          <p:nvPr/>
        </p:nvSpPr>
        <p:spPr>
          <a:xfrm>
            <a:off x="482346" y="2488501"/>
            <a:ext cx="11109960" cy="31444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思路点拨</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解答此题的关键是区分器官和组织的概念</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。细胞分化形成组</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织</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，由不同的组织按照一定的次序结合在一起构成器官。小脑</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、果实和</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种子属于器官，是由不同的组织按照一定的次序结合起来形成的具有一</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定功能的结构</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。血液属于结缔组织，血液由血浆和血细胞构成</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，具有运</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输</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、防御保护和调节体温等作用。</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wipe(left)">
                                      <p:cBhvr>
                                        <p:cTn id="10" dur="500"/>
                                        <p:tgtEl>
                                          <p:spTgt spid="5">
                                            <p:txEl>
                                              <p:pRg st="1" end="1"/>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wipe(left)">
                                      <p:cBhvr>
                                        <p:cTn id="13" dur="500"/>
                                        <p:tgtEl>
                                          <p:spTgt spid="5">
                                            <p:txEl>
                                              <p:pRg st="2" end="2"/>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5">
                                            <p:txEl>
                                              <p:pRg st="3" end="3"/>
                                            </p:txEl>
                                          </p:spTgt>
                                        </p:tgtEl>
                                        <p:attrNameLst>
                                          <p:attrName>style.visibility</p:attrName>
                                        </p:attrNameLst>
                                      </p:cBhvr>
                                      <p:to>
                                        <p:strVal val="visible"/>
                                      </p:to>
                                    </p:set>
                                    <p:animEffect transition="in" filter="wipe(left)">
                                      <p:cBhvr>
                                        <p:cTn id="16" dur="500"/>
                                        <p:tgtEl>
                                          <p:spTgt spid="5">
                                            <p:txEl>
                                              <p:pRg st="3" end="3"/>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Effect transition="in" filter="wipe(left)">
                                      <p:cBhvr>
                                        <p:cTn id="19" dur="500"/>
                                        <p:tgtEl>
                                          <p:spTgt spid="5">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3">
                                            <p:txEl>
                                              <p:pRg st="0" end="0"/>
                                            </p:txEl>
                                          </p:spTgt>
                                        </p:tgtEl>
                                        <p:attrNameLst>
                                          <p:attrName>style.visibility</p:attrName>
                                        </p:attrNameLst>
                                      </p:cBhvr>
                                      <p:to>
                                        <p:strVal val="visible"/>
                                      </p:to>
                                    </p:set>
                                    <p:animEffect transition="in" filter="wipe(left)">
                                      <p:cBhvr>
                                        <p:cTn id="24"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3#483ba9643.fixed?vcp=1&amp;pid=3bbf163a1&amp;color=0,0,0&amp;vtp=1&amp;vaab=1&amp;bbb=1"/>
          <p:cNvSpPr/>
          <p:nvPr/>
        </p:nvSpPr>
        <p:spPr>
          <a:xfrm>
            <a:off x="320040" y="2624328"/>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第2单元</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生物体的结构</a:t>
            </a:r>
            <a:endParaRPr lang="en-US" altLang="zh-CN" sz="4000" dirty="0"/>
          </a:p>
        </p:txBody>
      </p:sp>
      <p:sp>
        <p:nvSpPr>
          <p:cNvPr id="3" name="C_3_BD#483ba9643.fixed?vcp=1&amp;pid=3bbf163a1&amp;color=86,186,157&amp;vtp=1&amp;vaab=1&amp;bbb=1"/>
          <p:cNvSpPr/>
          <p:nvPr/>
        </p:nvSpPr>
        <p:spPr>
          <a:xfrm>
            <a:off x="2267712" y="3419856"/>
            <a:ext cx="7644384" cy="713232"/>
          </a:xfrm>
          <a:prstGeom prst="rect">
            <a:avLst/>
          </a:prstGeom>
          <a:noFill/>
        </p:spPr>
        <p:txBody>
          <a:bodyPr wrap="none" lIns="0" tIns="0" rIns="0" bIns="0" rtlCol="0" anchor="ctr"/>
          <a:lstStyle/>
          <a:p>
            <a:pPr algn="ctr" latinLnBrk="1">
              <a:lnSpc>
                <a:spcPts val="5000"/>
              </a:lnSpc>
            </a:pP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备考勤演练</a:t>
            </a:r>
            <a:endParaRPr lang="en-US" altLang="zh-CN" sz="4000" dirty="0"/>
          </a:p>
        </p:txBody>
      </p:sp>
    </p:spTree>
  </p:cSld>
  <p:clrMapOvr>
    <a:masterClrMapping/>
  </p:clrMapOvr>
  <p:transition>
    <p:split dir="in"/>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_4_BD#4c147f09a?vcp=1&amp;pid=9ba8e123b&amp;color=0,0,0&amp;mp=1&amp;tib=255,255,255&amp;vtp=1&amp;vaab=1&amp;bt=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03708" y="649705"/>
            <a:ext cx="10570563" cy="5305927"/>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_BD#85d0bf2ec?vcp=1&amp;pid=483ba9643&amp;color=0,170,129&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600"/>
              </a:lnSpc>
            </a:pPr>
            <a:r>
              <a:rPr lang="en-US" altLang="zh-CN" sz="3200" b="1" i="0" dirty="0">
                <a:solidFill>
                  <a:srgbClr val="00AA81"/>
                </a:solidFill>
                <a:latin typeface="Times New Roman" panose="02020603050405020304" pitchFamily="34" charset="0"/>
                <a:ea typeface="微软雅黑" panose="020B0503020204020204" pitchFamily="34" charset="-122"/>
                <a:cs typeface="Times New Roman" panose="02020603050405020304" pitchFamily="34" charset="-120"/>
              </a:rPr>
              <a:t>题库训练</a:t>
            </a:r>
            <a:endParaRPr lang="en-US" altLang="zh-CN" sz="3200" dirty="0"/>
          </a:p>
        </p:txBody>
      </p:sp>
      <p:sp>
        <p:nvSpPr>
          <p:cNvPr id="3" name="QC_5_BD.243_1#8687598fe?vaa=1&amp;vcp=1&amp;vis=1&amp;pid=85d0bf2ec&amp;color=0,0,0&amp;vtp=1&amp;vaab=1&amp;bbb=1&amp;hb=1"/>
          <p:cNvSpPr/>
          <p:nvPr/>
        </p:nvSpPr>
        <p:spPr>
          <a:xfrm>
            <a:off x="539496" y="1267240"/>
            <a:ext cx="11109960" cy="1232325"/>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（江苏无锡·中考）使用光学显微镜观察装片时，调节视野亮</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度要</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用到的结构是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000000"/>
              </a:solidFill>
            </a:endParaRPr>
          </a:p>
        </p:txBody>
      </p:sp>
      <p:sp>
        <p:nvSpPr>
          <p:cNvPr id="4" name="QC_5_AN.1_1#8687598fe.bracket?vaa=1&amp;vcp=1&amp;vis=1&amp;pid=85d0bf2ec&amp;color=0,0,0&amp;vpa=152&amp;vtp=1&amp;vaab=1"/>
          <p:cNvSpPr/>
          <p:nvPr/>
        </p:nvSpPr>
        <p:spPr>
          <a:xfrm>
            <a:off x="2186599" y="1931748"/>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sp>
        <p:nvSpPr>
          <p:cNvPr id="5" name="QC_5_BD.243_2#8687598fe.choices?vaa=1&amp;vcp=1&amp;vis=1&amp;pid=85d0bf2ec&amp;color=0,0,0&amp;vtp=1&amp;vaab=1&amp;bbb=1"/>
          <p:cNvSpPr/>
          <p:nvPr/>
        </p:nvSpPr>
        <p:spPr>
          <a:xfrm>
            <a:off x="539496" y="2550649"/>
            <a:ext cx="11109960" cy="1201357"/>
          </a:xfrm>
          <a:prstGeom prst="rect">
            <a:avLst/>
          </a:prstGeom>
          <a:noFill/>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.转换器和反光镜</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.遮光器和通光孔</a:t>
            </a:r>
            <a:endParaRPr lang="en-US" altLang="zh-CN" sz="2800" dirty="0"/>
          </a:p>
          <a:p>
            <a:pPr latinLnBrk="1">
              <a:lnSpc>
                <a:spcPts val="4900"/>
              </a:lnSpc>
              <a:tabLst>
                <a:tab pos="5662930"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C.通光孔和反光镜</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.遮光器和反光镜</a:t>
            </a:r>
            <a:endParaRPr lang="en-US" altLang="zh-CN" sz="2800" dirty="0"/>
          </a:p>
        </p:txBody>
      </p:sp>
      <mc:AlternateContent xmlns:mc="http://schemas.openxmlformats.org/markup-compatibility/2006" xmlns:a14="http://schemas.microsoft.com/office/drawing/2010/main">
        <mc:Choice Requires="a14">
          <p:sp>
            <p:nvSpPr>
              <p:cNvPr id="6" name="QC_5_BD.245_1#d91dedc82?vaa=1&amp;vcp=1&amp;vis=1&amp;pid=85d0bf2ec&amp;color=0,0,0&amp;vtp=1&amp;vaab=1&amp;bbb=1&amp;hb=1"/>
              <p:cNvSpPr/>
              <p:nvPr/>
            </p:nvSpPr>
            <p:spPr>
              <a:xfrm>
                <a:off x="539496" y="3827634"/>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用显微镜观察紫色洋葱鳞片叶内表皮细胞玻片标本时，目镜不变</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，物</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镜由</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10×</m:t>
                    </m:r>
                  </m:oMath>
                </a14:m>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转换成</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40×</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视野的变化是(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mc:Choice>
        <mc:Fallback xmlns="">
          <p:sp>
            <p:nvSpPr>
              <p:cNvPr id="6" name="QC_5_BD.245_1#d91dedc82?vaa=1&amp;vcp=1&amp;vis=1&amp;pid=85d0bf2ec&amp;color=0,0,0&amp;vtp=1&amp;vaab=1&amp;bbb=1&amp;hb=1"/>
              <p:cNvSpPr>
                <a:spLocks noRot="1" noChangeAspect="1" noMove="1" noResize="1" noEditPoints="1" noAdjustHandles="1" noChangeArrowheads="1" noChangeShapeType="1" noTextEdit="1"/>
              </p:cNvSpPr>
              <p:nvPr/>
            </p:nvSpPr>
            <p:spPr>
              <a:xfrm>
                <a:off x="539496" y="3827634"/>
                <a:ext cx="11109960" cy="1201357"/>
              </a:xfrm>
              <a:prstGeom prst="rect">
                <a:avLst/>
              </a:prstGeom>
              <a:blipFill rotWithShape="1">
                <a:blip r:embed="rId3"/>
                <a:stretch>
                  <a:fillRect l="-3" t="-41" r="3" b="-5673"/>
                </a:stretch>
              </a:blipFill>
            </p:spPr>
            <p:txBody>
              <a:bodyPr/>
              <a:lstStyle/>
              <a:p>
                <a:r>
                  <a:rPr lang="zh-CN" altLang="en-US">
                    <a:noFill/>
                  </a:rPr>
                  <a:t> </a:t>
                </a:r>
              </a:p>
            </p:txBody>
          </p:sp>
        </mc:Fallback>
      </mc:AlternateContent>
      <p:sp>
        <p:nvSpPr>
          <p:cNvPr id="7" name="QC_5_AN.246_1#d91dedc82.bracket?vaa=1&amp;vcp=1&amp;vis=1&amp;pid=85d0bf2ec&amp;color=0,0,0&amp;vpa=153&amp;vtp=1&amp;vaab=1"/>
          <p:cNvSpPr/>
          <p:nvPr/>
        </p:nvSpPr>
        <p:spPr>
          <a:xfrm>
            <a:off x="6892702" y="4461999"/>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sp>
        <p:nvSpPr>
          <p:cNvPr id="8" name="QC_5_BD.245_2#d91dedc82.choices?vaa=1&amp;vcp=1&amp;vis=1&amp;pid=85d0bf2ec&amp;color=0,0,0&amp;vtp=1&amp;vaab=1&amp;bbb=1"/>
          <p:cNvSpPr/>
          <p:nvPr/>
        </p:nvSpPr>
        <p:spPr>
          <a:xfrm>
            <a:off x="539496" y="5031531"/>
            <a:ext cx="11109960" cy="1201357"/>
          </a:xfrm>
          <a:prstGeom prst="rect">
            <a:avLst/>
          </a:prstGeom>
          <a:noFill/>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.变亮</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.细胞数目增多</a:t>
            </a:r>
            <a:endParaRPr lang="en-US" altLang="zh-CN" sz="2800" dirty="0"/>
          </a:p>
          <a:p>
            <a:pPr latinLnBrk="1">
              <a:lnSpc>
                <a:spcPts val="4900"/>
              </a:lnSpc>
              <a:tabLst>
                <a:tab pos="5662930"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C.颜色变深</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.标本图像范围变小</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bg/>
                                          </p:spTgt>
                                        </p:tgtEl>
                                        <p:attrNameLst>
                                          <p:attrName>style.visibility</p:attrName>
                                        </p:attrNameLst>
                                      </p:cBhvr>
                                      <p:to>
                                        <p:strVal val="visible"/>
                                      </p:to>
                                    </p:set>
                                    <p:animEffect transition="in" filter="wipe(left)">
                                      <p:cBhvr>
                                        <p:cTn id="15" dur="500"/>
                                        <p:tgtEl>
                                          <p:spTgt spid="7">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wipe(left)">
                                      <p:cBhvr>
                                        <p:cTn id="18"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7" grpId="0" build="p"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247_1#d708cdb8c?vaa=1&amp;vcp=1&amp;vis=1&amp;pid=85d0bf2ec&amp;color=0,0,0&amp;vtp=1&amp;vaab=1&amp;bt=1&amp;bbb=1&amp;hb=1"/>
          <p:cNvSpPr/>
          <p:nvPr/>
        </p:nvSpPr>
        <p:spPr>
          <a:xfrm>
            <a:off x="539496" y="898398"/>
            <a:ext cx="11109960" cy="1886350"/>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（江苏无锡·中考）将红苋菜叶片放在冷水中浸泡，水的颜色</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无明</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显变化。但将其放入沸水中煮几分钟后，水则变成红色，发生此现</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象的</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主要原因是高温破坏了</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000000"/>
              </a:solidFill>
            </a:endParaRPr>
          </a:p>
        </p:txBody>
      </p:sp>
      <p:sp>
        <p:nvSpPr>
          <p:cNvPr id="3" name="QC_5_AN.1_1#d708cdb8c.bracket?vaa=1&amp;vcp=1&amp;vis=1&amp;pid=85d0bf2ec&amp;color=0,0,0&amp;vpa=154&amp;vtp=1&amp;vaab=1"/>
          <p:cNvSpPr/>
          <p:nvPr/>
        </p:nvSpPr>
        <p:spPr>
          <a:xfrm>
            <a:off x="3663589" y="2208594"/>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4" name="QC_5_BD.247_2#d708cdb8c.choices?vaa=1&amp;vcp=1&amp;vis=1&amp;pid=85d0bf2ec&amp;color=0,0,0&amp;vtp=1&amp;vaab=1&amp;bbb=1"/>
          <p:cNvSpPr/>
          <p:nvPr/>
        </p:nvSpPr>
        <p:spPr>
          <a:xfrm>
            <a:off x="539496" y="2814320"/>
            <a:ext cx="11109960" cy="553657"/>
          </a:xfrm>
          <a:prstGeom prst="rect">
            <a:avLst/>
          </a:prstGeom>
          <a:noFill/>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.细胞壁</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B.细胞膜</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C.细胞质</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.细胞核</a:t>
            </a:r>
            <a:endParaRPr lang="en-US" altLang="zh-CN" sz="2800" dirty="0"/>
          </a:p>
        </p:txBody>
      </p:sp>
      <p:sp>
        <p:nvSpPr>
          <p:cNvPr id="5" name="QC_5_BD.249_1#c7d13a490?vaa=1&amp;vcp=1&amp;vis=1&amp;pid=85d0bf2ec&amp;color=0,0,0&amp;vtp=1&amp;vaab=1&amp;bbb=1&amp;hb=1"/>
          <p:cNvSpPr/>
          <p:nvPr/>
        </p:nvSpPr>
        <p:spPr>
          <a:xfrm>
            <a:off x="539496" y="3443795"/>
            <a:ext cx="11109960" cy="1232325"/>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（广西·中考）小明用显微镜观察人口腔上皮细胞临时装片时</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了使看到的物像更清晰，他应该</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000000"/>
              </a:solidFill>
            </a:endParaRPr>
          </a:p>
        </p:txBody>
      </p:sp>
      <p:sp>
        <p:nvSpPr>
          <p:cNvPr id="6" name="QC_5_AN.250_1#c7d13a490.bracket?vaa=1&amp;vcp=1&amp;vis=1&amp;pid=85d0bf2ec&amp;color=0,0,0&amp;vpa=155&amp;vtp=1&amp;vaab=1"/>
          <p:cNvSpPr/>
          <p:nvPr/>
        </p:nvSpPr>
        <p:spPr>
          <a:xfrm>
            <a:off x="5140581" y="4104287"/>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sp>
        <p:nvSpPr>
          <p:cNvPr id="7" name="QC_5_BD.249_2#c7d13a490.choices?vaa=1&amp;vcp=1&amp;vis=1&amp;pid=85d0bf2ec&amp;color=0,0,0&amp;vtp=1&amp;vaab=1&amp;bbb=1"/>
          <p:cNvSpPr/>
          <p:nvPr/>
        </p:nvSpPr>
        <p:spPr>
          <a:xfrm>
            <a:off x="539496" y="4720780"/>
            <a:ext cx="11109960" cy="1201357"/>
          </a:xfrm>
          <a:prstGeom prst="rect">
            <a:avLst/>
          </a:prstGeom>
          <a:noFill/>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.转动目镜</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.调节光圈</a:t>
            </a:r>
            <a:endParaRPr lang="en-US" altLang="zh-CN" sz="2800" dirty="0"/>
          </a:p>
          <a:p>
            <a:pPr latinLnBrk="1">
              <a:lnSpc>
                <a:spcPts val="4900"/>
              </a:lnSpc>
              <a:tabLst>
                <a:tab pos="5662930"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C.挪动压片夹</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.调节细准焦螺旋</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build="p"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251_1#b895f24fd?vaa=1&amp;vcp=1&amp;vis=1&amp;pid=85d0bf2ec&amp;color=0,0,0&amp;mp=1&amp;vtp=1&amp;vaab=1&amp;bt=1&amp;bbb=1"/>
          <p:cNvSpPr/>
          <p:nvPr/>
        </p:nvSpPr>
        <p:spPr>
          <a:xfrm>
            <a:off x="539496" y="1537557"/>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生物体能由小长大的原因是(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3" name="QC_5_AN.1_1#b895f24fd.bracket?vaa=1&amp;vcp=1&amp;vis=1&amp;pid=85d0bf2ec&amp;color=0,0,0&amp;mp=1&amp;vpa=156&amp;vtp=1&amp;vaab=1"/>
          <p:cNvSpPr/>
          <p:nvPr/>
        </p:nvSpPr>
        <p:spPr>
          <a:xfrm>
            <a:off x="5350415" y="1524222"/>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sp>
        <p:nvSpPr>
          <p:cNvPr id="4" name="QC_5_BD.251_2#b895f24fd.choices?vaa=1&amp;vcp=1&amp;vis=1&amp;pid=85d0bf2ec&amp;color=0,0,0&amp;vtp=1&amp;vaab=1&amp;bbb=1"/>
          <p:cNvSpPr/>
          <p:nvPr/>
        </p:nvSpPr>
        <p:spPr>
          <a:xfrm>
            <a:off x="539496" y="2169826"/>
            <a:ext cx="11109960" cy="1201357"/>
          </a:xfrm>
          <a:prstGeom prst="rect">
            <a:avLst/>
          </a:prstGeom>
          <a:noFill/>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.细胞的分化和生长</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.细胞的生长和发育</a:t>
            </a:r>
            <a:endParaRPr lang="en-US" altLang="zh-CN" sz="2800" dirty="0"/>
          </a:p>
          <a:p>
            <a:pPr latinLnBrk="1">
              <a:lnSpc>
                <a:spcPts val="4900"/>
              </a:lnSpc>
              <a:tabLst>
                <a:tab pos="5662930"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C.细胞的分裂和生长</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.细胞的生长</a:t>
            </a:r>
            <a:endParaRPr lang="en-US" altLang="zh-CN" sz="2800" dirty="0"/>
          </a:p>
        </p:txBody>
      </p:sp>
      <p:sp>
        <p:nvSpPr>
          <p:cNvPr id="5" name="QC_5_BD.253_1#23eb2c731?vaa=1&amp;vcp=1&amp;vis=1&amp;pid=85d0bf2ec&amp;color=0,0,0&amp;vtp=1&amp;vaab=1&amp;bbb=1&amp;hb=1"/>
          <p:cNvSpPr/>
          <p:nvPr/>
        </p:nvSpPr>
        <p:spPr>
          <a:xfrm>
            <a:off x="539496" y="3446811"/>
            <a:ext cx="11109960" cy="1232325"/>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（吉林长春·中考）由分生组织形成的营养组织和输导组织，</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在形</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态结构和生理功能上差异很大，产生这种差异性变化的原因是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000000"/>
              </a:solidFill>
            </a:endParaRPr>
          </a:p>
        </p:txBody>
      </p:sp>
      <p:sp>
        <p:nvSpPr>
          <p:cNvPr id="6" name="QC_5_AN.254_1#23eb2c731.bracket?vaa=1&amp;vcp=1&amp;vis=1&amp;pid=85d0bf2ec&amp;color=0,0,0&amp;vpa=157&amp;vtp=1&amp;vaab=1"/>
          <p:cNvSpPr/>
          <p:nvPr/>
        </p:nvSpPr>
        <p:spPr>
          <a:xfrm>
            <a:off x="9654197" y="4129744"/>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7" name="QC_5_BD.253_2#23eb2c731.choices?vaa=1&amp;vcp=1&amp;vis=1&amp;pid=85d0bf2ec&amp;color=0,0,0&amp;vtp=1&amp;vaab=1&amp;bbb=1"/>
          <p:cNvSpPr/>
          <p:nvPr/>
        </p:nvSpPr>
        <p:spPr>
          <a:xfrm>
            <a:off x="539496" y="4715986"/>
            <a:ext cx="11109960" cy="553657"/>
          </a:xfrm>
          <a:prstGeom prst="rect">
            <a:avLst/>
          </a:prstGeom>
          <a:noFill/>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.细胞分裂</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B.细胞分化</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C.细胞生长</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.细胞衰老</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build="p"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255_1#9d3bad86b?sp=1&amp;vaa=1&amp;vcp=1&amp;vis=1&amp;pid=85d0bf2ec&amp;color=0,0,0&amp;vtp=1&amp;vaab=1&amp;bt=1&amp;bbb=1&amp;hb=1"/>
          <p:cNvSpPr/>
          <p:nvPr/>
        </p:nvSpPr>
        <p:spPr>
          <a:xfrm>
            <a:off x="539496" y="1521968"/>
            <a:ext cx="11109960" cy="1232325"/>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（广西·中考）小林同学使用显微镜观察人的血细胞涂片，依</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次观</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察到视野甲、视野乙，如图所示。下列叙述正确的是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000000"/>
              </a:solidFill>
            </a:endParaRPr>
          </a:p>
        </p:txBody>
      </p:sp>
      <p:sp>
        <p:nvSpPr>
          <p:cNvPr id="3" name="QC_5_AN.256_1#9d3bad86b.bracket?vaa=1&amp;vcp=1&amp;vis=1&amp;pid=85d0bf2ec&amp;color=0,0,0&amp;vpa=158&amp;vtp=1&amp;vaab=1"/>
          <p:cNvSpPr/>
          <p:nvPr/>
        </p:nvSpPr>
        <p:spPr>
          <a:xfrm>
            <a:off x="8259322" y="2212934"/>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pic>
        <p:nvPicPr>
          <p:cNvPr id="4" name="QC_5_BD.255_2#9d3bad86b?htil=12&amp;vaa=1&amp;vcp=1&amp;vis=1&amp;pid=85d0bf2ec&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259322" y="2858897"/>
            <a:ext cx="3191256" cy="185623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5_BD.255_3#9d3bad86b.choices?htil=12&amp;vaa=1&amp;vcp=1&amp;vis=1&amp;pid=85d0bf2ec&amp;color=0,0,0&amp;vtp=1&amp;vaab=1&amp;bbb=1"/>
          <p:cNvSpPr/>
          <p:nvPr/>
        </p:nvSpPr>
        <p:spPr>
          <a:xfrm>
            <a:off x="539496" y="2804985"/>
            <a:ext cx="7790688"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A.视野甲的放大倍数比视野乙的大</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.视野甲的细胞个数比视野乙的多</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.视野甲转换为视野乙时不需要移动血细胞涂片</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.视野甲转换为视野乙时不需要调节细准焦螺旋</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5_BD.257_1#524993dd3?htil=13&amp;vaa=1&amp;vcp=1&amp;vis=1&amp;pid=85d0bf2ec&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0375206" y="2299715"/>
            <a:ext cx="1524186" cy="2897117"/>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5_BD.257_2#524993dd3?htil=13&amp;sp=1&amp;vaa=1&amp;vcp=1&amp;vis=1&amp;pid=85d0bf2ec&amp;color=0,0,0&amp;vtp=1&amp;vaab=1&amp;bt=1&amp;bbb=1&amp;hb=1"/>
          <p:cNvSpPr/>
          <p:nvPr/>
        </p:nvSpPr>
        <p:spPr>
          <a:xfrm>
            <a:off x="539496" y="2281428"/>
            <a:ext cx="9774936" cy="1232325"/>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（山西·中考）右图中，鼠妇“精心雕琢”的一件“艺术品”</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即</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将完成，构成该“艺术品”的主要组织是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000000"/>
              </a:solidFill>
            </a:endParaRPr>
          </a:p>
        </p:txBody>
      </p:sp>
      <p:sp>
        <p:nvSpPr>
          <p:cNvPr id="4" name="QC_5_AN.258_1#524993dd3.bracket?vaa=1&amp;vcp=1&amp;vis=1&amp;pid=85d0bf2ec&amp;color=0,0,0&amp;vpa=159&amp;vtp=1&amp;vaab=1"/>
          <p:cNvSpPr/>
          <p:nvPr/>
        </p:nvSpPr>
        <p:spPr>
          <a:xfrm>
            <a:off x="6520947" y="2988818"/>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5" name="QC_5_BD.257_3#524993dd3.choices?htil=13&amp;vaa=1&amp;vcp=1&amp;vis=1&amp;pid=85d0bf2ec&amp;color=0,0,0&amp;vtp=1&amp;vaab=1&amp;bbb=1"/>
          <p:cNvSpPr/>
          <p:nvPr/>
        </p:nvSpPr>
        <p:spPr>
          <a:xfrm>
            <a:off x="539496" y="3556635"/>
            <a:ext cx="9774936" cy="553657"/>
          </a:xfrm>
          <a:prstGeom prst="rect">
            <a:avLst/>
          </a:prstGeom>
          <a:noFill/>
        </p:spPr>
        <p:txBody>
          <a:bodyPr wrap="none" lIns="0" tIns="0" rIns="0" bIns="0" rtlCol="0" anchor="t"/>
          <a:lstStyle/>
          <a:p>
            <a:pPr latinLnBrk="1">
              <a:lnSpc>
                <a:spcPts val="4900"/>
              </a:lnSpc>
              <a:tabLst>
                <a:tab pos="2516505" algn="l"/>
                <a:tab pos="4994910" algn="l"/>
                <a:tab pos="7473950"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.保护组织</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B.输导组织</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C.分生组织</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.营养组织</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_BD#3ebf7f512?vcp=1&amp;pid=483ba9643&amp;color=0,170,129&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600"/>
              </a:lnSpc>
            </a:pPr>
            <a:r>
              <a:rPr lang="en-US" altLang="zh-CN" sz="3200" b="1" i="0" dirty="0">
                <a:solidFill>
                  <a:srgbClr val="00AA81"/>
                </a:solidFill>
                <a:latin typeface="Times New Roman" panose="02020603050405020304" pitchFamily="34" charset="0"/>
                <a:ea typeface="微软雅黑" panose="020B0503020204020204" pitchFamily="34" charset="-122"/>
                <a:cs typeface="Times New Roman" panose="02020603050405020304" pitchFamily="34" charset="-120"/>
              </a:rPr>
              <a:t>能力提升</a:t>
            </a:r>
            <a:endParaRPr lang="en-US" altLang="zh-CN" sz="3200" dirty="0"/>
          </a:p>
        </p:txBody>
      </p:sp>
      <p:sp>
        <p:nvSpPr>
          <p:cNvPr id="3" name="QC_5_BD.259_1#221b0d14f?vaa=1&amp;vcp=1&amp;vis=1&amp;pid=3ebf7f512&amp;color=0,0,0&amp;vtp=1&amp;vaab=1&amp;bbb=1&amp;hb=1"/>
          <p:cNvSpPr/>
          <p:nvPr/>
        </p:nvSpPr>
        <p:spPr>
          <a:xfrm>
            <a:off x="539496" y="1267240"/>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某同学在观察人口腔上皮细胞临时装片时，换高倍镜后</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，发现口腔上</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皮细胞不见了</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最可能的原因是(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4" name="QC_5_AN.260_1#221b0d14f.bracket?vaa=1&amp;vcp=1&amp;vis=1&amp;pid=3ebf7f512&amp;color=0,0,0&amp;vpa=160&amp;vtp=1&amp;vaab=1"/>
          <p:cNvSpPr/>
          <p:nvPr/>
        </p:nvSpPr>
        <p:spPr>
          <a:xfrm>
            <a:off x="5794915" y="1901605"/>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sp>
        <p:nvSpPr>
          <p:cNvPr id="5" name="QC_5_BD.259_2#221b0d14f.choices?vaa=1&amp;vcp=1&amp;vis=1&amp;pid=3ebf7f512&amp;color=0,0,0&amp;vtp=1&amp;vaab=1&amp;bbb=1"/>
          <p:cNvSpPr/>
          <p:nvPr/>
        </p:nvSpPr>
        <p:spPr>
          <a:xfrm>
            <a:off x="539496" y="2550649"/>
            <a:ext cx="11109960" cy="1201357"/>
          </a:xfrm>
          <a:prstGeom prst="rect">
            <a:avLst/>
          </a:prstGeom>
          <a:noFill/>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.没有调节反光镜</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.没有调节细准焦螺旋</a:t>
            </a:r>
            <a:endParaRPr lang="en-US" altLang="zh-CN" sz="2800" dirty="0"/>
          </a:p>
          <a:p>
            <a:pPr latinLnBrk="1">
              <a:lnSpc>
                <a:spcPts val="4900"/>
              </a:lnSpc>
              <a:tabLst>
                <a:tab pos="5662930"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C.没有调节粗准焦螺旋</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.没有把物像移到视野中央</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261_1#4dd3067b8?sp=1&amp;vaa=1&amp;vcp=1&amp;vis=1&amp;pid=3ebf7f512&amp;color=0,0,0&amp;vtp=1&amp;vaab=1&amp;bt=1&amp;bbb=1&amp;hb=1"/>
          <p:cNvSpPr/>
          <p:nvPr/>
        </p:nvSpPr>
        <p:spPr>
          <a:xfrm>
            <a:off x="539496" y="962882"/>
            <a:ext cx="11109960" cy="24967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显微镜能帮助人们观察肉眼无法直接观察到的微小生物体或者生物体</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中的细微结构</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。用显微镜观察人口腔上皮细胞临时装片时</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，要将图甲视</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野中偏左侧的细胞移至视野中央</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（如图乙所示</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），应将装片向哪个方向</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移动？(</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3" name="QC_5_AN.262_1#4dd3067b8.bracket?vaa=1&amp;vcp=1&amp;vis=1&amp;pid=3ebf7f512&amp;color=0,0,0&amp;vpa=161&amp;vtp=1&amp;vaab=1"/>
          <p:cNvSpPr/>
          <p:nvPr/>
        </p:nvSpPr>
        <p:spPr>
          <a:xfrm>
            <a:off x="1883314" y="2892647"/>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p:pic>
        <p:nvPicPr>
          <p:cNvPr id="4" name="QC_5_BD.261_2#4dd3067b8?vaa=1&amp;vcp=1&amp;vis=1&amp;pid=3ebf7f512&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352544" y="3197827"/>
            <a:ext cx="4340352" cy="1999743"/>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5_BD.261_3#4dd3067b8.choices?vaa=1&amp;vcp=1&amp;vis=1&amp;pid=3ebf7f512&amp;color=0,0,0&amp;vtp=1&amp;vaab=1&amp;bbb=1"/>
          <p:cNvSpPr/>
          <p:nvPr/>
        </p:nvSpPr>
        <p:spPr>
          <a:xfrm>
            <a:off x="539496" y="5328126"/>
            <a:ext cx="11109960" cy="553657"/>
          </a:xfrm>
          <a:prstGeom prst="rect">
            <a:avLst/>
          </a:prstGeom>
          <a:noFill/>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.左侧</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B.右侧</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C.上侧</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.下侧</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263_1#e51a98aae?vaa=1&amp;vcp=1&amp;vis=1&amp;pid=3ebf7f512&amp;color=0,0,0&amp;vtp=1&amp;vaab=1&amp;bt=1&amp;bbb=1&amp;hb=1"/>
          <p:cNvSpPr/>
          <p:nvPr/>
        </p:nvSpPr>
        <p:spPr>
          <a:xfrm>
            <a:off x="539496" y="1204468"/>
            <a:ext cx="11109960" cy="1886350"/>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（内蒙古·中考）梭梭是沙漠地区生态保护的“有功之臣”，它</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的根</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向地生长超过9米，叶呈鳞片状。在干旱炎热的夏季，部分嫩枝会</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自动</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脱落以减少水分散失。下列相关叙述错误的是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000000"/>
              </a:solidFill>
            </a:endParaRPr>
          </a:p>
        </p:txBody>
      </p:sp>
      <p:sp>
        <p:nvSpPr>
          <p:cNvPr id="3" name="QC_5_AN.264_1#e51a98aae.bracket?vaa=1&amp;vcp=1&amp;vis=1&amp;pid=3ebf7f512&amp;color=0,0,0&amp;vpa=162&amp;vtp=1&amp;vaab=1"/>
          <p:cNvSpPr/>
          <p:nvPr/>
        </p:nvSpPr>
        <p:spPr>
          <a:xfrm>
            <a:off x="7260532" y="2523001"/>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4" name="QC_5_BD.263_2#e51a98aae.choices?vaa=1&amp;vcp=1&amp;vis=1&amp;pid=3ebf7f512&amp;color=0,0,0&amp;vtp=1&amp;vaab=1&amp;bbb=1"/>
          <p:cNvSpPr/>
          <p:nvPr/>
        </p:nvSpPr>
        <p:spPr>
          <a:xfrm>
            <a:off x="539496" y="3128200"/>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A.根的向地生长离不开细胞的生长、分裂和分化</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.叶肉细胞核内遗传物质与根毛细胞核内的不同</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.部分嫩枝自动脱落可降低蒸腾作用面积</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.梭梭发达的根系有利于其适应干旱的环境</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265_1#6955b4e63?vaa=1&amp;vcp=1&amp;vis=1&amp;pid=3ebf7f512&amp;color=0,0,0&amp;vtp=1&amp;vaab=1&amp;bt=1&amp;bbb=1"/>
          <p:cNvSpPr/>
          <p:nvPr/>
        </p:nvSpPr>
        <p:spPr>
          <a:xfrm>
            <a:off x="539496" y="1523492"/>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制作洋葱鳞片叶内表皮细胞的临时装片时，</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染色的正确方法是(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3" name="QC_5_AN.266_1#6955b4e63.bracket?vaa=1&amp;vcp=1&amp;vis=1&amp;pid=3ebf7f512&amp;color=0,0,0&amp;vpa=163&amp;vtp=1&amp;vaab=1"/>
          <p:cNvSpPr/>
          <p:nvPr/>
        </p:nvSpPr>
        <p:spPr>
          <a:xfrm>
            <a:off x="10684414" y="1510157"/>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4" name="QC_5_BD.265_2#6955b4e63.choices?vaa=1&amp;vcp=1&amp;vis=1&amp;pid=3ebf7f512&amp;color=0,0,0&amp;vtp=1&amp;vaab=1&amp;bbb=1&amp;hb=1"/>
          <p:cNvSpPr/>
          <p:nvPr/>
        </p:nvSpPr>
        <p:spPr>
          <a:xfrm>
            <a:off x="539496" y="2155761"/>
            <a:ext cx="11109960" cy="31444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A.先将碘液滴在载玻片中央，再将洋葱表皮放入并展平</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.先盖盖玻片，再将碘液滴在盖玻片一侧，用吸水纸从另一侧吸引</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.将洋葱表皮放在载玻片中央的水滴中并展平，再加一滴碘液</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，然后盖</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上盖玻片</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.直接将碘液滴在盖玻片上，再用吸水纸吸去</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267_1#9b04d543c?vaa=1&amp;vcp=1&amp;vis=1&amp;pid=3ebf7f512&amp;color=0,0,0&amp;vtp=1&amp;vaab=1&amp;bt=1&amp;bbb=1"/>
          <p:cNvSpPr/>
          <p:nvPr/>
        </p:nvSpPr>
        <p:spPr>
          <a:xfrm>
            <a:off x="539496" y="883507"/>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下列关于细胞构成生物体的叙述，</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3" name="QC_5_AN.1_1#9b04d543c.bracket?vaa=1&amp;vcp=1&amp;vis=1&amp;pid=3ebf7f512&amp;color=0,0,0&amp;vpa=164&amp;vtp=1&amp;vaab=1"/>
          <p:cNvSpPr/>
          <p:nvPr/>
        </p:nvSpPr>
        <p:spPr>
          <a:xfrm>
            <a:off x="7839614" y="870172"/>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p:sp>
        <p:nvSpPr>
          <p:cNvPr id="4" name="QC_5_BD.267_2#9b04d543c.choices?vaa=1&amp;vcp=1&amp;vis=1&amp;pid=3ebf7f512&amp;color=0,0,0&amp;vtp=1&amp;vaab=1&amp;bbb=1"/>
          <p:cNvSpPr/>
          <p:nvPr/>
        </p:nvSpPr>
        <p:spPr>
          <a:xfrm>
            <a:off x="539496" y="1515776"/>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A.单细胞生物没有组织、器官和系统</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.多细胞动物体和植物体的结构层次相同</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.细胞分裂产生的新细胞，染色体数目不同</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.细胞分化形成不同组织的细胞，它们只存在形态上的差异</a:t>
            </a:r>
            <a:endParaRPr lang="en-US" altLang="zh-CN" sz="2800" dirty="0"/>
          </a:p>
        </p:txBody>
      </p:sp>
      <p:sp>
        <p:nvSpPr>
          <p:cNvPr id="5" name="QC_5_BD.269_1#4c0bddefa?vaa=1&amp;vcp=1&amp;vis=1&amp;pid=3ebf7f512&amp;color=0,0,0&amp;vtp=1&amp;vaab=1&amp;bbb=1&amp;hb=1"/>
          <p:cNvSpPr/>
          <p:nvPr/>
        </p:nvSpPr>
        <p:spPr>
          <a:xfrm>
            <a:off x="539496" y="4081176"/>
            <a:ext cx="11109960" cy="1232325"/>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（湖南·中考）老树虽有空心现象，但营养物质的运输仍能正</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常进</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行。这主要依靠的是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000000"/>
              </a:solidFill>
            </a:endParaRPr>
          </a:p>
        </p:txBody>
      </p:sp>
      <p:sp>
        <p:nvSpPr>
          <p:cNvPr id="6" name="QC_5_AN.270_1#4c0bddefa.bracket?vaa=1&amp;vcp=1&amp;vis=1&amp;pid=3ebf7f512&amp;color=0,0,0&amp;vpa=165&amp;vtp=1&amp;vaab=1"/>
          <p:cNvSpPr/>
          <p:nvPr/>
        </p:nvSpPr>
        <p:spPr>
          <a:xfrm>
            <a:off x="3335286" y="4749766"/>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7" name="QC_5_BD.269_2#4c0bddefa.choices?vaa=1&amp;vcp=1&amp;vis=1&amp;pid=3ebf7f512&amp;color=0,0,0&amp;vtp=1&amp;vaab=1&amp;bbb=1"/>
          <p:cNvSpPr/>
          <p:nvPr/>
        </p:nvSpPr>
        <p:spPr>
          <a:xfrm>
            <a:off x="539496" y="5350351"/>
            <a:ext cx="11109960" cy="553657"/>
          </a:xfrm>
          <a:prstGeom prst="rect">
            <a:avLst/>
          </a:prstGeom>
          <a:noFill/>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.保护组织</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B.输导组织</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C.分生组织</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.营养组织</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3#6e3ce3ee7.fixed?vcp=1&amp;pid=3bbf163a1&amp;color=0,0,0&amp;vtp=1&amp;vaab=1&amp;bbb=1"/>
          <p:cNvSpPr/>
          <p:nvPr/>
        </p:nvSpPr>
        <p:spPr>
          <a:xfrm>
            <a:off x="320040" y="2624328"/>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第2单元</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生物体的结构</a:t>
            </a:r>
            <a:endParaRPr lang="en-US" altLang="zh-CN" sz="4000" dirty="0"/>
          </a:p>
        </p:txBody>
      </p:sp>
      <p:sp>
        <p:nvSpPr>
          <p:cNvPr id="3" name="C_3_BD#6e3ce3ee7.fixed?vcp=1&amp;pid=3bbf163a1&amp;color=86,186,157&amp;vtp=1&amp;vaab=1&amp;bbb=1"/>
          <p:cNvSpPr/>
          <p:nvPr/>
        </p:nvSpPr>
        <p:spPr>
          <a:xfrm>
            <a:off x="2267712" y="3419856"/>
            <a:ext cx="7644384" cy="713232"/>
          </a:xfrm>
          <a:prstGeom prst="rect">
            <a:avLst/>
          </a:prstGeom>
          <a:noFill/>
        </p:spPr>
        <p:txBody>
          <a:bodyPr wrap="none" lIns="0" tIns="0" rIns="0" bIns="0" rtlCol="0" anchor="ctr"/>
          <a:lstStyle/>
          <a:p>
            <a:pPr algn="ctr" latinLnBrk="1">
              <a:lnSpc>
                <a:spcPts val="5000"/>
              </a:lnSpc>
            </a:pP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知识大集结</a:t>
            </a:r>
            <a:endParaRPr lang="en-US" altLang="zh-CN" sz="4000" dirty="0"/>
          </a:p>
        </p:txBody>
      </p:sp>
    </p:spTree>
  </p:cSld>
  <p:clrMapOvr>
    <a:masterClrMapping/>
  </p:clrMapOvr>
  <p:transition>
    <p:split dir="in"/>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271_1#543501289?vaa=1&amp;vcp=1&amp;vis=1&amp;pid=3ebf7f512&amp;color=0,0,0&amp;vtp=1&amp;vaab=1&amp;bt=1&amp;bbb=1&amp;hb=1"/>
          <p:cNvSpPr/>
          <p:nvPr/>
        </p:nvSpPr>
        <p:spPr>
          <a:xfrm>
            <a:off x="539496" y="898398"/>
            <a:ext cx="11109960" cy="1886350"/>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（广西贺州·中考）红心火龙果汁多味甜，富含花青素、维生</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素等</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多种物质，深受广大消费者的喜爱。食用火龙果时手指和舌头会被</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染成</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红色，这些红色的汁液来自火龙果细胞的</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000000"/>
              </a:solidFill>
            </a:endParaRPr>
          </a:p>
        </p:txBody>
      </p:sp>
      <p:sp>
        <p:nvSpPr>
          <p:cNvPr id="3" name="QC_5_AN.1_1#543501289.bracket?vaa=1&amp;vcp=1&amp;vis=1&amp;pid=3ebf7f512&amp;color=0,0,0&amp;vpa=166&amp;vtp=1&amp;vaab=1"/>
          <p:cNvSpPr/>
          <p:nvPr/>
        </p:nvSpPr>
        <p:spPr>
          <a:xfrm>
            <a:off x="6094476" y="2208594"/>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p:sp>
        <p:nvSpPr>
          <p:cNvPr id="4" name="QC_5_BD.271_2#543501289.choices?vaa=1&amp;vcp=1&amp;vis=1&amp;pid=3ebf7f512&amp;color=0,0,0&amp;vtp=1&amp;vaab=1&amp;bbb=1"/>
          <p:cNvSpPr/>
          <p:nvPr/>
        </p:nvSpPr>
        <p:spPr>
          <a:xfrm>
            <a:off x="539496" y="2814320"/>
            <a:ext cx="11109960" cy="553657"/>
          </a:xfrm>
          <a:prstGeom prst="rect">
            <a:avLst/>
          </a:prstGeom>
          <a:noFill/>
        </p:spPr>
        <p:txBody>
          <a:bodyPr wrap="none" lIns="0" tIns="0" rIns="0" bIns="0" rtlCol="0" anchor="t"/>
          <a:lstStyle/>
          <a:p>
            <a:pPr latinLnBrk="1">
              <a:lnSpc>
                <a:spcPts val="4900"/>
              </a:lnSpc>
              <a:tabLst>
                <a:tab pos="2583815" algn="l"/>
                <a:tab pos="5485130" algn="l"/>
                <a:tab pos="83864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.液泡</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B.细胞壁</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C.细胞质</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.细胞膜</a:t>
            </a:r>
            <a:endParaRPr lang="en-US" altLang="zh-CN" sz="2800" dirty="0"/>
          </a:p>
        </p:txBody>
      </p:sp>
      <p:sp>
        <p:nvSpPr>
          <p:cNvPr id="5" name="QC_5_BD.273_1#0d1717bf5?vaa=1&amp;vcp=1&amp;vis=1&amp;pid=3ebf7f512&amp;color=0,0,0&amp;vtp=1&amp;vaab=1&amp;bbb=1&amp;hb=1"/>
          <p:cNvSpPr/>
          <p:nvPr/>
        </p:nvSpPr>
        <p:spPr>
          <a:xfrm>
            <a:off x="539496" y="3443795"/>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（广西贵港·中考）下列有关细胞结构与功能的叙述，正确的是(</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6" name="QC_5_AN.274_1#0d1717bf5.bracket?vaa=1&amp;vcp=1&amp;vis=1&amp;pid=3ebf7f512&amp;color=0,0,0&amp;vpa=167&amp;vtp=1&amp;vaab=1"/>
          <p:cNvSpPr/>
          <p:nvPr/>
        </p:nvSpPr>
        <p:spPr>
          <a:xfrm>
            <a:off x="10820324" y="3454583"/>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sp>
        <p:nvSpPr>
          <p:cNvPr id="7" name="QC_5_BD.273_2#0d1717bf5.choices?vaa=1&amp;vcp=1&amp;vis=1&amp;pid=3ebf7f512&amp;color=0,0,0&amp;vtp=1&amp;vaab=1&amp;bbb=1"/>
          <p:cNvSpPr/>
          <p:nvPr/>
        </p:nvSpPr>
        <p:spPr>
          <a:xfrm>
            <a:off x="539496" y="4033188"/>
            <a:ext cx="11109960" cy="1201357"/>
          </a:xfrm>
          <a:prstGeom prst="rect">
            <a:avLst/>
          </a:prstGeom>
          <a:noFill/>
        </p:spPr>
        <p:txBody>
          <a:bodyPr wrap="none" lIns="0" tIns="0" rIns="0" bIns="0" rtlCol="0" anchor="t"/>
          <a:lstStyle/>
          <a:p>
            <a:pPr latinLnBrk="1">
              <a:lnSpc>
                <a:spcPts val="5100"/>
              </a:lnSpc>
              <a:tabLst>
                <a:tab pos="5662930" algn="l"/>
              </a:tabLst>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A.细胞壁能进行物质交换</a:t>
            </a:r>
            <a:r>
              <a:rPr lang="en-US" altLang="zh-CN" sz="2800" b="0" i="0" spc="-1030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B.细胞膜贮存遗传物质</a:t>
            </a:r>
            <a:endParaRPr lang="en-US" altLang="zh-CN" sz="2800" dirty="0"/>
          </a:p>
          <a:p>
            <a:pPr latinLnBrk="1">
              <a:lnSpc>
                <a:spcPts val="4900"/>
              </a:lnSpc>
              <a:tabLst>
                <a:tab pos="5662930" algn="l"/>
              </a:tabLst>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C.细胞核控制细胞的生命活动</a:t>
            </a:r>
            <a:r>
              <a:rPr lang="en-US" altLang="zh-CN" sz="2800" b="0" i="0" spc="-1030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D.细胞质对细胞有支持作用</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build="p"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5_BD.275_1#d0922ca2e?htil=14&amp;vaa=1&amp;vcp=1&amp;vis=1&amp;pid=3ebf7f512&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446007" y="1707922"/>
            <a:ext cx="3494095" cy="240078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5_BD.275_2#d0922ca2e?htil=14&amp;sp=1&amp;vaa=1&amp;vcp=1&amp;vis=1&amp;pid=3ebf7f512&amp;color=0,0,0&amp;vtp=1&amp;vaab=1&amp;bt=1&amp;bbb=1&amp;hb=1&amp;hs=1"/>
          <p:cNvSpPr/>
          <p:nvPr/>
        </p:nvSpPr>
        <p:spPr>
          <a:xfrm>
            <a:off x="539496" y="1212564"/>
            <a:ext cx="8138160" cy="1886350"/>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（四川泸州·中考）下图甲、乙分别为人体</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软骨</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细胞和洋葱根尖细胞的临时装片在显微镜下的</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视野</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图，下列有关分析错误的是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000000"/>
              </a:solidFill>
            </a:endParaRPr>
          </a:p>
        </p:txBody>
      </p:sp>
      <p:sp>
        <p:nvSpPr>
          <p:cNvPr id="4" name="QC_5_AN.276_1#d0922ca2e.bracket?vaa=1&amp;vcp=1&amp;vis=1&amp;pid=3ebf7f512&amp;color=0,0,0&amp;vpa=168&amp;vtp=1&amp;vaab=1"/>
          <p:cNvSpPr/>
          <p:nvPr/>
        </p:nvSpPr>
        <p:spPr>
          <a:xfrm>
            <a:off x="4483972" y="2564987"/>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mc:AlternateContent xmlns:mc="http://schemas.openxmlformats.org/markup-compatibility/2006" xmlns:a14="http://schemas.microsoft.com/office/drawing/2010/main">
        <mc:Choice Requires="a14">
          <p:sp>
            <p:nvSpPr>
              <p:cNvPr id="5" name="QC_5_BD.275_3#d0922ca2e.choices?vaa=1&amp;vcp=1&amp;vis=1&amp;pid=3ebf7f512&amp;color=0,0,0&amp;vtp=1&amp;vaab=1&amp;bbb=1&amp;hs=1"/>
              <p:cNvSpPr/>
              <p:nvPr/>
            </p:nvSpPr>
            <p:spPr>
              <a:xfrm>
                <a:off x="539496" y="3132804"/>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A.增大物镜放大倍数，两视野中的细胞数均会减少</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.甲、乙中细胞分别参与构成结缔组织和分生组织</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.与乙中细胞相比，甲中细胞不具有的结构是细胞壁</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.将图乙装片向下移动，可将</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细胞移到视野正中央</a:t>
                </a:r>
                <a:endParaRPr lang="en-US" altLang="zh-CN" sz="2800" dirty="0"/>
              </a:p>
            </p:txBody>
          </p:sp>
        </mc:Choice>
        <mc:Fallback xmlns="">
          <p:sp>
            <p:nvSpPr>
              <p:cNvPr id="5" name="QC_5_BD.275_3#d0922ca2e.choices?vaa=1&amp;vcp=1&amp;vis=1&amp;pid=3ebf7f512&amp;color=0,0,0&amp;vtp=1&amp;vaab=1&amp;bbb=1&amp;hs=1"/>
              <p:cNvSpPr>
                <a:spLocks noRot="1" noChangeAspect="1" noMove="1" noResize="1" noEditPoints="1" noAdjustHandles="1" noChangeArrowheads="1" noChangeShapeType="1" noTextEdit="1"/>
              </p:cNvSpPr>
              <p:nvPr/>
            </p:nvSpPr>
            <p:spPr>
              <a:xfrm>
                <a:off x="539496" y="3132804"/>
                <a:ext cx="11109960" cy="2496757"/>
              </a:xfrm>
              <a:prstGeom prst="rect">
                <a:avLst/>
              </a:prstGeom>
              <a:blipFill rotWithShape="1">
                <a:blip r:embed="rId4"/>
                <a:stretch>
                  <a:fillRect l="-3" t="-14" r="3" b="-2735"/>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_BD#ded274430?vcp=1&amp;pid=483ba9643&amp;color=0,170,129&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600"/>
              </a:lnSpc>
            </a:pPr>
            <a:r>
              <a:rPr lang="en-US" altLang="zh-CN" sz="3200" b="1" i="0" dirty="0">
                <a:solidFill>
                  <a:srgbClr val="00AA81"/>
                </a:solidFill>
                <a:latin typeface="Times New Roman" panose="02020603050405020304" pitchFamily="34" charset="0"/>
                <a:ea typeface="微软雅黑" panose="020B0503020204020204" pitchFamily="34" charset="-122"/>
                <a:cs typeface="Times New Roman" panose="02020603050405020304" pitchFamily="34" charset="-120"/>
              </a:rPr>
              <a:t>拓展延伸</a:t>
            </a:r>
            <a:endParaRPr lang="en-US" altLang="zh-CN" sz="3200" dirty="0"/>
          </a:p>
        </p:txBody>
      </p:sp>
      <p:sp>
        <p:nvSpPr>
          <p:cNvPr id="3" name="QC_5_BD.277_1#2ca80796f?vaa=1&amp;vcp=1&amp;vis=1&amp;pid=ded274430&amp;color=0,0,0&amp;vtp=1&amp;vaab=1&amp;bbb=1&amp;hb=1"/>
          <p:cNvSpPr/>
          <p:nvPr/>
        </p:nvSpPr>
        <p:spPr>
          <a:xfrm>
            <a:off x="539496" y="1267240"/>
            <a:ext cx="11109960" cy="1232325"/>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（广西·中考）小王用显微镜观察某生物玻片标本，发现标本</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的细</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胞结构中有大液泡。该标本最可能来自</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000000"/>
              </a:solidFill>
            </a:endParaRPr>
          </a:p>
        </p:txBody>
      </p:sp>
      <p:sp>
        <p:nvSpPr>
          <p:cNvPr id="4" name="QC_5_AN.1_1#2ca80796f.bracket?vaa=1&amp;vcp=1&amp;vis=1&amp;pid=ded274430&amp;color=0,0,0&amp;vpa=169&amp;vtp=1&amp;vaab=1"/>
          <p:cNvSpPr/>
          <p:nvPr/>
        </p:nvSpPr>
        <p:spPr>
          <a:xfrm>
            <a:off x="6094476" y="1953385"/>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p:sp>
        <p:nvSpPr>
          <p:cNvPr id="5" name="QC_5_BD.277_2#2ca80796f.choices?vaa=1&amp;vcp=1&amp;vis=1&amp;pid=ded274430&amp;color=0,0,0&amp;vtp=1&amp;vaab=1&amp;bbb=1"/>
          <p:cNvSpPr/>
          <p:nvPr/>
        </p:nvSpPr>
        <p:spPr>
          <a:xfrm>
            <a:off x="539496" y="2542839"/>
            <a:ext cx="11109960" cy="553657"/>
          </a:xfrm>
          <a:prstGeom prst="rect">
            <a:avLst/>
          </a:prstGeom>
          <a:noFill/>
        </p:spPr>
        <p:txBody>
          <a:bodyPr wrap="none" lIns="0" tIns="0" rIns="0" bIns="0" rtlCol="0" anchor="t"/>
          <a:lstStyle/>
          <a:p>
            <a:pPr latinLnBrk="1">
              <a:lnSpc>
                <a:spcPts val="4900"/>
              </a:lnSpc>
              <a:tabLst>
                <a:tab pos="2837815" algn="l"/>
                <a:tab pos="5662930" algn="l"/>
                <a:tab pos="84880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.植物</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B.动物</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C.细菌</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.病毒</a:t>
            </a:r>
            <a:endParaRPr lang="en-US" altLang="zh-CN" sz="2800" dirty="0"/>
          </a:p>
        </p:txBody>
      </p:sp>
      <p:sp>
        <p:nvSpPr>
          <p:cNvPr id="6" name="QC_5_BD.279_1#aa5b07e77?vaa=1&amp;vcp=1&amp;vis=1&amp;pid=ded274430&amp;color=0,0,0&amp;vtp=1&amp;vaab=1&amp;bbb=1&amp;hb=1"/>
          <p:cNvSpPr/>
          <p:nvPr/>
        </p:nvSpPr>
        <p:spPr>
          <a:xfrm>
            <a:off x="539496" y="3172314"/>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用显微镜观察细胞时，在视野中出现了一个污点</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，初步断定这个污点</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可能在目镜上</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，也可能在玻片上。</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判断其位置的最简单的操作是(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7" name="QC_5_AN.280_1#aa5b07e77.bracket?vaa=1&amp;vcp=1&amp;vis=1&amp;pid=ded274430&amp;color=0,0,0&amp;vpa=170&amp;vtp=1&amp;vaab=1"/>
          <p:cNvSpPr/>
          <p:nvPr/>
        </p:nvSpPr>
        <p:spPr>
          <a:xfrm>
            <a:off x="10773314" y="3806679"/>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8" name="QC_5_BD.279_2#aa5b07e77.choices?vaa=1&amp;vcp=1&amp;vis=1&amp;pid=ded274430&amp;color=0,0,0&amp;vtp=1&amp;vaab=1&amp;bbb=1"/>
          <p:cNvSpPr/>
          <p:nvPr/>
        </p:nvSpPr>
        <p:spPr>
          <a:xfrm>
            <a:off x="539496" y="4441489"/>
            <a:ext cx="11109960" cy="553657"/>
          </a:xfrm>
          <a:prstGeom prst="rect">
            <a:avLst/>
          </a:prstGeom>
          <a:noFill/>
        </p:spPr>
        <p:txBody>
          <a:bodyPr wrap="none" lIns="0" tIns="0" rIns="0" bIns="0" rtlCol="0" anchor="t"/>
          <a:lstStyle/>
          <a:p>
            <a:pPr latinLnBrk="1">
              <a:lnSpc>
                <a:spcPts val="4900"/>
              </a:lnSpc>
              <a:tabLst>
                <a:tab pos="2837815" algn="l"/>
                <a:tab pos="5662930" algn="l"/>
                <a:tab pos="84880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.更换目镜</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B.转动目镜</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C.转换物镜</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.调节反光镜</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bg/>
                                          </p:spTgt>
                                        </p:tgtEl>
                                        <p:attrNameLst>
                                          <p:attrName>style.visibility</p:attrName>
                                        </p:attrNameLst>
                                      </p:cBhvr>
                                      <p:to>
                                        <p:strVal val="visible"/>
                                      </p:to>
                                    </p:set>
                                    <p:animEffect transition="in" filter="wipe(left)">
                                      <p:cBhvr>
                                        <p:cTn id="15" dur="500"/>
                                        <p:tgtEl>
                                          <p:spTgt spid="7">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wipe(left)">
                                      <p:cBhvr>
                                        <p:cTn id="18"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7" grpId="0" build="p"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281_1#48ef3c36c?vaa=1&amp;vcp=1&amp;vis=1&amp;pid=ded274430&amp;color=0,0,0&amp;vtp=1&amp;vaab=1&amp;bt=1&amp;bbb=1&amp;hb=1"/>
          <p:cNvSpPr/>
          <p:nvPr/>
        </p:nvSpPr>
        <p:spPr>
          <a:xfrm>
            <a:off x="539496" y="2505043"/>
            <a:ext cx="11109960" cy="1232325"/>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（山东聊城·中考）“小糖丸”是我国培育的西瓜新品种，它个</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头小</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皮薄，含糖量高，其果肉部分主要含有</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000000"/>
              </a:solidFill>
            </a:endParaRPr>
          </a:p>
        </p:txBody>
      </p:sp>
      <p:sp>
        <p:nvSpPr>
          <p:cNvPr id="3" name="QC_5_AN.282_1#48ef3c36c.bracket?vaa=1&amp;vcp=1&amp;vis=1&amp;pid=ded274430&amp;color=0,0,0&amp;vpa=171&amp;vtp=1&amp;vaab=1"/>
          <p:cNvSpPr/>
          <p:nvPr/>
        </p:nvSpPr>
        <p:spPr>
          <a:xfrm>
            <a:off x="6631218" y="3190992"/>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sp>
        <p:nvSpPr>
          <p:cNvPr id="4" name="QC_5_BD.281_2#48ef3c36c.choices?vaa=1&amp;vcp=1&amp;vis=1&amp;pid=ded274430&amp;color=0,0,0&amp;vtp=1&amp;vaab=1&amp;bbb=1"/>
          <p:cNvSpPr/>
          <p:nvPr/>
        </p:nvSpPr>
        <p:spPr>
          <a:xfrm>
            <a:off x="539496" y="3780250"/>
            <a:ext cx="11109960" cy="553657"/>
          </a:xfrm>
          <a:prstGeom prst="rect">
            <a:avLst/>
          </a:prstGeom>
          <a:noFill/>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.保护组织</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B.输导组织</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C.营养组织</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.分生组织</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283_1#32f769e66?vaa=1&amp;vcp=1&amp;vis=1&amp;pid=ded274430&amp;color=0,0,0&amp;vtp=1&amp;vaab=1&amp;bt=1&amp;bbb=1&amp;hb=1"/>
          <p:cNvSpPr/>
          <p:nvPr/>
        </p:nvSpPr>
        <p:spPr>
          <a:xfrm>
            <a:off x="539496" y="554400"/>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翟中和院士说：“我确信哪怕一个最简单的细胞</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，也比迄今为止设计出</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的任何智能电脑更精巧</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。”细胞是生物体结构和功能的基本单位</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，有关</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它的说法不正确的是(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3" name="QC_5_AN.284_1#32f769e66.bracket?vaa=1&amp;vcp=1&amp;vis=1&amp;pid=ded274430&amp;color=0,0,0&amp;vpa=172&amp;vtp=1&amp;vaab=1"/>
          <p:cNvSpPr/>
          <p:nvPr/>
        </p:nvSpPr>
        <p:spPr>
          <a:xfrm>
            <a:off x="4016915" y="1836465"/>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p:sp>
        <p:nvSpPr>
          <p:cNvPr id="4" name="QC_5_BD.283_2#32f769e66.choices?vaa=1&amp;vcp=1&amp;vis=1&amp;pid=ded274430&amp;color=0,0,0&amp;vtp=1&amp;vaab=1&amp;bbb=1&amp;hb=1"/>
          <p:cNvSpPr/>
          <p:nvPr/>
        </p:nvSpPr>
        <p:spPr>
          <a:xfrm>
            <a:off x="539496" y="2478132"/>
            <a:ext cx="11109960" cy="37921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A.动植物细胞都有细胞壁，起支持和保护细胞的作用</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.生物体由小长大，是与细胞的生长、分裂和分化分不开的</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.单细胞生物虽然只由一个细胞构成</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，却有精致和复杂的结构来完成各</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种生理功能</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.多细胞生物体具有一定的结构层次，包括细胞、组织、器官</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、系统和</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生物个体</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285_1#19e55ced8?vaa=1&amp;vcp=1&amp;vis=1&amp;pid=ded274430&amp;color=0,0,0&amp;vtp=1&amp;vaab=1&amp;bt=1&amp;bbb=1"/>
          <p:cNvSpPr/>
          <p:nvPr/>
        </p:nvSpPr>
        <p:spPr>
          <a:xfrm>
            <a:off x="539496" y="554400"/>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绿色植物茎内形成层细胞分裂时(</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3" name="QC_5_AN.1_1#19e55ced8.bracket?vaa=1&amp;vcp=1&amp;vis=1&amp;pid=ded274430&amp;color=0,0,0&amp;vpa=173&amp;vtp=1&amp;vaab=1"/>
          <p:cNvSpPr/>
          <p:nvPr/>
        </p:nvSpPr>
        <p:spPr>
          <a:xfrm>
            <a:off x="6061615" y="541065"/>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4" name="QC_5_BD.285_2#19e55ced8.choices?vaa=1&amp;vcp=1&amp;vis=1&amp;pid=ded274430&amp;color=0,0,0&amp;vtp=1&amp;vaab=1&amp;bbb=1"/>
          <p:cNvSpPr/>
          <p:nvPr/>
        </p:nvSpPr>
        <p:spPr>
          <a:xfrm>
            <a:off x="539496" y="1186669"/>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A.细胞膜先分裂，细胞核最后分裂</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.分裂过程受细胞核内遗传物质的控制</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.细胞核内遗传物质先均分后复制</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.产生的子细胞内遗传物质的数目会减半</a:t>
            </a:r>
            <a:endParaRPr lang="en-US" altLang="zh-CN" sz="2800" dirty="0"/>
          </a:p>
        </p:txBody>
      </p:sp>
      <p:sp>
        <p:nvSpPr>
          <p:cNvPr id="5" name="QC_5_BD.287_1#b1e2d09c7?sp=1&amp;vaa=1&amp;vcp=1&amp;vis=1&amp;pid=ded274430&amp;color=0,0,0&amp;vtp=1&amp;vaab=1&amp;bbb=1&amp;hb=1"/>
          <p:cNvSpPr/>
          <p:nvPr/>
        </p:nvSpPr>
        <p:spPr>
          <a:xfrm>
            <a:off x="539496" y="3752069"/>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壁虎受到威胁时会断尾求生，之后会重新长出尾巴</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。与新尾巴生成过</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程相关的是(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细胞分裂</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②细胞生长</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③细胞分化</a:t>
            </a:r>
            <a:endParaRPr lang="en-US" altLang="zh-CN" sz="2800" dirty="0"/>
          </a:p>
        </p:txBody>
      </p:sp>
      <p:sp>
        <p:nvSpPr>
          <p:cNvPr id="6" name="QC_5_AN.288_1#b1e2d09c7.bracket?vaa=1&amp;vcp=1&amp;vis=1&amp;pid=ded274430&amp;color=0,0,0&amp;vpa=174&amp;vtp=1&amp;vaab=1"/>
          <p:cNvSpPr/>
          <p:nvPr/>
        </p:nvSpPr>
        <p:spPr>
          <a:xfrm>
            <a:off x="2594514" y="4407389"/>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sp>
        <p:nvSpPr>
          <p:cNvPr id="7" name="QC_5_BD.287_2#b1e2d09c7.choices?vaa=1&amp;vcp=1&amp;vis=1&amp;pid=ded274430&amp;color=0,0,0&amp;vtp=1&amp;vaab=1&amp;bbb=1"/>
          <p:cNvSpPr/>
          <p:nvPr/>
        </p:nvSpPr>
        <p:spPr>
          <a:xfrm>
            <a:off x="539496" y="5674659"/>
            <a:ext cx="11109960" cy="553657"/>
          </a:xfrm>
          <a:prstGeom prst="rect">
            <a:avLst/>
          </a:prstGeom>
          <a:noFill/>
        </p:spPr>
        <p:txBody>
          <a:bodyPr wrap="none" lIns="0" tIns="0" rIns="0" bIns="0" rtlCol="0" anchor="t"/>
          <a:lstStyle/>
          <a:p>
            <a:pPr latinLnBrk="1">
              <a:lnSpc>
                <a:spcPts val="4900"/>
              </a:lnSpc>
              <a:tabLst>
                <a:tab pos="2761615" algn="l"/>
                <a:tab pos="5485130" algn="l"/>
                <a:tab pos="82086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.①②</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B.①③</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C.②③</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.①②③</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build="p"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289_1#d512370c5?vaa=1&amp;vcp=1&amp;vis=1&amp;pid=ded274430&amp;color=0,0,0&amp;vtp=1&amp;vaab=1&amp;bt=1&amp;bbb=1&amp;hb=1"/>
          <p:cNvSpPr/>
          <p:nvPr/>
        </p:nvSpPr>
        <p:spPr>
          <a:xfrm>
            <a:off x="539496" y="1526032"/>
            <a:ext cx="11109960" cy="578300"/>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（四川眉山·中考）下列有关细胞分裂、分化的叙述，错误的</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000000"/>
              </a:solidFill>
            </a:endParaRPr>
          </a:p>
        </p:txBody>
      </p:sp>
      <p:sp>
        <p:nvSpPr>
          <p:cNvPr id="3" name="QC_5_AN.290_1#d512370c5.bracket?vaa=1&amp;vcp=1&amp;vis=1&amp;pid=ded274430&amp;color=0,0,0&amp;vpa=175&amp;vtp=1&amp;vaab=1"/>
          <p:cNvSpPr/>
          <p:nvPr/>
        </p:nvSpPr>
        <p:spPr>
          <a:xfrm>
            <a:off x="10820323" y="1559896"/>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4" name="QC_5_BD.289_2#d512370c5.choices?vaa=1&amp;vcp=1&amp;vis=1&amp;pid=ded274430&amp;color=0,0,0&amp;vtp=1&amp;vaab=1&amp;bbb=1"/>
          <p:cNvSpPr/>
          <p:nvPr/>
        </p:nvSpPr>
        <p:spPr>
          <a:xfrm>
            <a:off x="539496" y="2273690"/>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A.分裂产生的新细胞，其遗传物质不会改变</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B.细胞分裂各个时期，染色体的形态无变化</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C.细胞分化将导致细胞形态结构发生变化</a:t>
            </a:r>
            <a:endParaRPr lang="en-US" altLang="zh-CN" sz="2800" dirty="0"/>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D.细胞分化将导致细胞功能发生相应变化</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291_1#d1b501e09?vaa=1&amp;vcp=1&amp;vis=1&amp;pid=ded274430&amp;color=0,0,0&amp;vtp=1&amp;vaab=1&amp;bt=1&amp;bbb=1"/>
          <p:cNvSpPr/>
          <p:nvPr/>
        </p:nvSpPr>
        <p:spPr>
          <a:xfrm>
            <a:off x="539496" y="883507"/>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下列关于多细胞生物体结构层次的叙述，</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错误的是(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3" name="QC_5_AN.1_1#d1b501e09.bracket?vaa=1&amp;vcp=1&amp;vis=1&amp;pid=ded274430&amp;color=0,0,0&amp;vpa=176&amp;vtp=1&amp;vaab=1"/>
          <p:cNvSpPr/>
          <p:nvPr/>
        </p:nvSpPr>
        <p:spPr>
          <a:xfrm>
            <a:off x="8906414" y="870172"/>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sp>
        <p:nvSpPr>
          <p:cNvPr id="4" name="QC_5_BD.291_2#d1b501e09.choices?vaa=1&amp;vcp=1&amp;vis=1&amp;pid=ded274430&amp;color=0,0,0&amp;vtp=1&amp;vaab=1&amp;bbb=1"/>
          <p:cNvSpPr/>
          <p:nvPr/>
        </p:nvSpPr>
        <p:spPr>
          <a:xfrm>
            <a:off x="539496" y="1515776"/>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A.体细胞分裂产生的新细胞与原细胞的染色体数目相同</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.被子植物的分生组织通过细胞分裂和分化形成其他组织</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.青蛙的皮肤属于器官，皮肤里密布毛细血管，可进行气体交换</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.人体的循环系统由心脏、血管、血液等器官构成</a:t>
            </a:r>
            <a:endParaRPr lang="en-US" altLang="zh-CN" sz="2800" dirty="0"/>
          </a:p>
        </p:txBody>
      </p:sp>
      <p:sp>
        <p:nvSpPr>
          <p:cNvPr id="5" name="QC_5_BD.293_1#1d8f49702?vaa=1&amp;vcp=1&amp;vis=1&amp;pid=ded274430&amp;color=0,0,0&amp;vtp=1&amp;vaab=1&amp;bbb=1&amp;hb=1"/>
          <p:cNvSpPr/>
          <p:nvPr/>
        </p:nvSpPr>
        <p:spPr>
          <a:xfrm>
            <a:off x="539496" y="4081176"/>
            <a:ext cx="11109960" cy="1232325"/>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（江西·中考）诗句“竹外桃花三两枝，春江水暖鸭先知”中，</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桃花</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叶肉细胞具有不同于鸭肌肉细胞的结构是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000000"/>
              </a:solidFill>
            </a:endParaRPr>
          </a:p>
        </p:txBody>
      </p:sp>
      <p:sp>
        <p:nvSpPr>
          <p:cNvPr id="6" name="QC_5_AN.294_1#1d8f49702.bracket?vaa=1&amp;vcp=1&amp;vis=1&amp;pid=ded274430&amp;color=0,0,0&amp;vpa=177&amp;vtp=1&amp;vaab=1"/>
          <p:cNvSpPr/>
          <p:nvPr/>
        </p:nvSpPr>
        <p:spPr>
          <a:xfrm>
            <a:off x="6617571" y="4688245"/>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p:sp>
        <p:nvSpPr>
          <p:cNvPr id="7" name="QC_5_BD.293_2#1d8f49702.choices?vaa=1&amp;vcp=1&amp;vis=1&amp;pid=ded274430&amp;color=0,0,0&amp;vtp=1&amp;vaab=1&amp;bbb=1"/>
          <p:cNvSpPr/>
          <p:nvPr/>
        </p:nvSpPr>
        <p:spPr>
          <a:xfrm>
            <a:off x="539496" y="5350351"/>
            <a:ext cx="11109960" cy="553657"/>
          </a:xfrm>
          <a:prstGeom prst="rect">
            <a:avLst/>
          </a:prstGeom>
          <a:noFill/>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.细胞壁</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B.细胞膜</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C.细胞质</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.细胞核</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build="p"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5_BD.295_1#4eeba9c33?htil=15&amp;vaa=1&amp;vcp=1&amp;vis=1&amp;pid=ded274430&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912864" y="572688"/>
            <a:ext cx="3236016" cy="271915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5_BD.295_2#4eeba9c33?htil=15&amp;sp=1&amp;vaa=1&amp;vcp=1&amp;vis=1&amp;pid=ded274430&amp;color=0,0,0&amp;vtp=1&amp;vaab=1&amp;bt=1&amp;bbb=1&amp;hb=1&amp;hs=1"/>
          <p:cNvSpPr/>
          <p:nvPr/>
        </p:nvSpPr>
        <p:spPr>
          <a:xfrm>
            <a:off x="539496" y="554400"/>
            <a:ext cx="8348472" cy="1886350"/>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（江苏无锡·中考）学习了细胞的结构和功</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能后</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某同学用超轻黏土等材料制作了一个植物细胞</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的结</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构模型（如图</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）。请据图回答：</a:t>
            </a:r>
            <a:endParaRPr lang="en-US" altLang="zh-CN" sz="2800" dirty="0">
              <a:solidFill>
                <a:srgbClr val="000000"/>
              </a:solidFill>
            </a:endParaRPr>
          </a:p>
        </p:txBody>
      </p:sp>
      <p:sp>
        <p:nvSpPr>
          <p:cNvPr id="4" name="QB_6_BD.296_1#933ca81b1?htil=15&amp;sp=1&amp;vaa=1&amp;vcp=1&amp;vis=1&amp;pid=4eeba9c33&amp;color=0,0,0&amp;vtp=1&amp;vaab=1&amp;bbb=1&amp;hb=1&amp;hs=1"/>
          <p:cNvSpPr/>
          <p:nvPr/>
        </p:nvSpPr>
        <p:spPr>
          <a:xfrm>
            <a:off x="539496" y="2470322"/>
            <a:ext cx="8348472"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（1）图中</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①代表的结构名称是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，②代表的</a:t>
            </a:r>
            <a:endParaRPr lang="en-US" altLang="zh-CN" sz="2800" dirty="0"/>
          </a:p>
        </p:txBody>
      </p:sp>
      <p:sp>
        <p:nvSpPr>
          <p:cNvPr id="5" name="QB_6_AN.1_1#933ca81b1.blank?vaa=1&amp;vcp=1&amp;vis=1&amp;pid=4eeba9c33&amp;color=0,0,0&amp;vpa=178&amp;vtp=1&amp;vaab=1&amp;bbb=1"/>
          <p:cNvSpPr/>
          <p:nvPr/>
        </p:nvSpPr>
        <p:spPr>
          <a:xfrm>
            <a:off x="5350415" y="2418887"/>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细胞核</a:t>
            </a:r>
            <a:endParaRPr lang="en-US" altLang="zh-CN" sz="2800" dirty="0"/>
          </a:p>
        </p:txBody>
      </p:sp>
      <p:sp>
        <p:nvSpPr>
          <p:cNvPr id="6" name="QB_6_AN.2_1#933ca81b1.blank?vaa=1&amp;vcp=1&amp;vis=1&amp;pid=4eeba9c33&amp;color=0,0,0&amp;vpa=179&amp;vtp=1&amp;vaab=1&amp;bbb=1"/>
          <p:cNvSpPr/>
          <p:nvPr/>
        </p:nvSpPr>
        <p:spPr>
          <a:xfrm>
            <a:off x="4106313" y="3069317"/>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细胞液</a:t>
            </a:r>
            <a:endParaRPr lang="en-US" altLang="zh-CN" sz="2800" dirty="0"/>
          </a:p>
        </p:txBody>
      </p:sp>
      <p:sp>
        <p:nvSpPr>
          <p:cNvPr id="7" name="QB_6_AN.3_1#933ca81b1.blank?vaa=1&amp;vcp=1&amp;vis=1&amp;pid=4eeba9c33&amp;color=0,0,0&amp;vpa=180&amp;vtp=1&amp;vaab=1&amp;bbb=1"/>
          <p:cNvSpPr/>
          <p:nvPr/>
        </p:nvSpPr>
        <p:spPr>
          <a:xfrm>
            <a:off x="9084714" y="3696062"/>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细胞壁</a:t>
            </a:r>
            <a:endParaRPr lang="en-US" altLang="zh-CN" sz="2800" dirty="0"/>
          </a:p>
        </p:txBody>
      </p:sp>
      <p:sp>
        <p:nvSpPr>
          <p:cNvPr id="8" name="QB_6_BD.300_1#aba7e29a4?vaa=1&amp;vcp=1&amp;vis=1&amp;pid=4eeba9c33&amp;color=0,0,0&amp;vtp=1&amp;vaab=1&amp;bbb=1&amp;hb=1&amp;hs=1"/>
          <p:cNvSpPr/>
          <p:nvPr/>
        </p:nvSpPr>
        <p:spPr>
          <a:xfrm>
            <a:off x="539496" y="4376782"/>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（2）现有两种材料可供选择：A.食品保鲜膜、B.细纱网</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，选择</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填“A”或“B”）材料更合适用来代表细胞膜</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，理由是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9" name="QB_6_AN.301_1#aba7e29a4.blank?vaa=1&amp;vcp=1&amp;vis=1&amp;pid=4eeba9c33&amp;color=0,0,0&amp;vpa=181&amp;vtp=1&amp;vaab=1"/>
          <p:cNvSpPr/>
          <p:nvPr/>
        </p:nvSpPr>
        <p:spPr>
          <a:xfrm>
            <a:off x="10263728" y="4346302"/>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10" name="QB_6_AN.302_1#aba7e29a4.blank?vaa=1&amp;vcp=1&amp;vis=1&amp;pid=4eeba9c33&amp;color=0,0,0&amp;vpa=182&amp;vtp=1&amp;vaab=1&amp;bbb=1&amp;hb=1"/>
          <p:cNvSpPr/>
          <p:nvPr/>
        </p:nvSpPr>
        <p:spPr>
          <a:xfrm>
            <a:off x="539496" y="4994002"/>
            <a:ext cx="11109960" cy="1207072"/>
          </a:xfrm>
          <a:prstGeom prst="rect">
            <a:avLst/>
          </a:prstGeom>
          <a:noFill/>
        </p:spPr>
        <p:txBody>
          <a:bodyPr wrap="square" lIns="0" tIns="0" rIns="0" bIns="0" rtlCol="0" anchor="t"/>
          <a:lstStyle/>
          <a:p>
            <a:pPr latinLnBrk="1">
              <a:lnSpc>
                <a:spcPct val="15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细纱网可以更好地展示出细胞膜控制物质进出的功能</a:t>
            </a:r>
            <a:endParaRPr lang="en-US" altLang="zh-CN" sz="2800" dirty="0"/>
          </a:p>
        </p:txBody>
      </p:sp>
      <p:sp>
        <p:nvSpPr>
          <p:cNvPr id="11" name="QB_6_BD.296_1#933ca81b1?htil=15&amp;sp=1&amp;vaa=1&amp;vcp=1&amp;vis=1&amp;pid=4eeba9c33&amp;color=0,0,0&amp;vtp=1&amp;vaab=1&amp;bbb=1&amp;hb=1&amp;hs=1"/>
          <p:cNvSpPr/>
          <p:nvPr/>
        </p:nvSpPr>
        <p:spPr>
          <a:xfrm>
            <a:off x="539995" y="3099797"/>
            <a:ext cx="11112011" cy="1201357"/>
          </a:xfrm>
          <a:prstGeom prst="rect">
            <a:avLst/>
          </a:prstGeom>
          <a:noFill/>
        </p:spPr>
        <p:txBody>
          <a:bodyPr wrap="none" lIns="0" tIns="0" rIns="0" bIns="0" rtlCol="0" anchor="t"/>
          <a:lstStyle/>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结构中含有的液体称为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区别于动物细胞模型，该植物细胞模型还缺少的结构是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wipe(left)">
                                      <p:cBhvr>
                                        <p:cTn id="23" dur="500"/>
                                        <p:tgtEl>
                                          <p:spTgt spid="7">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9">
                                            <p:bg/>
                                          </p:spTgt>
                                        </p:tgtEl>
                                        <p:attrNameLst>
                                          <p:attrName>style.visibility</p:attrName>
                                        </p:attrNameLst>
                                      </p:cBhvr>
                                      <p:to>
                                        <p:strVal val="visible"/>
                                      </p:to>
                                    </p:set>
                                    <p:animEffect transition="in" filter="wipe(left)">
                                      <p:cBhvr>
                                        <p:cTn id="31" dur="500"/>
                                        <p:tgtEl>
                                          <p:spTgt spid="9">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9">
                                            <p:txEl>
                                              <p:pRg st="0" end="0"/>
                                            </p:txEl>
                                          </p:spTgt>
                                        </p:tgtEl>
                                        <p:attrNameLst>
                                          <p:attrName>style.visibility</p:attrName>
                                        </p:attrNameLst>
                                      </p:cBhvr>
                                      <p:to>
                                        <p:strVal val="visible"/>
                                      </p:to>
                                    </p:set>
                                    <p:animEffect transition="in" filter="wipe(left)">
                                      <p:cBhvr>
                                        <p:cTn id="34" dur="500"/>
                                        <p:tgtEl>
                                          <p:spTgt spid="9">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0">
                                            <p:bg/>
                                          </p:spTgt>
                                        </p:tgtEl>
                                        <p:attrNameLst>
                                          <p:attrName>style.visibility</p:attrName>
                                        </p:attrNameLst>
                                      </p:cBhvr>
                                      <p:to>
                                        <p:strVal val="visible"/>
                                      </p:to>
                                    </p:set>
                                    <p:animEffect transition="in" filter="wipe(left)">
                                      <p:cBhvr>
                                        <p:cTn id="39" dur="500"/>
                                        <p:tgtEl>
                                          <p:spTgt spid="10">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0">
                                            <p:txEl>
                                              <p:pRg st="0" end="0"/>
                                            </p:txEl>
                                          </p:spTgt>
                                        </p:tgtEl>
                                        <p:attrNameLst>
                                          <p:attrName>style.visibility</p:attrName>
                                        </p:attrNameLst>
                                      </p:cBhvr>
                                      <p:to>
                                        <p:strVal val="visible"/>
                                      </p:to>
                                    </p:set>
                                    <p:animEffect transition="in" filter="wipe(left)">
                                      <p:cBhvr>
                                        <p:cTn id="42"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P spid="7" grpId="0" build="p" animBg="1"/>
      <p:bldP spid="9" grpId="0" build="p" animBg="1"/>
      <p:bldP spid="10" grpId="0" build="p"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303_1#1503a8c12?sp=1&amp;vaa=1&amp;vcp=1&amp;vis=1&amp;pid=ded274430&amp;color=0,0,0&amp;vtp=1&amp;vaab=1&amp;bt=1&amp;bbb=1&amp;hb=1"/>
          <p:cNvSpPr/>
          <p:nvPr/>
        </p:nvSpPr>
        <p:spPr>
          <a:xfrm>
            <a:off x="539496" y="563848"/>
            <a:ext cx="5556504" cy="5156476"/>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（江苏无锡·中考）洋葱味道辛辣，所含的蒜素具有降压、抑菌等作用。洋葱的叶分为管状叶和鳞片叶（如图乙）。</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管状叶伸展，进行光合作用；鳞片叶层层包裹形成鳞茎，富含营养物质。小明制作了洋葱鳞片叶内表皮细胞的临时装片进行观察，请据图回答</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pic>
        <p:nvPicPr>
          <p:cNvPr id="3" name="QO_5_BD.303_2#1503a8c12?htil=16&amp;vaa=1&amp;vcp=1&amp;vis=1&amp;pid=ded274430&amp;color=0,0,0&amp;tib=255,255,255&amp;vtp=1&amp;vaab=1&amp;hs=1" descr="preencoded.png">
            <a:extLst>
              <a:ext uri="{FF2B5EF4-FFF2-40B4-BE49-F238E27FC236}">
                <a16:creationId xmlns:a16="http://schemas.microsoft.com/office/drawing/2014/main" id="{13EC3173-2312-9B24-B74B-2D7B482B5BFA}"/>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6691423" y="1050776"/>
            <a:ext cx="5025577" cy="5056221"/>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_BD#72a341bd9?vcp=1&amp;pid=6e3ce3ee7&amp;color=0,170,129&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600"/>
              </a:lnSpc>
            </a:pPr>
            <a:r>
              <a:rPr lang="en-US" altLang="zh-CN" sz="3200" b="1" i="0" dirty="0">
                <a:solidFill>
                  <a:srgbClr val="00AA81"/>
                </a:solidFill>
                <a:latin typeface="Times New Roman" panose="02020603050405020304" pitchFamily="34" charset="0"/>
                <a:ea typeface="微软雅黑" panose="020B0503020204020204" pitchFamily="34" charset="-122"/>
                <a:cs typeface="Times New Roman" panose="02020603050405020304" pitchFamily="34" charset="-120"/>
              </a:rPr>
              <a:t>考点梳理</a:t>
            </a:r>
            <a:endParaRPr lang="en-US" altLang="zh-CN" sz="3200" dirty="0"/>
          </a:p>
        </p:txBody>
      </p:sp>
      <p:sp>
        <p:nvSpPr>
          <p:cNvPr id="3" name="QO_5_BD.1_1#52f476ab0?vaa=1&amp;vcp=1&amp;vis=1&amp;pid=72a341bd9&amp;color=0,0,0&amp;vtp=1&amp;vaab=1&amp;bbb=1"/>
          <p:cNvSpPr/>
          <p:nvPr/>
        </p:nvSpPr>
        <p:spPr>
          <a:xfrm>
            <a:off x="539496" y="1275833"/>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显微镜的基本结构与功能</a:t>
            </a:r>
            <a:endParaRPr lang="en-US" altLang="zh-CN" sz="2800" dirty="0"/>
          </a:p>
        </p:txBody>
      </p:sp>
      <p:sp>
        <p:nvSpPr>
          <p:cNvPr id="4" name="QB_6_BD.2_1#ac24183bf?vaa=1&amp;vcp=1&amp;vis=1&amp;pid=52f476ab0&amp;color=0,0,0&amp;vtp=1&amp;vaab=1&amp;bbb=1&amp;hb=1"/>
          <p:cNvSpPr/>
          <p:nvPr/>
        </p:nvSpPr>
        <p:spPr>
          <a:xfrm>
            <a:off x="539496" y="1908029"/>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（1）遮光器：可调节光线强弱。转动遮光器</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，通过大小不等的光圈来</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调节通过通光孔光线的强弱，进而改变视野的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5" name="QB_6_AN.3_1#ac24183bf.blank?vaa=1&amp;vcp=1&amp;vis=1&amp;pid=52f476ab0&amp;color=0,0,0&amp;vpa=1&amp;vtp=1&amp;vaab=1&amp;bbb=1"/>
          <p:cNvSpPr/>
          <p:nvPr/>
        </p:nvSpPr>
        <p:spPr>
          <a:xfrm>
            <a:off x="7661814" y="2504294"/>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亮度</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5_BD.303_2#1503a8c12?htil=16&amp;vaa=1&amp;vcp=1&amp;vis=1&amp;pid=ded274430&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279757" y="1325527"/>
            <a:ext cx="4624949" cy="465315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B_6_BD.304_1#a5ed2c125?htil=16&amp;vaa=1&amp;vcp=1&amp;vis=1&amp;pid=1503a8c12&amp;color=0,0,0&amp;vtp=1&amp;vaab=1&amp;bt=1&amp;bbb=1&amp;hb=1"/>
          <p:cNvSpPr/>
          <p:nvPr/>
        </p:nvSpPr>
        <p:spPr>
          <a:xfrm>
            <a:off x="539496" y="1543812"/>
            <a:ext cx="6407109" cy="1232325"/>
          </a:xfrm>
          <a:prstGeom prst="rect">
            <a:avLst/>
          </a:prstGeom>
          <a:noFill/>
        </p:spPr>
        <p:txBody>
          <a:bodyPr wrap="square" lIns="0" tIns="0" rIns="0" bIns="0" rtlCol="0" anchor="t">
            <a:spAutoFit/>
          </a:bodyPr>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（1）图甲中，制作临时装片的正确操作顺序是</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（填序号）。</a:t>
            </a:r>
            <a:endParaRPr lang="en-US" altLang="zh-CN" sz="2800" dirty="0"/>
          </a:p>
        </p:txBody>
      </p:sp>
      <p:sp>
        <p:nvSpPr>
          <p:cNvPr id="4" name="QB_6_AN.1_1#a5ed2c125.blank?vaa=1&amp;vcp=1&amp;vis=1&amp;pid=1503a8c12&amp;color=0,0,0&amp;vpa=183&amp;vtp=1&amp;vaab=1&amp;bbb=1"/>
          <p:cNvSpPr/>
          <p:nvPr/>
        </p:nvSpPr>
        <p:spPr>
          <a:xfrm>
            <a:off x="1726484" y="2154254"/>
            <a:ext cx="20367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③④②①⑤</a:t>
            </a:r>
            <a:endParaRPr lang="en-US" altLang="zh-CN" sz="2800" dirty="0"/>
          </a:p>
        </p:txBody>
      </p:sp>
      <p:sp>
        <p:nvSpPr>
          <p:cNvPr id="5" name="QB_6_BD.306_1#04280cf66?htil=16&amp;vaa=1&amp;vcp=1&amp;vis=1&amp;pid=1503a8c12&amp;color=0,0,0&amp;vtp=1&amp;vaab=1&amp;bbb=1&amp;hb=1"/>
          <p:cNvSpPr/>
          <p:nvPr/>
        </p:nvSpPr>
        <p:spPr>
          <a:xfrm>
            <a:off x="539496" y="2818701"/>
            <a:ext cx="6407109" cy="1232325"/>
          </a:xfrm>
          <a:prstGeom prst="rect">
            <a:avLst/>
          </a:prstGeom>
          <a:noFill/>
        </p:spPr>
        <p:txBody>
          <a:bodyPr wrap="square" lIns="0" tIns="0" rIns="0" bIns="0" rtlCol="0" anchor="t">
            <a:spAutoFit/>
          </a:bodyPr>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（2）若视野中出现气泡，最可能是图甲中</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（填序号）步骤操作不规范造成的。</a:t>
            </a:r>
            <a:endParaRPr lang="en-US" altLang="zh-CN" sz="2800" dirty="0"/>
          </a:p>
        </p:txBody>
      </p:sp>
      <p:sp>
        <p:nvSpPr>
          <p:cNvPr id="6" name="QB_6_AN.2_1#04280cf66.blank?vaa=1&amp;vcp=1&amp;vis=1&amp;pid=1503a8c12&amp;color=0,0,0&amp;vpa=184&amp;vtp=1&amp;vaab=1"/>
          <p:cNvSpPr/>
          <p:nvPr/>
        </p:nvSpPr>
        <p:spPr>
          <a:xfrm>
            <a:off x="954442" y="3447439"/>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①</a:t>
            </a:r>
            <a:endParaRPr lang="en-US" altLang="zh-CN" sz="2800" dirty="0"/>
          </a:p>
        </p:txBody>
      </p:sp>
      <p:sp>
        <p:nvSpPr>
          <p:cNvPr id="7" name="QB_6_BD.308_1#dbbb9a58d?htil=16&amp;vaa=1&amp;vcp=1&amp;vis=1&amp;pid=1503a8c12&amp;color=0,0,0&amp;vtp=1&amp;vaab=1&amp;bbb=1&amp;hb=1"/>
          <p:cNvSpPr/>
          <p:nvPr/>
        </p:nvSpPr>
        <p:spPr>
          <a:xfrm>
            <a:off x="539496" y="4095686"/>
            <a:ext cx="6407109" cy="1232325"/>
          </a:xfrm>
          <a:prstGeom prst="rect">
            <a:avLst/>
          </a:prstGeom>
          <a:noFill/>
        </p:spPr>
        <p:txBody>
          <a:bodyPr wrap="square" lIns="0" tIns="0" rIns="0" bIns="0" rtlCol="0" anchor="t">
            <a:spAutoFit/>
          </a:bodyPr>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（3）图丙中的</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（填字母）最可能是小明用显微镜观察到的视野图像。</a:t>
            </a:r>
            <a:endParaRPr lang="en-US" altLang="zh-CN" sz="2800" dirty="0"/>
          </a:p>
        </p:txBody>
      </p:sp>
      <p:sp>
        <p:nvSpPr>
          <p:cNvPr id="8" name="QB_6_AN.309_1#dbbb9a58d.blank?vaa=1&amp;vcp=1&amp;vis=1&amp;pid=1503a8c12&amp;color=0,0,0&amp;vpa=185&amp;vtp=1&amp;vaab=1"/>
          <p:cNvSpPr/>
          <p:nvPr/>
        </p:nvSpPr>
        <p:spPr>
          <a:xfrm>
            <a:off x="2835814" y="4065206"/>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bg/>
                                          </p:spTgt>
                                        </p:tgtEl>
                                        <p:attrNameLst>
                                          <p:attrName>style.visibility</p:attrName>
                                        </p:attrNameLst>
                                      </p:cBhvr>
                                      <p:to>
                                        <p:strVal val="visible"/>
                                      </p:to>
                                    </p:set>
                                    <p:animEffect transition="in" filter="wipe(left)">
                                      <p:cBhvr>
                                        <p:cTn id="23" dur="500"/>
                                        <p:tgtEl>
                                          <p:spTgt spid="8">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left)">
                                      <p:cBhvr>
                                        <p:cTn id="26"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P spid="8" grpId="0" build="p"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310_1#355334f1b?vaa=1&amp;vcp=1&amp;vis=1&amp;pid=1503a8c12&amp;color=0,0,0&amp;mp=1&amp;vtp=1&amp;vaab=1&amp;bt=1&amp;bbb=1&amp;hb=1"/>
          <p:cNvSpPr/>
          <p:nvPr/>
        </p:nvSpPr>
        <p:spPr>
          <a:xfrm>
            <a:off x="539496" y="649192"/>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（4）在显微镜下观察到洋葱鳞片叶内表皮细胞后</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，小明可调节图丁中</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填序号）使物像更清晰。</a:t>
            </a:r>
            <a:endParaRPr lang="en-US" altLang="zh-CN" sz="2800" dirty="0"/>
          </a:p>
        </p:txBody>
      </p:sp>
      <p:sp>
        <p:nvSpPr>
          <p:cNvPr id="3" name="QB_6_AN.1_1#355334f1b.blank?vaa=1&amp;vcp=1&amp;vis=1&amp;pid=1503a8c12&amp;color=0,0,0&amp;mp=1&amp;vpa=186&amp;vtp=1&amp;vaab=1"/>
          <p:cNvSpPr/>
          <p:nvPr/>
        </p:nvSpPr>
        <p:spPr>
          <a:xfrm>
            <a:off x="1261015" y="1245457"/>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⑦</a:t>
            </a:r>
            <a:endParaRPr lang="en-US" altLang="zh-CN" sz="2800" dirty="0"/>
          </a:p>
        </p:txBody>
      </p:sp>
      <p:pic>
        <p:nvPicPr>
          <p:cNvPr id="4" name="QO_5_BD.310_2#355334f1b?vaa=1&amp;vcp=1&amp;vis=1&amp;pid=1503a8c12&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783572" y="1355256"/>
            <a:ext cx="3812339" cy="374085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B_6_BD.312_1#99087cfd5?vaa=1&amp;vcp=1&amp;vis=1&amp;pid=1503a8c12&amp;color=0,0,0&amp;vtp=1&amp;vaab=1&amp;bbb=1&amp;hb=1"/>
          <p:cNvSpPr/>
          <p:nvPr/>
        </p:nvSpPr>
        <p:spPr>
          <a:xfrm>
            <a:off x="539496" y="4996021"/>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（5）图乙中，与鳞片叶相比</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，管状叶细胞中特有的能量转换器是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6" name="QB_6_AN.313_1#99087cfd5.blank?vaa=1&amp;vcp=1&amp;vis=1&amp;pid=1503a8c12&amp;color=0,0,0&amp;vpa=187&amp;vtp=1&amp;vaab=1&amp;bbb=1&amp;hb=1"/>
          <p:cNvSpPr/>
          <p:nvPr/>
        </p:nvSpPr>
        <p:spPr>
          <a:xfrm>
            <a:off x="539496" y="4965541"/>
            <a:ext cx="11109960" cy="1207072"/>
          </a:xfrm>
          <a:prstGeom prst="rect">
            <a:avLst/>
          </a:prstGeom>
          <a:noFill/>
        </p:spPr>
        <p:txBody>
          <a:bodyPr wrap="square" lIns="0" tIns="0" rIns="0" bIns="0" rtlCol="0" anchor="t"/>
          <a:lstStyle/>
          <a:p>
            <a:pPr latinLnBrk="1">
              <a:lnSpc>
                <a:spcPct val="15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叶绿体</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4_1#575385d28?vaa=1&amp;vcp=1&amp;vis=1&amp;pid=52f476ab0&amp;color=0,0,0&amp;mp=1&amp;vtp=1&amp;vaab=1&amp;bt=1&amp;bbb=1&amp;hb=1"/>
          <p:cNvSpPr/>
          <p:nvPr/>
        </p:nvSpPr>
        <p:spPr>
          <a:xfrm>
            <a:off x="539496" y="1564354"/>
            <a:ext cx="11109960" cy="37921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（2）反光镜：可调节光线强弱，一面是平面镜</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（光线</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时用），一</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面是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面镜</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光线弱时用）。</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（3）镜筒：连接</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与</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（4）转换器：更换</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时转动此处。</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（5）粗准焦螺旋：</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幅度升降镜筒调焦距。细准焦螺旋：</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幅度</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升降镜筒调焦距。</a:t>
            </a:r>
            <a:endParaRPr lang="en-US" altLang="zh-CN" sz="2800" dirty="0"/>
          </a:p>
        </p:txBody>
      </p:sp>
      <p:sp>
        <p:nvSpPr>
          <p:cNvPr id="3" name="QB_6_AN.1_1#575385d28.blank?vaa=1&amp;vcp=1&amp;vis=1&amp;pid=52f476ab0&amp;color=0,0,0&amp;mp=1&amp;vpa=2&amp;vtp=1&amp;vaab=1"/>
          <p:cNvSpPr/>
          <p:nvPr/>
        </p:nvSpPr>
        <p:spPr>
          <a:xfrm>
            <a:off x="8906414" y="1533874"/>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强</a:t>
            </a:r>
            <a:endParaRPr lang="en-US" altLang="zh-CN" sz="2800" dirty="0"/>
          </a:p>
        </p:txBody>
      </p:sp>
      <p:sp>
        <p:nvSpPr>
          <p:cNvPr id="4" name="QB_6_AN.2_1#575385d28.blank?vaa=1&amp;vcp=1&amp;vis=1&amp;pid=52f476ab0&amp;color=0,0,0&amp;mp=1&amp;vpa=3&amp;vtp=1&amp;vaab=1"/>
          <p:cNvSpPr/>
          <p:nvPr/>
        </p:nvSpPr>
        <p:spPr>
          <a:xfrm>
            <a:off x="1261015" y="2181574"/>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凹</a:t>
            </a:r>
            <a:endParaRPr lang="en-US" altLang="zh-CN" sz="2800" dirty="0"/>
          </a:p>
        </p:txBody>
      </p:sp>
      <p:sp>
        <p:nvSpPr>
          <p:cNvPr id="6" name="QB_6_AN.3_1#575385d28.blank?vaa=1&amp;vcp=1&amp;vis=1&amp;pid=52f476ab0&amp;color=0,0,0&amp;vpa=4&amp;vtp=1&amp;vaab=1&amp;bbb=1"/>
          <p:cNvSpPr/>
          <p:nvPr/>
        </p:nvSpPr>
        <p:spPr>
          <a:xfrm>
            <a:off x="3216815" y="2829274"/>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目镜</a:t>
            </a:r>
            <a:endParaRPr lang="en-US" altLang="zh-CN" sz="2800" dirty="0"/>
          </a:p>
        </p:txBody>
      </p:sp>
      <p:sp>
        <p:nvSpPr>
          <p:cNvPr id="7" name="QB_6_AN.4_1#575385d28.blank?vaa=1&amp;vcp=1&amp;vis=1&amp;pid=52f476ab0&amp;color=0,0,0&amp;vpa=5&amp;vtp=1&amp;vaab=1&amp;bbb=1"/>
          <p:cNvSpPr/>
          <p:nvPr/>
        </p:nvSpPr>
        <p:spPr>
          <a:xfrm>
            <a:off x="4639215" y="2829274"/>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物镜</a:t>
            </a:r>
            <a:endParaRPr lang="en-US" altLang="zh-CN" sz="2800" dirty="0"/>
          </a:p>
        </p:txBody>
      </p:sp>
      <p:sp>
        <p:nvSpPr>
          <p:cNvPr id="9" name="QB_6_AN.5_1#575385d28.blank?vaa=1&amp;vcp=1&amp;vis=1&amp;pid=52f476ab0&amp;color=0,0,0&amp;vpa=6&amp;vtp=1&amp;vaab=1&amp;bbb=1"/>
          <p:cNvSpPr/>
          <p:nvPr/>
        </p:nvSpPr>
        <p:spPr>
          <a:xfrm>
            <a:off x="3572415" y="3476974"/>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物镜</a:t>
            </a:r>
            <a:endParaRPr lang="en-US" altLang="zh-CN" sz="2800" dirty="0"/>
          </a:p>
        </p:txBody>
      </p:sp>
      <p:sp>
        <p:nvSpPr>
          <p:cNvPr id="11" name="QB_6_AN.13_1#575385d28.blank?vaa=1&amp;vcp=1&amp;vis=1&amp;pid=52f476ab0&amp;color=0,0,0&amp;vpa=7&amp;vtp=1&amp;vaab=1"/>
          <p:cNvSpPr/>
          <p:nvPr/>
        </p:nvSpPr>
        <p:spPr>
          <a:xfrm>
            <a:off x="3572415" y="4124674"/>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大</a:t>
            </a:r>
            <a:endParaRPr lang="en-US" altLang="zh-CN" sz="2800" dirty="0"/>
          </a:p>
        </p:txBody>
      </p:sp>
      <p:sp>
        <p:nvSpPr>
          <p:cNvPr id="12" name="QB_6_AN.14_1#575385d28.blank?vaa=1&amp;vcp=1&amp;vis=1&amp;pid=52f476ab0&amp;color=0,0,0&amp;vpa=8&amp;vtp=1&amp;vaab=1"/>
          <p:cNvSpPr/>
          <p:nvPr/>
        </p:nvSpPr>
        <p:spPr>
          <a:xfrm>
            <a:off x="9973214" y="4124674"/>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小</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
                                            <p:bg/>
                                          </p:spTgt>
                                        </p:tgtEl>
                                        <p:attrNameLst>
                                          <p:attrName>style.visibility</p:attrName>
                                        </p:attrNameLst>
                                      </p:cBhvr>
                                      <p:to>
                                        <p:strVal val="visible"/>
                                      </p:to>
                                    </p:set>
                                    <p:animEffect transition="in" filter="wipe(left)">
                                      <p:cBhvr>
                                        <p:cTn id="31" dur="500"/>
                                        <p:tgtEl>
                                          <p:spTgt spid="7">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wipe(left)">
                                      <p:cBhvr>
                                        <p:cTn id="34" dur="500"/>
                                        <p:tgtEl>
                                          <p:spTgt spid="7">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9">
                                            <p:bg/>
                                          </p:spTgt>
                                        </p:tgtEl>
                                        <p:attrNameLst>
                                          <p:attrName>style.visibility</p:attrName>
                                        </p:attrNameLst>
                                      </p:cBhvr>
                                      <p:to>
                                        <p:strVal val="visible"/>
                                      </p:to>
                                    </p:set>
                                    <p:animEffect transition="in" filter="wipe(left)">
                                      <p:cBhvr>
                                        <p:cTn id="39" dur="500"/>
                                        <p:tgtEl>
                                          <p:spTgt spid="9">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wipe(left)">
                                      <p:cBhvr>
                                        <p:cTn id="42" dur="500"/>
                                        <p:tgtEl>
                                          <p:spTgt spid="9">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1">
                                            <p:bg/>
                                          </p:spTgt>
                                        </p:tgtEl>
                                        <p:attrNameLst>
                                          <p:attrName>style.visibility</p:attrName>
                                        </p:attrNameLst>
                                      </p:cBhvr>
                                      <p:to>
                                        <p:strVal val="visible"/>
                                      </p:to>
                                    </p:set>
                                    <p:animEffect transition="in" filter="wipe(left)">
                                      <p:cBhvr>
                                        <p:cTn id="47" dur="500"/>
                                        <p:tgtEl>
                                          <p:spTgt spid="11">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1">
                                            <p:txEl>
                                              <p:pRg st="0" end="0"/>
                                            </p:txEl>
                                          </p:spTgt>
                                        </p:tgtEl>
                                        <p:attrNameLst>
                                          <p:attrName>style.visibility</p:attrName>
                                        </p:attrNameLst>
                                      </p:cBhvr>
                                      <p:to>
                                        <p:strVal val="visible"/>
                                      </p:to>
                                    </p:set>
                                    <p:animEffect transition="in" filter="wipe(left)">
                                      <p:cBhvr>
                                        <p:cTn id="50" dur="500"/>
                                        <p:tgtEl>
                                          <p:spTgt spid="11">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2">
                                            <p:bg/>
                                          </p:spTgt>
                                        </p:tgtEl>
                                        <p:attrNameLst>
                                          <p:attrName>style.visibility</p:attrName>
                                        </p:attrNameLst>
                                      </p:cBhvr>
                                      <p:to>
                                        <p:strVal val="visible"/>
                                      </p:to>
                                    </p:set>
                                    <p:animEffect transition="in" filter="wipe(left)">
                                      <p:cBhvr>
                                        <p:cTn id="55" dur="500"/>
                                        <p:tgtEl>
                                          <p:spTgt spid="12">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2">
                                            <p:txEl>
                                              <p:pRg st="0" end="0"/>
                                            </p:txEl>
                                          </p:spTgt>
                                        </p:tgtEl>
                                        <p:attrNameLst>
                                          <p:attrName>style.visibility</p:attrName>
                                        </p:attrNameLst>
                                      </p:cBhvr>
                                      <p:to>
                                        <p:strVal val="visible"/>
                                      </p:to>
                                    </p:set>
                                    <p:animEffect transition="in" filter="wipe(left)">
                                      <p:cBhvr>
                                        <p:cTn id="58"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6" grpId="0" build="p" animBg="1"/>
      <p:bldP spid="7" grpId="0" build="p" animBg="1"/>
      <p:bldP spid="9" grpId="0" build="p" animBg="1"/>
      <p:bldP spid="11" grpId="0" build="p" animBg="1"/>
      <p:bldP spid="12"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5_BD.15_1#725cb9455?vaa=1&amp;vcp=1&amp;vis=1&amp;pid=72a341bd9&amp;color=0,0,0&amp;vtp=1&amp;vaab=1&amp;bt=1&amp;bbb=1"/>
              <p:cNvSpPr/>
              <p:nvPr/>
            </p:nvSpPr>
            <p:spPr>
              <a:xfrm>
                <a:off x="539496" y="1894586"/>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显微镜的使用：取镜安放</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对光</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放置玻片标本</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观察</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收放。</a:t>
                </a:r>
                <a:endParaRPr lang="en-US" altLang="zh-CN" sz="2800" dirty="0">
                  <a:solidFill>
                    <a:srgbClr val="000000"/>
                  </a:solidFill>
                </a:endParaRPr>
              </a:p>
            </p:txBody>
          </p:sp>
        </mc:Choice>
        <mc:Fallback xmlns="">
          <p:sp>
            <p:nvSpPr>
              <p:cNvPr id="2" name="QO_5_BD.15_1#725cb9455?vaa=1&amp;vcp=1&amp;vis=1&amp;pid=72a341bd9&amp;color=0,0,0&amp;vtp=1&amp;vaab=1&amp;bt=1&amp;bbb=1"/>
              <p:cNvSpPr>
                <a:spLocks noRot="1" noChangeAspect="1" noMove="1" noResize="1" noEditPoints="1" noAdjustHandles="1" noChangeArrowheads="1" noChangeShapeType="1" noTextEdit="1"/>
              </p:cNvSpPr>
              <p:nvPr/>
            </p:nvSpPr>
            <p:spPr>
              <a:xfrm>
                <a:off x="539496" y="1894586"/>
                <a:ext cx="11109960" cy="553657"/>
              </a:xfrm>
              <a:prstGeom prst="rect">
                <a:avLst/>
              </a:prstGeom>
              <a:blipFill rotWithShape="1">
                <a:blip r:embed="rId3"/>
                <a:stretch>
                  <a:fillRect l="-3" t="-69" r="3" b="-12329"/>
                </a:stretch>
              </a:blipFill>
            </p:spPr>
            <p:txBody>
              <a:bodyPr/>
              <a:lstStyle/>
              <a:p>
                <a:r>
                  <a:rPr lang="zh-CN" altLang="en-US">
                    <a:noFill/>
                  </a:rPr>
                  <a:t> </a:t>
                </a:r>
              </a:p>
            </p:txBody>
          </p:sp>
        </mc:Fallback>
      </mc:AlternateContent>
      <p:sp>
        <p:nvSpPr>
          <p:cNvPr id="3" name="QO_6_BD.16_1#8030e4f73?vaa=1&amp;vcp=1&amp;vis=1&amp;pid=725cb9455&amp;color=0,0,0&amp;vtp=1&amp;vaab=1&amp;bbb=1"/>
          <p:cNvSpPr/>
          <p:nvPr/>
        </p:nvSpPr>
        <p:spPr>
          <a:xfrm>
            <a:off x="539496" y="2458339"/>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（1）取镜安放：</a:t>
            </a:r>
            <a:endParaRPr lang="en-US" altLang="zh-CN" sz="2800" dirty="0">
              <a:solidFill>
                <a:srgbClr val="000000"/>
              </a:solidFill>
            </a:endParaRPr>
          </a:p>
        </p:txBody>
      </p:sp>
      <p:sp>
        <p:nvSpPr>
          <p:cNvPr id="4" name="QB_7_BD.17_1#85cab0ae3?vaa=1&amp;vcp=1&amp;vis=1&amp;pid=8030e4f73&amp;color=0,0,0&amp;vtp=1&amp;vaab=1&amp;bbb=1&amp;hb=1"/>
          <p:cNvSpPr/>
          <p:nvPr/>
        </p:nvSpPr>
        <p:spPr>
          <a:xfrm>
            <a:off x="539496" y="3089592"/>
            <a:ext cx="11109960" cy="1849057"/>
          </a:xfrm>
          <a:prstGeom prst="rect">
            <a:avLst/>
          </a:prstGeom>
          <a:noFill/>
        </p:spPr>
        <p:txBody>
          <a:bodyPr wrap="none" lIns="0" tIns="0" rIns="0" bIns="0" rtlCol="0" anchor="t"/>
          <a:lstStyle/>
          <a:p>
            <a:pPr algn="l"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①一手握住</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，一手托住</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将显微镜轻轻放在实验台上</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。镜</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臂靠近身体略偏左，镜座距实验台边缘约</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②从镜箱中取出</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和</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，分别安装在镜筒和转换器上。</a:t>
            </a:r>
            <a:endParaRPr lang="en-US" altLang="zh-CN" sz="2800" dirty="0">
              <a:solidFill>
                <a:srgbClr val="000000"/>
              </a:solidFill>
            </a:endParaRPr>
          </a:p>
        </p:txBody>
      </p:sp>
      <p:sp>
        <p:nvSpPr>
          <p:cNvPr id="5" name="QB_7_AN.1_1#85cab0ae3.blank?vaa=1&amp;vcp=1&amp;vis=1&amp;pid=8030e4f73&amp;color=0,0,0&amp;vpa=9&amp;vtp=1&amp;vaab=1&amp;bbb=1"/>
          <p:cNvSpPr/>
          <p:nvPr/>
        </p:nvSpPr>
        <p:spPr>
          <a:xfrm>
            <a:off x="2327814" y="3059112"/>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镜臂</a:t>
            </a:r>
            <a:endParaRPr lang="en-US" altLang="zh-CN" sz="2800" dirty="0">
              <a:solidFill>
                <a:srgbClr val="FF0000"/>
              </a:solidFill>
            </a:endParaRPr>
          </a:p>
        </p:txBody>
      </p:sp>
      <p:sp>
        <p:nvSpPr>
          <p:cNvPr id="6" name="QB_7_AN.2_1#85cab0ae3.blank?vaa=1&amp;vcp=1&amp;vis=1&amp;pid=8030e4f73&amp;color=0,0,0&amp;vpa=10&amp;vtp=1&amp;vaab=1&amp;bbb=1"/>
          <p:cNvSpPr/>
          <p:nvPr/>
        </p:nvSpPr>
        <p:spPr>
          <a:xfrm>
            <a:off x="5172615" y="3059112"/>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镜座</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7" name="QB_7_AN.3_1#85cab0ae3.blank?vaa=1&amp;vcp=1&amp;vis=1&amp;pid=8030e4f73&amp;color=0,0,0&amp;vpa=11&amp;vtp=1&amp;vaab=1&amp;bbb=1"/>
              <p:cNvSpPr/>
              <p:nvPr/>
            </p:nvSpPr>
            <p:spPr>
              <a:xfrm>
                <a:off x="7027608" y="3831018"/>
                <a:ext cx="908050" cy="402844"/>
              </a:xfrm>
              <a:prstGeom prst="rect">
                <a:avLst/>
              </a:prstGeom>
              <a:noFill/>
            </p:spPr>
            <p:txBody>
              <a:bodyPr wrap="none" lIns="0" tIns="0" rIns="0" bIns="0" rtlCol="0" anchor="t"/>
              <a:lstStyle/>
              <a:p>
                <a:pPr algn="ctr" latinLnBrk="1">
                  <a:lnSpc>
                    <a:spcPts val="3400"/>
                  </a:lnSpc>
                </a:pP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5 </m:t>
                    </m:r>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cm</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7" name="QB_7_AN.3_1#85cab0ae3.blank?vaa=1&amp;vcp=1&amp;vis=1&amp;pid=8030e4f73&amp;color=0,0,0&amp;vpa=11&amp;vtp=1&amp;vaab=1&amp;bbb=1"/>
              <p:cNvSpPr>
                <a:spLocks noRot="1" noChangeAspect="1" noMove="1" noResize="1" noEditPoints="1" noAdjustHandles="1" noChangeArrowheads="1" noChangeShapeType="1" noTextEdit="1"/>
              </p:cNvSpPr>
              <p:nvPr/>
            </p:nvSpPr>
            <p:spPr>
              <a:xfrm>
                <a:off x="7027608" y="3831018"/>
                <a:ext cx="908050" cy="402844"/>
              </a:xfrm>
              <a:prstGeom prst="rect">
                <a:avLst/>
              </a:prstGeom>
              <a:blipFill rotWithShape="1">
                <a:blip r:embed="rId4"/>
                <a:stretch>
                  <a:fillRect l="-7" t="-16" r="7" b="-7172"/>
                </a:stretch>
              </a:blipFill>
            </p:spPr>
            <p:txBody>
              <a:bodyPr/>
              <a:lstStyle/>
              <a:p>
                <a:r>
                  <a:rPr lang="zh-CN" altLang="en-US">
                    <a:noFill/>
                  </a:rPr>
                  <a:t> </a:t>
                </a:r>
              </a:p>
            </p:txBody>
          </p:sp>
        </mc:Fallback>
      </mc:AlternateContent>
      <p:sp>
        <p:nvSpPr>
          <p:cNvPr id="9" name="QB_7_AN.22_1#85cab0ae3.blank?vaa=1&amp;vcp=1&amp;vis=1&amp;pid=8030e4f73&amp;color=0,0,0&amp;vpa=12&amp;vtp=1&amp;vaab=1&amp;bbb=1"/>
          <p:cNvSpPr/>
          <p:nvPr/>
        </p:nvSpPr>
        <p:spPr>
          <a:xfrm>
            <a:off x="3039014" y="4333557"/>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目镜</a:t>
            </a:r>
            <a:endParaRPr lang="en-US" altLang="zh-CN" sz="2800" dirty="0">
              <a:solidFill>
                <a:srgbClr val="FF0000"/>
              </a:solidFill>
            </a:endParaRPr>
          </a:p>
        </p:txBody>
      </p:sp>
      <p:sp>
        <p:nvSpPr>
          <p:cNvPr id="10" name="QB_7_AN.23_1#85cab0ae3.blank?vaa=1&amp;vcp=1&amp;vis=1&amp;pid=8030e4f73&amp;color=0,0,0&amp;vpa=13&amp;vtp=1&amp;vaab=1&amp;bbb=1"/>
          <p:cNvSpPr/>
          <p:nvPr/>
        </p:nvSpPr>
        <p:spPr>
          <a:xfrm>
            <a:off x="4461415" y="4333557"/>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物镜</a:t>
            </a:r>
            <a:endParaRPr lang="en-US" altLang="zh-CN" sz="2800" dirty="0">
              <a:solidFill>
                <a:srgbClr val="FF0000"/>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wipe(left)">
                                      <p:cBhvr>
                                        <p:cTn id="23" dur="500"/>
                                        <p:tgtEl>
                                          <p:spTgt spid="7">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9">
                                            <p:bg/>
                                          </p:spTgt>
                                        </p:tgtEl>
                                        <p:attrNameLst>
                                          <p:attrName>style.visibility</p:attrName>
                                        </p:attrNameLst>
                                      </p:cBhvr>
                                      <p:to>
                                        <p:strVal val="visible"/>
                                      </p:to>
                                    </p:set>
                                    <p:animEffect transition="in" filter="wipe(left)">
                                      <p:cBhvr>
                                        <p:cTn id="31" dur="500"/>
                                        <p:tgtEl>
                                          <p:spTgt spid="9">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9">
                                            <p:txEl>
                                              <p:pRg st="0" end="0"/>
                                            </p:txEl>
                                          </p:spTgt>
                                        </p:tgtEl>
                                        <p:attrNameLst>
                                          <p:attrName>style.visibility</p:attrName>
                                        </p:attrNameLst>
                                      </p:cBhvr>
                                      <p:to>
                                        <p:strVal val="visible"/>
                                      </p:to>
                                    </p:set>
                                    <p:animEffect transition="in" filter="wipe(left)">
                                      <p:cBhvr>
                                        <p:cTn id="34" dur="500"/>
                                        <p:tgtEl>
                                          <p:spTgt spid="9">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0">
                                            <p:bg/>
                                          </p:spTgt>
                                        </p:tgtEl>
                                        <p:attrNameLst>
                                          <p:attrName>style.visibility</p:attrName>
                                        </p:attrNameLst>
                                      </p:cBhvr>
                                      <p:to>
                                        <p:strVal val="visible"/>
                                      </p:to>
                                    </p:set>
                                    <p:animEffect transition="in" filter="wipe(left)">
                                      <p:cBhvr>
                                        <p:cTn id="39" dur="500"/>
                                        <p:tgtEl>
                                          <p:spTgt spid="10">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0">
                                            <p:txEl>
                                              <p:pRg st="0" end="0"/>
                                            </p:txEl>
                                          </p:spTgt>
                                        </p:tgtEl>
                                        <p:attrNameLst>
                                          <p:attrName>style.visibility</p:attrName>
                                        </p:attrNameLst>
                                      </p:cBhvr>
                                      <p:to>
                                        <p:strVal val="visible"/>
                                      </p:to>
                                    </p:set>
                                    <p:animEffect transition="in" filter="wipe(left)">
                                      <p:cBhvr>
                                        <p:cTn id="42"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P spid="7" grpId="0" build="p" animBg="1"/>
      <p:bldP spid="9" grpId="0" build="p" animBg="1"/>
      <p:bldP spid="10" grpId="0" build="p" animBg="1"/>
    </p:bld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N2YzNjBkOTgyNWQ1YTMxYzM3MzMwNWFiODNmOWIzYWMifQ=="/>
</p:tagLst>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TotalTime>
  <Words>2732</Words>
  <Application>Microsoft Office PowerPoint</Application>
  <PresentationFormat>宽屏</PresentationFormat>
  <Paragraphs>637</Paragraphs>
  <Slides>71</Slides>
  <Notes>71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71</vt:i4>
      </vt:variant>
    </vt:vector>
  </HeadingPairs>
  <TitlesOfParts>
    <vt:vector size="80" baseType="lpstr">
      <vt:lpstr>Arial (正文)</vt:lpstr>
      <vt:lpstr>华文隶书</vt:lpstr>
      <vt:lpstr>宋体</vt:lpstr>
      <vt:lpstr>微软雅黑</vt:lpstr>
      <vt:lpstr>Arial</vt:lpstr>
      <vt:lpstr>Calibri</vt:lpstr>
      <vt:lpstr>Cambria Math</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958751573@qq.com</cp:lastModifiedBy>
  <cp:revision>20</cp:revision>
  <dcterms:created xsi:type="dcterms:W3CDTF">2024-11-19T10:13:00Z</dcterms:created>
  <dcterms:modified xsi:type="dcterms:W3CDTF">2025-07-25T07:24:12Z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01EFFD9E1E6A4EAB82ADE3C0D24C6A84_12</vt:lpwstr>
  </property>
  <property fmtid="{D5CDD505-2E9C-101B-9397-08002B2CF9AE}" pid="3" name="KSOProductBuildVer">
    <vt:lpwstr>2052-12.1.0.18608</vt:lpwstr>
  </property>
</Properties>
</file>