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308" r:id="rId28"/>
    <p:sldId id="282" r:id="rId29"/>
    <p:sldId id="309" r:id="rId30"/>
    <p:sldId id="310" r:id="rId31"/>
    <p:sldId id="283" r:id="rId32"/>
    <p:sldId id="284" r:id="rId33"/>
    <p:sldId id="285" r:id="rId34"/>
    <p:sldId id="286" r:id="rId35"/>
    <p:sldId id="287" r:id="rId36"/>
    <p:sldId id="312" r:id="rId37"/>
    <p:sldId id="313" r:id="rId38"/>
    <p:sldId id="288" r:id="rId39"/>
    <p:sldId id="314" r:id="rId40"/>
    <p:sldId id="316" r:id="rId41"/>
    <p:sldId id="289" r:id="rId42"/>
    <p:sldId id="290" r:id="rId43"/>
    <p:sldId id="291" r:id="rId44"/>
    <p:sldId id="292" r:id="rId45"/>
    <p:sldId id="317" r:id="rId46"/>
    <p:sldId id="293" r:id="rId47"/>
    <p:sldId id="294" r:id="rId48"/>
    <p:sldId id="318" r:id="rId49"/>
    <p:sldId id="295" r:id="rId50"/>
    <p:sldId id="296" r:id="rId51"/>
    <p:sldId id="297" r:id="rId52"/>
    <p:sldId id="298" r:id="rId53"/>
    <p:sldId id="299" r:id="rId54"/>
    <p:sldId id="319" r:id="rId55"/>
    <p:sldId id="320" r:id="rId56"/>
    <p:sldId id="321" r:id="rId57"/>
    <p:sldId id="300" r:id="rId58"/>
    <p:sldId id="301" r:id="rId59"/>
    <p:sldId id="302" r:id="rId60"/>
    <p:sldId id="303" r:id="rId61"/>
    <p:sldId id="304" r:id="rId62"/>
    <p:sldId id="305" r:id="rId63"/>
    <p:sldId id="322" r:id="rId64"/>
    <p:sldId id="323" r:id="rId6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8619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5e0ad36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F0196E0-2BAE-4B8C-9496-6D38F7C9A9F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中国的经济发展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5e0ad36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CF00355-7B58-450A-B3AD-407B4552D55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4eb24ec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f36d4c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57db722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8ff4ed1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4eb24ec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f36d4ca1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57db722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8ff4ed1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中国的经济发展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D92D173-27B1-AA33-94F8-5E4EAD5C9EA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071C47F-D376-46B6-BAB1-46511C895441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04E5D92-9448-4D27-A6A8-5C987B33D88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21DC3FE-AF84-439A-9418-A07717CB4CF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4eb24ec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f36d4c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57db722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8ff4ed1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4eb24ec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f36d4ca1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57db722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8ff4ed1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1635D692-48A9-3816-A602-4D958457A11B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d54bc72a?sp=1&amp;vcp=1&amp;pid=84d06108c&amp;color=0,0,0&amp;vtp=1&amp;vaab=1&amp;bt=1&amp;bbb=1"/>
          <p:cNvSpPr/>
          <p:nvPr/>
        </p:nvSpPr>
        <p:spPr>
          <a:xfrm>
            <a:off x="539496" y="10047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2.中国的主要铁路干线</a:t>
            </a:r>
            <a:endParaRPr lang="en-US" altLang="zh-CN" sz="2800" dirty="0"/>
          </a:p>
        </p:txBody>
      </p:sp>
      <p:graphicFrame>
        <p:nvGraphicFramePr>
          <p:cNvPr id="11" name="P_6_BD#2d54bc72a?colgroup=8,21&amp;vcp=1&amp;pid=84d06108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414363"/>
              </p:ext>
            </p:extLst>
          </p:nvPr>
        </p:nvGraphicFramePr>
        <p:xfrm>
          <a:off x="539496" y="1686401"/>
          <a:ext cx="11091672" cy="2808924"/>
        </p:xfrm>
        <a:graphic>
          <a:graphicData uri="http://schemas.openxmlformats.org/drawingml/2006/table">
            <a:tbl>
              <a:tblPr/>
              <a:tblGrid>
                <a:gridCol w="3090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南北向普速铁路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京哈线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京沪线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京九线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京广线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—焦柳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宝成—成昆线等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东西向普速铁路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滨洲—滨绥线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京包—包兰线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陇海—兰新线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（沪杭—浙赣—湘黔—贵昆线）等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主要高速铁路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哈大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沪昆高铁等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6_BD#2d54bc72a?sp=1&amp;vcp=1&amp;pid=84d06108c&amp;color=0,0,0&amp;vtp=1&amp;vaab=1&amp;bbb=1&amp;hb=1"/>
          <p:cNvSpPr/>
          <p:nvPr/>
        </p:nvSpPr>
        <p:spPr>
          <a:xfrm>
            <a:off x="539496" y="46328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交通运输方式的选择：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比较五种现代交通运输方式的特点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，根据实际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需要选择合适的交通运输方式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d6eaf83?vcp=1&amp;pid=cf36d4ca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中国的农业</a:t>
            </a:r>
            <a:endParaRPr lang="en-US" altLang="zh-CN" sz="3200" dirty="0"/>
          </a:p>
        </p:txBody>
      </p:sp>
      <p:sp>
        <p:nvSpPr>
          <p:cNvPr id="3" name="QB_6_BD.7_1#715caaefe?sp=1&amp;vaa=1&amp;vcp=1&amp;vis=1&amp;pid=8cd6eaf83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1.主要种植业区和畜牧业区的分布</a:t>
            </a:r>
            <a:endParaRPr lang="en-US" altLang="zh-CN" sz="2800" dirty="0"/>
          </a:p>
        </p:txBody>
      </p:sp>
      <p:graphicFrame>
        <p:nvGraphicFramePr>
          <p:cNvPr id="12" name="QB_6_BD.7_2#715caaefe?colgroup=6,6,17&amp;vaa=1&amp;vcp=1&amp;vis=1&amp;pid=8cd6eaf8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862244"/>
              </p:ext>
            </p:extLst>
          </p:nvPr>
        </p:nvGraphicFramePr>
        <p:xfrm>
          <a:off x="539496" y="1958766"/>
          <a:ext cx="11073384" cy="2227264"/>
        </p:xfrm>
        <a:graphic>
          <a:graphicData uri="http://schemas.openxmlformats.org/drawingml/2006/table">
            <a:tbl>
              <a:tblPr/>
              <a:tblGrid>
                <a:gridCol w="2331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1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主要农业部门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东部季风区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种植业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湿润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半湿润的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丘陵和盆地地区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西部非季风区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半干旱的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8_1#715caaefe.blank?vaa=1&amp;vcp=1&amp;vis=1&amp;pid=8cd6eaf83&amp;color=0,0,0&amp;vpa=6&amp;vtp=1&amp;vaab=1&amp;bbb=1"/>
          <p:cNvSpPr/>
          <p:nvPr/>
        </p:nvSpPr>
        <p:spPr>
          <a:xfrm>
            <a:off x="7970541" y="250015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6" name="QB_6_AN.9_1#715caaefe.blank?vaa=1&amp;vcp=1&amp;vis=1&amp;pid=8cd6eaf83&amp;color=0,0,0&amp;vpa=7&amp;vtp=1&amp;vaab=1&amp;bbb=1"/>
          <p:cNvSpPr/>
          <p:nvPr/>
        </p:nvSpPr>
        <p:spPr>
          <a:xfrm>
            <a:off x="7796413" y="363690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_1#da94174c0?vaa=1&amp;vcp=1&amp;vis=1&amp;pid=8cd6eaf83&amp;color=0,0,0&amp;vtp=1&amp;vaab=1&amp;bt=1&amp;bbb=1"/>
          <p:cNvSpPr/>
          <p:nvPr/>
        </p:nvSpPr>
        <p:spPr>
          <a:xfrm>
            <a:off x="539496" y="8182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2.种植业</a:t>
            </a:r>
            <a:endParaRPr lang="en-US" altLang="zh-CN" sz="2800" dirty="0"/>
          </a:p>
        </p:txBody>
      </p:sp>
      <p:sp>
        <p:nvSpPr>
          <p:cNvPr id="3" name="QB_7_BD.11_1#eef857918?sp=1&amp;vaa=1&amp;vcp=1&amp;vis=1&amp;pid=da94174c0&amp;color=0,0,0&amp;vtp=1&amp;vaab=1&amp;bbb=1"/>
          <p:cNvSpPr/>
          <p:nvPr/>
        </p:nvSpPr>
        <p:spPr>
          <a:xfrm>
            <a:off x="539496" y="14381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（1）粮食作物</a:t>
            </a:r>
            <a:endParaRPr lang="en-US" altLang="zh-CN" sz="2800" dirty="0"/>
          </a:p>
        </p:txBody>
      </p:sp>
      <p:graphicFrame>
        <p:nvGraphicFramePr>
          <p:cNvPr id="13" name="QB_7_BD.11_2#eef857918?colgroup=2,3,8,14&amp;vaa=1&amp;vcp=1&amp;vis=1&amp;pid=da94174c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479155"/>
              </p:ext>
            </p:extLst>
          </p:nvPr>
        </p:nvGraphicFramePr>
        <p:xfrm>
          <a:off x="539496" y="2121566"/>
          <a:ext cx="11082528" cy="3891472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6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8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21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粮食作物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主要商品粮基地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长江中下游平原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四川盆地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洞庭湖平原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鄱阳湖平原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太湖平原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江淮地区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江三角洲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成都平原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三江平原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松嫩平原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12_1#eef857918.blank?vaa=1&amp;vcp=1&amp;vis=1&amp;pid=da94174c0&amp;color=0,0,0&amp;vpa=8&amp;vtp=1&amp;vaab=1&amp;bbb=1"/>
          <p:cNvSpPr/>
          <p:nvPr/>
        </p:nvSpPr>
        <p:spPr>
          <a:xfrm>
            <a:off x="1945036" y="375624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endParaRPr lang="en-US" altLang="zh-CN" sz="2800" dirty="0"/>
          </a:p>
        </p:txBody>
      </p:sp>
      <p:sp>
        <p:nvSpPr>
          <p:cNvPr id="6" name="QB_7_AN.13_1#eef857918.blank?vaa=1&amp;vcp=1&amp;vis=1&amp;pid=da94174c0&amp;color=0,0,0&amp;vpa=9&amp;vtp=1&amp;vaab=1&amp;bbb=1"/>
          <p:cNvSpPr/>
          <p:nvPr/>
        </p:nvSpPr>
        <p:spPr>
          <a:xfrm>
            <a:off x="1945036" y="515483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_1#bed9dbd83?sp=1&amp;vaa=1&amp;vcp=1&amp;vis=1&amp;pid=da94174c0&amp;color=0,0,0&amp;vtp=1&amp;vaab=1&amp;bt=1&amp;bbb=1"/>
          <p:cNvSpPr/>
          <p:nvPr/>
        </p:nvSpPr>
        <p:spPr>
          <a:xfrm>
            <a:off x="539496" y="8725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（2）经济作物</a:t>
            </a:r>
            <a:endParaRPr lang="en-US" altLang="zh-CN" sz="2800" dirty="0"/>
          </a:p>
        </p:txBody>
      </p:sp>
      <p:graphicFrame>
        <p:nvGraphicFramePr>
          <p:cNvPr id="14" name="QB_7_BD.14_2#bed9dbd83?colgroup=4,6,18&amp;vaa=1&amp;vcp=1&amp;vis=1&amp;pid=da94174c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791527"/>
              </p:ext>
            </p:extLst>
          </p:nvPr>
        </p:nvGraphicFramePr>
        <p:xfrm>
          <a:off x="539496" y="1554161"/>
          <a:ext cx="11073384" cy="3926716"/>
        </p:xfrm>
        <a:graphic>
          <a:graphicData uri="http://schemas.openxmlformats.org/drawingml/2006/table">
            <a:tbl>
              <a:tblPr/>
              <a:tblGrid>
                <a:gridCol w="1892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20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主要经济作物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油料作物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花生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黄淮地区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河南等地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糖料作物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四川盆地和华南地区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是最大产区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甜菜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内蒙古和新疆等地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纤维作物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棉花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黄河中下游地区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长江中下游地区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南部（长绒棉）为我国三大棉花产区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7_AN.15_1#bed9dbd83.blank?vaa=1&amp;vcp=1&amp;vis=1&amp;pid=da94174c0&amp;color=0,0,0&amp;vpa=10&amp;vtp=1&amp;vaab=1&amp;bbb=1"/>
          <p:cNvSpPr/>
          <p:nvPr/>
        </p:nvSpPr>
        <p:spPr>
          <a:xfrm>
            <a:off x="4974358" y="207937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</a:t>
            </a:r>
            <a:endParaRPr lang="en-US" altLang="zh-CN" sz="2800" dirty="0"/>
          </a:p>
        </p:txBody>
      </p:sp>
      <p:sp>
        <p:nvSpPr>
          <p:cNvPr id="5" name="QB_7_AN.16_1#bed9dbd83.blank?vaa=1&amp;vcp=1&amp;vis=1&amp;pid=da94174c0&amp;color=0,0,0&amp;vpa=11&amp;vtp=1&amp;vaab=1&amp;bbb=1"/>
          <p:cNvSpPr/>
          <p:nvPr/>
        </p:nvSpPr>
        <p:spPr>
          <a:xfrm>
            <a:off x="6739658" y="264585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</a:t>
            </a:r>
            <a:endParaRPr lang="en-US" altLang="zh-CN" sz="2800" dirty="0"/>
          </a:p>
        </p:txBody>
      </p:sp>
      <p:sp>
        <p:nvSpPr>
          <p:cNvPr id="6" name="QB_7_AN.17_1#bed9dbd83.blank?vaa=1&amp;vcp=1&amp;vis=1&amp;pid=da94174c0&amp;color=0,0,0&amp;vpa=12&amp;vtp=1&amp;vaab=1&amp;bbb=1"/>
          <p:cNvSpPr/>
          <p:nvPr/>
        </p:nvSpPr>
        <p:spPr>
          <a:xfrm>
            <a:off x="8517658" y="321233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</a:t>
            </a:r>
            <a:endParaRPr lang="en-US" altLang="zh-CN" sz="2800" dirty="0"/>
          </a:p>
        </p:txBody>
      </p:sp>
      <p:sp>
        <p:nvSpPr>
          <p:cNvPr id="7" name="QB_7_AN.18_1#bed9dbd83.blank?vaa=1&amp;vcp=1&amp;vis=1&amp;pid=da94174c0&amp;color=0,0,0&amp;vpa=13&amp;vtp=1&amp;vaab=1&amp;bbb=1"/>
          <p:cNvSpPr/>
          <p:nvPr/>
        </p:nvSpPr>
        <p:spPr>
          <a:xfrm>
            <a:off x="4974358" y="3778822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黑龙江</a:t>
            </a:r>
            <a:endParaRPr lang="en-US" altLang="zh-CN" sz="2800" dirty="0"/>
          </a:p>
        </p:txBody>
      </p:sp>
      <p:sp>
        <p:nvSpPr>
          <p:cNvPr id="8" name="QB_7_AN.19_1#bed9dbd83.blank?vaa=1&amp;vcp=1&amp;vis=1&amp;pid=da94174c0&amp;color=0,0,0&amp;vpa=14&amp;vtp=1&amp;vaab=1&amp;bbb=1"/>
          <p:cNvSpPr/>
          <p:nvPr/>
        </p:nvSpPr>
        <p:spPr>
          <a:xfrm>
            <a:off x="10574985" y="438467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_1#31c58e0bb?sp=1&amp;vaa=1&amp;vcp=1&amp;vis=1&amp;pid=8cd6eaf83&amp;color=0,0,0&amp;vtp=1&amp;vaab=1&amp;bt=1&amp;bbb=1"/>
          <p:cNvSpPr/>
          <p:nvPr/>
        </p:nvSpPr>
        <p:spPr>
          <a:xfrm>
            <a:off x="539496" y="5230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.畜牧业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（1）我国的畜牧业主要分布在西部干旱、半干旱的非季风区，那里分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布着我国的四大牧区。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（2）我国四大牧区及其主要优良畜种</a:t>
            </a:r>
            <a:endParaRPr lang="en-US" altLang="zh-CN" sz="2800" dirty="0"/>
          </a:p>
        </p:txBody>
      </p:sp>
      <p:graphicFrame>
        <p:nvGraphicFramePr>
          <p:cNvPr id="15" name="QB_6_BD.20_4#31c58e0bb?colgroup=14,14&amp;vaa=1&amp;vcp=1&amp;vis=1&amp;pid=8cd6eaf8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365114"/>
              </p:ext>
            </p:extLst>
          </p:nvPr>
        </p:nvGraphicFramePr>
        <p:xfrm>
          <a:off x="539496" y="3148424"/>
          <a:ext cx="11082528" cy="2805496"/>
        </p:xfrm>
        <a:graphic>
          <a:graphicData uri="http://schemas.openxmlformats.org/drawingml/2006/table">
            <a:tbl>
              <a:tblPr/>
              <a:tblGrid>
                <a:gridCol w="5532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四大牧区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主要优良畜种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三河马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三河牛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阿拉善骆驼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伊犁马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青海牧区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牦牛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藏绵羊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藏山羊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QB_6_AN.21_1#31c58e0bb.blank?vaa=1&amp;vcp=1&amp;vis=1&amp;pid=8cd6eaf83&amp;color=0,0,0&amp;vpa=15&amp;vtp=1&amp;vaab=1&amp;bbb=1"/>
          <p:cNvSpPr/>
          <p:nvPr/>
        </p:nvSpPr>
        <p:spPr>
          <a:xfrm>
            <a:off x="6153935" y="424011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细毛羊</a:t>
            </a:r>
            <a:endParaRPr lang="en-US" altLang="zh-CN" sz="2800" dirty="0"/>
          </a:p>
        </p:txBody>
      </p:sp>
      <p:sp>
        <p:nvSpPr>
          <p:cNvPr id="7" name="QB_6_AN.22_1#31c58e0bb.blank?vaa=1&amp;vcp=1&amp;vis=1&amp;pid=8cd6eaf83&amp;color=0,0,0&amp;vpa=16&amp;vtp=1&amp;vaab=1&amp;bbb=1"/>
          <p:cNvSpPr/>
          <p:nvPr/>
        </p:nvSpPr>
        <p:spPr>
          <a:xfrm>
            <a:off x="6153935" y="480660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牦牛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_1#401f18f21?sp=1&amp;vaa=1&amp;vcp=1&amp;vis=1&amp;pid=8cd6eaf83&amp;color=0,0,0&amp;vtp=1&amp;vaab=1&amp;bt=1&amp;bbb=1"/>
          <p:cNvSpPr/>
          <p:nvPr/>
        </p:nvSpPr>
        <p:spPr>
          <a:xfrm>
            <a:off x="539496" y="19544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4.林业</a:t>
            </a:r>
            <a:endParaRPr lang="en-US" altLang="zh-CN" sz="2800" dirty="0"/>
          </a:p>
        </p:txBody>
      </p:sp>
      <p:graphicFrame>
        <p:nvGraphicFramePr>
          <p:cNvPr id="16" name="QB_6_BD.23_2#401f18f21?colgroup=7,22&amp;vaa=1&amp;vcp=1&amp;vis=1&amp;pid=8cd6eaf8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879846"/>
              </p:ext>
            </p:extLst>
          </p:nvPr>
        </p:nvGraphicFramePr>
        <p:xfrm>
          <a:off x="539496" y="2636043"/>
          <a:ext cx="11082528" cy="2254188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9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西南林区和东南林区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天然林区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东北林区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西南林区（大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小兴安岭和长白山是我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国最大的天然林区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人工林区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东南林区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4_1#401f18f21.blank?vaa=1&amp;vcp=1&amp;vis=1&amp;pid=8cd6eaf83&amp;color=0,0,0&amp;vpa=17&amp;vtp=1&amp;vaab=1&amp;bbb=1"/>
          <p:cNvSpPr/>
          <p:nvPr/>
        </p:nvSpPr>
        <p:spPr>
          <a:xfrm>
            <a:off x="5362470" y="262169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189324a6?sp=1&amp;vcp=1&amp;pid=8cd6eaf83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5.渔业</a:t>
            </a:r>
            <a:endParaRPr lang="en-US" altLang="zh-CN" sz="2800" dirty="0"/>
          </a:p>
        </p:txBody>
      </p:sp>
      <p:graphicFrame>
        <p:nvGraphicFramePr>
          <p:cNvPr id="17" name="P_6_BD#3189324a6?colgroup=9,20&amp;vcp=1&amp;pid=8cd6eaf8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992123"/>
              </p:ext>
            </p:extLst>
          </p:nvPr>
        </p:nvGraphicFramePr>
        <p:xfrm>
          <a:off x="539496" y="1236009"/>
          <a:ext cx="11100816" cy="1132968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3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淡水渔业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海洋渔业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主要分布在东部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南部沿海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6#3189324a6?sp=1&amp;vcp=1&amp;pid=8cd6eaf83&amp;color=0,0,0&amp;vtp=1&amp;vaab=1&amp;bbb=1"/>
          <p:cNvSpPr/>
          <p:nvPr/>
        </p:nvSpPr>
        <p:spPr>
          <a:xfrm>
            <a:off x="539496" y="250600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.农业发展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（1）因地制宜发展农业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①根据自然条件的不同，发展不同类型的农业。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②根据社会经济条件的变化调整农业生产布局。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（2）走科技兴农、科技强农之路：发展优质、高产、高效、生态、安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全农业。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af102bea?vcp=1&amp;pid=cf36d4ca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中国的工业</a:t>
            </a:r>
            <a:endParaRPr lang="en-US" altLang="zh-CN" sz="3200" dirty="0"/>
          </a:p>
        </p:txBody>
      </p:sp>
      <p:sp>
        <p:nvSpPr>
          <p:cNvPr id="3" name="QB_6_BD.25_1#ea620a273?sp=1&amp;vaa=1&amp;vcp=1&amp;vis=1&amp;pid=7af102bea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.工业的分布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（1）工业的分布：很不均衡，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疏，呈现出沿海、沿江、沿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铁路线分布的特点。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（2）工业中心的分布：东部沿海分布密集，中部分布较多，西部分布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较少且分布稀疏。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（3）长江沿江工业带：以上海、南京、武汉、重庆和攀枝花为中心，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为经济发达地带。</a:t>
            </a:r>
            <a:endParaRPr lang="en-US" altLang="zh-CN" sz="2800" dirty="0"/>
          </a:p>
        </p:txBody>
      </p:sp>
      <p:sp>
        <p:nvSpPr>
          <p:cNvPr id="7" name="QB_6_AN.26_1#ea620a273.blank?vaa=1&amp;vcp=1&amp;vis=1&amp;pid=7af102bea&amp;color=0,0,0&amp;vpa=18&amp;vtp=1&amp;vaab=1"/>
          <p:cNvSpPr/>
          <p:nvPr/>
        </p:nvSpPr>
        <p:spPr>
          <a:xfrm>
            <a:off x="5350415" y="188071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8" name="QB_6_AN.27_1#ea620a273.blank?vaa=1&amp;vcp=1&amp;vis=1&amp;pid=7af102bea&amp;color=0,0,0&amp;vpa=19&amp;vtp=1&amp;vaab=1"/>
          <p:cNvSpPr/>
          <p:nvPr/>
        </p:nvSpPr>
        <p:spPr>
          <a:xfrm>
            <a:off x="6417214" y="188071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1#51ab63243?sp=1&amp;vaa=1&amp;vcp=1&amp;vis=1&amp;pid=7af102bea&amp;color=0,0,0&amp;vtp=1&amp;vaab=1&amp;bt=1&amp;bbb=1"/>
          <p:cNvSpPr/>
          <p:nvPr/>
        </p:nvSpPr>
        <p:spPr>
          <a:xfrm>
            <a:off x="539496" y="14190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2.四大工业基地</a:t>
            </a:r>
            <a:endParaRPr lang="en-US" altLang="zh-CN" sz="2800" dirty="0"/>
          </a:p>
        </p:txBody>
      </p:sp>
      <p:graphicFrame>
        <p:nvGraphicFramePr>
          <p:cNvPr id="19" name="QB_6_BD.28_2#51ab63243?colgroup=5,4,5,8,5&amp;vaa=1&amp;vcp=1&amp;vis=1&amp;pid=7af102be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79074"/>
              </p:ext>
            </p:extLst>
          </p:nvPr>
        </p:nvGraphicFramePr>
        <p:xfrm>
          <a:off x="539496" y="2100643"/>
          <a:ext cx="11064240" cy="3324988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2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44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95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限制性因素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辽中南工业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沈阳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我国著名的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工业基础好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矿产资源丰富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交通便利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资源日益枯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设备老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6_AN.29_1#51ab63243.blank?vaa=1&amp;vcp=1&amp;vis=1&amp;pid=7af102bea&amp;color=0,0,0&amp;vpa=20&amp;vtp=1&amp;vaab=1"/>
          <p:cNvSpPr/>
          <p:nvPr/>
        </p:nvSpPr>
        <p:spPr>
          <a:xfrm>
            <a:off x="4738519" y="378269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6_BD.30_1#51ab63243?colgroup=5,4,5,8,5&amp;vaa=1&amp;vcp=1&amp;vis=1&amp;pid=7af102be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000393"/>
              </p:ext>
            </p:extLst>
          </p:nvPr>
        </p:nvGraphicFramePr>
        <p:xfrm>
          <a:off x="539496" y="1185576"/>
          <a:ext cx="11064240" cy="5000944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1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95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限制性因素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京津唐工业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综合性工业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矿产资源丰富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技力量雄厚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资源不足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长江三角洲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或称沪宁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杭工业基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杭州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我国最大的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综合性工业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雄厚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交通便利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水资源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和劳动力充足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能源和矿产缺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31_1#51ab63243.blank?vaa=1&amp;vcp=1&amp;vis=1&amp;pid=7af102bea&amp;color=0,0,0&amp;mp=1&amp;vpa=21&amp;vtp=1&amp;vaab=1"/>
          <p:cNvSpPr/>
          <p:nvPr/>
        </p:nvSpPr>
        <p:spPr>
          <a:xfrm>
            <a:off x="9390910" y="226552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</a:t>
            </a:r>
            <a:endParaRPr lang="en-US" altLang="zh-CN" sz="2800" dirty="0"/>
          </a:p>
        </p:txBody>
      </p:sp>
      <p:sp>
        <p:nvSpPr>
          <p:cNvPr id="4" name="QB_6_AN.32_1#51ab63243.blank?vaa=1&amp;vcp=1&amp;vis=1&amp;pid=7af102bea&amp;color=0,0,0&amp;mp=1&amp;vpa=22&amp;vtp=1&amp;vaab=1&amp;bbb=1"/>
          <p:cNvSpPr/>
          <p:nvPr/>
        </p:nvSpPr>
        <p:spPr>
          <a:xfrm>
            <a:off x="6199655" y="3957479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科技力量</a:t>
            </a:r>
            <a:endParaRPr lang="en-US" altLang="zh-CN" sz="2800" dirty="0"/>
          </a:p>
        </p:txBody>
      </p:sp>
      <p:sp>
        <p:nvSpPr>
          <p:cNvPr id="2" name="QB_6_BD.30_1#51ab63243?colgroup=5,4,5,8,5&amp;vaa=1&amp;vcp=1&amp;vis=1&amp;pid=7af102bea&amp;color=0,0,0&amp;mp=1&amp;vtp=1&amp;vaab=1&amp;bt=1&amp;bbb=1">
            <a:extLst>
              <a:ext uri="{FF2B5EF4-FFF2-40B4-BE49-F238E27FC236}">
                <a16:creationId xmlns:a16="http://schemas.microsoft.com/office/drawing/2014/main" id="{38AC7B4E-7BFF-CCA5-EA4F-DEEAB414C910}"/>
              </a:ext>
            </a:extLst>
          </p:cNvPr>
          <p:cNvSpPr txBox="1"/>
          <p:nvPr/>
        </p:nvSpPr>
        <p:spPr>
          <a:xfrm>
            <a:off x="10885591" y="4771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1c502767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81c502767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81c502767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B_6_BD.33_1#51ab63243?colgroup=5,4,5,8,5&amp;vaa=1&amp;vcp=1&amp;vis=1&amp;pid=7af102be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53445"/>
              </p:ext>
            </p:extLst>
          </p:nvPr>
        </p:nvGraphicFramePr>
        <p:xfrm>
          <a:off x="539496" y="2396172"/>
          <a:ext cx="11064240" cy="2770252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1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95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限制性因素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以轻工业为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主的综合性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靠近港澳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交通便利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资源和劳动力充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国家政策支持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资源短缺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34_1#51ab63243.blank?vaa=1&amp;vcp=1&amp;vis=1&amp;pid=7af102bea&amp;color=0,0,0&amp;mp=1&amp;vpa=23&amp;vtp=1&amp;vaab=1&amp;bbb=1"/>
          <p:cNvSpPr/>
          <p:nvPr/>
        </p:nvSpPr>
        <p:spPr>
          <a:xfrm>
            <a:off x="452119" y="3494151"/>
            <a:ext cx="2014855" cy="5920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177800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珠江三角洲</a:t>
            </a:r>
            <a:endParaRPr lang="en-US" altLang="zh-CN" sz="2800" dirty="0"/>
          </a:p>
        </p:txBody>
      </p:sp>
      <p:sp>
        <p:nvSpPr>
          <p:cNvPr id="2" name="QB_6_BD.33_1#51ab63243?colgroup=5,4,5,8,5&amp;vaa=1&amp;vcp=1&amp;vis=1&amp;pid=7af102bea&amp;color=0,0,0&amp;mp=1&amp;vtp=1&amp;vaab=1&amp;bt=1&amp;bbb=1">
            <a:extLst>
              <a:ext uri="{FF2B5EF4-FFF2-40B4-BE49-F238E27FC236}">
                <a16:creationId xmlns:a16="http://schemas.microsoft.com/office/drawing/2014/main" id="{D2746B73-EC76-C727-8606-81D38F4AA449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806cf628?sp=1&amp;vcp=1&amp;pid=7af102bea&amp;color=0,0,0&amp;vtp=1&amp;vaab=1&amp;bt=1&amp;bbb=1"/>
          <p:cNvSpPr/>
          <p:nvPr/>
        </p:nvSpPr>
        <p:spPr>
          <a:xfrm>
            <a:off x="539496" y="11299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3.能源工业</a:t>
            </a:r>
            <a:endParaRPr lang="en-US" altLang="zh-CN" sz="2800" dirty="0"/>
          </a:p>
        </p:txBody>
      </p:sp>
      <p:graphicFrame>
        <p:nvGraphicFramePr>
          <p:cNvPr id="22" name="P_6_BD#2806cf628?colgroup=5,5,17&amp;vcp=1&amp;pid=7af102be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685497"/>
              </p:ext>
            </p:extLst>
          </p:nvPr>
        </p:nvGraphicFramePr>
        <p:xfrm>
          <a:off x="539496" y="1811527"/>
          <a:ext cx="11321510" cy="3903220"/>
        </p:xfrm>
        <a:graphic>
          <a:graphicData uri="http://schemas.openxmlformats.org/drawingml/2006/table">
            <a:tbl>
              <a:tblPr/>
              <a:tblGrid>
                <a:gridCol w="10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9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9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主要能源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主要生产基地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黄河流域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山西是全国最大的煤炭生产基地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黑龙江的大庆油田（我国最大的石油工业基地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山东的胜利油田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河北的华北油田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河南的中原油田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新疆的克拉玛依油田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天然气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塔里木盆地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_1#c87b53be3?sp=1&amp;vaa=1&amp;vcp=1&amp;vis=1&amp;pid=7af102bea&amp;color=0,0,0&amp;vtp=1&amp;vaab=1&amp;bt=1&amp;bbb=1"/>
          <p:cNvSpPr/>
          <p:nvPr/>
        </p:nvSpPr>
        <p:spPr>
          <a:xfrm>
            <a:off x="539496" y="10641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.高新技术产业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（1）高新技术产业</a:t>
            </a:r>
            <a:endParaRPr lang="en-US" altLang="zh-CN" sz="2800" dirty="0"/>
          </a:p>
        </p:txBody>
      </p:sp>
      <p:graphicFrame>
        <p:nvGraphicFramePr>
          <p:cNvPr id="23" name="QB_6_BD.35_3#c87b53be3?colgroup=4,25&amp;vaa=1&amp;vcp=1&amp;vis=1&amp;pid=7af102be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251756"/>
              </p:ext>
            </p:extLst>
          </p:nvPr>
        </p:nvGraphicFramePr>
        <p:xfrm>
          <a:off x="539496" y="2401029"/>
          <a:ext cx="11082528" cy="3387156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高新技术产业发展水平是衡量一个国家科技实力和综合国力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的重要标志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从业人员中科研和技术人员所占比例大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成本中用于研究和开发的费用所占份额大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产品的科技含量高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更新换代快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能源和原材料消耗少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环境污染小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产品附加值高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_4#c87b53be3?sp=1&amp;vaa=1&amp;vcp=1&amp;vis=1&amp;pid=7af102bea&amp;color=0,0,0&amp;mp=1&amp;vtp=1&amp;vaab=1&amp;bt=1&amp;bbb=1"/>
          <p:cNvSpPr/>
          <p:nvPr/>
        </p:nvSpPr>
        <p:spPr>
          <a:xfrm>
            <a:off x="539496" y="8385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（2）我国的高新技术产业</a:t>
            </a:r>
            <a:endParaRPr lang="en-US" altLang="zh-CN" sz="2800" dirty="0"/>
          </a:p>
        </p:txBody>
      </p:sp>
      <p:graphicFrame>
        <p:nvGraphicFramePr>
          <p:cNvPr id="24" name="QB_6_BD.35_5#c87b53be3?colgroup=6,23&amp;vaa=1&amp;vcp=1&amp;vis=1&amp;pid=7af102bea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676046"/>
              </p:ext>
            </p:extLst>
          </p:nvPr>
        </p:nvGraphicFramePr>
        <p:xfrm>
          <a:off x="539496" y="1524697"/>
          <a:ext cx="11082528" cy="4481452"/>
        </p:xfrm>
        <a:graphic>
          <a:graphicData uri="http://schemas.openxmlformats.org/drawingml/2006/table">
            <a:tbl>
              <a:tblPr/>
              <a:tblGrid>
                <a:gridCol w="2331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起步较晚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但发展迅猛（特别是20世纪80年代以来）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东部地区的发展速度远高于中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西部地区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产业类型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信息技术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人工智能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生物技术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新材料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高端装备等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高新技术产业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开发区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多依附于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呈现大分散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小集中的分布特点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中国“硅谷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”）——我国首个国家级高新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技术产业开发区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三大高新技术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产业密集区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长江三角洲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珠江三角洲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6_AN.36_1#c87b53be3.blank?vaa=1&amp;vcp=1&amp;vis=1&amp;pid=7af102bea&amp;color=0,0,0&amp;mp=1&amp;vpa=24&amp;vtp=1&amp;vaab=1&amp;bbb=1"/>
          <p:cNvSpPr/>
          <p:nvPr/>
        </p:nvSpPr>
        <p:spPr>
          <a:xfrm>
            <a:off x="4375935" y="320979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大中</a:t>
            </a:r>
            <a:endParaRPr lang="en-US" altLang="zh-CN" sz="2800" dirty="0"/>
          </a:p>
        </p:txBody>
      </p:sp>
      <p:sp>
        <p:nvSpPr>
          <p:cNvPr id="5" name="QB_6_AN.37_1#c87b53be3.blank?vaa=1&amp;vcp=1&amp;vis=1&amp;pid=7af102bea&amp;color=0,0,0&amp;mp=1&amp;vpa=25&amp;vtp=1&amp;vaab=1&amp;bbb=1"/>
          <p:cNvSpPr/>
          <p:nvPr/>
        </p:nvSpPr>
        <p:spPr>
          <a:xfrm>
            <a:off x="3664735" y="3794316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中关村</a:t>
            </a:r>
            <a:endParaRPr lang="en-US" altLang="zh-CN" sz="2800" dirty="0"/>
          </a:p>
        </p:txBody>
      </p:sp>
      <p:sp>
        <p:nvSpPr>
          <p:cNvPr id="6" name="QB_6_AN.38_1#c87b53be3.blank?vaa=1&amp;vcp=1&amp;vis=1&amp;pid=7af102bea&amp;color=0,0,0&amp;mp=1&amp;vpa=26&amp;vtp=1&amp;vaab=1&amp;bbb=1"/>
          <p:cNvSpPr/>
          <p:nvPr/>
        </p:nvSpPr>
        <p:spPr>
          <a:xfrm>
            <a:off x="7195334" y="516140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环渤海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57db722a.fixed?vcp=1&amp;pid=a5e0ad3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中国的经济发展</a:t>
            </a:r>
            <a:endParaRPr lang="en-US" altLang="zh-CN" sz="4000" dirty="0"/>
          </a:p>
        </p:txBody>
      </p:sp>
      <p:sp>
        <p:nvSpPr>
          <p:cNvPr id="3" name="C_4_BD#f57db722a.fixed?vcp=1&amp;pid=a5e0ad36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87baad75?vcp=1&amp;pid=f57db722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中国的交通运输业</a:t>
            </a:r>
            <a:endParaRPr lang="en-US" altLang="zh-CN" sz="3200" dirty="0"/>
          </a:p>
        </p:txBody>
      </p:sp>
      <p:pic>
        <p:nvPicPr>
          <p:cNvPr id="3" name="QO_6_BD.39_1#1cf281d8e?htil=1&amp;vaa=1&amp;vcp=1&amp;vis=1&amp;pid=d87baad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6303" y="1263495"/>
            <a:ext cx="4892040" cy="3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9_2#1cf281d8e?htil=1&amp;sp=1&amp;vaa=1&amp;vcp=1&amp;vis=1&amp;pid=d87baad75&amp;color=0,0,0&amp;vtp=1&amp;vaab=1&amp;bbb=1&amp;hb=1"/>
          <p:cNvSpPr/>
          <p:nvPr/>
        </p:nvSpPr>
        <p:spPr>
          <a:xfrm>
            <a:off x="539496" y="1263495"/>
            <a:ext cx="60807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2023年12月8日，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郑济高铁（郑州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济南）全线贯通运营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山东、河南两省高铁实现手拉手，标志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着河南“米”字形高铁网全面建成。读图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0_1#ae73085ba?htil=2&amp;vaa=1&amp;vcp=1&amp;vis=1&amp;pid=1cf281d8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5832" y="1054290"/>
            <a:ext cx="5376672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0_2#ae73085ba?htil=2&amp;vaa=1&amp;vcp=1&amp;vis=1&amp;pid=1cf281d8e&amp;color=0,0,0&amp;vtp=1&amp;vaab=1&amp;bt=1&amp;bbb=1&amp;hb=1"/>
          <p:cNvSpPr/>
          <p:nvPr/>
        </p:nvSpPr>
        <p:spPr>
          <a:xfrm>
            <a:off x="539496" y="1284732"/>
            <a:ext cx="560527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）郑济高铁和京广高铁交会的铁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路枢纽是(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42_1#ae73085ba.bracket?vaa=1&amp;vcp=1&amp;vis=1&amp;pid=1cf281d8e&amp;color=0,0,0&amp;vpa=27&amp;vtp=1&amp;vaab=1"/>
          <p:cNvSpPr/>
          <p:nvPr/>
        </p:nvSpPr>
        <p:spPr>
          <a:xfrm>
            <a:off x="2238914" y="19190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40_3#ae73085ba.choices?htil=2&amp;vaa=1&amp;vcp=1&amp;vis=1&amp;pid=1cf281d8e&amp;color=0,0,0&amp;vtp=1&amp;vaab=1&amp;bbb=1"/>
          <p:cNvSpPr/>
          <p:nvPr/>
        </p:nvSpPr>
        <p:spPr>
          <a:xfrm>
            <a:off x="539496" y="2559939"/>
            <a:ext cx="560527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74343" algn="l"/>
                <a:tab pos="2910586" algn="l"/>
                <a:tab pos="434682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.北京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C.徐州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.郑州</a:t>
            </a:r>
            <a:endParaRPr lang="en-US" altLang="zh-CN" sz="2800" dirty="0"/>
          </a:p>
        </p:txBody>
      </p:sp>
      <p:sp>
        <p:nvSpPr>
          <p:cNvPr id="6" name="QC_7_AS.1_1#ae73085ba?htil=2&amp;vaa=1&amp;vcp=1&amp;vis=1&amp;pid=1cf281d8e&amp;color=0,0,0&amp;vtp=1&amp;vaab=1&amp;bbb=1&amp;hb=1"/>
          <p:cNvSpPr/>
          <p:nvPr/>
        </p:nvSpPr>
        <p:spPr>
          <a:xfrm>
            <a:off x="539496" y="3189414"/>
            <a:ext cx="56052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判读图中信息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找到郑济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京广高铁可知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两者交会的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铁路枢纽是郑州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4_1#e21cacfcf?vaa=1&amp;vcp=1&amp;vis=1&amp;pid=1cf281d8e&amp;color=0,0,0&amp;vtp=1&amp;vaab=1&amp;bbb=1&amp;hb=1">
            <a:extLst>
              <a:ext uri="{FF2B5EF4-FFF2-40B4-BE49-F238E27FC236}">
                <a16:creationId xmlns:a16="http://schemas.microsoft.com/office/drawing/2014/main" id="{362EEBDC-9B6A-FAC6-919F-8C689D9E350D}"/>
              </a:ext>
            </a:extLst>
          </p:cNvPr>
          <p:cNvSpPr/>
          <p:nvPr/>
        </p:nvSpPr>
        <p:spPr>
          <a:xfrm>
            <a:off x="539496" y="15357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（2）“早上在郑州喝胡辣汤，中午在西安吃肉夹馍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”体现出高铁的特点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之一是(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4_2#e21cacfcf.choices?vaa=1&amp;vcp=1&amp;vis=1&amp;pid=1cf281d8e&amp;color=0,0,0&amp;vtp=1&amp;vaab=1&amp;bbb=1">
            <a:extLst>
              <a:ext uri="{FF2B5EF4-FFF2-40B4-BE49-F238E27FC236}">
                <a16:creationId xmlns:a16="http://schemas.microsoft.com/office/drawing/2014/main" id="{1182E3DE-0BAB-C1F0-CD5A-ED3C124C9CE5}"/>
              </a:ext>
            </a:extLst>
          </p:cNvPr>
          <p:cNvSpPr/>
          <p:nvPr/>
        </p:nvSpPr>
        <p:spPr>
          <a:xfrm>
            <a:off x="539496" y="2814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.价格低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.速度快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C.机动灵活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.运量小</a:t>
            </a:r>
            <a:endParaRPr lang="en-US" altLang="zh-CN" sz="2800" dirty="0"/>
          </a:p>
        </p:txBody>
      </p:sp>
      <p:sp>
        <p:nvSpPr>
          <p:cNvPr id="4" name="QC_7_AS.1_1#e21cacfcf?vaa=1&amp;vcp=1&amp;vis=1&amp;pid=1cf281d8e&amp;color=0,0,0&amp;vtp=1&amp;vaab=1&amp;bbb=1&amp;hb=1">
            <a:extLst>
              <a:ext uri="{FF2B5EF4-FFF2-40B4-BE49-F238E27FC236}">
                <a16:creationId xmlns:a16="http://schemas.microsoft.com/office/drawing/2014/main" id="{C2631FD9-FD23-050B-03EB-AACF4FEAE17F}"/>
              </a:ext>
            </a:extLst>
          </p:cNvPr>
          <p:cNvSpPr/>
          <p:nvPr/>
        </p:nvSpPr>
        <p:spPr>
          <a:xfrm>
            <a:off x="539496" y="40910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从早上到中午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时间较短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短时间内可以实现较长距离的两地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体现出高铁的特点之一是速度快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46_1#e21cacfcf.bracket?vaa=1&amp;vcp=1&amp;vis=1&amp;pid=1cf281d8e&amp;color=0,0,0&amp;vpa=28&amp;vtp=1&amp;vaab=1">
            <a:extLst>
              <a:ext uri="{FF2B5EF4-FFF2-40B4-BE49-F238E27FC236}">
                <a16:creationId xmlns:a16="http://schemas.microsoft.com/office/drawing/2014/main" id="{E114B892-DA88-9497-0C24-00DF55B29874}"/>
              </a:ext>
            </a:extLst>
          </p:cNvPr>
          <p:cNvSpPr/>
          <p:nvPr/>
        </p:nvSpPr>
        <p:spPr>
          <a:xfrm>
            <a:off x="1883314" y="217013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7138813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ae9e6714?vcp=1&amp;pid=d87baad75&amp;color=0,0,0&amp;vtp=1&amp;vaab=1&amp;bt=1&amp;bbb=1"/>
          <p:cNvSpPr/>
          <p:nvPr/>
        </p:nvSpPr>
        <p:spPr>
          <a:xfrm>
            <a:off x="520069" y="8810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48_1#cfd996c34?htil=3&amp;vaa=1&amp;vcp=1&amp;vis=1&amp;pid=d87baad7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3798" y="1496060"/>
            <a:ext cx="5348015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8_2#cfd996c34?htil=3&amp;sp=1&amp;vaa=1&amp;vcp=1&amp;vis=1&amp;pid=d87baad75&amp;color=0,0,0&amp;vtp=1&amp;vaab=1&amp;bbb=1&amp;hb=1&amp;hs=1"/>
          <p:cNvSpPr/>
          <p:nvPr/>
        </p:nvSpPr>
        <p:spPr>
          <a:xfrm>
            <a:off x="520069" y="1508760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1.（2023·广西·中考）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月26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，法国交通部发布公告称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国境内铁路运输2.5小时内能抵达的</a:t>
            </a:r>
            <a:endParaRPr lang="en-US" altLang="zh-CN" sz="2800" dirty="0"/>
          </a:p>
        </p:txBody>
      </p:sp>
      <p:sp>
        <p:nvSpPr>
          <p:cNvPr id="13" name="QO_6_BD.48_2#cfd996c34?htil=3&amp;sp=1&amp;vaa=1&amp;vcp=1&amp;vis=1&amp;pid=d87baad75&amp;color=0,0,0&amp;vtp=1&amp;vaab=1&amp;bbb=1&amp;hb=1&amp;hs=1">
            <a:extLst>
              <a:ext uri="{FF2B5EF4-FFF2-40B4-BE49-F238E27FC236}">
                <a16:creationId xmlns:a16="http://schemas.microsoft.com/office/drawing/2014/main" id="{B6ABD782-D480-6D68-418D-A8FC198CC062}"/>
              </a:ext>
            </a:extLst>
          </p:cNvPr>
          <p:cNvSpPr/>
          <p:nvPr/>
        </p:nvSpPr>
        <p:spPr>
          <a:xfrm>
            <a:off x="520069" y="3429000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短途行程，将不再提供航空服务。公告实施后，法国国内航班将减少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12%。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读法国主要客运交通方式下旅客每千米人均二氧化碳综合排放量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对比图，完成下列各题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9_1#7fcdaa339?vaa=1&amp;vcp=1&amp;vis=1&amp;pid=cfd996c34&amp;color=0,0,0&amp;vtp=1&amp;vaab=1&amp;bbb=1&amp;hb=1&amp;htil=1">
            <a:extLst>
              <a:ext uri="{FF2B5EF4-FFF2-40B4-BE49-F238E27FC236}">
                <a16:creationId xmlns:a16="http://schemas.microsoft.com/office/drawing/2014/main" id="{CD41FA89-9ED9-4323-CC54-5121983641D4}"/>
              </a:ext>
            </a:extLst>
          </p:cNvPr>
          <p:cNvSpPr/>
          <p:nvPr/>
        </p:nvSpPr>
        <p:spPr>
          <a:xfrm>
            <a:off x="539995" y="871306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（1）公告实施前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，法国仍有许多旅客乘坐短途航班出行，主要原因是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航空运输(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9_2#7fcdaa339.choices?vaa=1&amp;vcp=1&amp;vis=1&amp;pid=cfd996c34&amp;color=0,0,0&amp;vtp=1&amp;vaab=1&amp;bbb=1&amp;htil=1&amp;hb=1">
            <a:extLst>
              <a:ext uri="{FF2B5EF4-FFF2-40B4-BE49-F238E27FC236}">
                <a16:creationId xmlns:a16="http://schemas.microsoft.com/office/drawing/2014/main" id="{35EE4ABC-EB28-673B-9048-36D7B174D99C}"/>
              </a:ext>
            </a:extLst>
          </p:cNvPr>
          <p:cNvSpPr/>
          <p:nvPr/>
        </p:nvSpPr>
        <p:spPr>
          <a:xfrm>
            <a:off x="539495" y="2149579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939415" algn="l"/>
                <a:tab pos="5485130" algn="l"/>
                <a:tab pos="83864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A.灵活性强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B.速度快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C.价格低廉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D.运输量大</a:t>
            </a:r>
            <a:endParaRPr lang="en-US" altLang="zh-CN" sz="2800" dirty="0"/>
          </a:p>
        </p:txBody>
      </p:sp>
      <p:sp>
        <p:nvSpPr>
          <p:cNvPr id="8" name="QC_7_AN.1_1#7fcdaa339.bracket?vaa=1&amp;vcp=1&amp;vis=1&amp;pid=cfd996c34&amp;color=0,0,0&amp;vpa=29&amp;vtp=1&amp;vaab=1">
            <a:extLst>
              <a:ext uri="{FF2B5EF4-FFF2-40B4-BE49-F238E27FC236}">
                <a16:creationId xmlns:a16="http://schemas.microsoft.com/office/drawing/2014/main" id="{C65CE865-C054-6237-3958-30D3A9D413F7}"/>
              </a:ext>
            </a:extLst>
          </p:cNvPr>
          <p:cNvSpPr/>
          <p:nvPr/>
        </p:nvSpPr>
        <p:spPr>
          <a:xfrm>
            <a:off x="2239413" y="150567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804788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4eb24ec3.fixed?vcp=1&amp;pid=a5e0ad3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中国的经济发展</a:t>
            </a:r>
            <a:endParaRPr lang="en-US" altLang="zh-CN" sz="4000" dirty="0"/>
          </a:p>
        </p:txBody>
      </p:sp>
      <p:sp>
        <p:nvSpPr>
          <p:cNvPr id="3" name="C_4_BD#94eb24ec3.fixed?vcp=1&amp;pid=a5e0ad36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1_1#45d65b48f?vaa=1&amp;vcp=1&amp;vis=1&amp;pid=cfd996c34&amp;color=0,0,0&amp;vtp=1&amp;vaab=1&amp;bbb=1&amp;htil=1&amp;hb=1">
            <a:extLst>
              <a:ext uri="{FF2B5EF4-FFF2-40B4-BE49-F238E27FC236}">
                <a16:creationId xmlns:a16="http://schemas.microsoft.com/office/drawing/2014/main" id="{77E49DFB-BD14-108B-51E3-2136806E1027}"/>
              </a:ext>
            </a:extLst>
          </p:cNvPr>
          <p:cNvSpPr/>
          <p:nvPr/>
        </p:nvSpPr>
        <p:spPr>
          <a:xfrm>
            <a:off x="539995" y="66628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）法国将不再提供相关国内短途航空服务的最主要目的是(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1_2#45d65b48f.choices?vaa=1&amp;vcp=1&amp;vis=1&amp;pid=cfd996c34&amp;color=0,0,0&amp;vtp=1&amp;vaab=1&amp;bbb=1&amp;htil=1&amp;hb=1">
            <a:extLst>
              <a:ext uri="{FF2B5EF4-FFF2-40B4-BE49-F238E27FC236}">
                <a16:creationId xmlns:a16="http://schemas.microsoft.com/office/drawing/2014/main" id="{3A1B7D6C-CC6F-5AF5-B24E-F28C195E916A}"/>
              </a:ext>
            </a:extLst>
          </p:cNvPr>
          <p:cNvSpPr/>
          <p:nvPr/>
        </p:nvSpPr>
        <p:spPr>
          <a:xfrm>
            <a:off x="539496" y="1301941"/>
            <a:ext cx="5542280" cy="6531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A.节省经费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B.限制出行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C.节能减排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D.发展旅游</a:t>
            </a:r>
            <a:endParaRPr lang="en-US" altLang="zh-CN" sz="2800" dirty="0"/>
          </a:p>
        </p:txBody>
      </p:sp>
      <p:sp>
        <p:nvSpPr>
          <p:cNvPr id="4" name="QC_7_AN.2_1#45d65b48f?vaa=1&amp;vcp=1&amp;vis=1&amp;pid=cfd996c34&amp;color=0,0,0&amp;vtp=1&amp;vaab=1&amp;bbb=1&amp;htil=1">
            <a:extLst>
              <a:ext uri="{FF2B5EF4-FFF2-40B4-BE49-F238E27FC236}">
                <a16:creationId xmlns:a16="http://schemas.microsoft.com/office/drawing/2014/main" id="{6C00D575-95A9-73B5-F888-81992FEB0278}"/>
              </a:ext>
            </a:extLst>
          </p:cNvPr>
          <p:cNvSpPr/>
          <p:nvPr/>
        </p:nvSpPr>
        <p:spPr>
          <a:xfrm>
            <a:off x="10120818" y="707285"/>
            <a:ext cx="865234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AS.1_1#45d65b48f?vaa=1&amp;vcp=1&amp;vis=1&amp;pid=cfd996c34&amp;color=0,0,0&amp;vtp=1&amp;vaab=1&amp;bbb=1&amp;hb=1&amp;htil=1">
            <a:extLst>
              <a:ext uri="{FF2B5EF4-FFF2-40B4-BE49-F238E27FC236}">
                <a16:creationId xmlns:a16="http://schemas.microsoft.com/office/drawing/2014/main" id="{F112EB92-81C0-6073-2878-CAB8BBD409FB}"/>
              </a:ext>
            </a:extLst>
          </p:cNvPr>
          <p:cNvSpPr/>
          <p:nvPr/>
        </p:nvSpPr>
        <p:spPr>
          <a:xfrm>
            <a:off x="539496" y="1955111"/>
            <a:ext cx="11069408" cy="1932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提示：图示主要客运交通方式中，短途航班每千米人均二氧化碳综合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排放量最高，由此可推知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节能减排”是法国不再提供相关国内短途航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空服务的最主要目的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6" name="QO_6_BD.48_1#cfd996c34?htil=3&amp;vaa=1&amp;vcp=1&amp;vis=1&amp;pid=d87baad75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C9DEA5DB-C1B0-99BA-62B4-019B434279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6886" y="3564648"/>
            <a:ext cx="7712127" cy="262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56747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e85265f?vcp=1&amp;pid=f57db722a&amp;color=197,144,191&amp;vtp=1&amp;vaab=1&amp;bt=1&amp;bbb=1"/>
          <p:cNvSpPr/>
          <p:nvPr/>
        </p:nvSpPr>
        <p:spPr>
          <a:xfrm>
            <a:off x="539496" y="554400"/>
            <a:ext cx="11109960" cy="538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中国的农业</a:t>
            </a:r>
            <a:endParaRPr lang="en-US" altLang="zh-CN" sz="3200" dirty="0"/>
          </a:p>
        </p:txBody>
      </p:sp>
      <p:sp>
        <p:nvSpPr>
          <p:cNvPr id="3" name="QC_6_BD.55_1#9d3452536?sp=1&amp;vaa=1&amp;vcp=1&amp;vis=1&amp;pid=87e85265f&amp;color=0,0,0&amp;vtp=1&amp;vaab=1&amp;bbb=1"/>
          <p:cNvSpPr/>
          <p:nvPr/>
        </p:nvSpPr>
        <p:spPr>
          <a:xfrm>
            <a:off x="539496" y="116584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读下图，下列关于我国主要农作物分布的叙述，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7_1#9d3452536.bracket?vaa=1&amp;vcp=1&amp;vis=1&amp;pid=87e85265f&amp;color=0,0,0&amp;vpa=31&amp;vtp=1&amp;vaab=1"/>
          <p:cNvSpPr/>
          <p:nvPr/>
        </p:nvSpPr>
        <p:spPr>
          <a:xfrm>
            <a:off x="10420889" y="1162796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C_6_BD.55_2#9d3452536?htil=4&amp;vaa=1&amp;vcp=1&amp;vis=1&amp;pid=87e85265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4257" y="1761280"/>
            <a:ext cx="2382025" cy="183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55_3#9d3452536.choices?htil=4&amp;vaa=1&amp;vcp=1&amp;vis=1&amp;pid=87e85265f&amp;color=0,0,0&amp;vtp=1&amp;vaab=1&amp;bbb=1&amp;hs=1"/>
          <p:cNvSpPr/>
          <p:nvPr/>
        </p:nvSpPr>
        <p:spPr>
          <a:xfrm>
            <a:off x="539496" y="1675364"/>
            <a:ext cx="7580376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A.甲产区的主要粮食作物有冬小麦、水稻、玉米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.乙产区的主要粮食作物有冬小麦、玉米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.丙产区的主要粮食作物是春小麦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.丁产区的主要糖料作物是甜菜</a:t>
            </a:r>
            <a:endParaRPr lang="en-US" altLang="zh-CN" sz="2800" dirty="0"/>
          </a:p>
        </p:txBody>
      </p:sp>
      <p:sp>
        <p:nvSpPr>
          <p:cNvPr id="7" name="QC_6_AS.1_1#9d3452536?vaa=1&amp;vcp=1&amp;vis=1&amp;pid=87e85265f&amp;color=0,0,0&amp;vtp=1&amp;vaab=1&amp;bbb=1&amp;hb=1&amp;hs=1"/>
          <p:cNvSpPr/>
          <p:nvPr/>
        </p:nvSpPr>
        <p:spPr>
          <a:xfrm>
            <a:off x="539496" y="3732764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本题主要考查我国农作物的分布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甲产区主要位于东北平原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纬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度高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热量不足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主要粮食作物有春小麦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玉米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乙产区主要位于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华北平原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主要粮食作物有冬小麦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玉米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丙产区位于长江流域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主要粮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食作物是水稻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丁产区主要位于华南沿海地区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主要糖料作物是甘蔗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5cf7e17a?vcp=1&amp;pid=87e85265f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59_1#a4f210741?sp=1&amp;vaa=1&amp;vcp=1&amp;vis=1&amp;pid=87e85265f&amp;color=0,0,0&amp;vtp=1&amp;vaab=1&amp;bbb=1&amp;hb=1"/>
          <p:cNvSpPr/>
          <p:nvPr/>
        </p:nvSpPr>
        <p:spPr>
          <a:xfrm>
            <a:off x="539496" y="118209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2.（2023·四川宜宾·中考）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近年来，茶饮料不断推陈出新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，受到年轻人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的喜爱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。我国某地的茉莉花茶是重要的农业文化遗产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，它是用加工后干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燥的茶叶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，与茉莉鲜花混合窨制而成的再加工茶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。读该地垂直生态农业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6_BD.59_2#a4f210741?htil=5&amp;vaa=1&amp;vcp=1&amp;vis=1&amp;pid=87e85265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9978" y="3126549"/>
            <a:ext cx="4102032" cy="233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0_1#b897b0290?htil=5&amp;vaa=1&amp;vcp=1&amp;vis=1&amp;pid=a4f210741&amp;color=0,0,0&amp;vtp=1&amp;vaab=1&amp;bbb=1"/>
          <p:cNvSpPr/>
          <p:nvPr/>
        </p:nvSpPr>
        <p:spPr>
          <a:xfrm>
            <a:off x="539496" y="3739687"/>
            <a:ext cx="60899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该地最有可能位于(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60_2#b897b0290.choices?htil=5&amp;vaa=1&amp;vcp=1&amp;vis=1&amp;pid=a4f210741&amp;color=0,0,0&amp;vtp=1&amp;vaab=1&amp;bbb=1"/>
          <p:cNvSpPr/>
          <p:nvPr/>
        </p:nvSpPr>
        <p:spPr>
          <a:xfrm>
            <a:off x="539496" y="4361352"/>
            <a:ext cx="60899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95501" algn="l"/>
                <a:tab pos="3152902" algn="l"/>
                <a:tab pos="471030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.福建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B.辽宁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C.河北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.青海</a:t>
            </a:r>
            <a:endParaRPr lang="en-US" altLang="zh-CN" sz="2800" dirty="0"/>
          </a:p>
        </p:txBody>
      </p:sp>
      <p:sp>
        <p:nvSpPr>
          <p:cNvPr id="7" name="QC_7_AN.61_1#b897b0290.bracket?vaa=1&amp;vcp=1&amp;vis=1&amp;pid=a4f210741&amp;color=0,0,0&amp;vpa=32&amp;vtp=1&amp;vaab=1"/>
          <p:cNvSpPr/>
          <p:nvPr/>
        </p:nvSpPr>
        <p:spPr>
          <a:xfrm>
            <a:off x="4550315" y="37263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2_1#fda29e030?htil=6&amp;vaa=1&amp;vcp=1&amp;vis=1&amp;pid=a4f21074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203579"/>
            <a:ext cx="4369379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2_2#fda29e030?htil=6&amp;vaa=1&amp;vcp=1&amp;vis=1&amp;pid=a4f210741&amp;color=0,0,0&amp;vtp=1&amp;vaab=1&amp;bt=1&amp;bbb=1&amp;hb=1&amp;hs=1"/>
          <p:cNvSpPr/>
          <p:nvPr/>
        </p:nvSpPr>
        <p:spPr>
          <a:xfrm>
            <a:off x="539496" y="121627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）茶园和茉莉花分别最适宜布局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在图中的(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62_3#fda29e030.choices?htil=6&amp;vaa=1&amp;vcp=1&amp;vis=1&amp;pid=a4f210741&amp;color=0,0,0&amp;vtp=1&amp;vaab=1&amp;bbb=1&amp;hs=1"/>
          <p:cNvSpPr/>
          <p:nvPr/>
        </p:nvSpPr>
        <p:spPr>
          <a:xfrm>
            <a:off x="539496" y="2499296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③处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④处</a:t>
            </a:r>
            <a:endParaRPr lang="en-US" altLang="zh-CN" sz="2800" dirty="0"/>
          </a:p>
        </p:txBody>
      </p:sp>
      <p:sp>
        <p:nvSpPr>
          <p:cNvPr id="5" name="QC_7_AN.1_1#fda29e030.bracket?vaa=1&amp;vcp=1&amp;vis=1&amp;pid=a4f210741&amp;color=0,0,0&amp;vpa=33&amp;vtp=1&amp;vaab=1"/>
          <p:cNvSpPr/>
          <p:nvPr/>
        </p:nvSpPr>
        <p:spPr>
          <a:xfrm>
            <a:off x="2238914" y="185064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64_1#4deffcb39?vaa=1&amp;vcp=1&amp;vis=1&amp;pid=a4f210741&amp;color=0,0,0&amp;vtp=1&amp;vaab=1&amp;bbb=1&amp;hs=1"/>
          <p:cNvSpPr/>
          <p:nvPr/>
        </p:nvSpPr>
        <p:spPr>
          <a:xfrm>
            <a:off x="539496" y="37659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（3）茉莉花茶若想赢得更多人的喜爱，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可采取的措施是(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65_1#4deffcb39.bracket?vaa=1&amp;vcp=1&amp;vis=1&amp;pid=a4f210741&amp;color=0,0,0&amp;vpa=34&amp;vtp=1&amp;vaab=1"/>
          <p:cNvSpPr/>
          <p:nvPr/>
        </p:nvSpPr>
        <p:spPr>
          <a:xfrm>
            <a:off x="9528714" y="37525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64_2#4deffcb39.choices?vaa=1&amp;vcp=1&amp;vis=1&amp;pid=a4f210741&amp;color=0,0,0&amp;vtp=1&amp;vaab=1&amp;bbb=1&amp;hs=1"/>
          <p:cNvSpPr/>
          <p:nvPr/>
        </p:nvSpPr>
        <p:spPr>
          <a:xfrm>
            <a:off x="539496" y="43971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A.扩大种植规模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，增加花茶产量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.采用现代工艺，摒弃窨制特色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.改进传统工艺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，创新茶饮品牌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.引进国外品种，提高产品价格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d4215af7?vcp=1&amp;pid=f57db722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中国的工业</a:t>
            </a:r>
            <a:endParaRPr lang="en-US" altLang="zh-CN" sz="3200" dirty="0"/>
          </a:p>
        </p:txBody>
      </p:sp>
      <p:pic>
        <p:nvPicPr>
          <p:cNvPr id="3" name="QO_6_BD.66_1#dfbf1c880?htil=7&amp;vaa=1&amp;vcp=1&amp;vis=1&amp;pid=4d4215af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81783"/>
            <a:ext cx="5422392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6_2#dfbf1c880?htil=7&amp;sp=1&amp;vaa=1&amp;vcp=1&amp;vis=1&amp;pid=4d4215af7&amp;color=0,0,0&amp;vtp=1&amp;vaab=1&amp;bbb=1&amp;hb=1"/>
          <p:cNvSpPr/>
          <p:nvPr/>
        </p:nvSpPr>
        <p:spPr>
          <a:xfrm>
            <a:off x="539496" y="1263495"/>
            <a:ext cx="5559552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福建舰是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我国完全自主设计、建造的首艘电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磁弹射型航空母舰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。2024年5月8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福建舰海试成功，顺利返回上海江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南造船厂码头，表明我国造船技术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取得了重大突破。读我国四大工业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基地分布图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7_1#ab322fa5c?htil=8&amp;vaa=1&amp;vcp=1&amp;vis=1&amp;pid=dfbf1c88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5965" y="2307018"/>
            <a:ext cx="5306273" cy="4090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7_2#ab322fa5c?htil=8&amp;vaa=1&amp;vcp=1&amp;vis=1&amp;pid=dfbf1c880&amp;color=0,0,0&amp;vtp=1&amp;vaab=1&amp;bt=1&amp;bbb=1"/>
          <p:cNvSpPr/>
          <p:nvPr/>
        </p:nvSpPr>
        <p:spPr>
          <a:xfrm>
            <a:off x="539496" y="653034"/>
            <a:ext cx="72603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江南造船厂所处的工业基地是(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9_1#ab322fa5c.bracket?vaa=1&amp;vcp=1&amp;vis=1&amp;pid=dfbf1c880&amp;color=0,0,0&amp;vpa=35&amp;vtp=1&amp;vaab=1"/>
          <p:cNvSpPr/>
          <p:nvPr/>
        </p:nvSpPr>
        <p:spPr>
          <a:xfrm>
            <a:off x="6328315" y="63969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67_3#ab322fa5c.choices?htil=8&amp;vaa=1&amp;vcp=1&amp;vis=1&amp;pid=dfbf1c880&amp;color=0,0,0&amp;vtp=1&amp;vaab=1&amp;bbb=1"/>
          <p:cNvSpPr/>
          <p:nvPr/>
        </p:nvSpPr>
        <p:spPr>
          <a:xfrm>
            <a:off x="539496" y="1277493"/>
            <a:ext cx="72603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888109" algn="l"/>
                <a:tab pos="3738118" algn="l"/>
                <a:tab pos="558812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6" name="QC_7_AS.1_1#ab322fa5c?htil=8&amp;vaa=1&amp;vcp=1&amp;vis=1&amp;pid=dfbf1c880&amp;color=0,0,0&amp;vtp=1&amp;vaab=1&amp;bbb=1&amp;hb=1"/>
          <p:cNvSpPr/>
          <p:nvPr/>
        </p:nvSpPr>
        <p:spPr>
          <a:xfrm>
            <a:off x="539496" y="1906968"/>
            <a:ext cx="72603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江南造船厂位于上海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上海地处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江三角洲工业基地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1_1#bcc78788a?vaa=1&amp;vcp=1&amp;vis=1&amp;pid=dfbf1c880&amp;color=0,0,0&amp;vtp=1&amp;vaab=1&amp;bbb=1&amp;hb=1">
            <a:extLst>
              <a:ext uri="{FF2B5EF4-FFF2-40B4-BE49-F238E27FC236}">
                <a16:creationId xmlns:a16="http://schemas.microsoft.com/office/drawing/2014/main" id="{D6A88828-F4D4-7DE7-C6A5-50E009756650}"/>
              </a:ext>
            </a:extLst>
          </p:cNvPr>
          <p:cNvSpPr/>
          <p:nvPr/>
        </p:nvSpPr>
        <p:spPr>
          <a:xfrm>
            <a:off x="539496" y="18469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（2）与辽中南工业基地相比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，长江三角洲工业基地的突出优势是 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1_2#bcc78788a.choices?vaa=1&amp;vcp=1&amp;vis=1&amp;pid=dfbf1c880&amp;color=0,0,0&amp;vtp=1&amp;vaab=1&amp;bbb=1">
            <a:extLst>
              <a:ext uri="{FF2B5EF4-FFF2-40B4-BE49-F238E27FC236}">
                <a16:creationId xmlns:a16="http://schemas.microsoft.com/office/drawing/2014/main" id="{DA4717D7-C90D-D5A2-2654-AAD08D3D6C40}"/>
              </a:ext>
            </a:extLst>
          </p:cNvPr>
          <p:cNvSpPr/>
          <p:nvPr/>
        </p:nvSpPr>
        <p:spPr>
          <a:xfrm>
            <a:off x="539496" y="24825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.土地租金低廉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.矿产资源丰富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C.人才资源密集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.水能资源丰富</a:t>
            </a:r>
            <a:endParaRPr lang="en-US" altLang="zh-CN" sz="2800" dirty="0"/>
          </a:p>
        </p:txBody>
      </p:sp>
      <p:sp>
        <p:nvSpPr>
          <p:cNvPr id="4" name="QC_7_AS.1_1#bcc78788a?vaa=1&amp;vcp=1&amp;vis=1&amp;pid=dfbf1c880&amp;color=0,0,0&amp;vtp=1&amp;vaab=1&amp;bbb=1&amp;hb=1">
            <a:extLst>
              <a:ext uri="{FF2B5EF4-FFF2-40B4-BE49-F238E27FC236}">
                <a16:creationId xmlns:a16="http://schemas.microsoft.com/office/drawing/2014/main" id="{69230FF0-707B-4373-36DC-AA86B8A35724}"/>
              </a:ext>
            </a:extLst>
          </p:cNvPr>
          <p:cNvSpPr/>
          <p:nvPr/>
        </p:nvSpPr>
        <p:spPr>
          <a:xfrm>
            <a:off x="539496" y="37697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长江三角洲工业基地科技力量雄厚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人才资源密集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土地租金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较高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能源和矿产资源缺乏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C_7_AN.73_1#bcc78788a.bracket?vaa=1&amp;vcp=1&amp;vis=1&amp;pid=dfbf1c880&amp;color=0,0,0&amp;vpa=36&amp;vtp=1&amp;vaab=1">
            <a:extLst>
              <a:ext uri="{FF2B5EF4-FFF2-40B4-BE49-F238E27FC236}">
                <a16:creationId xmlns:a16="http://schemas.microsoft.com/office/drawing/2014/main" id="{D6D9E66D-7D20-E7A5-B71D-D3E1C9A968E3}"/>
              </a:ext>
            </a:extLst>
          </p:cNvPr>
          <p:cNvSpPr/>
          <p:nvPr/>
        </p:nvSpPr>
        <p:spPr>
          <a:xfrm>
            <a:off x="11040014" y="183358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081611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5_1#a8ee8bf5e?sp=1&amp;vaa=1&amp;vcp=1&amp;vis=1&amp;pid=dfbf1c880&amp;color=0,0,0&amp;vtp=1&amp;vaab=1&amp;bbb=1">
            <a:extLst>
              <a:ext uri="{FF2B5EF4-FFF2-40B4-BE49-F238E27FC236}">
                <a16:creationId xmlns:a16="http://schemas.microsoft.com/office/drawing/2014/main" id="{683EE5A7-C4FE-32D8-EDC9-4321CA2AC9C6}"/>
              </a:ext>
            </a:extLst>
          </p:cNvPr>
          <p:cNvSpPr/>
          <p:nvPr/>
        </p:nvSpPr>
        <p:spPr>
          <a:xfrm>
            <a:off x="539496" y="15294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我国造船业迅猛发展带来的有利影响主要有(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5_2#a8ee8bf5e?vaa=1&amp;vcp=1&amp;vis=1&amp;pid=dfbf1c880&amp;color=0,0,0&amp;vtp=1&amp;vaab=1&amp;bbb=1">
            <a:extLst>
              <a:ext uri="{FF2B5EF4-FFF2-40B4-BE49-F238E27FC236}">
                <a16:creationId xmlns:a16="http://schemas.microsoft.com/office/drawing/2014/main" id="{BBEF855D-3564-4626-CE99-7235DF6DF9CE}"/>
              </a:ext>
            </a:extLst>
          </p:cNvPr>
          <p:cNvSpPr/>
          <p:nvPr/>
        </p:nvSpPr>
        <p:spPr>
          <a:xfrm>
            <a:off x="539496" y="21650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①促进水资源开发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②增加就业机会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③创新造船技术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④提升市场竞争力</a:t>
            </a:r>
            <a:endParaRPr lang="en-US" altLang="zh-CN" sz="2800" dirty="0"/>
          </a:p>
        </p:txBody>
      </p:sp>
      <p:sp>
        <p:nvSpPr>
          <p:cNvPr id="4" name="QC_7_BD.75_3#a8ee8bf5e.choices?vaa=1&amp;vcp=1&amp;vis=1&amp;pid=dfbf1c880&amp;color=0,0,0&amp;vtp=1&amp;vaab=1&amp;bbb=1">
            <a:extLst>
              <a:ext uri="{FF2B5EF4-FFF2-40B4-BE49-F238E27FC236}">
                <a16:creationId xmlns:a16="http://schemas.microsoft.com/office/drawing/2014/main" id="{4EE17FF5-FD19-C88D-182D-D45FFE8A1765}"/>
              </a:ext>
            </a:extLst>
          </p:cNvPr>
          <p:cNvSpPr/>
          <p:nvPr/>
        </p:nvSpPr>
        <p:spPr>
          <a:xfrm>
            <a:off x="539496" y="34444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5" name="QC_7_AS.1_1#a8ee8bf5e?vaa=1&amp;vcp=1&amp;vis=1&amp;pid=dfbf1c880&amp;color=0,0,0&amp;vtp=1&amp;vaab=1&amp;bbb=1&amp;hb=1">
            <a:extLst>
              <a:ext uri="{FF2B5EF4-FFF2-40B4-BE49-F238E27FC236}">
                <a16:creationId xmlns:a16="http://schemas.microsoft.com/office/drawing/2014/main" id="{5011F34F-ADFC-2D4B-5B1A-50913CD35104}"/>
              </a:ext>
            </a:extLst>
          </p:cNvPr>
          <p:cNvSpPr/>
          <p:nvPr/>
        </p:nvSpPr>
        <p:spPr>
          <a:xfrm>
            <a:off x="539496" y="407388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我国造船业迅猛发展与水资源开发关系不大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，②③④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77_1#a8ee8bf5e.bracket?vaa=1&amp;vcp=1&amp;vis=1&amp;pid=dfbf1c880&amp;color=0,0,0&amp;vpa=37&amp;vtp=1&amp;vaab=1">
            <a:extLst>
              <a:ext uri="{FF2B5EF4-FFF2-40B4-BE49-F238E27FC236}">
                <a16:creationId xmlns:a16="http://schemas.microsoft.com/office/drawing/2014/main" id="{27D3B3E4-20E4-5C67-4916-CE35AC91F1CF}"/>
              </a:ext>
            </a:extLst>
          </p:cNvPr>
          <p:cNvSpPr/>
          <p:nvPr/>
        </p:nvSpPr>
        <p:spPr>
          <a:xfrm>
            <a:off x="8461914" y="151608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6561391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f8738255?vcp=1&amp;pid=4d4215af7&amp;color=0,0,0&amp;vtp=1&amp;vaab=1&amp;bt=1&amp;bbb=1"/>
          <p:cNvSpPr/>
          <p:nvPr/>
        </p:nvSpPr>
        <p:spPr>
          <a:xfrm>
            <a:off x="539496" y="11379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79_1#5308738bc?htil=9&amp;vaa=1&amp;vcp=1&amp;vis=1&amp;pid=4d4215a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1152" y="1783937"/>
            <a:ext cx="4709160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9_2#5308738bc?htil=9&amp;sp=1&amp;vaa=1&amp;vcp=1&amp;vis=1&amp;pid=4d4215af7&amp;color=0,0,0&amp;vtp=1&amp;vaab=1&amp;bbb=1&amp;hb=1"/>
          <p:cNvSpPr/>
          <p:nvPr/>
        </p:nvSpPr>
        <p:spPr>
          <a:xfrm>
            <a:off x="539496" y="1765649"/>
            <a:ext cx="627278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读我国国家级高新技术产业开发区分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C_7_BD.80_1#a640bd0c8?htil=9&amp;vaa=1&amp;vcp=1&amp;vis=1&amp;pid=5308738bc&amp;color=0,0,0&amp;vtp=1&amp;vaab=1&amp;bbb=1"/>
          <p:cNvSpPr/>
          <p:nvPr/>
        </p:nvSpPr>
        <p:spPr>
          <a:xfrm>
            <a:off x="539496" y="3034824"/>
            <a:ext cx="627278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下列属于高新技术产业的是(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80_2#a640bd0c8.choices?htil=9&amp;vaa=1&amp;vcp=1&amp;vis=1&amp;pid=5308738bc&amp;color=0,0,0&amp;vtp=1&amp;vaab=1&amp;bbb=1"/>
          <p:cNvSpPr/>
          <p:nvPr/>
        </p:nvSpPr>
        <p:spPr>
          <a:xfrm>
            <a:off x="539496" y="3664299"/>
            <a:ext cx="627278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4434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.纺织工业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.煤炭工业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4434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C.钢铁工业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.航天工业</a:t>
            </a:r>
            <a:endParaRPr lang="en-US" altLang="zh-CN" sz="2800" dirty="0"/>
          </a:p>
        </p:txBody>
      </p:sp>
      <p:sp>
        <p:nvSpPr>
          <p:cNvPr id="7" name="QC_7_AN.81_1#a640bd0c8.bracket?vaa=1&amp;vcp=1&amp;vis=1&amp;pid=5308738bc&amp;color=0,0,0&amp;vpa=38&amp;vtp=1&amp;vaab=1"/>
          <p:cNvSpPr/>
          <p:nvPr/>
        </p:nvSpPr>
        <p:spPr>
          <a:xfrm>
            <a:off x="5972715" y="302148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2_1#36b029e00?vaa=1&amp;vcp=1&amp;vis=1&amp;pid=5308738bc&amp;color=0,0,0&amp;vtp=1&amp;vaab=1&amp;bbb=1&amp;htil=1&amp;hb=1">
            <a:extLst>
              <a:ext uri="{FF2B5EF4-FFF2-40B4-BE49-F238E27FC236}">
                <a16:creationId xmlns:a16="http://schemas.microsoft.com/office/drawing/2014/main" id="{C1866695-2577-F27D-1CFE-5A2BA4AF1982}"/>
              </a:ext>
            </a:extLst>
          </p:cNvPr>
          <p:cNvSpPr/>
          <p:nvPr/>
        </p:nvSpPr>
        <p:spPr>
          <a:xfrm>
            <a:off x="406645" y="533073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（2）下列关于高新技术产业的说法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82_2#36b029e00.choices?vaa=1&amp;vcp=1&amp;vis=1&amp;pid=5308738bc&amp;color=0,0,0&amp;vtp=1&amp;vaab=1&amp;bbb=1&amp;htil=1&amp;hb=1">
            <a:extLst>
              <a:ext uri="{FF2B5EF4-FFF2-40B4-BE49-F238E27FC236}">
                <a16:creationId xmlns:a16="http://schemas.microsoft.com/office/drawing/2014/main" id="{0AEF8713-0601-E7D2-8A33-719453BAA088}"/>
              </a:ext>
            </a:extLst>
          </p:cNvPr>
          <p:cNvSpPr/>
          <p:nvPr/>
        </p:nvSpPr>
        <p:spPr>
          <a:xfrm>
            <a:off x="406645" y="1168726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A.东北地区稀疏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新疆地区密集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C.长江三角洲稀疏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珠江三角洲密集</a:t>
            </a:r>
            <a:endParaRPr lang="en-US" altLang="zh-CN" sz="2800" dirty="0"/>
          </a:p>
        </p:txBody>
      </p:sp>
      <p:sp>
        <p:nvSpPr>
          <p:cNvPr id="10" name="QC_7_AN.84_1#36b029e00.bracket?vaa=1&amp;vcp=1&amp;vis=1&amp;pid=5308738bc&amp;color=0,0,0&amp;vpa=39&amp;vtp=1&amp;vaab=1&amp;htil=1">
            <a:extLst>
              <a:ext uri="{FF2B5EF4-FFF2-40B4-BE49-F238E27FC236}">
                <a16:creationId xmlns:a16="http://schemas.microsoft.com/office/drawing/2014/main" id="{C43786E5-86BE-D831-4A39-93611D6D1156}"/>
              </a:ext>
            </a:extLst>
          </p:cNvPr>
          <p:cNvSpPr/>
          <p:nvPr/>
        </p:nvSpPr>
        <p:spPr>
          <a:xfrm>
            <a:off x="7973464" y="51973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3" name="QC_7_AS.1_1#36b029e00?vaa=1&amp;vcp=1&amp;vis=1&amp;pid=5308738bc&amp;color=0,0,0&amp;vtp=1&amp;vaab=1&amp;bbb=1&amp;hb=1&amp;htil=1">
            <a:extLst>
              <a:ext uri="{FF2B5EF4-FFF2-40B4-BE49-F238E27FC236}">
                <a16:creationId xmlns:a16="http://schemas.microsoft.com/office/drawing/2014/main" id="{C82FDF06-1357-54FC-2FE3-6CFD98EEC177}"/>
              </a:ext>
            </a:extLst>
          </p:cNvPr>
          <p:cNvSpPr/>
          <p:nvPr/>
        </p:nvSpPr>
        <p:spPr>
          <a:xfrm>
            <a:off x="217170" y="3847528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提示：从图中可以看出，我国高新技术产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业开发区多依附于大中城市，东部地区密集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程度远高于中、西部地区。东北地区的高新技术产业开发区分布较密集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新疆地区分布稀疏，长江三角洲和珠江三角洲分布密集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4" name="QO_6_BD.79_1#5308738bc?htil=9&amp;vaa=1&amp;vcp=1&amp;vis=1&amp;pid=4d4215af7&amp;color=0,0,0&amp;tib=255,255,255&amp;vtp=1&amp;vaab=1" descr="preencoded.png">
            <a:extLst>
              <a:ext uri="{FF2B5EF4-FFF2-40B4-BE49-F238E27FC236}">
                <a16:creationId xmlns:a16="http://schemas.microsoft.com/office/drawing/2014/main" id="{EF4454A6-CB1D-9565-828A-65ED61F9FD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8595" y="1168726"/>
            <a:ext cx="4709160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118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db04b9847?colgroup=13,15&amp;vcp=1&amp;pid=94eb24ec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297468"/>
              </p:ext>
            </p:extLst>
          </p:nvPr>
        </p:nvGraphicFramePr>
        <p:xfrm>
          <a:off x="539496" y="1083437"/>
          <a:ext cx="11091672" cy="469112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5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比较不同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交通运输方式的特点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初步学会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选择合适的交通运输方式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700"/>
                        </a:lnSpc>
                      </a:pPr>
                      <a:r>
                        <a:rPr lang="en-US" altLang="zh-CN" sz="19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db04b9847.table_image?tii=1&amp;vcp=1&amp;pid=94eb24ec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760601"/>
            <a:ext cx="5541264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6_1#a74546530?vaa=1&amp;vcp=1&amp;vis=1&amp;pid=5308738bc&amp;color=0,0,0&amp;vtp=1&amp;vaab=1&amp;bbb=1&amp;htil=1&amp;hb=1&amp;hs=1">
            <a:extLst>
              <a:ext uri="{FF2B5EF4-FFF2-40B4-BE49-F238E27FC236}">
                <a16:creationId xmlns:a16="http://schemas.microsoft.com/office/drawing/2014/main" id="{8757988C-59DC-95F6-A214-DDCE72618D32}"/>
              </a:ext>
            </a:extLst>
          </p:cNvPr>
          <p:cNvSpPr/>
          <p:nvPr/>
        </p:nvSpPr>
        <p:spPr>
          <a:xfrm>
            <a:off x="539496" y="1271991"/>
            <a:ext cx="6264656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（3）与传统工业相比，高新技术产业的特点是(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86_2#a74546530.choices?vaa=1&amp;vcp=1&amp;vis=1&amp;pid=5308738bc&amp;color=0,0,0&amp;vtp=1&amp;vaab=1&amp;bbb=1&amp;htil=1&amp;hb=1&amp;hs=1">
            <a:extLst>
              <a:ext uri="{FF2B5EF4-FFF2-40B4-BE49-F238E27FC236}">
                <a16:creationId xmlns:a16="http://schemas.microsoft.com/office/drawing/2014/main" id="{E299B264-CAD7-6D37-FCFB-3A1A4E7CA0CB}"/>
              </a:ext>
            </a:extLst>
          </p:cNvPr>
          <p:cNvSpPr/>
          <p:nvPr/>
        </p:nvSpPr>
        <p:spPr>
          <a:xfrm>
            <a:off x="691896" y="2106507"/>
            <a:ext cx="8471154" cy="1426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A.资源消耗大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B.能源消耗大</a:t>
            </a:r>
            <a:endParaRPr lang="en-US" altLang="zh-CN" sz="2800" dirty="0"/>
          </a:p>
          <a:p>
            <a:pPr latinLnBrk="1">
              <a:lnSpc>
                <a:spcPts val="43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C.科技水平高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D.劳动力需求大</a:t>
            </a:r>
            <a:endParaRPr lang="en-US" altLang="zh-CN" sz="2800" dirty="0"/>
          </a:p>
        </p:txBody>
      </p:sp>
      <p:sp>
        <p:nvSpPr>
          <p:cNvPr id="4" name="QC_7_AS.1_1#a74546530?vaa=1&amp;vcp=1&amp;vis=1&amp;pid=5308738bc&amp;color=0,0,0&amp;vtp=1&amp;vaab=1&amp;bbb=1&amp;hb=1&amp;htil=1&amp;hs=1">
            <a:extLst>
              <a:ext uri="{FF2B5EF4-FFF2-40B4-BE49-F238E27FC236}">
                <a16:creationId xmlns:a16="http://schemas.microsoft.com/office/drawing/2014/main" id="{C86203ED-1B4F-AB7E-E8A8-E9B9CBC762BA}"/>
              </a:ext>
            </a:extLst>
          </p:cNvPr>
          <p:cNvSpPr/>
          <p:nvPr/>
        </p:nvSpPr>
        <p:spPr>
          <a:xfrm>
            <a:off x="453771" y="3460475"/>
            <a:ext cx="11112011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提示：高新技术产业最主要的特点是科技水平高。与传统工业相比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高新技术产业资源、能源的消耗量和劳动力的需求量均较小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C_7_AN.88_1#a74546530.bracket?vaa=1&amp;vcp=1&amp;vis=1&amp;pid=5308738bc&amp;color=0,0,0&amp;vpa=40&amp;vtp=1&amp;vaab=1&amp;htil=1">
            <a:extLst>
              <a:ext uri="{FF2B5EF4-FFF2-40B4-BE49-F238E27FC236}">
                <a16:creationId xmlns:a16="http://schemas.microsoft.com/office/drawing/2014/main" id="{34D9C345-DCA3-ED99-310E-DABA4845A9A1}"/>
              </a:ext>
            </a:extLst>
          </p:cNvPr>
          <p:cNvSpPr/>
          <p:nvPr/>
        </p:nvSpPr>
        <p:spPr>
          <a:xfrm>
            <a:off x="8122189" y="1310536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1230350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8ff4ed12.fixed?vcp=1&amp;pid=a5e0ad3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中国的经济发展</a:t>
            </a:r>
            <a:endParaRPr lang="en-US" altLang="zh-CN" sz="4000" dirty="0"/>
          </a:p>
        </p:txBody>
      </p:sp>
      <p:sp>
        <p:nvSpPr>
          <p:cNvPr id="3" name="C_4_BD#f8ff4ed12.fixed?vcp=1&amp;pid=a5e0ad36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f169da38?vcp=1&amp;pid=f8ff4ed12&amp;color=197,144,191&amp;vtp=1&amp;vaab=1&amp;bt=1&amp;bbb=1"/>
          <p:cNvSpPr/>
          <p:nvPr/>
        </p:nvSpPr>
        <p:spPr>
          <a:xfrm>
            <a:off x="539496" y="554400"/>
            <a:ext cx="11109960" cy="602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f2bb19dac?sp=1&amp;vcp=1&amp;pid=8f169da38&amp;color=0,0,0&amp;vtp=1&amp;vaab=1&amp;bbb=1"/>
          <p:cNvSpPr/>
          <p:nvPr/>
        </p:nvSpPr>
        <p:spPr>
          <a:xfrm>
            <a:off x="539496" y="1222969"/>
            <a:ext cx="11109960" cy="5647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90_1#b2531d0dd?vaa=1&amp;vcp=1&amp;vis=1&amp;pid=f2bb19dac&amp;color=0,0,0&amp;vtp=1&amp;vaab=1&amp;bbb=1&amp;hb=1"/>
          <p:cNvSpPr/>
          <p:nvPr/>
        </p:nvSpPr>
        <p:spPr>
          <a:xfrm>
            <a:off x="539496" y="1844465"/>
            <a:ext cx="11109960" cy="2268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（2023·四川眉山·中考）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国家邮政局监测数据显示，截至2023年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5月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日，全国快递业务量达400亿件，比2019年提前了128天，比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2022年提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24天。为做好假期寄递服务，2023年五一期间全国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400万名快递员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坚守岗位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，穿梭在大街小巷。据此完成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1～3题。</a:t>
            </a:r>
            <a:endParaRPr lang="en-US" altLang="zh-CN" sz="2800" dirty="0"/>
          </a:p>
        </p:txBody>
      </p:sp>
      <p:sp>
        <p:nvSpPr>
          <p:cNvPr id="5" name="QC_8_BD.91_1#35edfa899?vaa=1&amp;vcp=1&amp;vis=1&amp;pid=b2531d0dd&amp;color=0,0,0&amp;vtp=1&amp;vaab=1&amp;bbb=1"/>
          <p:cNvSpPr/>
          <p:nvPr/>
        </p:nvSpPr>
        <p:spPr>
          <a:xfrm>
            <a:off x="539496" y="41812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推动快递行业蓬勃发展的主要因素是(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93_1#35edfa899.bracket?vaa=1&amp;vcp=1&amp;vis=1&amp;pid=b2531d0dd&amp;color=0,0,0&amp;vpa=41&amp;vtp=1&amp;vaab=1"/>
          <p:cNvSpPr/>
          <p:nvPr/>
        </p:nvSpPr>
        <p:spPr>
          <a:xfrm>
            <a:off x="6772814" y="417459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91_2#35edfa899.choices?vaa=1&amp;vcp=1&amp;vis=1&amp;pid=b2531d0dd&amp;color=0,0,0&amp;vtp=1&amp;vaab=1&amp;bbb=1"/>
          <p:cNvSpPr/>
          <p:nvPr/>
        </p:nvSpPr>
        <p:spPr>
          <a:xfrm>
            <a:off x="539496" y="477149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.劳动力廉价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B.市场广阔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C.政策支持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.资金充足</a:t>
            </a:r>
            <a:endParaRPr lang="en-US" altLang="zh-CN" sz="2800" dirty="0"/>
          </a:p>
        </p:txBody>
      </p:sp>
      <p:sp>
        <p:nvSpPr>
          <p:cNvPr id="8" name="QC_8_AS.1_1#35edfa899?vaa=1&amp;vcp=1&amp;vis=1&amp;pid=b2531d0dd&amp;color=0,0,0&amp;vtp=1&amp;vaab=1&amp;bbb=1"/>
          <p:cNvSpPr/>
          <p:nvPr/>
        </p:nvSpPr>
        <p:spPr>
          <a:xfrm>
            <a:off x="539496" y="536173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（提示：影响快递行业发展的主要因素是市场需求）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5_1#6452afb61?vaa=1&amp;vcp=1&amp;vis=1&amp;pid=b2531d0dd&amp;color=0,0,0&amp;vtp=1&amp;vaab=1&amp;bt=1&amp;bbb=1&amp;hb=1"/>
          <p:cNvSpPr/>
          <p:nvPr/>
        </p:nvSpPr>
        <p:spPr>
          <a:xfrm>
            <a:off x="539496" y="80149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家住成都的某市民网购了2千克辽宁丹东的草莓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，商家运输草莓主要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采用的是(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6452afb61.bracket?vaa=1&amp;vcp=1&amp;vis=1&amp;pid=b2531d0dd&amp;color=0,0,0&amp;vpa=42&amp;vtp=1&amp;vaab=1"/>
          <p:cNvSpPr/>
          <p:nvPr/>
        </p:nvSpPr>
        <p:spPr>
          <a:xfrm>
            <a:off x="2238914" y="138855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95_2#6452afb61.choices?vaa=1&amp;vcp=1&amp;vis=1&amp;pid=b2531d0dd&amp;color=0,0,0&amp;vtp=1&amp;vaab=1&amp;bbb=1"/>
          <p:cNvSpPr/>
          <p:nvPr/>
        </p:nvSpPr>
        <p:spPr>
          <a:xfrm>
            <a:off x="539496" y="198081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.航空运输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B.内河航运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C.海洋运输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.公路运输</a:t>
            </a:r>
            <a:endParaRPr lang="en-US" altLang="zh-CN" sz="2800" dirty="0"/>
          </a:p>
        </p:txBody>
      </p:sp>
      <p:sp>
        <p:nvSpPr>
          <p:cNvPr id="5" name="QC_8_BD.97_1#634267537?sp=1&amp;vaa=1&amp;vcp=1&amp;vis=1&amp;pid=b2531d0dd&amp;color=0,0,0&amp;vtp=1&amp;vaab=1&amp;bbb=1"/>
          <p:cNvSpPr/>
          <p:nvPr/>
        </p:nvSpPr>
        <p:spPr>
          <a:xfrm>
            <a:off x="539496" y="256787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快递行业的发展对我国经济发展的促进作用主要有(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99_1#634267537.bracket?vaa=1&amp;vcp=1&amp;vis=1&amp;pid=b2531d0dd&amp;color=0,0,0&amp;vpa=43&amp;vtp=1&amp;vaab=1"/>
          <p:cNvSpPr/>
          <p:nvPr/>
        </p:nvSpPr>
        <p:spPr>
          <a:xfrm>
            <a:off x="8906414" y="255803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97_2#634267537?vaa=1&amp;vcp=1&amp;vis=1&amp;pid=b2531d0dd&amp;color=0,0,0&amp;vtp=1&amp;vaab=1&amp;bbb=1&amp;hb=1"/>
          <p:cNvSpPr/>
          <p:nvPr/>
        </p:nvSpPr>
        <p:spPr>
          <a:xfrm>
            <a:off x="539496" y="314883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①增加就业岗位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②造成交通拥堵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③减少固体废弃物的排放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④带动相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关产业的发展</a:t>
            </a:r>
            <a:endParaRPr lang="en-US" altLang="zh-CN" sz="2800" dirty="0"/>
          </a:p>
        </p:txBody>
      </p:sp>
      <p:sp>
        <p:nvSpPr>
          <p:cNvPr id="8" name="QC_8_BD.97_3#634267537.choices?vaa=1&amp;vcp=1&amp;vis=1&amp;pid=b2531d0dd&amp;color=0,0,0&amp;vtp=1&amp;vaab=1&amp;bbb=1"/>
          <p:cNvSpPr/>
          <p:nvPr/>
        </p:nvSpPr>
        <p:spPr>
          <a:xfrm>
            <a:off x="539496" y="433603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9" name="QC_8_AS.2_1#634267537?vaa=1&amp;vcp=1&amp;vis=1&amp;pid=b2531d0dd&amp;color=0,0,0&amp;vtp=1&amp;vaab=1&amp;bbb=1&amp;hb=1"/>
          <p:cNvSpPr/>
          <p:nvPr/>
        </p:nvSpPr>
        <p:spPr>
          <a:xfrm>
            <a:off x="539496" y="491699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（提示：快递行业的发展对交通运输的需求量大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，会对交通造成一定的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；快递包裹量的增加会在一定程度上增加固体废弃物的排放）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01_1#76e990e63?htil=10&amp;vaa=1&amp;vcp=1&amp;vis=1&amp;pid=f2bb19da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5008" y="897731"/>
            <a:ext cx="3575304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01_2#76e990e63?htil=10&amp;vaa=1&amp;vcp=1&amp;vis=1&amp;pid=f2bb19dac&amp;color=0,0,0&amp;vtp=1&amp;vaab=1&amp;bt=1&amp;bbb=1&amp;hb=1&amp;hs=1"/>
          <p:cNvSpPr/>
          <p:nvPr/>
        </p:nvSpPr>
        <p:spPr>
          <a:xfrm>
            <a:off x="539496" y="879443"/>
            <a:ext cx="740664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黑龙江省土地面积广阔，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是我国推行“北斗+智慧农业”生产模式的试点省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份。该生产模式通过使用“北斗”和搭载“智慧大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脑”的农机，可自动进行精准的整地、播种、施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肥、喷药、收获等作业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图示意黑龙江省的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地形分布，据此完成4～6题。</a:t>
            </a:r>
            <a:endParaRPr lang="en-US" altLang="zh-CN" sz="2800" dirty="0"/>
          </a:p>
        </p:txBody>
      </p:sp>
      <p:sp>
        <p:nvSpPr>
          <p:cNvPr id="4" name="QC_8_BD.102_1#3317cf443?htil=10&amp;vaa=1&amp;vcp=1&amp;vis=1&amp;pid=76e990e63&amp;color=0,0,0&amp;vtp=1&amp;vaab=1&amp;bbb=1&amp;hs=1"/>
          <p:cNvSpPr/>
          <p:nvPr/>
        </p:nvSpPr>
        <p:spPr>
          <a:xfrm>
            <a:off x="539995" y="477478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黑龙江省松嫩平原地区能开展大规模机械化耕作的主要原因是(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03_1#3317cf443.bracket?vaa=1&amp;vcp=1&amp;vis=1&amp;pid=76e990e63&amp;color=0,0,0&amp;vpa=44&amp;vtp=1&amp;vaab=1"/>
          <p:cNvSpPr/>
          <p:nvPr/>
        </p:nvSpPr>
        <p:spPr>
          <a:xfrm>
            <a:off x="10684914" y="47614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02_2#3317cf443.choices?htil=10&amp;vaa=1&amp;vcp=1&amp;vis=1&amp;pid=76e990e63&amp;color=0,0,0&amp;vtp=1&amp;vaab=1&amp;bbb=1&amp;hs=1"/>
          <p:cNvSpPr/>
          <p:nvPr/>
        </p:nvSpPr>
        <p:spPr>
          <a:xfrm>
            <a:off x="539496" y="53982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.降水丰富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B.地形平坦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C.水源充足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.土壤肥沃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4_1#ccfc089f7?sp=1&amp;vaa=1&amp;vcp=1&amp;vis=1&amp;pid=76e990e63&amp;color=0,0,0&amp;vtp=1&amp;vaab=1&amp;bbb=1&amp;htil=1&amp;hb=1">
            <a:extLst>
              <a:ext uri="{FF2B5EF4-FFF2-40B4-BE49-F238E27FC236}">
                <a16:creationId xmlns:a16="http://schemas.microsoft.com/office/drawing/2014/main" id="{8618CDDD-5641-15AB-5DD4-ED6633A05B91}"/>
              </a:ext>
            </a:extLst>
          </p:cNvPr>
          <p:cNvSpPr/>
          <p:nvPr/>
        </p:nvSpPr>
        <p:spPr>
          <a:xfrm>
            <a:off x="625221" y="1383075"/>
            <a:ext cx="7398512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使用“北斗”和搭载“智慧大脑”的农机能够自动开展精准(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04_2#ccfc089f7?vaa=1&amp;vcp=1&amp;vis=1&amp;pid=76e990e63&amp;color=0,0,0&amp;vtp=1&amp;vaab=1&amp;bbb=1&amp;htil=1">
            <a:extLst>
              <a:ext uri="{FF2B5EF4-FFF2-40B4-BE49-F238E27FC236}">
                <a16:creationId xmlns:a16="http://schemas.microsoft.com/office/drawing/2014/main" id="{D837C256-6634-9A5C-0FA6-8A1265B60ED1}"/>
              </a:ext>
            </a:extLst>
          </p:cNvPr>
          <p:cNvSpPr/>
          <p:nvPr/>
        </p:nvSpPr>
        <p:spPr>
          <a:xfrm>
            <a:off x="625221" y="1991461"/>
            <a:ext cx="7398512" cy="5250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①播种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②施肥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③收割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④预报地质灾害</a:t>
            </a:r>
            <a:endParaRPr lang="en-US" altLang="zh-CN" sz="2800" dirty="0"/>
          </a:p>
        </p:txBody>
      </p:sp>
      <p:sp>
        <p:nvSpPr>
          <p:cNvPr id="4" name="QC_8_BD.104_3#ccfc089f7.choices?vaa=1&amp;vcp=1&amp;vis=1&amp;pid=76e990e63&amp;color=0,0,0&amp;vtp=1&amp;vaab=1&amp;bbb=1&amp;htil=1&amp;hb=1">
            <a:extLst>
              <a:ext uri="{FF2B5EF4-FFF2-40B4-BE49-F238E27FC236}">
                <a16:creationId xmlns:a16="http://schemas.microsoft.com/office/drawing/2014/main" id="{FB5A4001-D8C2-EED2-5E58-A69234DF2B0B}"/>
              </a:ext>
            </a:extLst>
          </p:cNvPr>
          <p:cNvSpPr/>
          <p:nvPr/>
        </p:nvSpPr>
        <p:spPr>
          <a:xfrm>
            <a:off x="625220" y="2588297"/>
            <a:ext cx="10176129" cy="6038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	D.①③④</a:t>
            </a:r>
            <a:endParaRPr lang="en-US" altLang="zh-CN" sz="2800" dirty="0"/>
          </a:p>
        </p:txBody>
      </p:sp>
      <p:sp>
        <p:nvSpPr>
          <p:cNvPr id="5" name="QC_8_BD.106_1#f0d80fa48?sp=1&amp;vaa=1&amp;vcp=1&amp;vis=1&amp;pid=76e990e63&amp;color=0,0,0&amp;vtp=1&amp;vaab=1&amp;bbb=1&amp;htil=1">
            <a:extLst>
              <a:ext uri="{FF2B5EF4-FFF2-40B4-BE49-F238E27FC236}">
                <a16:creationId xmlns:a16="http://schemas.microsoft.com/office/drawing/2014/main" id="{3F3B1F09-B4B7-DF64-CB30-13C2B3FEE412}"/>
              </a:ext>
            </a:extLst>
          </p:cNvPr>
          <p:cNvSpPr/>
          <p:nvPr/>
        </p:nvSpPr>
        <p:spPr>
          <a:xfrm>
            <a:off x="625221" y="3254098"/>
            <a:ext cx="7398512" cy="5250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“北斗+智慧农业”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生产模式可以促进(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106_2#f0d80fa48?vaa=1&amp;vcp=1&amp;vis=1&amp;pid=76e990e63&amp;color=0,0,0&amp;vtp=1&amp;vaab=1&amp;bbb=1&amp;htil=1&amp;hb=1">
            <a:extLst>
              <a:ext uri="{FF2B5EF4-FFF2-40B4-BE49-F238E27FC236}">
                <a16:creationId xmlns:a16="http://schemas.microsoft.com/office/drawing/2014/main" id="{D0FD0DBB-9B85-5196-7E0C-47BCB3387F05}"/>
              </a:ext>
            </a:extLst>
          </p:cNvPr>
          <p:cNvSpPr/>
          <p:nvPr/>
        </p:nvSpPr>
        <p:spPr>
          <a:xfrm>
            <a:off x="625220" y="3850934"/>
            <a:ext cx="10817617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①农业产量提高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②农产品质量提升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土地面积扩大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④农业科技发展</a:t>
            </a:r>
            <a:endParaRPr lang="en-US" altLang="zh-CN" sz="2800" dirty="0"/>
          </a:p>
        </p:txBody>
      </p:sp>
      <p:sp>
        <p:nvSpPr>
          <p:cNvPr id="7" name="QC_8_BD.106_3#f0d80fa48.choices?vaa=1&amp;vcp=1&amp;vis=1&amp;pid=76e990e63&amp;color=0,0,0&amp;vtp=1&amp;vaab=1&amp;bbb=1&amp;htil=1&amp;hb=1">
            <a:extLst>
              <a:ext uri="{FF2B5EF4-FFF2-40B4-BE49-F238E27FC236}">
                <a16:creationId xmlns:a16="http://schemas.microsoft.com/office/drawing/2014/main" id="{F25FCAFB-CFAD-D77E-F53B-6A916C712485}"/>
              </a:ext>
            </a:extLst>
          </p:cNvPr>
          <p:cNvSpPr/>
          <p:nvPr/>
        </p:nvSpPr>
        <p:spPr>
          <a:xfrm>
            <a:off x="625220" y="4418275"/>
            <a:ext cx="11334452" cy="5903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	D.①③④</a:t>
            </a:r>
            <a:endParaRPr lang="en-US" altLang="zh-CN" sz="2800" dirty="0"/>
          </a:p>
        </p:txBody>
      </p:sp>
      <p:sp>
        <p:nvSpPr>
          <p:cNvPr id="8" name="QC_8_AN.1_1#ccfc089f7.bracket?vaa=1&amp;vcp=1&amp;vis=1&amp;pid=76e990e63&amp;color=0,0,0&amp;vpa=45&amp;vtp=1&amp;vaab=1&amp;htil=1">
            <a:extLst>
              <a:ext uri="{FF2B5EF4-FFF2-40B4-BE49-F238E27FC236}">
                <a16:creationId xmlns:a16="http://schemas.microsoft.com/office/drawing/2014/main" id="{ED1692FC-4C3A-E9BE-4E19-CD5510B5FA8E}"/>
              </a:ext>
            </a:extLst>
          </p:cNvPr>
          <p:cNvSpPr/>
          <p:nvPr/>
        </p:nvSpPr>
        <p:spPr>
          <a:xfrm>
            <a:off x="9668414" y="1380961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AN.107_1#f0d80fa48.bracket?vaa=1&amp;vcp=1&amp;vis=1&amp;pid=76e990e63&amp;color=0,0,0&amp;vpa=46&amp;vtp=1&amp;vaab=1">
            <a:extLst>
              <a:ext uri="{FF2B5EF4-FFF2-40B4-BE49-F238E27FC236}">
                <a16:creationId xmlns:a16="http://schemas.microsoft.com/office/drawing/2014/main" id="{A7F13377-CA00-B83A-9D2D-2AE1D67091A3}"/>
              </a:ext>
            </a:extLst>
          </p:cNvPr>
          <p:cNvSpPr/>
          <p:nvPr/>
        </p:nvSpPr>
        <p:spPr>
          <a:xfrm>
            <a:off x="6661689" y="3244192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93649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8_1#b14ba43f0?vaa=1&amp;vcp=1&amp;vis=1&amp;pid=f2bb19dac&amp;color=0,0,0&amp;vtp=1&amp;vaab=1&amp;bt=1&amp;bbb=1&amp;hb=1"/>
          <p:cNvSpPr/>
          <p:nvPr/>
        </p:nvSpPr>
        <p:spPr>
          <a:xfrm>
            <a:off x="539496" y="10248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下图为我国京、鲁、苏、粤四省市某年的粮食总产量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、人均粮食产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量和人均耕地面积对比图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。读图，完成7～8题。</a:t>
            </a:r>
            <a:endParaRPr lang="en-US" altLang="zh-CN" sz="2800" dirty="0"/>
          </a:p>
        </p:txBody>
      </p:sp>
      <p:pic>
        <p:nvPicPr>
          <p:cNvPr id="3" name="QM_7_BD.108_3#b14ba43f0?htil=1&amp;vaa=1&amp;vcp=1&amp;vis=1&amp;pid=f2bb19da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7280" y="2361819"/>
            <a:ext cx="4297680" cy="346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7_BD.108_4#b14ba43f0?htil=1&amp;vaa=1&amp;vcp=1&amp;vis=1&amp;pid=f2bb19da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1616" y="2370963"/>
            <a:ext cx="5468112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9_1#8abb6439a?vaa=1&amp;vcp=1&amp;vis=1&amp;pid=b14ba43f0&amp;color=0,0,0&amp;vtp=1&amp;vaab=1&amp;bt=1&amp;bbb=1"/>
          <p:cNvSpPr/>
          <p:nvPr/>
        </p:nvSpPr>
        <p:spPr>
          <a:xfrm>
            <a:off x="539496" y="642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丁代表的省市分别是(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M_7_BD.109_3#8abb6439a?htil=1&amp;vaa=1&amp;vcp=1&amp;vis=1&amp;pid=b14ba43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9656" y="1620996"/>
            <a:ext cx="2999232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09_4#8abb6439a?htil=1&amp;vaa=1&amp;vcp=1&amp;vis=1&amp;pid=b14ba43f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840" y="1328388"/>
            <a:ext cx="4306824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09_5#8abb6439a.choices?vaa=1&amp;vcp=1&amp;vis=1&amp;pid=b14ba43f0&amp;color=0,0,0&amp;vtp=1&amp;vaab=1&amp;bbb=1"/>
          <p:cNvSpPr/>
          <p:nvPr/>
        </p:nvSpPr>
        <p:spPr>
          <a:xfrm>
            <a:off x="539496" y="40372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A.鲁、苏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B.京、粤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C.京、苏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D.鲁、粤</a:t>
            </a:r>
            <a:endParaRPr lang="en-US" altLang="zh-CN" sz="2800" dirty="0"/>
          </a:p>
        </p:txBody>
      </p:sp>
      <p:sp>
        <p:nvSpPr>
          <p:cNvPr id="3" name="QC_8_AN.2_1#8abb6439a?vaa=1&amp;vcp=1&amp;vis=1&amp;pid=b14ba43f0&amp;color=0,0,0&amp;vtp=1&amp;vaab=1&amp;bbb=1">
            <a:extLst>
              <a:ext uri="{FF2B5EF4-FFF2-40B4-BE49-F238E27FC236}">
                <a16:creationId xmlns:a16="http://schemas.microsoft.com/office/drawing/2014/main" id="{7281E75A-516F-8297-383E-22D725F15461}"/>
              </a:ext>
            </a:extLst>
          </p:cNvPr>
          <p:cNvSpPr/>
          <p:nvPr/>
        </p:nvSpPr>
        <p:spPr>
          <a:xfrm>
            <a:off x="4883294" y="641262"/>
            <a:ext cx="85198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AS.1_1#8abb6439a?vaa=1&amp;vcp=1&amp;vis=1&amp;pid=b14ba43f0&amp;color=0,0,0&amp;vtp=1&amp;vaab=1&amp;bbb=1&amp;hb=1">
            <a:extLst>
              <a:ext uri="{FF2B5EF4-FFF2-40B4-BE49-F238E27FC236}">
                <a16:creationId xmlns:a16="http://schemas.microsoft.com/office/drawing/2014/main" id="{5E9AB6A0-EDC7-01EC-E5A0-0C80162A5FAD}"/>
              </a:ext>
            </a:extLst>
          </p:cNvPr>
          <p:cNvSpPr/>
          <p:nvPr/>
        </p:nvSpPr>
        <p:spPr>
          <a:xfrm>
            <a:off x="539496" y="45909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提示：对比水稻和小麦的总产量可以推断出，甲为北京，乙为江苏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丙为山东，丁为广东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8_BD.113_1#e72fe8f4a?vaa=1&amp;vcp=1&amp;vis=1&amp;pid=b14ba43f0&amp;color=0,0,0&amp;vtp=1&amp;vaab=1&amp;bbb=1&amp;hb=1">
            <a:extLst>
              <a:ext uri="{FF2B5EF4-FFF2-40B4-BE49-F238E27FC236}">
                <a16:creationId xmlns:a16="http://schemas.microsoft.com/office/drawing/2014/main" id="{F599FD19-5C20-AC42-1094-9696CA53D01F}"/>
              </a:ext>
            </a:extLst>
          </p:cNvPr>
          <p:cNvSpPr/>
          <p:nvPr/>
        </p:nvSpPr>
        <p:spPr>
          <a:xfrm>
            <a:off x="539496" y="3908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下列关于四省市人均粮食产量和人均耕地面积的叙述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，正确的是 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13_2#e72fe8f4a.choices?vaa=1&amp;vcp=1&amp;vis=1&amp;pid=b14ba43f0&amp;color=0,0,0&amp;vtp=1&amp;vaab=1&amp;bbb=1">
            <a:extLst>
              <a:ext uri="{FF2B5EF4-FFF2-40B4-BE49-F238E27FC236}">
                <a16:creationId xmlns:a16="http://schemas.microsoft.com/office/drawing/2014/main" id="{8988CAB4-5643-FA65-6984-B1C297D83E28}"/>
              </a:ext>
            </a:extLst>
          </p:cNvPr>
          <p:cNvSpPr/>
          <p:nvPr/>
        </p:nvSpPr>
        <p:spPr>
          <a:xfrm>
            <a:off x="539496" y="10216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A.甲的人均粮食产量低于全国平均水平，说明其农业技术水平低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B.乙位于季风气候区，夏季高温多雨，适合发展种植业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C.乙和丙的人均粮食产量、人均耕地面积相近，主要粮食作物相同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D.丁的人均耕地面积高于全国平均水平，是因为其人口少</a:t>
            </a:r>
            <a:endParaRPr lang="en-US" altLang="zh-CN" sz="2800" dirty="0"/>
          </a:p>
        </p:txBody>
      </p:sp>
      <p:sp>
        <p:nvSpPr>
          <p:cNvPr id="6" name="QC_8_AN.114_1#e72fe8f4a.bracket?vaa=1&amp;vcp=1&amp;vis=1&amp;pid=b14ba43f0&amp;color=0,0,0&amp;vpa=48&amp;vtp=1&amp;vaab=1">
            <a:extLst>
              <a:ext uri="{FF2B5EF4-FFF2-40B4-BE49-F238E27FC236}">
                <a16:creationId xmlns:a16="http://schemas.microsoft.com/office/drawing/2014/main" id="{B692AE01-23C3-23D3-0BE8-D8D5BC1E53DF}"/>
              </a:ext>
            </a:extLst>
          </p:cNvPr>
          <p:cNvSpPr/>
          <p:nvPr/>
        </p:nvSpPr>
        <p:spPr>
          <a:xfrm>
            <a:off x="11128914" y="37754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3" name="QM_7_BD.109_3#8abb6439a?htil=1&amp;vaa=1&amp;vcp=1&amp;vis=1&amp;pid=b14ba43f0&amp;color=0,0,0&amp;tib=255,255,255&amp;vtp=1&amp;vaab=1" descr="preencoded.png">
            <a:extLst>
              <a:ext uri="{FF2B5EF4-FFF2-40B4-BE49-F238E27FC236}">
                <a16:creationId xmlns:a16="http://schemas.microsoft.com/office/drawing/2014/main" id="{E6A614D1-8CD7-FB45-CC47-60427C3332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2006" y="3916521"/>
            <a:ext cx="2999232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M_7_BD.109_4#8abb6439a?htil=1&amp;vaa=1&amp;vcp=1&amp;vis=1&amp;pid=b14ba43f0&amp;color=0,0,0&amp;tib=255,255,255&amp;vtp=1&amp;vaab=1" descr="preencoded.png">
            <a:extLst>
              <a:ext uri="{FF2B5EF4-FFF2-40B4-BE49-F238E27FC236}">
                <a16:creationId xmlns:a16="http://schemas.microsoft.com/office/drawing/2014/main" id="{D9FA1F81-FF00-4F94-3791-7500078E01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3190" y="3623913"/>
            <a:ext cx="4306824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3525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5_1#d5a937e6c?vaa=1&amp;vcp=1&amp;vis=1&amp;pid=f2bb19dac&amp;color=0,0,0&amp;vtp=1&amp;vaab=1&amp;bt=1&amp;bbb=1"/>
          <p:cNvSpPr/>
          <p:nvPr/>
        </p:nvSpPr>
        <p:spPr>
          <a:xfrm>
            <a:off x="539496" y="9116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读我国四大工业基地和部分铁路干线分布图，完成9～10题。</a:t>
            </a:r>
            <a:endParaRPr lang="en-US" altLang="zh-CN" sz="2800" dirty="0"/>
          </a:p>
        </p:txBody>
      </p:sp>
      <p:pic>
        <p:nvPicPr>
          <p:cNvPr id="3" name="QM_7_BD.115_2#d5a937e6c?htil=13&amp;vaa=1&amp;vcp=1&amp;vis=1&amp;pid=f2bb19da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079" y="1526666"/>
            <a:ext cx="4409009" cy="3531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6_1#954736af7?htil=13&amp;sp=1&amp;vaa=1&amp;vcp=1&amp;vis=1&amp;pid=d5a937e6c&amp;color=0,0,0&amp;vtp=1&amp;vaab=1&amp;bbb=1&amp;hb=1&amp;hs=1"/>
          <p:cNvSpPr/>
          <p:nvPr/>
        </p:nvSpPr>
        <p:spPr>
          <a:xfrm>
            <a:off x="539496" y="1539365"/>
            <a:ext cx="68488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下列属于我国四大工业基地发展的共同条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954736af7.bracket?vaa=1&amp;vcp=1&amp;vis=1&amp;pid=d5a937e6c&amp;color=0,0,0&amp;vpa=49&amp;vtp=1&amp;vaab=1"/>
          <p:cNvSpPr/>
          <p:nvPr/>
        </p:nvSpPr>
        <p:spPr>
          <a:xfrm>
            <a:off x="1527714" y="217373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116_2#954736af7?htil=13&amp;vaa=1&amp;vcp=1&amp;vis=1&amp;pid=d5a937e6c&amp;color=0,0,0&amp;vtp=1&amp;vaab=1&amp;bbb=1&amp;hb=1&amp;hs=1"/>
          <p:cNvSpPr/>
          <p:nvPr/>
        </p:nvSpPr>
        <p:spPr>
          <a:xfrm>
            <a:off x="539496" y="2816350"/>
            <a:ext cx="68488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①位于沿海地区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②海陆交通便利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③靠近港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澳和东南亚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④矿产资源丰富</a:t>
            </a:r>
            <a:endParaRPr lang="en-US" altLang="zh-CN" sz="2800" dirty="0"/>
          </a:p>
        </p:txBody>
      </p:sp>
      <p:sp>
        <p:nvSpPr>
          <p:cNvPr id="7" name="QC_8_BD.116_3#954736af7.choices?htil=13&amp;vaa=1&amp;vcp=1&amp;vis=1&amp;pid=d5a937e6c&amp;color=0,0,0&amp;vtp=1&amp;vaab=1&amp;bbb=1&amp;hs=1"/>
          <p:cNvSpPr/>
          <p:nvPr/>
        </p:nvSpPr>
        <p:spPr>
          <a:xfrm>
            <a:off x="539496" y="4085526"/>
            <a:ext cx="684885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85239" algn="l"/>
                <a:tab pos="3532378" algn="l"/>
                <a:tab pos="527951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8" name="QC_8_BD.118_1#d53bcad22?vaa=1&amp;vcp=1&amp;vis=1&amp;pid=d5a937e6c&amp;color=0,0,0&amp;vtp=1&amp;vaab=1&amp;bbb=1&amp;hs=1"/>
          <p:cNvSpPr/>
          <p:nvPr/>
        </p:nvSpPr>
        <p:spPr>
          <a:xfrm>
            <a:off x="539496" y="47044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下列铁路干线中，连接②③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工业基地的是(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119_1#d53bcad22.bracket?vaa=1&amp;vcp=1&amp;vis=1&amp;pid=d5a937e6c&amp;color=0,0,0&amp;vpa=50&amp;vtp=1&amp;vaab=1"/>
          <p:cNvSpPr/>
          <p:nvPr/>
        </p:nvSpPr>
        <p:spPr>
          <a:xfrm>
            <a:off x="7661814" y="46911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8_BD.118_2#d53bcad22.choices?vaa=1&amp;vcp=1&amp;vis=1&amp;pid=d5a937e6c&amp;color=0,0,0&amp;vtp=1&amp;vaab=1&amp;bbb=1&amp;hs=1"/>
          <p:cNvSpPr/>
          <p:nvPr/>
        </p:nvSpPr>
        <p:spPr>
          <a:xfrm>
            <a:off x="539496" y="53279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.京哈线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B.京沪线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C.京广线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.焦柳线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db04b9847?colgroup=13,15&amp;vcp=1&amp;pid=94eb24ec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266260"/>
              </p:ext>
            </p:extLst>
          </p:nvPr>
        </p:nvGraphicFramePr>
        <p:xfrm>
          <a:off x="539496" y="1435735"/>
          <a:ext cx="11091672" cy="469112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5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明中国交通运输线的分布特征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以及高速公路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高速铁路的快速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发展对人们生产生活的影响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700"/>
                        </a:lnSpc>
                      </a:pPr>
                      <a:r>
                        <a:rPr lang="en-US" altLang="zh-CN" sz="19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db04b9847.table_image?tii=2&amp;vcp=1&amp;pid=94eb24ec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12899"/>
            <a:ext cx="5541264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db04b9847?colgroup=13,15&amp;vcp=1&amp;pid=94eb24ec3&amp;color=0,0,0&amp;mp=1&amp;vtp=1&amp;vaab=1&amp;bt=1&amp;bbb=1">
            <a:extLst>
              <a:ext uri="{FF2B5EF4-FFF2-40B4-BE49-F238E27FC236}">
                <a16:creationId xmlns:a16="http://schemas.microsoft.com/office/drawing/2014/main" id="{E5320808-3601-B39F-6595-70FF2BCA04F3}"/>
              </a:ext>
            </a:extLst>
          </p:cNvPr>
          <p:cNvSpPr txBox="1"/>
          <p:nvPr/>
        </p:nvSpPr>
        <p:spPr>
          <a:xfrm>
            <a:off x="10913023" y="72732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0_1#cc3a15801?vaa=1&amp;vcp=1&amp;vis=1&amp;pid=f2bb19dac&amp;color=0,0,0&amp;vtp=1&amp;vaab=1&amp;bt=1&amp;bbb=1&amp;hb=1"/>
          <p:cNvSpPr/>
          <p:nvPr/>
        </p:nvSpPr>
        <p:spPr>
          <a:xfrm>
            <a:off x="539496" y="18736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（2023·广西·中考）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不同地区的工业发展条件不同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，形成的优势产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业也存在较大差异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。下表列举了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2021年我国四种工业产品产量或产值最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高的省级行政区域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。据此完成11～12题。</a:t>
            </a:r>
            <a:endParaRPr lang="en-US" altLang="zh-CN" sz="2800" dirty="0"/>
          </a:p>
        </p:txBody>
      </p:sp>
      <p:graphicFrame>
        <p:nvGraphicFramePr>
          <p:cNvPr id="42" name="QM_7_BD.120_2#cc3a15801?colgroup=10,5,3,6,3&amp;vaa=1&amp;vcp=1&amp;vis=1&amp;pid=f2bb19da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413012"/>
              </p:ext>
            </p:extLst>
          </p:nvPr>
        </p:nvGraphicFramePr>
        <p:xfrm>
          <a:off x="539496" y="3851338"/>
          <a:ext cx="11073384" cy="1132968"/>
        </p:xfrm>
        <a:graphic>
          <a:graphicData uri="http://schemas.openxmlformats.org/drawingml/2006/table">
            <a:tbl>
              <a:tblPr/>
              <a:tblGrid>
                <a:gridCol w="401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9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工业产品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水电发电量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成品糖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大中型拖拉机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无人机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省级行政区域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（简称）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1_1#113580b25?sp=1&amp;vaa=1&amp;vcp=1&amp;vis=1&amp;pid=cc3a15801&amp;color=0,0,0&amp;vtp=1&amp;vaab=1&amp;bt=1&amp;bbb=1&amp;hb=1"/>
          <p:cNvSpPr/>
          <p:nvPr/>
        </p:nvSpPr>
        <p:spPr>
          <a:xfrm>
            <a:off x="607695" y="1697418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下列关于四个省级行政区域发展相关工业的有利条件，表述合理是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23_1#113580b25.bracket?vaa=1&amp;vcp=1&amp;vis=1&amp;pid=cc3a15801&amp;color=0,0,0&amp;vpa=51&amp;vtp=1&amp;vaab=1"/>
          <p:cNvSpPr/>
          <p:nvPr/>
        </p:nvSpPr>
        <p:spPr>
          <a:xfrm>
            <a:off x="816515" y="2204720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21_2#113580b25?vaa=1&amp;vcp=1&amp;vis=1&amp;pid=cc3a15801&amp;color=0,0,0&amp;vtp=1&amp;vaab=1&amp;bbb=1"/>
          <p:cNvSpPr/>
          <p:nvPr/>
        </p:nvSpPr>
        <p:spPr>
          <a:xfrm>
            <a:off x="539496" y="2811462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54470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①川：河流落差大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，水能丰富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桂：甘蔗种植面积广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，原料丰富</a:t>
            </a:r>
            <a:endParaRPr lang="en-US" altLang="zh-CN" sz="2800" dirty="0"/>
          </a:p>
          <a:p>
            <a:pPr latinLnBrk="1">
              <a:lnSpc>
                <a:spcPts val="4000"/>
              </a:lnSpc>
              <a:tabLst>
                <a:tab pos="5447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鲁：农业发达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，市场需求量大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粤：能源丰富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，电力充足</a:t>
            </a:r>
            <a:endParaRPr lang="en-US" altLang="zh-CN" sz="2800" dirty="0"/>
          </a:p>
        </p:txBody>
      </p:sp>
      <p:sp>
        <p:nvSpPr>
          <p:cNvPr id="5" name="QC_8_BD.121_3#113580b25.choices?vaa=1&amp;vcp=1&amp;vis=1&amp;pid=cc3a15801&amp;color=0,0,0&amp;vtp=1&amp;vaab=1&amp;bbb=1"/>
          <p:cNvSpPr/>
          <p:nvPr/>
        </p:nvSpPr>
        <p:spPr>
          <a:xfrm>
            <a:off x="539496" y="402082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D.②③④</a:t>
            </a:r>
            <a:endParaRPr lang="en-US" altLang="zh-CN" sz="2800" dirty="0"/>
          </a:p>
        </p:txBody>
      </p:sp>
      <p:sp>
        <p:nvSpPr>
          <p:cNvPr id="6" name="QC_8_AS.1_1#113580b25?vaa=1&amp;vcp=1&amp;vis=1&amp;pid=cc3a15801&amp;color=0,0,0&amp;vtp=1&amp;vaab=1&amp;bbb=1&amp;hb=1"/>
          <p:cNvSpPr/>
          <p:nvPr/>
        </p:nvSpPr>
        <p:spPr>
          <a:xfrm>
            <a:off x="541020" y="4455731"/>
            <a:ext cx="11109960" cy="20212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提示：根据省级行政区域简称判断，川是指四川，桂是指广西，鲁是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指山东，粤是指广东。四川地处长江上游地区，河流落差大，水能丰富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广西是我国甘蔗的最大产区；山东是我国北方地区的农业大省；广东地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处珠江下游，地势低平，水能、矿产等资源短缺，电力需求量大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7" name="QM_7_BD.120_2#cc3a15801?colgroup=10,5,3,6,3&amp;vaa=1&amp;vcp=1&amp;vis=1&amp;pid=f2bb19dac&amp;color=0,0,0&amp;vtp=1&amp;vaab=1&amp;bbb=1">
            <a:extLst>
              <a:ext uri="{FF2B5EF4-FFF2-40B4-BE49-F238E27FC236}">
                <a16:creationId xmlns:a16="http://schemas.microsoft.com/office/drawing/2014/main" id="{27809201-D499-9B9A-DE5F-08F090586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011003"/>
              </p:ext>
            </p:extLst>
          </p:nvPr>
        </p:nvGraphicFramePr>
        <p:xfrm>
          <a:off x="644271" y="479521"/>
          <a:ext cx="11073384" cy="1132968"/>
        </p:xfrm>
        <a:graphic>
          <a:graphicData uri="http://schemas.openxmlformats.org/drawingml/2006/table">
            <a:tbl>
              <a:tblPr/>
              <a:tblGrid>
                <a:gridCol w="401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9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工业产品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水电发电量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成品糖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大中型拖拉机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无人机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省级行政区域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（简称）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5_1#a2abd2cb0?vaa=1&amp;vcp=1&amp;vis=1&amp;pid=cc3a15801&amp;color=0,0,0&amp;vtp=1&amp;vaab=1&amp;bt=1&amp;bbb=1"/>
          <p:cNvSpPr/>
          <p:nvPr/>
        </p:nvSpPr>
        <p:spPr>
          <a:xfrm>
            <a:off x="539496" y="1963007"/>
            <a:ext cx="11520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四个省级行政区域发展的优势产业中，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属于高新技术产业的是(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a2abd2cb0.bracket?vaa=1&amp;vcp=1&amp;vis=1&amp;pid=cc3a15801&amp;color=0,0,0&amp;vpa=52&amp;vtp=1&amp;vaab=1"/>
          <p:cNvSpPr/>
          <p:nvPr/>
        </p:nvSpPr>
        <p:spPr>
          <a:xfrm>
            <a:off x="10862214" y="19496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25_2#a2abd2cb0.choices?vaa=1&amp;vcp=1&amp;vis=1&amp;pid=cc3a15801&amp;color=0,0,0&amp;vtp=1&amp;vaab=1&amp;bbb=1"/>
          <p:cNvSpPr/>
          <p:nvPr/>
        </p:nvSpPr>
        <p:spPr>
          <a:xfrm>
            <a:off x="539496" y="25874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.水力发电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B.甘蔗榨糖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C.拖拉机生产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.无人机研发</a:t>
            </a:r>
            <a:endParaRPr lang="en-US" altLang="zh-CN" sz="2800" dirty="0"/>
          </a:p>
        </p:txBody>
      </p:sp>
      <p:sp>
        <p:nvSpPr>
          <p:cNvPr id="5" name="QC_7_BD.127_1#6faa2af3f?vaa=1&amp;vcp=1&amp;vis=1&amp;pid=f2bb19dac&amp;color=0,0,0&amp;vtp=1&amp;vaab=1&amp;bbb=1&amp;hb=1"/>
          <p:cNvSpPr/>
          <p:nvPr/>
        </p:nvSpPr>
        <p:spPr>
          <a:xfrm>
            <a:off x="539496" y="32169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13.（2024·黑龙江齐齐哈尔·中考）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北京中关村是我国最大的高新技术产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业开发区，其发展的最有利条件是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29_1#6faa2af3f.bracket?vaa=1&amp;vcp=1&amp;vis=1&amp;pid=f2bb19dac&amp;color=0,0,0&amp;vpa=53&amp;vtp=1&amp;vaab=1"/>
          <p:cNvSpPr/>
          <p:nvPr/>
        </p:nvSpPr>
        <p:spPr>
          <a:xfrm>
            <a:off x="6150515" y="385130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27_2#6faa2af3f.choices?vaa=1&amp;vcp=1&amp;vis=1&amp;pid=f2bb19dac&amp;color=0,0,0&amp;vtp=1&amp;vaab=1&amp;bbb=1"/>
          <p:cNvSpPr/>
          <p:nvPr/>
        </p:nvSpPr>
        <p:spPr>
          <a:xfrm>
            <a:off x="539496" y="44939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.有众多的科技人才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.有便利的交通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C.有众多的旅游资源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.有众多的人口</a:t>
            </a:r>
            <a:endParaRPr lang="en-US" altLang="zh-CN" sz="2800" dirty="0"/>
          </a:p>
        </p:txBody>
      </p:sp>
      <p:sp>
        <p:nvSpPr>
          <p:cNvPr id="8" name="QC_7_AS.2_1#6faa2af3f?vaa=1&amp;vcp=1&amp;vis=1&amp;pid=f2bb19dac&amp;color=0,0,0&amp;vtp=1&amp;vaab=1&amp;bbb=1"/>
          <p:cNvSpPr/>
          <p:nvPr/>
        </p:nvSpPr>
        <p:spPr>
          <a:xfrm>
            <a:off x="539496" y="57631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（提示：北京中关村高新技术产业开发区的发展得益于其科技和人才优势）</a:t>
            </a:r>
            <a:endParaRPr lang="en-US" altLang="zh-CN" sz="2800" spc="-100" dirty="0"/>
          </a:p>
        </p:txBody>
      </p:sp>
      <p:graphicFrame>
        <p:nvGraphicFramePr>
          <p:cNvPr id="9" name="QM_7_BD.120_2#cc3a15801?colgroup=10,5,3,6,3&amp;vaa=1&amp;vcp=1&amp;vis=1&amp;pid=f2bb19dac&amp;color=0,0,0&amp;vtp=1&amp;vaab=1&amp;bbb=1">
            <a:extLst>
              <a:ext uri="{FF2B5EF4-FFF2-40B4-BE49-F238E27FC236}">
                <a16:creationId xmlns:a16="http://schemas.microsoft.com/office/drawing/2014/main" id="{55581BD8-E923-4900-93CF-373C67B3E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984385"/>
              </p:ext>
            </p:extLst>
          </p:nvPr>
        </p:nvGraphicFramePr>
        <p:xfrm>
          <a:off x="539496" y="696246"/>
          <a:ext cx="11073384" cy="1132968"/>
        </p:xfrm>
        <a:graphic>
          <a:graphicData uri="http://schemas.openxmlformats.org/drawingml/2006/table">
            <a:tbl>
              <a:tblPr/>
              <a:tblGrid>
                <a:gridCol w="401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9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工业产品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水电发电量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成品糖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大中型拖拉机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无人机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省级行政区域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（简称）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21297347?sp=1&amp;vcp=1&amp;pid=8f169da3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31_1#68da029bb?htil=14&amp;vaa=1&amp;vcp=1&amp;vis=1&amp;pid=c2129734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1251757"/>
            <a:ext cx="4389120" cy="344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1_2#68da029bb?htil=14&amp;sp=1&amp;vaa=1&amp;vcp=1&amp;vis=1&amp;pid=c21297347&amp;color=0,0,0&amp;vtp=1&amp;vaab=1&amp;bbb=1&amp;hb=1"/>
          <p:cNvSpPr/>
          <p:nvPr/>
        </p:nvSpPr>
        <p:spPr>
          <a:xfrm>
            <a:off x="539496" y="1233469"/>
            <a:ext cx="65928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读我国农业地区分布示意图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132_1#8421bb12e?htil=14&amp;vaa=1&amp;vcp=1&amp;vis=1&amp;pid=68da029bb&amp;color=0,0,0&amp;vtp=1&amp;vaab=1&amp;bbb=1&amp;hb=1"/>
          <p:cNvSpPr/>
          <p:nvPr/>
        </p:nvSpPr>
        <p:spPr>
          <a:xfrm>
            <a:off x="539496" y="2518264"/>
            <a:ext cx="65928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（1）每当季节变换，生活在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（填图中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字母）牧区的牧民便开始“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搬家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山麓搬到高山，冬季再从高山搬回河谷低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地，被称为“转场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6" name="QB_8_AN.133_1#8421bb12e.blank?vaa=1&amp;vcp=1&amp;vis=1&amp;pid=68da029bb&amp;color=0,0,0&amp;vpa=54&amp;vtp=1&amp;vaab=1"/>
          <p:cNvSpPr/>
          <p:nvPr/>
        </p:nvSpPr>
        <p:spPr>
          <a:xfrm>
            <a:off x="4969415" y="248778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34_1#2b0563ee1?vaa=1&amp;vcp=1&amp;vis=1&amp;pid=68da029bb&amp;color=0,0,0&amp;vtp=1&amp;vaab=1&amp;bbb=1&amp;hb=1&amp;htil=1">
            <a:extLst>
              <a:ext uri="{FF2B5EF4-FFF2-40B4-BE49-F238E27FC236}">
                <a16:creationId xmlns:a16="http://schemas.microsoft.com/office/drawing/2014/main" id="{A85C5505-182B-367A-0C26-78C8DD8CCB50}"/>
              </a:ext>
            </a:extLst>
          </p:cNvPr>
          <p:cNvSpPr/>
          <p:nvPr/>
        </p:nvSpPr>
        <p:spPr>
          <a:xfrm>
            <a:off x="539497" y="1350223"/>
            <a:ext cx="6584697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（2）我国地域辽阔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，农业生产在东部和西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部、北方和南方存在明显的差异。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米年等降水量线是我国主要种植业区和主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要畜牧业区的分界线，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是水田农业和旱地农业的分界线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2b0563ee1.blank?vaa=1&amp;vcp=1&amp;vis=1&amp;pid=68da029bb&amp;color=0,0,0&amp;vpa=55&amp;vtp=1&amp;vaab=1&amp;bbb=1">
            <a:extLst>
              <a:ext uri="{FF2B5EF4-FFF2-40B4-BE49-F238E27FC236}">
                <a16:creationId xmlns:a16="http://schemas.microsoft.com/office/drawing/2014/main" id="{22511033-6977-02C1-7332-A98406B9800B}"/>
              </a:ext>
            </a:extLst>
          </p:cNvPr>
          <p:cNvSpPr/>
          <p:nvPr/>
        </p:nvSpPr>
        <p:spPr>
          <a:xfrm>
            <a:off x="5883815" y="1967443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400</a:t>
            </a:r>
            <a:endParaRPr lang="en-US" altLang="zh-CN" sz="2800" dirty="0"/>
          </a:p>
        </p:txBody>
      </p:sp>
      <p:sp>
        <p:nvSpPr>
          <p:cNvPr id="6" name="QB_8_AN.136_1#2b0563ee1.blank?vaa=1&amp;vcp=1&amp;vis=1&amp;pid=68da029bb&amp;color=0,0,0&amp;vpa=56&amp;vtp=1&amp;vaab=1&amp;bbb=1">
            <a:extLst>
              <a:ext uri="{FF2B5EF4-FFF2-40B4-BE49-F238E27FC236}">
                <a16:creationId xmlns:a16="http://schemas.microsoft.com/office/drawing/2014/main" id="{A6AAD0FC-8075-3A0A-F760-ABB521278C07}"/>
              </a:ext>
            </a:extLst>
          </p:cNvPr>
          <p:cNvSpPr/>
          <p:nvPr/>
        </p:nvSpPr>
        <p:spPr>
          <a:xfrm>
            <a:off x="4105815" y="3262843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秦岭—淮河</a:t>
            </a:r>
            <a:endParaRPr lang="en-US" altLang="zh-CN" sz="2800" dirty="0"/>
          </a:p>
        </p:txBody>
      </p:sp>
      <p:pic>
        <p:nvPicPr>
          <p:cNvPr id="10" name="QO_7_BD.131_1#68da029bb?htil=14&amp;vaa=1&amp;vcp=1&amp;vis=1&amp;pid=c21297347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C0CF92CE-731C-E176-A019-7955CEBDF9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941" y="1539199"/>
            <a:ext cx="4389120" cy="344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30001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37_1#4de7b33c5?vaa=1&amp;vcp=1&amp;vis=1&amp;pid=68da029bb&amp;color=0,0,0&amp;vtp=1&amp;vaab=1&amp;bbb=1&amp;hb=1&amp;htil=1">
            <a:extLst>
              <a:ext uri="{FF2B5EF4-FFF2-40B4-BE49-F238E27FC236}">
                <a16:creationId xmlns:a16="http://schemas.microsoft.com/office/drawing/2014/main" id="{9D1CBF69-136E-5B98-2CC8-1BDCDB396CF5}"/>
              </a:ext>
            </a:extLst>
          </p:cNvPr>
          <p:cNvSpPr/>
          <p:nvPr/>
        </p:nvSpPr>
        <p:spPr>
          <a:xfrm>
            <a:off x="539497" y="1350223"/>
            <a:ext cx="6584695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（3）①②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两地都是我国重要的商品粮基地，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①地发展农业的有利自然条件是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②地发展农业的不利自然条件是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4de7b33c5.blank?vaa=1&amp;vcp=1&amp;vis=1&amp;pid=68da029bb&amp;color=0,0,0&amp;vpa=57&amp;vtp=1&amp;vaab=1&amp;bbb=1&amp;hb=1&amp;htil=1">
            <a:extLst>
              <a:ext uri="{FF2B5EF4-FFF2-40B4-BE49-F238E27FC236}">
                <a16:creationId xmlns:a16="http://schemas.microsoft.com/office/drawing/2014/main" id="{939F73A9-9542-E176-A559-3E9FBEF4F28A}"/>
              </a:ext>
            </a:extLst>
          </p:cNvPr>
          <p:cNvSpPr/>
          <p:nvPr/>
        </p:nvSpPr>
        <p:spPr>
          <a:xfrm>
            <a:off x="539497" y="1967443"/>
            <a:ext cx="6584695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，土壤肥沃，水源充足，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气候雨热同期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春秋季节受寒潮影响大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，易发生低温冻害</a:t>
            </a:r>
            <a:endParaRPr lang="en-US" altLang="zh-CN" sz="2800" dirty="0"/>
          </a:p>
        </p:txBody>
      </p:sp>
      <p:sp>
        <p:nvSpPr>
          <p:cNvPr id="5" name="QB_8_AN.139_1#4de7b33c5.blank?vaa=1&amp;vcp=1&amp;vis=1&amp;pid=68da029bb&amp;color=0,0,0&amp;vpa=58&amp;vtp=1&amp;vaab=1&amp;bbb=1&amp;hb=1&amp;htil=1">
            <a:extLst>
              <a:ext uri="{FF2B5EF4-FFF2-40B4-BE49-F238E27FC236}">
                <a16:creationId xmlns:a16="http://schemas.microsoft.com/office/drawing/2014/main" id="{6B371800-89BB-6881-5C1E-561939C26AD4}"/>
              </a:ext>
            </a:extLst>
          </p:cNvPr>
          <p:cNvSpPr/>
          <p:nvPr/>
        </p:nvSpPr>
        <p:spPr>
          <a:xfrm>
            <a:off x="5439315" y="3889588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热量不足</a:t>
            </a:r>
            <a:endParaRPr lang="en-US" altLang="zh-CN" sz="2800" dirty="0"/>
          </a:p>
        </p:txBody>
      </p:sp>
      <p:pic>
        <p:nvPicPr>
          <p:cNvPr id="7" name="QO_7_BD.131_1#68da029bb?htil=14&amp;vaa=1&amp;vcp=1&amp;vis=1&amp;pid=c21297347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D6CBE9EC-0BC3-0A1B-E781-B7982F46DC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0742" y="1455934"/>
            <a:ext cx="4389120" cy="344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6357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0_1#34ad2d5fc?vaa=1&amp;vcp=1&amp;vis=1&amp;pid=68da029bb&amp;color=0,0,0&amp;vtp=1&amp;vaab=1&amp;bbb=1&amp;hb=1&amp;htil=1">
            <a:extLst>
              <a:ext uri="{FF2B5EF4-FFF2-40B4-BE49-F238E27FC236}">
                <a16:creationId xmlns:a16="http://schemas.microsoft.com/office/drawing/2014/main" id="{AEA1EA06-CBB2-1144-95C4-D4C939C9896B}"/>
              </a:ext>
            </a:extLst>
          </p:cNvPr>
          <p:cNvSpPr/>
          <p:nvPr/>
        </p:nvSpPr>
        <p:spPr>
          <a:xfrm>
            <a:off x="539497" y="1350223"/>
            <a:ext cx="6584695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）习近平总书记在不同场合多次强调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绿水青山就是金山银山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”，全社会要牢固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树立可持续发展理念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C牧区的可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持续发展提出两点建议：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41_1#34ad2d5fc.blank?vaa=1&amp;vcp=1&amp;vis=1&amp;pid=68da029bb&amp;color=0,0,0&amp;vpa=59&amp;vtp=1&amp;vaab=1&amp;bbb=1&amp;hb=1&amp;htil=1">
            <a:extLst>
              <a:ext uri="{FF2B5EF4-FFF2-40B4-BE49-F238E27FC236}">
                <a16:creationId xmlns:a16="http://schemas.microsoft.com/office/drawing/2014/main" id="{BD33325F-199F-9CDA-2EA6-97EB1671EB7B}"/>
              </a:ext>
            </a:extLst>
          </p:cNvPr>
          <p:cNvSpPr/>
          <p:nvPr/>
        </p:nvSpPr>
        <p:spPr>
          <a:xfrm>
            <a:off x="539497" y="3262843"/>
            <a:ext cx="6584695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合理放牧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（因地制宜发展畜牧业）；退耕还林、还草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；调整农林牧结构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；等等</a:t>
            </a:r>
            <a:endParaRPr lang="en-US" altLang="zh-CN" sz="2800" dirty="0"/>
          </a:p>
        </p:txBody>
      </p:sp>
      <p:pic>
        <p:nvPicPr>
          <p:cNvPr id="4" name="QO_7_BD.131_1#68da029bb?htil=14&amp;vaa=1&amp;vcp=1&amp;vis=1&amp;pid=c21297347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214746E1-1E32-6F21-18EA-1C164F246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1539199"/>
            <a:ext cx="4389120" cy="344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33334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2_1#ec2991800?htil=15&amp;vaa=1&amp;vcp=1&amp;vis=1&amp;pid=c2129734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7774" y="527896"/>
            <a:ext cx="4575843" cy="3863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42_2#ec2991800?htil=15&amp;sp=1&amp;vaa=1&amp;vcp=1&amp;vis=1&amp;pid=c21297347&amp;color=0,0,0&amp;vtp=1&amp;vaab=1&amp;bt=1&amp;bbb=1&amp;hb=1&amp;hs=1"/>
          <p:cNvSpPr/>
          <p:nvPr/>
        </p:nvSpPr>
        <p:spPr>
          <a:xfrm>
            <a:off x="539496" y="376737"/>
            <a:ext cx="6099048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读我国四大工业基地示意图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BD.143_1#226d24a4e?htil=15&amp;vaa=1&amp;vcp=1&amp;vis=1&amp;pid=ec2991800&amp;color=0,0,0&amp;vtp=1&amp;vaab=1&amp;bbb=1&amp;hb=1&amp;hs=1"/>
          <p:cNvSpPr/>
          <p:nvPr/>
        </p:nvSpPr>
        <p:spPr>
          <a:xfrm>
            <a:off x="539496" y="1578602"/>
            <a:ext cx="6099048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A工业基地的名称是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工业基地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226d24a4e.blank?vaa=1&amp;vcp=1&amp;vis=1&amp;pid=ec2991800&amp;color=0,0,0&amp;vpa=60&amp;vtp=1&amp;vaab=1&amp;bbb=1"/>
          <p:cNvSpPr/>
          <p:nvPr/>
        </p:nvSpPr>
        <p:spPr>
          <a:xfrm>
            <a:off x="5163090" y="1552694"/>
            <a:ext cx="13255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辽中南</a:t>
            </a:r>
            <a:endParaRPr lang="en-US" altLang="zh-CN" sz="2800" dirty="0"/>
          </a:p>
        </p:txBody>
      </p:sp>
      <p:sp>
        <p:nvSpPr>
          <p:cNvPr id="6" name="QB_8_BD.145_1#0c10b0fba?htil=15&amp;vaa=1&amp;vcp=1&amp;vis=1&amp;pid=ec2991800&amp;color=0,0,0&amp;vtp=1&amp;vaab=1&amp;bbb=1&amp;hb=1&amp;hs=1"/>
          <p:cNvSpPr/>
          <p:nvPr/>
        </p:nvSpPr>
        <p:spPr>
          <a:xfrm>
            <a:off x="539496" y="2785102"/>
            <a:ext cx="6099048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工业基地的中心的城市①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C工业基地的中心城市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2_1#0c10b0fba.blank?vaa=1&amp;vcp=1&amp;vis=1&amp;pid=ec2991800&amp;color=0,0,0&amp;vpa=61&amp;vtp=1&amp;vaab=1&amp;bbb=1"/>
          <p:cNvSpPr/>
          <p:nvPr/>
        </p:nvSpPr>
        <p:spPr>
          <a:xfrm>
            <a:off x="905415" y="3368794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</a:t>
            </a:r>
            <a:endParaRPr lang="en-US" altLang="zh-CN" sz="2800" dirty="0"/>
          </a:p>
        </p:txBody>
      </p:sp>
      <p:sp>
        <p:nvSpPr>
          <p:cNvPr id="8" name="QB_8_AN.3_1#0c10b0fba.blank?vaa=1&amp;vcp=1&amp;vis=1&amp;pid=ec2991800&amp;color=0,0,0&amp;vpa=62&amp;vtp=1&amp;vaab=1&amp;bbb=1"/>
          <p:cNvSpPr/>
          <p:nvPr/>
        </p:nvSpPr>
        <p:spPr>
          <a:xfrm>
            <a:off x="549815" y="3956296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</a:t>
            </a:r>
            <a:endParaRPr lang="en-US" altLang="zh-CN" sz="2800" dirty="0"/>
          </a:p>
        </p:txBody>
      </p:sp>
      <p:sp>
        <p:nvSpPr>
          <p:cNvPr id="9" name="QB_8_BD.148_1#d6699e7b9?vaa=1&amp;vcp=1&amp;vis=1&amp;pid=ec2991800&amp;color=0,0,0&amp;vtp=1&amp;vaab=1&amp;bbb=1&amp;hb=1&amp;hs=1"/>
          <p:cNvSpPr/>
          <p:nvPr/>
        </p:nvSpPr>
        <p:spPr>
          <a:xfrm>
            <a:off x="539496" y="458850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D工业基地是我国以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填“轻”或“重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”）工业为主的综合性工业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它充分利用了毗邻港澳的优势发展经济。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（4）C、D工业基地发展工业的共同不利条件是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8_AN.4_1#d6699e7b9.blank?vaa=1&amp;vcp=1&amp;vis=1&amp;pid=ec2991800&amp;color=0,0,0&amp;vpa=63&amp;vtp=1&amp;vaab=1"/>
          <p:cNvSpPr/>
          <p:nvPr/>
        </p:nvSpPr>
        <p:spPr>
          <a:xfrm>
            <a:off x="4540790" y="4562594"/>
            <a:ext cx="6143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</a:t>
            </a:r>
            <a:endParaRPr lang="en-US" altLang="zh-CN" sz="2800" dirty="0"/>
          </a:p>
        </p:txBody>
      </p:sp>
      <p:sp>
        <p:nvSpPr>
          <p:cNvPr id="12" name="QB_8_AN.151_1#d6699e7b9.blank?vaa=1&amp;vcp=1&amp;vis=1&amp;pid=ec2991800&amp;color=0,0,0&amp;vpa=64&amp;vtp=1&amp;vaab=1&amp;bbb=1"/>
          <p:cNvSpPr/>
          <p:nvPr/>
        </p:nvSpPr>
        <p:spPr>
          <a:xfrm>
            <a:off x="7977728" y="5759696"/>
            <a:ext cx="23923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矿产资源不足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c5ab3d07?vcp=1&amp;pid=f8ff4ed12&amp;color=197,144,191&amp;vtp=1&amp;vaab=1&amp;bt=1&amp;bbb=1"/>
          <p:cNvSpPr/>
          <p:nvPr/>
        </p:nvSpPr>
        <p:spPr>
          <a:xfrm>
            <a:off x="539496" y="554400"/>
            <a:ext cx="11109960" cy="551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0be0fef41?sp=1&amp;vcp=1&amp;pid=9c5ab3d07&amp;color=0,0,0&amp;vtp=1&amp;vaab=1&amp;bbb=1"/>
          <p:cNvSpPr/>
          <p:nvPr/>
        </p:nvSpPr>
        <p:spPr>
          <a:xfrm>
            <a:off x="539496" y="1175729"/>
            <a:ext cx="11109960" cy="516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52_1#7ce2d5258?vaa=1&amp;vcp=1&amp;vis=1&amp;pid=0be0fef41&amp;color=0,0,0&amp;vtp=1&amp;vaab=1&amp;bbb=1&amp;hb=1"/>
          <p:cNvSpPr/>
          <p:nvPr/>
        </p:nvSpPr>
        <p:spPr>
          <a:xfrm>
            <a:off x="539496" y="1759502"/>
            <a:ext cx="11109960" cy="2550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（2024·安徽·中考）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晋、陕、内蒙古三省区能源资源充足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，南方地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区水资源丰富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。我国将晋、陕、内蒙古的能源南运的同时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，充分利用铁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路返程空载运力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，通过火车集装箱装卸水系统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，将南方地区的水资源输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送到铁路沿线的北方城市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，实现“双向运输，两地共福”。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据此完成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～17题。</a:t>
            </a:r>
            <a:endParaRPr lang="en-US" altLang="zh-CN" sz="2800" dirty="0"/>
          </a:p>
        </p:txBody>
      </p:sp>
      <p:sp>
        <p:nvSpPr>
          <p:cNvPr id="5" name="QC_8_BD.153_1#8baf81d84?vaa=1&amp;vcp=1&amp;vis=1&amp;pid=7ce2d5258&amp;color=0,0,0&amp;vtp=1&amp;vaab=1&amp;bbb=1"/>
          <p:cNvSpPr/>
          <p:nvPr/>
        </p:nvSpPr>
        <p:spPr>
          <a:xfrm>
            <a:off x="539496" y="437944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从晋、陕、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内蒙古运往南方地区的能源资源最有可能是(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55_1#8baf81d84.bracket?vaa=1&amp;vcp=1&amp;vis=1&amp;pid=7ce2d5258&amp;color=0,0,0&amp;vpa=65&amp;vtp=1&amp;vaab=1"/>
          <p:cNvSpPr/>
          <p:nvPr/>
        </p:nvSpPr>
        <p:spPr>
          <a:xfrm>
            <a:off x="9795414" y="4369988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153_2#8baf81d84.choices?vaa=1&amp;vcp=1&amp;vis=1&amp;pid=7ce2d5258&amp;color=0,0,0&amp;vtp=1&amp;vaab=1&amp;bbb=1"/>
          <p:cNvSpPr/>
          <p:nvPr/>
        </p:nvSpPr>
        <p:spPr>
          <a:xfrm>
            <a:off x="539496" y="4916088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.铁矿石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B.煤炭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C.金矿石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.木材</a:t>
            </a:r>
            <a:endParaRPr lang="en-US" altLang="zh-CN" sz="2800" dirty="0"/>
          </a:p>
        </p:txBody>
      </p:sp>
      <p:sp>
        <p:nvSpPr>
          <p:cNvPr id="8" name="QC_8_AS.1_1#8baf81d84?vaa=1&amp;vcp=1&amp;vis=1&amp;pid=7ce2d5258&amp;color=0,0,0&amp;vtp=1&amp;vaab=1&amp;bbb=1"/>
          <p:cNvSpPr/>
          <p:nvPr/>
        </p:nvSpPr>
        <p:spPr>
          <a:xfrm>
            <a:off x="539496" y="5452727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（提示：晋、陕、内蒙古是我国主要的煤炭产区）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57_1#63be49979?sp=1&amp;vaa=1&amp;vcp=1&amp;vis=1&amp;pid=7ce2d5258&amp;color=0,0,0&amp;vtp=1&amp;vaab=1&amp;bt=1&amp;bbb=1"/>
          <p:cNvSpPr/>
          <p:nvPr/>
        </p:nvSpPr>
        <p:spPr>
          <a:xfrm>
            <a:off x="539496" y="13343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利用铁路运输实现能源和水资源南北双向运输的意义主要有(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58_1#63be49979.bracket?vaa=1&amp;vcp=1&amp;vis=1&amp;pid=7ce2d5258&amp;color=0,0,0&amp;vpa=66&amp;vtp=1&amp;vaab=1"/>
          <p:cNvSpPr/>
          <p:nvPr/>
        </p:nvSpPr>
        <p:spPr>
          <a:xfrm>
            <a:off x="10506614" y="13210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57_2#63be49979?vaa=1&amp;vcp=1&amp;vis=1&amp;pid=7ce2d5258&amp;color=0,0,0&amp;vtp=1&amp;vaab=1&amp;bbb=1"/>
          <p:cNvSpPr/>
          <p:nvPr/>
        </p:nvSpPr>
        <p:spPr>
          <a:xfrm>
            <a:off x="539496" y="196662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①减轻南方地区铁路沿线的洪涝灾害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缓解南方地区能源不足的状况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提高北方地区铁路沿线居民的生活质量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改善北方地区水资源短缺的状况</a:t>
            </a:r>
            <a:endParaRPr lang="en-US" altLang="zh-CN" sz="2800" dirty="0"/>
          </a:p>
        </p:txBody>
      </p:sp>
      <p:sp>
        <p:nvSpPr>
          <p:cNvPr id="5" name="QC_8_BD.157_3#63be49979.choices?vaa=1&amp;vcp=1&amp;vis=1&amp;pid=7ce2d5258&amp;color=0,0,0&amp;vtp=1&amp;vaab=1&amp;bbb=1"/>
          <p:cNvSpPr/>
          <p:nvPr/>
        </p:nvSpPr>
        <p:spPr>
          <a:xfrm>
            <a:off x="539496" y="45242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db04b9847?colgroup=13,15&amp;vcp=1&amp;pid=94eb24ec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659140"/>
              </p:ext>
            </p:extLst>
          </p:nvPr>
        </p:nvGraphicFramePr>
        <p:xfrm>
          <a:off x="539496" y="1435735"/>
          <a:ext cx="11091672" cy="469112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5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3.借助地图和相关资料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例描述中国农业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工业等生产活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动的分布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并用实例说明科学技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术在产业发展中的重要作用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700"/>
                        </a:lnSpc>
                      </a:pPr>
                      <a:r>
                        <a:rPr lang="en-US" altLang="zh-CN" sz="19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db04b9847.table_image?tii=3&amp;vcp=1&amp;pid=94eb24ec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12899"/>
            <a:ext cx="5541264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db04b9847?colgroup=13,15&amp;vcp=1&amp;pid=94eb24ec3&amp;color=0,0,0&amp;mp=1&amp;vtp=1&amp;vaab=1&amp;bt=1&amp;bbb=1">
            <a:extLst>
              <a:ext uri="{FF2B5EF4-FFF2-40B4-BE49-F238E27FC236}">
                <a16:creationId xmlns:a16="http://schemas.microsoft.com/office/drawing/2014/main" id="{69639222-5D4B-2E90-ACA1-B249226A324B}"/>
              </a:ext>
            </a:extLst>
          </p:cNvPr>
          <p:cNvSpPr txBox="1"/>
          <p:nvPr/>
        </p:nvSpPr>
        <p:spPr>
          <a:xfrm>
            <a:off x="10913023" y="72732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9_1#7d8f38736?vaa=1&amp;vcp=1&amp;vis=1&amp;pid=0be0fef41&amp;color=0,0,0&amp;vtp=1&amp;vaab=1&amp;bt=1&amp;bbb=1&amp;hb=1"/>
          <p:cNvSpPr/>
          <p:nvPr/>
        </p:nvSpPr>
        <p:spPr>
          <a:xfrm>
            <a:off x="539496" y="9048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（2024·甘肃天水·中考）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四川某研究院猕猴桃创新团队用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15年的坚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，自主培育出世界上第一个商业化的红肉猕猴桃品种——“红阳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”，产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品出口至欧美高端水果市场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，创造了小水果成就大产业的神话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，助力乡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村经济发展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。据此完成18～19题。</a:t>
            </a:r>
            <a:endParaRPr lang="en-US" altLang="zh-CN" sz="2800" dirty="0"/>
          </a:p>
        </p:txBody>
      </p:sp>
      <p:sp>
        <p:nvSpPr>
          <p:cNvPr id="3" name="QC_8_BD.160_1#b3676d319?sp=1&amp;vaa=1&amp;vcp=1&amp;vis=1&amp;pid=7d8f38736&amp;color=0,0,0&amp;vtp=1&amp;vaab=1&amp;bbb=1"/>
          <p:cNvSpPr/>
          <p:nvPr/>
        </p:nvSpPr>
        <p:spPr>
          <a:xfrm>
            <a:off x="539496" y="3468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四川猕猴桃销往国内外，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主要得益于(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61_1#b3676d319.bracket?vaa=1&amp;vcp=1&amp;vis=1&amp;pid=7d8f38736&amp;color=0,0,0&amp;vpa=67&amp;vtp=1&amp;vaab=1"/>
          <p:cNvSpPr/>
          <p:nvPr/>
        </p:nvSpPr>
        <p:spPr>
          <a:xfrm>
            <a:off x="6950614" y="34551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60_2#b3676d319?vaa=1&amp;vcp=1&amp;vis=1&amp;pid=7d8f38736&amp;color=0,0,0&amp;vtp=1&amp;vaab=1&amp;bbb=1&amp;hb=1"/>
          <p:cNvSpPr/>
          <p:nvPr/>
        </p:nvSpPr>
        <p:spPr>
          <a:xfrm>
            <a:off x="539496" y="40979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①科技水平的提高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②加工产业的发展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③交通的高速发展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④冷藏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鲜技术的发展</a:t>
            </a:r>
            <a:endParaRPr lang="en-US" altLang="zh-CN" sz="2800" dirty="0"/>
          </a:p>
        </p:txBody>
      </p:sp>
      <p:sp>
        <p:nvSpPr>
          <p:cNvPr id="6" name="QC_8_BD.160_3#b3676d319.choices?vaa=1&amp;vcp=1&amp;vis=1&amp;pid=7d8f38736&amp;color=0,0,0&amp;vtp=1&amp;vaab=1&amp;bbb=1"/>
          <p:cNvSpPr/>
          <p:nvPr/>
        </p:nvSpPr>
        <p:spPr>
          <a:xfrm>
            <a:off x="539496" y="536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2_1#ddf0300b1?sp=1&amp;vaa=1&amp;vcp=1&amp;vis=1&amp;pid=7d8f38736&amp;color=0,0,0&amp;vtp=1&amp;vaab=1&amp;bt=1&amp;bbb=1&amp;hb=1"/>
          <p:cNvSpPr/>
          <p:nvPr/>
        </p:nvSpPr>
        <p:spPr>
          <a:xfrm>
            <a:off x="539496" y="9022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乡村振兴一定要把“粮袋子”紧紧攥在自己的手中。为此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，从根本上我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们应该做的是(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64_1#ddf0300b1.bracket?vaa=1&amp;vcp=1&amp;vis=1&amp;pid=7d8f38736&amp;color=0,0,0&amp;vpa=68&amp;vtp=1&amp;vaab=1"/>
          <p:cNvSpPr/>
          <p:nvPr/>
        </p:nvSpPr>
        <p:spPr>
          <a:xfrm>
            <a:off x="2950114" y="15365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62_2#ddf0300b1?vaa=1&amp;vcp=1&amp;vis=1&amp;pid=7d8f38736&amp;color=0,0,0&amp;vtp=1&amp;vaab=1&amp;bbb=1&amp;hb=1"/>
          <p:cNvSpPr/>
          <p:nvPr/>
        </p:nvSpPr>
        <p:spPr>
          <a:xfrm>
            <a:off x="539496" y="21852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①大量进口国外粮食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②保护好现有耕地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③加大惠农政策力度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④提高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农业科技水平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⑤在国外开辟农田</a:t>
            </a:r>
            <a:endParaRPr lang="en-US" altLang="zh-CN" sz="2800" dirty="0"/>
          </a:p>
        </p:txBody>
      </p:sp>
      <p:sp>
        <p:nvSpPr>
          <p:cNvPr id="5" name="QC_8_BD.162_3#ddf0300b1.choices?vaa=1&amp;vcp=1&amp;vis=1&amp;pid=7d8f38736&amp;color=0,0,0&amp;vtp=1&amp;vaab=1&amp;bbb=1"/>
          <p:cNvSpPr/>
          <p:nvPr/>
        </p:nvSpPr>
        <p:spPr>
          <a:xfrm>
            <a:off x="539496" y="34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.②④⑤</a:t>
            </a:r>
            <a:endParaRPr lang="en-US" altLang="zh-CN" sz="2800" dirty="0"/>
          </a:p>
        </p:txBody>
      </p:sp>
      <p:sp>
        <p:nvSpPr>
          <p:cNvPr id="6" name="QC_8_AS.1_1#ddf0300b1?vaa=1&amp;vcp=1&amp;vis=1&amp;pid=7d8f38736&amp;color=0,0,0&amp;vtp=1&amp;vaab=1&amp;bbb=1&amp;hb=1"/>
          <p:cNvSpPr/>
          <p:nvPr/>
        </p:nvSpPr>
        <p:spPr>
          <a:xfrm>
            <a:off x="539496" y="40838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（提示：在乡村振兴过程中，要把“粮袋子”紧紧攥在自己的手中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，需要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保护好现有耕地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，加大惠农政策力度，依靠科学技术，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走科技强农之路；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大量进口国外粮食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、在国外开辟农田不利于保障国家粮食安全）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8c0ad93c?sp=1&amp;vcp=1&amp;pid=9c5ab3d0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66_1#438b966ee?htil=16&amp;vaa=1&amp;vcp=1&amp;vis=1&amp;pid=98c0ad93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2461" y="1220769"/>
            <a:ext cx="5062879" cy="310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6_2#438b966ee?htil=16&amp;sp=1&amp;vaa=1&amp;vcp=1&amp;vis=1&amp;pid=98c0ad93c&amp;color=0,0,0&amp;vtp=1&amp;vaab=1&amp;bbb=1&amp;hb=1&amp;hs=1"/>
          <p:cNvSpPr/>
          <p:nvPr/>
        </p:nvSpPr>
        <p:spPr>
          <a:xfrm>
            <a:off x="539496" y="1233469"/>
            <a:ext cx="590702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我国区域发展不平衡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，但经济联系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紧密。读我国四大工业基地和部分工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业中心分布图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B_8_BD.167_1#5ddfe5c1c?htil=16&amp;vaa=1&amp;vcp=1&amp;vis=1&amp;pid=438b966ee&amp;color=0,0,0&amp;vtp=1&amp;vaab=1&amp;bbb=1&amp;hb=1&amp;hs=1"/>
          <p:cNvSpPr/>
          <p:nvPr/>
        </p:nvSpPr>
        <p:spPr>
          <a:xfrm>
            <a:off x="539496" y="3158979"/>
            <a:ext cx="59070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（1）从图中可以看出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，京津唐工业基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地濒临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5ddfe5c1c.blank?vaa=1&amp;vcp=1&amp;vis=1&amp;pid=438b966ee&amp;color=0,0,0&amp;vpa=69&amp;vtp=1&amp;vaab=1"/>
          <p:cNvSpPr/>
          <p:nvPr/>
        </p:nvSpPr>
        <p:spPr>
          <a:xfrm>
            <a:off x="1616614" y="375524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渤</a:t>
            </a:r>
            <a:endParaRPr lang="en-US" altLang="zh-CN" sz="2800" dirty="0"/>
          </a:p>
        </p:txBody>
      </p:sp>
      <p:sp>
        <p:nvSpPr>
          <p:cNvPr id="7" name="QB_8_BD.169_1#42172262b?vaa=1&amp;vcp=1&amp;vis=1&amp;pid=438b966ee&amp;color=0,0,0&amp;vtp=1&amp;vaab=1&amp;bbb=1&amp;hb=1&amp;hs=1"/>
          <p:cNvSpPr/>
          <p:nvPr/>
        </p:nvSpPr>
        <p:spPr>
          <a:xfrm>
            <a:off x="539496" y="443342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（2）从图中信息判断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，东北三省的工业结构以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填“轻”或“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重”）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。其中，北方重要的港口城市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、船舶制造工业中心是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170_1#42172262b.blank?vaa=1&amp;vcp=1&amp;vis=1&amp;pid=438b966ee&amp;color=0,0,0&amp;vpa=70&amp;vtp=1&amp;vaab=1"/>
          <p:cNvSpPr/>
          <p:nvPr/>
        </p:nvSpPr>
        <p:spPr>
          <a:xfrm>
            <a:off x="7839614" y="440294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</a:t>
            </a:r>
            <a:endParaRPr lang="en-US" altLang="zh-CN" sz="2800" dirty="0"/>
          </a:p>
        </p:txBody>
      </p:sp>
      <p:sp>
        <p:nvSpPr>
          <p:cNvPr id="9" name="QB_8_AN.171_1#42172262b.blank?vaa=1&amp;vcp=1&amp;vis=1&amp;pid=438b966ee&amp;color=0,0,0&amp;vpa=71&amp;vtp=1&amp;vaab=1&amp;bbb=1"/>
          <p:cNvSpPr/>
          <p:nvPr/>
        </p:nvSpPr>
        <p:spPr>
          <a:xfrm>
            <a:off x="10151014" y="502968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2_1#2144142a5?vaa=1&amp;vcp=1&amp;vis=1&amp;pid=438b966ee&amp;color=0,0,0&amp;vtp=1&amp;vaab=1&amp;bbb=1&amp;hb=1&amp;htil=1">
            <a:extLst>
              <a:ext uri="{FF2B5EF4-FFF2-40B4-BE49-F238E27FC236}">
                <a16:creationId xmlns:a16="http://schemas.microsoft.com/office/drawing/2014/main" id="{BE7DA0A3-7DEE-AA2D-2CC1-DA620C699C16}"/>
              </a:ext>
            </a:extLst>
          </p:cNvPr>
          <p:cNvSpPr/>
          <p:nvPr/>
        </p:nvSpPr>
        <p:spPr>
          <a:xfrm>
            <a:off x="539496" y="905224"/>
            <a:ext cx="5898896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，珠江三角洲的现代通信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设备制造业发展迅速，成为通信技术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产业发展的领头羊。该地区发展高新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技术产业的优势条件有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答出一点）</a:t>
            </a:r>
            <a:endParaRPr lang="en-US" altLang="zh-CN" sz="2800" dirty="0"/>
          </a:p>
        </p:txBody>
      </p:sp>
      <p:sp>
        <p:nvSpPr>
          <p:cNvPr id="4" name="QB_8_AN.173_1#2144142a5.blank?vaa=1&amp;vcp=1&amp;vis=1&amp;pid=438b966ee&amp;color=0,0,0&amp;vpa=72&amp;vtp=1&amp;vaab=1&amp;bbb=1&amp;hb=1">
            <a:extLst>
              <a:ext uri="{FF2B5EF4-FFF2-40B4-BE49-F238E27FC236}">
                <a16:creationId xmlns:a16="http://schemas.microsoft.com/office/drawing/2014/main" id="{D50ABF97-098F-54BB-9252-943BF00C11E8}"/>
              </a:ext>
            </a:extLst>
          </p:cNvPr>
          <p:cNvSpPr/>
          <p:nvPr/>
        </p:nvSpPr>
        <p:spPr>
          <a:xfrm>
            <a:off x="539496" y="2817844"/>
            <a:ext cx="5898896" cy="2487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毗邻港澳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，面向东南亚，便于引进资金和技术；国家政策支持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；地理位置优越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，交通便利；具有人才和科技优势；等等</a:t>
            </a:r>
            <a:endParaRPr lang="en-US" altLang="zh-CN" sz="2800" dirty="0"/>
          </a:p>
        </p:txBody>
      </p:sp>
      <p:pic>
        <p:nvPicPr>
          <p:cNvPr id="6" name="QO_7_BD.166_1#438b966ee?htil=16&amp;vaa=1&amp;vcp=1&amp;vis=1&amp;pid=98c0ad93c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B0A7E29E-78CC-8C01-1B9A-D920F1A21D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5392" y="1615490"/>
            <a:ext cx="5065776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03114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4_1#0b29b2999?vaa=1&amp;vcp=1&amp;vis=1&amp;pid=438b966ee&amp;color=0,0,0&amp;vtp=1&amp;vaab=1&amp;bbb=1&amp;hb=1&amp;htil=1">
            <a:extLst>
              <a:ext uri="{FF2B5EF4-FFF2-40B4-BE49-F238E27FC236}">
                <a16:creationId xmlns:a16="http://schemas.microsoft.com/office/drawing/2014/main" id="{FD6C10A4-7497-A229-40E0-7E80D8C57489}"/>
              </a:ext>
            </a:extLst>
          </p:cNvPr>
          <p:cNvSpPr/>
          <p:nvPr/>
        </p:nvSpPr>
        <p:spPr>
          <a:xfrm>
            <a:off x="539496" y="1519387"/>
            <a:ext cx="58988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）重庆某企业出口到澳大利亚的大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型机械设备，需要通过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（河流）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航道先行运至上海，再以海运方式出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，实现江海联运。</a:t>
            </a:r>
            <a:endParaRPr lang="en-US" altLang="zh-CN" sz="2800" dirty="0"/>
          </a:p>
        </p:txBody>
      </p:sp>
      <p:sp>
        <p:nvSpPr>
          <p:cNvPr id="3" name="QB_8_AN.1_1#0b29b2999.blank?vaa=1&amp;vcp=1&amp;vis=1&amp;pid=438b966ee&amp;color=0,0,0&amp;vpa=73&amp;vtp=1&amp;vaab=1&amp;bbb=1&amp;htil=1&amp;hb=1">
            <a:extLst>
              <a:ext uri="{FF2B5EF4-FFF2-40B4-BE49-F238E27FC236}">
                <a16:creationId xmlns:a16="http://schemas.microsoft.com/office/drawing/2014/main" id="{BA47CB61-910F-879D-66A1-BAABE33689F9}"/>
              </a:ext>
            </a:extLst>
          </p:cNvPr>
          <p:cNvSpPr/>
          <p:nvPr/>
        </p:nvSpPr>
        <p:spPr>
          <a:xfrm>
            <a:off x="4105815" y="213660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</a:t>
            </a:r>
            <a:endParaRPr lang="en-US" altLang="zh-CN" sz="2800" dirty="0"/>
          </a:p>
        </p:txBody>
      </p:sp>
      <p:pic>
        <p:nvPicPr>
          <p:cNvPr id="4" name="QO_7_BD.166_1#438b966ee?htil=16&amp;vaa=1&amp;vcp=1&amp;vis=1&amp;pid=98c0ad93c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14AB2B75-3E83-2D22-A217-B8471E9097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5392" y="1646557"/>
            <a:ext cx="5065776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91622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f36d4ca1.fixed?vcp=1&amp;pid=a5e0ad3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中国的经济发展</a:t>
            </a:r>
            <a:endParaRPr lang="en-US" altLang="zh-CN" sz="4000" dirty="0"/>
          </a:p>
        </p:txBody>
      </p:sp>
      <p:sp>
        <p:nvSpPr>
          <p:cNvPr id="3" name="C_4_BD#cf36d4ca1.fixed?vcp=1&amp;pid=a5e0ad36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4d06108c?vcp=1&amp;pid=cf36d4ca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中国的交通运输业</a:t>
            </a:r>
            <a:endParaRPr lang="en-US" altLang="zh-CN" sz="3200" dirty="0"/>
          </a:p>
        </p:txBody>
      </p:sp>
      <p:sp>
        <p:nvSpPr>
          <p:cNvPr id="3" name="QB_6_BD.1_1#3135f589b?sp=1&amp;vaa=1&amp;vcp=1&amp;vis=1&amp;pid=84d06108c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1.五种现代交通运输方式</a:t>
            </a:r>
            <a:endParaRPr lang="en-US" altLang="zh-CN" sz="2800" dirty="0"/>
          </a:p>
        </p:txBody>
      </p:sp>
      <p:graphicFrame>
        <p:nvGraphicFramePr>
          <p:cNvPr id="9" name="QB_6_BD.1_2#3135f589b?colgroup=3,7,4,5,4,3&amp;vaa=1&amp;vcp=1&amp;vis=1&amp;pid=84d06108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60980"/>
              </p:ext>
            </p:extLst>
          </p:nvPr>
        </p:nvGraphicFramePr>
        <p:xfrm>
          <a:off x="539496" y="1958766"/>
          <a:ext cx="11055096" cy="4168460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16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16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通运输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河运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运输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汽车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轮船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飞机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速度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6_BD.1_3#3135f589b?colgroup=3,7,4,5,4,3&amp;vaa=1&amp;vcp=1&amp;vis=1&amp;pid=84d06108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677737"/>
              </p:ext>
            </p:extLst>
          </p:nvPr>
        </p:nvGraphicFramePr>
        <p:xfrm>
          <a:off x="290710" y="1089850"/>
          <a:ext cx="11610579" cy="4949064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2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通运输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河运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速度较快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适应性强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能实现门对门的运输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一般承担短途运输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灵活性较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安全平稳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连续性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适宜长途运输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条件影响大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连续性差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效率高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造价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受天气影响较大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安全可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灵活性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2_1#3135f589b.blank?vaa=1&amp;vcp=1&amp;vis=1&amp;pid=84d06108c&amp;color=0,0,0&amp;mp=1&amp;vpa=1&amp;vtp=1&amp;vaab=1&amp;bbb=1"/>
          <p:cNvSpPr/>
          <p:nvPr/>
        </p:nvSpPr>
        <p:spPr>
          <a:xfrm>
            <a:off x="1671477" y="2738596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机动灵活</a:t>
            </a:r>
            <a:endParaRPr lang="en-US" altLang="zh-CN" sz="2800" dirty="0"/>
          </a:p>
        </p:txBody>
      </p:sp>
      <p:sp>
        <p:nvSpPr>
          <p:cNvPr id="4" name="QB_6_AN.3_1#3135f589b.blank?vaa=1&amp;vcp=1&amp;vis=1&amp;pid=84d06108c&amp;color=0,0,0&amp;mp=1&amp;vpa=2&amp;vtp=1&amp;vaab=1"/>
          <p:cNvSpPr/>
          <p:nvPr/>
        </p:nvSpPr>
        <p:spPr>
          <a:xfrm>
            <a:off x="4922275" y="441499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</a:t>
            </a:r>
            <a:endParaRPr lang="en-US" altLang="zh-CN" sz="2800" dirty="0"/>
          </a:p>
        </p:txBody>
      </p:sp>
      <p:sp>
        <p:nvSpPr>
          <p:cNvPr id="5" name="QB_6_AN.4_1#3135f589b.blank?vaa=1&amp;vcp=1&amp;vis=1&amp;pid=84d06108c&amp;color=0,0,0&amp;mp=1&amp;vpa=3&amp;vtp=1&amp;vaab=1&amp;bbb=1"/>
          <p:cNvSpPr/>
          <p:nvPr/>
        </p:nvSpPr>
        <p:spPr>
          <a:xfrm>
            <a:off x="6351839" y="383200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</a:t>
            </a:r>
            <a:endParaRPr lang="en-US" altLang="zh-CN" sz="2800" dirty="0"/>
          </a:p>
        </p:txBody>
      </p:sp>
      <p:sp>
        <p:nvSpPr>
          <p:cNvPr id="6" name="QB_6_AN.5_1#3135f589b.blank?vaa=1&amp;vcp=1&amp;vis=1&amp;pid=84d06108c&amp;color=0,0,0&amp;mp=1&amp;vpa=4&amp;vtp=1&amp;vaab=1"/>
          <p:cNvSpPr/>
          <p:nvPr/>
        </p:nvSpPr>
        <p:spPr>
          <a:xfrm>
            <a:off x="9279475" y="382679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7" name="QB_6_AN.6_1#3135f589b.blank?vaa=1&amp;vcp=1&amp;vis=1&amp;pid=84d06108c&amp;color=0,0,0&amp;mp=1&amp;vpa=5&amp;vtp=1&amp;vaab=1"/>
          <p:cNvSpPr/>
          <p:nvPr/>
        </p:nvSpPr>
        <p:spPr>
          <a:xfrm>
            <a:off x="10679551" y="415754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2" name="QB_6_BD.1_3#3135f589b?colgroup=3,7,4,5,4,3&amp;vaa=1&amp;vcp=1&amp;vis=1&amp;pid=84d06108c&amp;color=0,0,0&amp;mp=1&amp;vtp=1&amp;vaab=1&amp;bt=1&amp;bbb=1">
            <a:extLst>
              <a:ext uri="{FF2B5EF4-FFF2-40B4-BE49-F238E27FC236}">
                <a16:creationId xmlns:a16="http://schemas.microsoft.com/office/drawing/2014/main" id="{D9FB2D26-8937-43C4-08FF-7CC98665DF96}"/>
              </a:ext>
            </a:extLst>
          </p:cNvPr>
          <p:cNvSpPr txBox="1"/>
          <p:nvPr/>
        </p:nvSpPr>
        <p:spPr>
          <a:xfrm>
            <a:off x="10789586" y="480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2636</Words>
  <Application>Microsoft Office PowerPoint</Application>
  <PresentationFormat>宽屏</PresentationFormat>
  <Paragraphs>706</Paragraphs>
  <Slides>64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4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7</cp:revision>
  <dcterms:created xsi:type="dcterms:W3CDTF">2024-11-11T08:26:32Z</dcterms:created>
  <dcterms:modified xsi:type="dcterms:W3CDTF">2025-07-28T00:59:10Z</dcterms:modified>
  <cp:category/>
  <cp:contentStatus/>
</cp:coreProperties>
</file>