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6" r:id="rId9"/>
    <p:sldId id="267" r:id="rId10"/>
    <p:sldId id="290" r:id="rId11"/>
    <p:sldId id="268" r:id="rId12"/>
    <p:sldId id="291" r:id="rId13"/>
    <p:sldId id="269" r:id="rId14"/>
    <p:sldId id="293" r:id="rId15"/>
    <p:sldId id="272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94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2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26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5AD72-8330-0182-E939-95FEAAFA2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DB2681-A25D-8CCC-B1A4-CC8CF03ECA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BFE225-35B4-B857-902E-D8EA14106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84F5B4-F346-121C-D674-CDC5BD9702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58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BFA3C-E723-B388-CA18-00F3BD7FE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1FB239-3D66-295A-EE2F-B9BDFFC1E5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C3035D-BCCF-C328-3754-B5DE1B280E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601BC-316F-AAD1-693B-1F2843237E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904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51e57b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B9D275-2FCE-455B-B806-C411BA283D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文意理解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1e57b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2F803E7-49AD-4290-81F9-1017E4FDF3A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f12bba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8f12bbac4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79fe6029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9fe60295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367cc6a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67cc6a88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文意理解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298F62F-D9B8-59A9-A841-5A6248580A6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2F440A-7864-4C58-BB2A-33E76F7BDA0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2F1CBB-23F3-414E-9CB9-C44E8EF018A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f12bba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488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8f12bbac4&amp;color=RGB(64,64,64)">
            <a:hlinkClick r:id="rId3" action="ppaction://hlinksldjump"/>
          </p:cNvPr>
          <p:cNvSpPr/>
          <p:nvPr/>
        </p:nvSpPr>
        <p:spPr>
          <a:xfrm>
            <a:off x="407822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6" name="MasterShapeName?linknodeid=79fe6029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0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9fe60295&amp;color=RGB(64,64,64)">
            <a:hlinkClick r:id="rId5" action="ppaction://hlinksldjump"/>
          </p:cNvPr>
          <p:cNvSpPr/>
          <p:nvPr/>
        </p:nvSpPr>
        <p:spPr>
          <a:xfrm>
            <a:off x="550468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8" name="MasterShapeName?linknodeid=367cc6a8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416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367cc6a88&amp;color=RGB(64,64,64)">
            <a:hlinkClick r:id="rId6" action="ppaction://hlinksldjump"/>
          </p:cNvPr>
          <p:cNvSpPr/>
          <p:nvPr/>
        </p:nvSpPr>
        <p:spPr>
          <a:xfrm>
            <a:off x="692200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2#66c327ef5?sp=1&amp;vaa=1&amp;vcp=1&amp;pid=79fe60295&amp;color=0,0,0&amp;vtp=1&amp;vaab=1&amp;bbb=1&amp;hb=1">
            <a:extLst>
              <a:ext uri="{FF2B5EF4-FFF2-40B4-BE49-F238E27FC236}">
                <a16:creationId xmlns:a16="http://schemas.microsoft.com/office/drawing/2014/main" id="{5E9E12A8-C5C7-D8DE-023B-04E388E5E0F3}"/>
              </a:ext>
            </a:extLst>
          </p:cNvPr>
          <p:cNvSpPr/>
          <p:nvPr/>
        </p:nvSpPr>
        <p:spPr>
          <a:xfrm>
            <a:off x="539496" y="344850"/>
            <a:ext cx="11109960" cy="6074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若夫淫雨霏霏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连月不开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阴风怒号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浊浪排空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日星隐曜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潜形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商旅不行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樯倾楫摧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薄暮冥冥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虎啸猿啼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登斯楼也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则有去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国怀乡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忧谗畏讥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满目萧然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感极而悲者矣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至若春和景明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波澜不惊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上下天光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一碧万顷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沙鸥翔集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锦鳞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岸芷汀兰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郁郁青青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而或长烟一空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皓月千里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浮光跃金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影沉璧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渔歌互答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此乐何极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登斯楼也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则有心旷神怡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宠辱偕忘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把酒临风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其喜洋洋者矣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嗟夫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予尝求古仁人之心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或异二者之为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不以物喜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己悲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居庙堂之高则忧其民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处江湖之远则忧其君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是进亦忧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退亦忧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然则何时而乐耶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其必曰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先天下之忧而忧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后天下之乐而乐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微斯人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吾谁与归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时六年九月十五日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8565751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3#66c327ef5?sp=1&amp;vaa=1&amp;vcp=1&amp;pid=79fe60295&amp;color=0,0,0&amp;mp=1&amp;vtp=1&amp;vaab=1&amp;bt=1&amp;bbb=1&amp;hb=1"/>
          <p:cNvSpPr/>
          <p:nvPr/>
        </p:nvSpPr>
        <p:spPr>
          <a:xfrm>
            <a:off x="539496" y="878490"/>
            <a:ext cx="11109960" cy="510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</a:t>
            </a:r>
            <a:endParaRPr lang="en-US" altLang="zh-CN" sz="2800" dirty="0"/>
          </a:p>
          <a:p>
            <a:pPr latinLnBrk="1">
              <a:lnSpc>
                <a:spcPts val="6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滕子京负大才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为众忌疾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自庆阳帅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谪巴陵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愤郁颇见辞色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正与之同年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友善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爱其才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恐后贻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然滕豪迈自负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罕受人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正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因患无隙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以规之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子京忽以书抵文正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岳阳楼记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不以物喜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不以己悲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先天下之忧而忧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后天下之乐而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其意盖在谏故人耳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选自范公偁《过庭录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3#66c327ef5?sp=1&amp;vaa=1&amp;vcp=1&amp;pid=79fe60295&amp;color=0,0,0&amp;mp=1&amp;vtp=1&amp;vaab=1&amp;bt=1&amp;bbb=1&amp;hb=1">
            <a:extLst>
              <a:ext uri="{FF2B5EF4-FFF2-40B4-BE49-F238E27FC236}">
                <a16:creationId xmlns:a16="http://schemas.microsoft.com/office/drawing/2014/main" id="{B10ECE19-C8A8-8025-B7A2-3D4A855AFC61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】①帅：地方的长官。②同年：同年考中的进士。③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友善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关系好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。④贻：遗留。⑤正：指文正，范仲淹的谥号。⑥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无隙：没有机</a:t>
            </a:r>
            <a:endParaRPr lang="en-US" altLang="zh-CN" sz="28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会。</a:t>
            </a:r>
            <a:endParaRPr lang="en-US" altLang="zh-CN" sz="28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2769663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EBABC81-112D-373C-3FC1-49F15BC72B2F}"/>
              </a:ext>
            </a:extLst>
          </p:cNvPr>
          <p:cNvSpPr txBox="1"/>
          <p:nvPr/>
        </p:nvSpPr>
        <p:spPr>
          <a:xfrm>
            <a:off x="357188" y="1687294"/>
            <a:ext cx="11477624" cy="328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文人墨客描写山水景色多有深刻的寓意。范仲淹在甲文中写“迁客骚人”登岳阳楼的所见所感有何用意？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______________________________________________________________________________________________________________________________</a:t>
            </a:r>
            <a:endParaRPr lang="zh-CN" altLang="zh-CN" sz="2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D4EA6-57BA-C53D-D377-D61FED176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C71B887-00FE-1F80-D77E-3D2F5AD9DEB3}"/>
              </a:ext>
            </a:extLst>
          </p:cNvPr>
          <p:cNvGrpSpPr/>
          <p:nvPr/>
        </p:nvGrpSpPr>
        <p:grpSpPr>
          <a:xfrm>
            <a:off x="539995" y="1865122"/>
            <a:ext cx="11112011" cy="3123946"/>
            <a:chOff x="539995" y="1865122"/>
            <a:chExt cx="11112011" cy="3123946"/>
          </a:xfrm>
        </p:grpSpPr>
        <p:pic>
          <p:nvPicPr>
            <p:cNvPr id="2" name="QO_5_AS.1_1#66c327ef5?htil=2&amp;vaa=1&amp;vcp=1&amp;pid=79fe60295&amp;color=0,0,0&amp;tib=255,255,255&amp;vtp=1&amp;vaab=1&amp;hs=1&amp;hs=1" descr="preencoded.png">
              <a:extLst>
                <a:ext uri="{FF2B5EF4-FFF2-40B4-BE49-F238E27FC236}">
                  <a16:creationId xmlns:a16="http://schemas.microsoft.com/office/drawing/2014/main" id="{E027D32D-34A6-7A5B-85BF-4F2D4BB84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995" y="2129409"/>
              <a:ext cx="2532888" cy="649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3" name="QO_5_AS.1_1#66c327ef5?htil=2&amp;vaa=1&amp;vcp=1&amp;pid=79fe60295&amp;color=0,0,0&amp;vtp=1&amp;vaab=1&amp;bt=1&amp;bbb=1&amp;hb=1&amp;hs=1">
              <a:extLst>
                <a:ext uri="{FF2B5EF4-FFF2-40B4-BE49-F238E27FC236}">
                  <a16:creationId xmlns:a16="http://schemas.microsoft.com/office/drawing/2014/main" id="{C2D5EFDB-57AC-FD42-9F64-AC58624C660F}"/>
                </a:ext>
              </a:extLst>
            </p:cNvPr>
            <p:cNvSpPr/>
            <p:nvPr/>
          </p:nvSpPr>
          <p:spPr>
            <a:xfrm>
              <a:off x="3072883" y="1865122"/>
              <a:ext cx="8449056" cy="12013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本题考查对文意的理解。范仲淹在甲文中写“迁客骚人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 </a:t>
              </a: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以物喜、以己悲，是为了说明他们的悲喜取决于外物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</a:t>
              </a:r>
              <a:endParaRPr lang="en-US" altLang="zh-CN" sz="2800" dirty="0"/>
            </a:p>
          </p:txBody>
        </p:sp>
        <p:sp>
          <p:nvSpPr>
            <p:cNvPr id="4" name="QO_5_AS.1_1#66c327ef5?htil=2&amp;vaa=1&amp;vcp=1&amp;pid=79fe60295&amp;color=0,0,0&amp;vtp=1&amp;vaab=1&amp;bt=1&amp;bbb=1&amp;hb=1&amp;hs=1">
              <a:extLst>
                <a:ext uri="{FF2B5EF4-FFF2-40B4-BE49-F238E27FC236}">
                  <a16:creationId xmlns:a16="http://schemas.microsoft.com/office/drawing/2014/main" id="{6A91C56B-9139-6BD5-AA77-2484A01B4DE2}"/>
                </a:ext>
              </a:extLst>
            </p:cNvPr>
            <p:cNvSpPr/>
            <p:nvPr/>
          </p:nvSpPr>
          <p:spPr>
            <a:xfrm>
              <a:off x="539995" y="3140011"/>
              <a:ext cx="11112011" cy="1849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latinLnBrk="1">
                <a:lnSpc>
                  <a:spcPts val="51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从而引出下文对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“古仁人”的议论。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将二者进行对比，以此来衬托作者</a:t>
              </a: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“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不以物喜，不以己悲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”的旷达胸襟和 “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先天下之忧而忧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，后天下之乐而</a:t>
              </a: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乐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”的伟大抱负。</a:t>
              </a:r>
              <a:endParaRPr lang="en-US" altLang="zh-CN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3470547"/>
      </p:ext>
    </p:extLst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N.1_1#66c327ef5?vaa=1&amp;vcp=1&amp;pid=79fe60295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范仲淹在甲文中写“迁客骚人”因阴风苦雨而悲，因风和日丽而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喜，是为了引出下文对“古仁人”的议论；将二者进行对比，表达了作者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旷达的胸襟和远大的政治抱负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66c327ef5?vaa=1&amp;vcp=1&amp;pid=79fe60295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滕子京才华横溢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，遭到许多人的嫉妒，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从庆阳统帅降职到巴陵郡，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他的悲愤和郁闷之情常常表现在文章中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。范仲淹和他同年考中进士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人关系很好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，范仲淹很爱惜滕子京的才华，害怕他以后遭到迫害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。然而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滕子京豪迈自负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，很少听别人规劝。范仲淹正担心没有机会规劝他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子京忽然写信给他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，请求他写《岳阳楼记》。所以《岳阳楼记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》中说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不以物喜，不以己悲”“先天下之忧而忧，后天下之乐而乐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”，范仲淹的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目的大概是在规劝好友了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67cc6a88.fixed?vcp=1&amp;pid=351e57b7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文意理解</a:t>
            </a:r>
            <a:endParaRPr lang="en-US" altLang="zh-CN" sz="4000" dirty="0"/>
          </a:p>
        </p:txBody>
      </p:sp>
      <p:sp>
        <p:nvSpPr>
          <p:cNvPr id="3" name="C_4_BD#367cc6a88.fixed?vcp=1&amp;pid=351e57b7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1#a1cf40ac9?vaa=1&amp;vcp=1&amp;pid=367cc6a8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阅读甲乙两段选文，完成小题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9_2#a1cf40ac9?sp=1&amp;vaa=1&amp;vcp=1&amp;pid=367cc6a88&amp;color=0,0,0&amp;vtp=1&amp;vaab=1&amp;bbb=1"/>
          <p:cNvSpPr/>
          <p:nvPr/>
        </p:nvSpPr>
        <p:spPr>
          <a:xfrm>
            <a:off x="539496" y="11742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</a:t>
            </a:r>
            <a:endParaRPr lang="en-US" altLang="zh-CN" sz="2800" dirty="0"/>
          </a:p>
        </p:txBody>
      </p:sp>
      <p:sp>
        <p:nvSpPr>
          <p:cNvPr id="4" name="QM_5_BD.9_3#a1cf40ac9?sp=1&amp;vaa=1&amp;vcp=1&amp;pid=367cc6a88&amp;color=0,0,0&amp;vtp=1&amp;vaab=1&amp;bbb=1"/>
          <p:cNvSpPr/>
          <p:nvPr/>
        </p:nvSpPr>
        <p:spPr>
          <a:xfrm>
            <a:off x="539496" y="1795952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王屋二山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方七百里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高万仞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本在冀州之南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河阳之北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M_5_BD.9_4#a1cf40ac9?sp=1&amp;vaa=1&amp;vcp=1&amp;pid=367cc6a88&amp;color=0,0,0&amp;vtp=1&amp;vaab=1&amp;bbb=1&amp;hb=1"/>
          <p:cNvSpPr/>
          <p:nvPr/>
        </p:nvSpPr>
        <p:spPr>
          <a:xfrm>
            <a:off x="539496" y="2425427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北山愚公者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年且九十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面山而居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惩山北之塞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出入之迂也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聚室而谋曰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吾与汝毕力平险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指通豫南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达于汉阴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杂然相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其妻献疑曰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以君之力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曾不能损魁父之丘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如太行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王屋何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且焉置土石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杂曰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投诸渤海之尾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隐土之北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遂率子孙荷担者三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叩石垦壤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箕畚运于渤海之尾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邻人京城氏之孀妻有遗男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跳往助之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寒暑易节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始一反焉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5#a1cf40ac9?sp=1&amp;vaa=1&amp;vcp=1&amp;pid=367cc6a88&amp;color=0,0,0&amp;vtp=1&amp;vaab=1&amp;bt=1&amp;bbb=1&amp;hb=1"/>
          <p:cNvSpPr/>
          <p:nvPr/>
        </p:nvSpPr>
        <p:spPr>
          <a:xfrm>
            <a:off x="539496" y="89585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河曲智叟笑而止之曰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汝之不惠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以残年余力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曾不能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毁山之一毛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其如土石何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北山愚公长息曰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汝心之固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固不可彻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曾不若孀妻弱子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虽我之死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有子存焉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子又生孙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孙又生子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子又有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子又有孙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子子孙孙无穷匮也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而山不加增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何苦而不平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智叟亡以应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9_6#a1cf40ac9?sp=1&amp;vaa=1&amp;vcp=1&amp;pid=367cc6a88&amp;color=0,0,0&amp;vtp=1&amp;vaab=1&amp;bbb=1&amp;hb=1"/>
          <p:cNvSpPr/>
          <p:nvPr/>
        </p:nvSpPr>
        <p:spPr>
          <a:xfrm>
            <a:off x="539496" y="4102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操蛇之神闻之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惧其不已也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告之于帝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帝感其诚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命夸娥氏二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子负二山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一厝朔东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一厝雍南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冀之南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汉之阴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无陇断焉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选自《愚公移山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51e57b78.fixed?vcp=1&amp;pid=e3b8326c6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351e57b78.fixed?vcp=1&amp;pid=e3b8326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351e57b78.fixed?vcp=1&amp;pid=e3b8326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四、文言文阅读</a:t>
            </a:r>
            <a:endParaRPr lang="en-US" altLang="zh-CN" sz="4000" dirty="0"/>
          </a:p>
        </p:txBody>
      </p:sp>
      <p:sp>
        <p:nvSpPr>
          <p:cNvPr id="5" name="C_3_BD#351e57b78.fixed?vcp=1&amp;pid=e3b8326c6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文意理解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7#a1cf40ac9?sp=1&amp;vaa=1&amp;vcp=1&amp;pid=367cc6a88&amp;color=0,0,0&amp;vtp=1&amp;vaab=1&amp;bt=1&amp;bbb=1&amp;hb=1"/>
          <p:cNvSpPr/>
          <p:nvPr/>
        </p:nvSpPr>
        <p:spPr>
          <a:xfrm>
            <a:off x="539496" y="554400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勾践之困会稽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喟然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吾终于此乎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汤系夏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文王囚羑里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晋重耳奔翟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齐小白奔莒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其卒王霸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由是观之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遽不为福乎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吴既赦越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越王勾践反国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乃苦身焦思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置胆于坐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坐卧即仰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饮食亦尝胆也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汝忘会稽之耻耶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身自耕作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夫人自织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不加肉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衣不重采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折节下贤人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厚遇宾客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振贫吊死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与百姓同其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至明年春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勾践伐吴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吴师败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（选自司马迁《史记》，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_8#a1cf40ac9?vaa=1&amp;vcp=1&amp;pid=367cc6a88&amp;color=0,0,0&amp;vtp=1&amp;vaab=1&amp;bt=1&amp;bbb=1&amp;hb=1"/>
          <p:cNvSpPr/>
          <p:nvPr/>
        </p:nvSpPr>
        <p:spPr>
          <a:xfrm>
            <a:off x="539496" y="286651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【注释】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①会稽：今浙江绍兴市。②喟然：感叹的样子。③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坐：同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④折节下贤人：屈己下人，尊重有见识有能力的人。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_1#2b2767585?sp=1&amp;vaa=1&amp;vcp=1&amp;pid=a1cf40ac9&amp;color=0,0,0&amp;mp=1&amp;vtp=1&amp;vaab=1&amp;bt=1&amp;bbb=1&amp;hb=1"/>
          <p:cNvSpPr/>
          <p:nvPr/>
        </p:nvSpPr>
        <p:spPr>
          <a:xfrm>
            <a:off x="539496" y="12362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甲文中画波浪线的句子分别是愚公的妻子和智叟所说的话，他们的话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在句式上有相似之处，但他们对愚公移山的态度却不相同，请结合具体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10_2#2b2767585?sp=1&amp;vaa=1&amp;vcp=1&amp;pid=a1cf40ac9&amp;color=0,0,0&amp;mp=1&amp;vtp=1&amp;vaab=1&amp;bbb=1&amp;hb=1&amp;hltap=1"/>
          <p:cNvSpPr/>
          <p:nvPr/>
        </p:nvSpPr>
        <p:spPr>
          <a:xfrm>
            <a:off x="539496" y="3159950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2b2767585?vaa=1&amp;vcp=1&amp;pid=a1cf40ac9&amp;color=0,0,0&amp;vtp=1&amp;vaab=1&amp;bt=1&amp;bbb=1&amp;hb=1"/>
          <p:cNvSpPr/>
          <p:nvPr/>
        </p:nvSpPr>
        <p:spPr>
          <a:xfrm>
            <a:off x="444246" y="11833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】本题考查对文章内容的理解。结合前文“其妻献疑”可知，“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之力，曾不能损魁父之丘，如太行、王屋何？且焉置土石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中的“以君之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表达了愚公妻子对他的关心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，“如太行、王屋何？且焉置土石？”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要了需要解决的问题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以残年余力，曾不能毁山之一毛，其如土石何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中，“残年余力”表现了智叟的轻视之意，“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曾不能毁山之一毛”则是挖苦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最后用“其”来加重反问语气，以进一步嘲笑愚公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E8FEB-7734-9795-7308-32794DA18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N.10_2#2b2767585?sp=1&amp;vaa=1&amp;vcp=1&amp;pid=a1cf40ac9&amp;color=0,0,0&amp;mp=1&amp;vtp=1&amp;vaab=1&amp;bbb=1&amp;hb=1&amp;hla=1">
            <a:extLst>
              <a:ext uri="{FF2B5EF4-FFF2-40B4-BE49-F238E27FC236}">
                <a16:creationId xmlns:a16="http://schemas.microsoft.com/office/drawing/2014/main" id="{55846B40-618E-1847-1BDC-4DA6A832EB46}"/>
              </a:ext>
            </a:extLst>
          </p:cNvPr>
          <p:cNvSpPr/>
          <p:nvPr/>
        </p:nvSpPr>
        <p:spPr>
          <a:xfrm>
            <a:off x="539496" y="1968625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愚公的妻子所说的话中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，“以君之力”带有关心的语气，“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如太行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王屋何？且焉置土石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？”提出了要解决的问题；智叟所说的话中，“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年余力”含轻视之意，“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曾不能毁山之一毛”则是挖苦，最后用“其”来加重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反问语气，进一步“嘲笑”愚公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结合文本表述清楚，意思相近即可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83335088"/>
      </p:ext>
    </p:extLst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2b2767585?vaa=1&amp;vcp=1&amp;pid=a1cf40ac9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勾践被困在会稽时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，感叹道：“我将在此了结一生吗？”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文种说：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商汤被囚禁在夏台，周文王被围困在羑里，晋国重耳逃到翟地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，齐国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的公子小白逃到莒国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，他们最后都称霸天下。由此观之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，我们今日的处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境何尝不可能成为福分呢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2b2767585?vaa=1&amp;vcp=1&amp;pid=a1cf40ac9&amp;color=0,0,0&amp;mp=1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吴王赦免了越王，勾践回国后，深思熟虑，苦心经营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，把苦胆挂到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座位上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，坐卧即能仰头看看苦胆，饮食也尝尝苦胆。（他对自己）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你忘记会稽的耻辱了吗？”他亲身耕作，他的夫人亲手织布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，吃饭不用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两份肉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，穿衣不加绣染，对贤人彬彬有礼，招待宾客热情诚恳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，能救济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穷人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，悼慰死者，与百姓共同劳作。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到了第二年春天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，勾践讨伐吴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，吴国军队被打败了。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2_1#2e602b325?vaa=1&amp;vcp=1&amp;pid=367cc6a88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阅读下面两个文段，完成小题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12_2#2e602b325?sp=1&amp;vaa=1&amp;vcp=1&amp;pid=367cc6a88&amp;color=0,0,0&amp;vtp=1&amp;vaab=1&amp;bbb=1&amp;hb=1"/>
          <p:cNvSpPr/>
          <p:nvPr/>
        </p:nvSpPr>
        <p:spPr>
          <a:xfrm>
            <a:off x="539496" y="118209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十年春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齐师伐我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公将战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曹刿请见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其乡人曰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肉食者谋之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又何间焉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刿曰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肉食者鄙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未能远谋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乃入见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何以战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衣食所安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弗敢专也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必以分人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小惠未遍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民弗从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牺牲玉帛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弗敢加也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必以信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小信未孚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福也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小大之狱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虽不能察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必以情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忠之属也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以一战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战则请从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节选自《曹刿论战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2_3#2e602b325?sp=1&amp;vaa=1&amp;vcp=1&amp;pid=367cc6a88&amp;color=0,0,0&amp;vtp=1&amp;vaab=1&amp;bt=1&amp;bbb=1&amp;hb=1"/>
          <p:cNvSpPr/>
          <p:nvPr/>
        </p:nvSpPr>
        <p:spPr>
          <a:xfrm>
            <a:off x="491871" y="306750"/>
            <a:ext cx="11109960" cy="611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凡与敌战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士卒蹈万死一生之地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而无悔惧之心者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皆信令使然也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三国魏明帝自征蜀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遣司马懿督张郃诸军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凉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劲卒二十万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潜军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密进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窥向剑阁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蜀相诸葛亮时在祁山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旌旗利器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守在险要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交换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在者八万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参佐咸以贼众强盛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非力不制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宜权停下兵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以并声势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亮曰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吾统武行师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以大信为本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得利失信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古人所惜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者束装以待期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妻子鹄立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而计日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虽临征难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义所不废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皆催令去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去者皆悦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愿留一战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征者奋勇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思致死命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临战之日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莫不拔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剑争先一战大克信之由也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8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（节选自《百战奇略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信战》，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2_4#2e602b325?vaa=1&amp;vcp=1&amp;pid=367cc6a88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【注释】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①雍、凉：雍州和凉州（今均属甘肃武威）。②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剑阁：在</a:t>
            </a:r>
            <a:endParaRPr lang="en-US" altLang="zh-CN" sz="2800" b="0" i="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今四川剑阁县北，古时为军事要隘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。③下兵：换下来的士兵。④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鹄立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像天鹅一样伸长脖子站着，指殷切盼望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f12bbac4.fixed?vcp=1&amp;pid=351e57b7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文意理解</a:t>
            </a:r>
            <a:endParaRPr lang="en-US" altLang="zh-CN" sz="4000" dirty="0"/>
          </a:p>
        </p:txBody>
      </p:sp>
      <p:sp>
        <p:nvSpPr>
          <p:cNvPr id="3" name="C_4_BD#8f12bbac4.fixed?vcp=1&amp;pid=351e57b7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_1#c50d22af7?sp=1&amp;vaa=1&amp;vcp=1&amp;pid=2e602b325&amp;color=0,0,0&amp;mp=1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甲乙两文都提到了“信”，从中可以看出“信”在战争中的重要作用。曹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刿认为得到“信”的途径和诸葛亮坚守“信”的原则分别是什么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可用原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6_BD.13_2#c50d22af7?sp=1&amp;vaa=1&amp;vcp=1&amp;pid=2e602b325&amp;color=0,0,0&amp;mp=1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endParaRPr lang="en-US" altLang="zh-CN" sz="2800" dirty="0"/>
          </a:p>
        </p:txBody>
      </p:sp>
      <p:sp>
        <p:nvSpPr>
          <p:cNvPr id="4" name="QB_6_AN.14_1#c50d22af7.blank?vaa=1&amp;vcp=1&amp;pid=2e602b325&amp;color=0,0,0&amp;mp=1&amp;vpa=3&amp;vtp=1&amp;vaab=1&amp;bbb=1&amp;hb=1"/>
          <p:cNvSpPr/>
          <p:nvPr/>
        </p:nvSpPr>
        <p:spPr>
          <a:xfrm>
            <a:off x="539496" y="375685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曹刿：小大之狱，虽不能察，必以情。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：以大信为本（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虽临征难，义所不废）。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caa5dacbe?sp=1&amp;vaa=1&amp;vcp=1&amp;pid=2e602b325&amp;color=0,0,0&amp;vtp=1&amp;vaab=1&amp;bt=1&amp;bbb=1"/>
          <p:cNvSpPr/>
          <p:nvPr/>
        </p:nvSpPr>
        <p:spPr>
          <a:xfrm>
            <a:off x="539496" y="12374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请结合选文内容分别谈谈你对曹刿和诸葛亮这两个人物的认识。</a:t>
            </a:r>
            <a:endParaRPr lang="en-US" altLang="zh-CN" sz="2800" dirty="0"/>
          </a:p>
        </p:txBody>
      </p:sp>
      <p:sp>
        <p:nvSpPr>
          <p:cNvPr id="3" name="QB_6_BD.15_2#caa5dacbe?sp=1&amp;vaa=1&amp;vcp=1&amp;pid=2e602b325&amp;color=0,0,0&amp;vtp=1&amp;vaab=1&amp;bbb=1&amp;hb=1&amp;hltap=1"/>
          <p:cNvSpPr/>
          <p:nvPr/>
        </p:nvSpPr>
        <p:spPr>
          <a:xfrm>
            <a:off x="539496" y="1865185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B_6_AN.15_2#caa5dacbe?sp=1&amp;vaa=1&amp;vcp=1&amp;pid=2e602b325&amp;color=0,0,0&amp;vtp=1&amp;vaab=1&amp;bbb=1&amp;hb=1&amp;hla=1">
            <a:extLst>
              <a:ext uri="{FF2B5EF4-FFF2-40B4-BE49-F238E27FC236}">
                <a16:creationId xmlns:a16="http://schemas.microsoft.com/office/drawing/2014/main" id="{621BFE93-4EE9-FDF0-5C73-93769F28AE45}"/>
              </a:ext>
            </a:extLst>
          </p:cNvPr>
          <p:cNvSpPr/>
          <p:nvPr/>
        </p:nvSpPr>
        <p:spPr>
          <a:xfrm>
            <a:off x="539496" y="1839785"/>
            <a:ext cx="11109960" cy="3738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曹刿在政治上具有远见卓识，有以天下为己任的献身精神。他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非常重视战前的政治准备，认为“民心”才是战争取胜的重要保证；他能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在国家危亡的时候挺身而出，积极向庄公出谋献策，说明他有以天下为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己任的献身精神与爱国情怀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诸葛亮恪守信义、爱护士卒。他虽然面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临征战的困难，但仍然恪守信义，让换下来的士兵离开；他也理解换防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的士兵急切盼归的心理，便下令催促他们尽快离开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caa5dacbe?vaa=1&amp;vcp=1&amp;pid=2e602b325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大凡与敌方交战时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，士卒们踏上万死一生的战场，而无后悔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、畏惧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之心的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，都是将帅平时真诚的品格促使他们这样做的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。三国时魏明帝亲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自征讨蜀国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，派遣司马懿督统张郃所部及雍、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凉二州等精兵二十万人，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潜伏的军队隐蔽进发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，暗中出军剑阁。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蜀国丞相诸葛亮当时驻屯在祁山，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他将精良武器装备都用在危险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、扼要之处，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驻留战场的将士只有八万人。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诸葛亮的参谋人员都认为敌军强盛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没有足够的兵力是制胜不了对方的，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因此纷纷建议让换下来的士兵暂留一月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，以便壮大蜀军声威。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诸葛亮说：</a:t>
            </a:r>
          </a:p>
          <a:p>
            <a:pPr latinLnBrk="1">
              <a:lnSpc>
                <a:spcPct val="150000"/>
              </a:lnSpc>
            </a:pP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caa5dacbe?vaa=1&amp;vcp=1&amp;pid=2e602b325&amp;color=0,0,0&amp;vtp=1&amp;vaab=1&amp;bt=1&amp;bbb=1&amp;hb=1">
            <a:extLst>
              <a:ext uri="{FF2B5EF4-FFF2-40B4-BE49-F238E27FC236}">
                <a16:creationId xmlns:a16="http://schemas.microsoft.com/office/drawing/2014/main" id="{EEBCCA2D-D3DC-0B26-B651-286CDC343CA3}"/>
              </a:ext>
            </a:extLst>
          </p:cNvPr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我统兵打仗，一向以信义为根本，为了利益失去信用的做法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，是古人痛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惜而不取的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；该离开的士卒已经迅速打点好行装等待归期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，他们的妻子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殷切盼望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，逐日计算着丈夫归来的时间，我们虽然面临征战的困难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恪守信义的原则不可废弃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便下令催促换防下来的士卒尽快启程返乡。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出于此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，离开的将士们都很高兴，愿意留下参加战斗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；留下来的将士们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则斗志昂扬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，决心拼死一战。到了交战那天，蜀军无不拔剑冲锋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，一战而大获全胜，这正是（诸葛亮）以信义治军所取得的成效。</a:t>
            </a:r>
            <a:endParaRPr lang="en-US" altLang="zh-CN" sz="2800" spc="-50" dirty="0"/>
          </a:p>
        </p:txBody>
      </p:sp>
    </p:spTree>
    <p:extLst>
      <p:ext uri="{BB962C8B-B14F-4D97-AF65-F5344CB8AC3E}">
        <p14:creationId xmlns:p14="http://schemas.microsoft.com/office/powerpoint/2010/main" val="405681331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cee0160b1?sp=1&amp;vcp=1&amp;pid=8f12bbac4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文意理解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分析重要词语的含义和表达效果，品味美词佳句的妙处。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理解名言警句的意义，分析关键句、主旨句的意义和作用。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理清段落层次，归纳段落大意。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分析作者的观点、态度和感情。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分析和评价人物形象。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daea94ae?vcp=1&amp;pid=8f12bbac4&amp;color=238,61,73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#d98d32f26?sp=1&amp;vcp=1&amp;pid=ddaea94ae&amp;color=0,0,0&amp;vtp=1&amp;vaab=1&amp;bb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文意理解题的解题方法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1.阅读文言文选段，把握主要内容。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通读全文，明确时间、地点、人物、事件和作者的观点；排除不需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要翻译的人名、地名、官名等。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2.分析题目要求，确定答题区域。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根据题目要求反复阅读相关文字，找准答题区域；注意文段的出处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和注释，寻找突破口。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98d32f26?sp=1&amp;vcp=1&amp;pid=ddaea94ae&amp;color=0,0,0&amp;vtp=1&amp;vaab=1&amp;bt=1&amp;bbb=1"/>
          <p:cNvSpPr/>
          <p:nvPr/>
        </p:nvSpPr>
        <p:spPr>
          <a:xfrm>
            <a:off x="539496" y="15262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3.一一对应，仔细分辨。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确定答题区域后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，认真弄清原文内涵，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理解内容要点。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4.联系全文，整体分析。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综合理解文意，整体分析，不要以偏概全。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5.表述正确，文字简练。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总结概括，结合主要词句，用简洁的语言准确地概括出答案。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9fe60295.fixed?vcp=1&amp;pid=351e57b7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文意理解</a:t>
            </a:r>
            <a:endParaRPr lang="en-US" altLang="zh-CN" sz="4000" dirty="0"/>
          </a:p>
        </p:txBody>
      </p:sp>
      <p:sp>
        <p:nvSpPr>
          <p:cNvPr id="3" name="C_4_BD#79fe60295.fixed?vcp=1&amp;pid=351e57b7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c14833df5?sp=1&amp;vaa=1&amp;vcp=1&amp;pid=79fe60295&amp;color=0,0,0&amp;vtp=1&amp;vaab=1&amp;bt=1&amp;bbb=1&amp;hb=1"/>
          <p:cNvSpPr/>
          <p:nvPr/>
        </p:nvSpPr>
        <p:spPr>
          <a:xfrm>
            <a:off x="539496" y="559054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。（原文见第16讲）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观察景物的角度多种多样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陶弘景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答谢中书书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两岸石壁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五色交辉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采用了平视的观察角度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游鱼细石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直视无碍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的观察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角度是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争高直指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千百成峰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的观察角度是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3_1#c14833df5.blank?vaa=1&amp;vcp=1&amp;pid=79fe60295&amp;color=0,0,0&amp;vpa=1&amp;vtp=1&amp;vaab=1&amp;bbb=1"/>
          <p:cNvSpPr/>
          <p:nvPr/>
        </p:nvSpPr>
        <p:spPr>
          <a:xfrm>
            <a:off x="1972214" y="227634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俯视</a:t>
            </a:r>
            <a:endParaRPr lang="en-US" altLang="zh-CN" sz="2800" dirty="0"/>
          </a:p>
        </p:txBody>
      </p:sp>
      <p:sp>
        <p:nvSpPr>
          <p:cNvPr id="4" name="QB_5_AN.4_1#c14833df5.blank?vaa=1&amp;vcp=1&amp;pid=79fe60295&amp;color=0,0,0&amp;vpa=2&amp;vtp=1&amp;vaab=1&amp;bbb=1"/>
          <p:cNvSpPr/>
          <p:nvPr/>
        </p:nvSpPr>
        <p:spPr>
          <a:xfrm>
            <a:off x="9398539" y="230955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仰视</a:t>
            </a:r>
            <a:endParaRPr lang="en-US" altLang="zh-CN" sz="2800" dirty="0"/>
          </a:p>
        </p:txBody>
      </p:sp>
      <p:pic>
        <p:nvPicPr>
          <p:cNvPr id="5" name="QB_5_AS.1_1#c14833df5?htil=1&amp;vaa=1&amp;vcp=1&amp;pid=79fe6029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411155"/>
            <a:ext cx="25328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5_AS.1_1#c14833df5?htil=1&amp;vaa=1&amp;vcp=1&amp;pid=79fe60295&amp;color=0,0,0&amp;vtp=1&amp;vaab=1&amp;bbb=1&amp;hb=1&amp;hs=1"/>
          <p:cNvSpPr/>
          <p:nvPr/>
        </p:nvSpPr>
        <p:spPr>
          <a:xfrm>
            <a:off x="3202451" y="3195416"/>
            <a:ext cx="8449056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本题考查理解和分析文章。观察角度有俯/仰，远/近，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高/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低等角度，甲文“游鱼细石，直视无碍”说明作者是</a:t>
            </a:r>
            <a:endParaRPr lang="en-US" altLang="zh-CN" sz="2800" dirty="0"/>
          </a:p>
        </p:txBody>
      </p:sp>
      <p:sp>
        <p:nvSpPr>
          <p:cNvPr id="8" name="QB_5_AS.1_1#c14833df5?htil=1&amp;vaa=1&amp;vcp=1&amp;pid=79fe60295&amp;color=0,0,0&amp;vtp=1&amp;vaab=1&amp;bbb=1&amp;hb=1&amp;hs=1">
            <a:extLst>
              <a:ext uri="{FF2B5EF4-FFF2-40B4-BE49-F238E27FC236}">
                <a16:creationId xmlns:a16="http://schemas.microsoft.com/office/drawing/2014/main" id="{525C2485-26EF-CF39-C545-4D2D9E62115B}"/>
              </a:ext>
            </a:extLst>
          </p:cNvPr>
          <p:cNvSpPr/>
          <p:nvPr/>
        </p:nvSpPr>
        <p:spPr>
          <a:xfrm>
            <a:off x="539496" y="4355559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从岸边俯视水中，即俯视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争高直指，千百成峰”说明作者应该是向上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看这些山的，即仰视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66c327ef5?sp=1&amp;vaa=1&amp;vcp=1&amp;pid=79fe60295&amp;color=0,0,0&amp;vtp=1&amp;vaab=1&amp;bt=1&amp;bbb=1"/>
          <p:cNvSpPr/>
          <p:nvPr/>
        </p:nvSpPr>
        <p:spPr>
          <a:xfrm>
            <a:off x="539496" y="8428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BD.6_2#66c327ef5?sp=1&amp;vaa=1&amp;vcp=1&amp;pid=79fe60295&amp;color=0,0,0&amp;vtp=1&amp;vaab=1&amp;bbb=1&amp;hb=1"/>
          <p:cNvSpPr/>
          <p:nvPr/>
        </p:nvSpPr>
        <p:spPr>
          <a:xfrm>
            <a:off x="539496" y="1470501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【甲】岳阳楼记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范仲淹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庆历四年春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滕子京谪守巴陵郡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越明年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政通人和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百废具兴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乃重修岳阳楼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增其旧制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刻唐贤今人诗赋于其上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属予作文以记之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予观夫巴陵胜状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在洞庭一湖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衔远山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吞长江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浩浩汤汤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横无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际涯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朝晖夕阴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气象万千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此则岳阳楼之大观也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前人之述备矣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则北通巫峡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南极潇湘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迁客骚人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多会于此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览物之情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得无异乎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1553</Words>
  <Application>Microsoft Office PowerPoint</Application>
  <PresentationFormat>宽屏</PresentationFormat>
  <Paragraphs>230</Paragraphs>
  <Slides>33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 (正文)</vt:lpstr>
      <vt:lpstr>仿宋</vt:lpstr>
      <vt:lpstr>华文隶书</vt:lpstr>
      <vt:lpstr>宋体</vt:lpstr>
      <vt:lpstr>宋体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2024-11-21T13:31:37Z</dcterms:created>
  <dcterms:modified xsi:type="dcterms:W3CDTF">2025-07-24T03:10:30Z</dcterms:modified>
  <cp:category/>
  <cp:contentStatus/>
</cp:coreProperties>
</file>