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258" r:id="rId9"/>
    <p:sldId id="295" r:id="rId10"/>
    <p:sldId id="263" r:id="rId11"/>
    <p:sldId id="262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265" r:id="rId22"/>
    <p:sldId id="266" r:id="rId23"/>
    <p:sldId id="267" r:id="rId24"/>
    <p:sldId id="314" r:id="rId25"/>
    <p:sldId id="268" r:id="rId26"/>
    <p:sldId id="315" r:id="rId27"/>
    <p:sldId id="316" r:id="rId28"/>
    <p:sldId id="317" r:id="rId29"/>
    <p:sldId id="318" r:id="rId30"/>
    <p:sldId id="319" r:id="rId31"/>
    <p:sldId id="327" r:id="rId32"/>
    <p:sldId id="328" r:id="rId33"/>
    <p:sldId id="329" r:id="rId34"/>
    <p:sldId id="330" r:id="rId35"/>
    <p:sldId id="284" r:id="rId36"/>
    <p:sldId id="283" r:id="rId37"/>
    <p:sldId id="260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3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tags" Target="../tags/tag20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1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17.xml"/><Relationship Id="rId12" Type="http://schemas.openxmlformats.org/officeDocument/2006/relationships/image" Target="../media/image12.png"/><Relationship Id="rId11" Type="http://schemas.openxmlformats.org/officeDocument/2006/relationships/tags" Target="../tags/tag216.xml"/><Relationship Id="rId10" Type="http://schemas.openxmlformats.org/officeDocument/2006/relationships/tags" Target="../tags/tag215.xml"/><Relationship Id="rId1" Type="http://schemas.openxmlformats.org/officeDocument/2006/relationships/tags" Target="../tags/tag21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9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tags" Target="../tags/tag21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3.xml"/><Relationship Id="rId11" Type="http://schemas.openxmlformats.org/officeDocument/2006/relationships/tags" Target="../tags/tag232.xml"/><Relationship Id="rId10" Type="http://schemas.openxmlformats.org/officeDocument/2006/relationships/tags" Target="../tags/tag231.xml"/><Relationship Id="rId1" Type="http://schemas.openxmlformats.org/officeDocument/2006/relationships/tags" Target="../tags/tag22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5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41.xml"/><Relationship Id="rId12" Type="http://schemas.openxmlformats.org/officeDocument/2006/relationships/image" Target="../media/image13.png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tags" Target="../tags/tag23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3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49.xml"/><Relationship Id="rId12" Type="http://schemas.openxmlformats.org/officeDocument/2006/relationships/image" Target="../media/image14.png"/><Relationship Id="rId11" Type="http://schemas.openxmlformats.org/officeDocument/2006/relationships/tags" Target="../tags/tag248.xml"/><Relationship Id="rId10" Type="http://schemas.openxmlformats.org/officeDocument/2006/relationships/tags" Target="../tags/tag247.xml"/><Relationship Id="rId1" Type="http://schemas.openxmlformats.org/officeDocument/2006/relationships/tags" Target="../tags/tag24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54.xml"/><Relationship Id="rId8" Type="http://schemas.openxmlformats.org/officeDocument/2006/relationships/tags" Target="../tags/tag25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1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57.xml"/><Relationship Id="rId12" Type="http://schemas.openxmlformats.org/officeDocument/2006/relationships/image" Target="../media/image15.png"/><Relationship Id="rId11" Type="http://schemas.openxmlformats.org/officeDocument/2006/relationships/tags" Target="../tags/tag256.xml"/><Relationship Id="rId10" Type="http://schemas.openxmlformats.org/officeDocument/2006/relationships/tags" Target="../tags/tag255.xml"/><Relationship Id="rId1" Type="http://schemas.openxmlformats.org/officeDocument/2006/relationships/tags" Target="../tags/tag25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9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65.xml"/><Relationship Id="rId12" Type="http://schemas.openxmlformats.org/officeDocument/2006/relationships/image" Target="../media/image16.png"/><Relationship Id="rId11" Type="http://schemas.openxmlformats.org/officeDocument/2006/relationships/tags" Target="../tags/tag264.xml"/><Relationship Id="rId10" Type="http://schemas.openxmlformats.org/officeDocument/2006/relationships/tags" Target="../tags/tag263.xml"/><Relationship Id="rId1" Type="http://schemas.openxmlformats.org/officeDocument/2006/relationships/tags" Target="../tags/tag25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71.xml"/><Relationship Id="rId10" Type="http://schemas.openxmlformats.org/officeDocument/2006/relationships/image" Target="../media/image17.png"/><Relationship Id="rId1" Type="http://schemas.openxmlformats.org/officeDocument/2006/relationships/tags" Target="../tags/tag26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76.xml"/><Relationship Id="rId8" Type="http://schemas.openxmlformats.org/officeDocument/2006/relationships/tags" Target="../tags/tag27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7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7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78.xml"/><Relationship Id="rId10" Type="http://schemas.openxmlformats.org/officeDocument/2006/relationships/tags" Target="../tags/tag277.xml"/><Relationship Id="rId1" Type="http://schemas.openxmlformats.org/officeDocument/2006/relationships/tags" Target="../tags/tag27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8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80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tags" Target="../tags/tag27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8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87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91.xml"/><Relationship Id="rId1" Type="http://schemas.openxmlformats.org/officeDocument/2006/relationships/tags" Target="../tags/tag28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tags" Target="../tags/tag29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9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3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98.xml"/><Relationship Id="rId10" Type="http://schemas.openxmlformats.org/officeDocument/2006/relationships/tags" Target="../tags/tag297.xml"/><Relationship Id="rId1" Type="http://schemas.openxmlformats.org/officeDocument/2006/relationships/tags" Target="../tags/tag29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00.xml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05.xml"/><Relationship Id="rId10" Type="http://schemas.openxmlformats.org/officeDocument/2006/relationships/tags" Target="../tags/tag304.xml"/><Relationship Id="rId1" Type="http://schemas.openxmlformats.org/officeDocument/2006/relationships/tags" Target="../tags/tag29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10.xml"/><Relationship Id="rId8" Type="http://schemas.openxmlformats.org/officeDocument/2006/relationships/tags" Target="../tags/tag30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07.xml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12.xml"/><Relationship Id="rId10" Type="http://schemas.openxmlformats.org/officeDocument/2006/relationships/tags" Target="../tags/tag311.xml"/><Relationship Id="rId1" Type="http://schemas.openxmlformats.org/officeDocument/2006/relationships/tags" Target="../tags/tag30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17.xml"/><Relationship Id="rId8" Type="http://schemas.openxmlformats.org/officeDocument/2006/relationships/tags" Target="../tags/tag31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1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14.xml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19.xml"/><Relationship Id="rId10" Type="http://schemas.openxmlformats.org/officeDocument/2006/relationships/tags" Target="../tags/tag318.xml"/><Relationship Id="rId1" Type="http://schemas.openxmlformats.org/officeDocument/2006/relationships/tags" Target="../tags/tag31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24.xml"/><Relationship Id="rId8" Type="http://schemas.openxmlformats.org/officeDocument/2006/relationships/tags" Target="../tags/tag3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1.xml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26.xml"/><Relationship Id="rId10" Type="http://schemas.openxmlformats.org/officeDocument/2006/relationships/tags" Target="../tags/tag325.xml"/><Relationship Id="rId1" Type="http://schemas.openxmlformats.org/officeDocument/2006/relationships/tags" Target="../tags/tag32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8.xml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tags" Target="../tags/tag32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3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35.xml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tags" Target="../tags/tag33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4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42.xml"/><Relationship Id="rId13" Type="http://schemas.openxmlformats.org/officeDocument/2006/relationships/notesSlide" Target="../notesSlides/notesSlide12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47.xml"/><Relationship Id="rId10" Type="http://schemas.openxmlformats.org/officeDocument/2006/relationships/tags" Target="../tags/tag346.xml"/><Relationship Id="rId1" Type="http://schemas.openxmlformats.org/officeDocument/2006/relationships/tags" Target="../tags/tag34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52.xml"/><Relationship Id="rId8" Type="http://schemas.openxmlformats.org/officeDocument/2006/relationships/tags" Target="../tags/tag3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49.xml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54.xml"/><Relationship Id="rId10" Type="http://schemas.openxmlformats.org/officeDocument/2006/relationships/tags" Target="../tags/tag353.xml"/><Relationship Id="rId1" Type="http://schemas.openxmlformats.org/officeDocument/2006/relationships/tags" Target="../tags/tag348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359.xml"/><Relationship Id="rId8" Type="http://schemas.openxmlformats.org/officeDocument/2006/relationships/tags" Target="../tags/tag35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5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56.xml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61.xml"/><Relationship Id="rId10" Type="http://schemas.openxmlformats.org/officeDocument/2006/relationships/tags" Target="../tags/tag360.xml"/><Relationship Id="rId1" Type="http://schemas.openxmlformats.org/officeDocument/2006/relationships/tags" Target="../tags/tag355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366.xml"/><Relationship Id="rId8" Type="http://schemas.openxmlformats.org/officeDocument/2006/relationships/tags" Target="../tags/tag36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6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63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69.xml"/><Relationship Id="rId11" Type="http://schemas.openxmlformats.org/officeDocument/2006/relationships/tags" Target="../tags/tag368.xml"/><Relationship Id="rId10" Type="http://schemas.openxmlformats.org/officeDocument/2006/relationships/tags" Target="../tags/tag367.xml"/><Relationship Id="rId1" Type="http://schemas.openxmlformats.org/officeDocument/2006/relationships/tags" Target="../tags/tag36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374.xml"/><Relationship Id="rId8" Type="http://schemas.openxmlformats.org/officeDocument/2006/relationships/tags" Target="../tags/tag37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7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71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77.xml"/><Relationship Id="rId11" Type="http://schemas.openxmlformats.org/officeDocument/2006/relationships/tags" Target="../tags/tag376.xml"/><Relationship Id="rId10" Type="http://schemas.openxmlformats.org/officeDocument/2006/relationships/tags" Target="../tags/tag375.xml"/><Relationship Id="rId1" Type="http://schemas.openxmlformats.org/officeDocument/2006/relationships/tags" Target="../tags/tag37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79.xml"/><Relationship Id="rId1" Type="http://schemas.openxmlformats.org/officeDocument/2006/relationships/tags" Target="../tags/tag37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58.xml"/><Relationship Id="rId2" Type="http://schemas.openxmlformats.org/officeDocument/2006/relationships/image" Target="../media/image6.png"/><Relationship Id="rId1" Type="http://schemas.openxmlformats.org/officeDocument/2006/relationships/tags" Target="../tags/tag15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168.xml"/><Relationship Id="rId15" Type="http://schemas.openxmlformats.org/officeDocument/2006/relationships/image" Target="../media/image8.png"/><Relationship Id="rId14" Type="http://schemas.openxmlformats.org/officeDocument/2006/relationships/image" Target="../media/image7.png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85.xml"/><Relationship Id="rId21" Type="http://schemas.openxmlformats.org/officeDocument/2006/relationships/image" Target="../media/image9.png"/><Relationship Id="rId20" Type="http://schemas.openxmlformats.org/officeDocument/2006/relationships/tags" Target="../tags/tag184.xml"/><Relationship Id="rId2" Type="http://schemas.openxmlformats.org/officeDocument/2006/relationships/tags" Target="../tags/tag170.xml"/><Relationship Id="rId19" Type="http://schemas.openxmlformats.org/officeDocument/2006/relationships/tags" Target="../tags/tag183.xml"/><Relationship Id="rId18" Type="http://schemas.openxmlformats.org/officeDocument/2006/relationships/tags" Target="../tags/tag182.xml"/><Relationship Id="rId17" Type="http://schemas.openxmlformats.org/officeDocument/2006/relationships/tags" Target="../tags/tag181.xml"/><Relationship Id="rId16" Type="http://schemas.openxmlformats.org/officeDocument/2006/relationships/tags" Target="../tags/tag180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7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93.xml"/><Relationship Id="rId12" Type="http://schemas.openxmlformats.org/officeDocument/2006/relationships/image" Target="../media/image10.png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5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01.xml"/><Relationship Id="rId12" Type="http://schemas.openxmlformats.org/officeDocument/2006/relationships/image" Target="../media/image11.png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tags" Target="../tags/tag19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47815" y="1771650"/>
            <a:ext cx="5544185" cy="2324735"/>
          </a:xfrm>
        </p:spPr>
        <p:txBody>
          <a:bodyPr>
            <a:noAutofit/>
          </a:bodyPr>
          <a:p>
            <a:pPr algn="just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掌握婴幼儿常见意外伤害的现场急救处理办法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模块三 项目三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任务三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如果伤口较深、较大、出血较多，应立即用干净的纱布块压迫止血5—10分钟，止血后，用纱布对伤处作环形包扎，及时送医治疗。此外应注意，如果伤口是金属器具所伤尤其是生锈的金属，应前往医疗机构对伤口进行清创处理，再注射破伤风抗毒素，避免发生破伤风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一、婴幼儿小外伤的现场急救处理方法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割伤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30" y="1677670"/>
            <a:ext cx="7924800" cy="3959860"/>
          </a:xfrm>
          <a:prstGeom prst="rect">
            <a:avLst/>
          </a:prstGeom>
          <a:noFill/>
        </p:spPr>
        <p:txBody>
          <a:bodyPr wrap="square" rtlCol="0" anchor="ctr" anchorCtr="0">
            <a:normAutofit fontScale="7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如果没有骨折，可采用先冷敷，将受伤部位在受伤的24小时内浸入冷水中，用湿毛巾冷敷时候，毛巾浸湿后略拧干，敷扭伤处，2～3分钟后更换另一条湿毛巾敷于受伤部位，每次敷10—20分钟，6小时一次，这样做可以起到收缩血管、消肿止痛的作用。在48小时后，需要用热敷的方法，促使局部血液循环加快，减轻疼痛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如果发生骨折，伤处疼痛、肿胀情况较的严重，应及时送医院诊治。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、婴幼儿小外伤的现场急救处理方法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扭伤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 descr="微信图片_202305290023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90330" y="2281555"/>
            <a:ext cx="3062605" cy="304101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如果婴幼儿伤在四肢，皮肤没破，应迅速取布带将婴幼儿患处捆紧，并抬高患肢，进行冷敷，以防肿胀扩大，这里需要注意局部肢体的血液循环，不能勒得太紧。2—3天后可以帮助婴幼儿进行热敷，以达到改善血液循环，促进瘀血吸收的目的。如果伤势很重，肌肉撕裂，应立即送医院治疗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、婴幼儿小外伤的现场急救处理方法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挫伤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轻的刺伤可按割伤的方法处理，同时还需要将刺入物立即取出。取出刺入物的方法是：首先，先将伤口用生理盐水清洗，然后用消毒过的针或镊子顺着刺的方向将刺全部挑出，挤出淤血，最后消毒伤口。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、婴幼儿小外伤的现场急救处理方法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刺伤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婴幼儿发生夹伤后，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spc="100" dirty="0">
                <a:latin typeface="+mj-ea"/>
                <a:ea typeface="+mj-ea"/>
                <a:sym typeface="+mn-ea"/>
              </a:rPr>
              <a:t>1.</a:t>
            </a:r>
            <a:r>
              <a:rPr lang="zh-CN" altLang="en-US" sz="2800" spc="100" dirty="0">
                <a:latin typeface="+mj-ea"/>
                <a:ea typeface="+mj-ea"/>
                <a:sym typeface="+mn-ea"/>
              </a:rPr>
              <a:t>先安慰患儿；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spc="100" dirty="0">
                <a:latin typeface="+mj-ea"/>
                <a:ea typeface="+mj-ea"/>
                <a:sym typeface="+mn-ea"/>
              </a:rPr>
              <a:t>2.</a:t>
            </a:r>
            <a:r>
              <a:rPr lang="zh-CN" altLang="en-US" sz="2800" spc="100" dirty="0">
                <a:latin typeface="+mj-ea"/>
                <a:ea typeface="+mj-ea"/>
                <a:sym typeface="+mn-ea"/>
              </a:rPr>
              <a:t>较轻的夹伤，可将伤指浸入冷水或冰敷，如果出现紫色的出血现象或肿胀，有可能是手指部的骨骼发生了骨折，应及时去医院救治；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spc="100" dirty="0">
                <a:latin typeface="+mj-ea"/>
                <a:ea typeface="+mj-ea"/>
                <a:sym typeface="+mn-ea"/>
              </a:rPr>
              <a:t>3.</a:t>
            </a:r>
            <a:r>
              <a:rPr lang="zh-CN" altLang="en-US" sz="2800" spc="100" dirty="0">
                <a:latin typeface="+mj-ea"/>
                <a:ea typeface="+mj-ea"/>
                <a:sym typeface="+mn-ea"/>
              </a:rPr>
              <a:t>皮肤裂伤出血有感染的风险时，要到医院处理。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、婴幼儿小外伤的现场急救处理方法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夹伤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 descr="微信图片_202305290026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10015" y="153035"/>
            <a:ext cx="2461895" cy="304609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（一）蚊子咬伤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蚊子叮咬后可出现微肿、发红、发痒，使小儿难以人眠，并常用手抓痒，造成皮肤破损，进而造成感染。可用清凉油、酒精、虫咬药水等涂于患处。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二、婴幼儿叮咬伤、蜇伤的现场急救处理办法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 descr="微信图片_202305290025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51800" y="914400"/>
            <a:ext cx="2952115" cy="197612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939800" y="1276985"/>
            <a:ext cx="10420350" cy="46672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1600" spc="100" dirty="0">
                <a:latin typeface="+mj-ea"/>
                <a:ea typeface="+mj-ea"/>
                <a:sym typeface="+mn-ea"/>
              </a:rPr>
              <a:t>（</a:t>
            </a:r>
            <a:r>
              <a:rPr lang="zh-CN" altLang="en-US" sz="2300" spc="100" dirty="0">
                <a:latin typeface="+mj-ea"/>
                <a:ea typeface="+mj-ea"/>
                <a:sym typeface="+mn-ea"/>
              </a:rPr>
              <a:t>二）蜂蜇伤</a:t>
            </a:r>
            <a:endParaRPr lang="zh-CN" altLang="en-US" sz="23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300" spc="100" dirty="0">
                <a:latin typeface="+mj-ea"/>
                <a:ea typeface="+mj-ea"/>
                <a:sym typeface="+mn-ea"/>
              </a:rPr>
              <a:t>伤处皮肤红肿，形成水疱，并伴有剧烈疼痛、灼热感。如被蜂群蜇伤多处后，可有发热、头晕、恶心、烦躁不安及昏厥等症状。处理方法如下:</a:t>
            </a:r>
            <a:endParaRPr lang="zh-CN" altLang="en-US" sz="23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300" spc="100" dirty="0">
                <a:latin typeface="+mj-ea"/>
                <a:ea typeface="+mj-ea"/>
                <a:sym typeface="+mn-ea"/>
              </a:rPr>
              <a:t>（1）被蜂蜇伤后，毒刺有时会留在皮肤内，可用消毒针将刺剔除，或用橡皮膏将刺黏出。</a:t>
            </a:r>
            <a:endParaRPr lang="zh-CN" altLang="en-US" sz="23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300" spc="100" dirty="0">
                <a:latin typeface="+mj-ea"/>
                <a:ea typeface="+mj-ea"/>
                <a:sym typeface="+mn-ea"/>
              </a:rPr>
              <a:t>（2）黄蜂毒液呈碱性，可在伤口涂食醋等弱酸性液体;蜜蜂的毒液呈酸性，可在伤口涂氨水、肥皂水、碳酸氢钠等碱性液体。</a:t>
            </a:r>
            <a:endParaRPr lang="zh-CN" altLang="en-US" sz="23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300" spc="100" dirty="0">
                <a:latin typeface="+mj-ea"/>
                <a:ea typeface="+mj-ea"/>
                <a:sym typeface="+mn-ea"/>
              </a:rPr>
              <a:t>（3）被蜂蜇有过敏反应甚至休克者，应及时就医。</a:t>
            </a:r>
            <a:endParaRPr lang="zh-CN" altLang="en-US" sz="23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二、婴幼儿叮咬伤、蜇伤的现场急救处理办法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 descr="微信图片_2023052900274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91040" y="69215"/>
            <a:ext cx="2051050" cy="185610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（三）猫抓伤或咬伤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冲洗创面：立刻用20%肥皂水或大量清水不断冲洗、擦拭伤口局部 20分钟。若有出血，将被污染的血挤出体外。去医院注射破伤风抗毒素和狂犬病疫苗。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二、婴幼儿叮咬伤、蜇伤的现场急救处理办法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 descr="微信图片_2023052900294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35545" y="1276350"/>
            <a:ext cx="2896235" cy="179959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三、婴幼儿气道异物梗阻的现场急救处理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0595" y="5913120"/>
            <a:ext cx="9220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endParaRPr lang="zh-CN" altLang="en-US" sz="2400" b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1" descr="微信图片_202305290031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9945" y="1575435"/>
            <a:ext cx="10295890" cy="334645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30" y="1677670"/>
            <a:ext cx="10060305" cy="368173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30" y="153035"/>
            <a:ext cx="10974705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306070"/>
            <a:r>
              <a:rPr lang="zh-CN" sz="3200" b="1">
                <a:ea typeface="宋体" panose="02010600030101010101" pitchFamily="2" charset="-122"/>
                <a:sym typeface="+mn-ea"/>
              </a:rPr>
              <a:t>（一）拍背压胸法：该方法适合一岁以下的婴儿。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0"/>
            </p:custDataLst>
          </p:nvPr>
        </p:nvGraphicFramePr>
        <p:xfrm>
          <a:off x="1065530" y="998855"/>
          <a:ext cx="9912985" cy="5554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8326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第一步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将患儿的身体俯卧位骑跨在自己一侧的前臂上，同时用手掌将患儿下颌、后头颈部固定，头部低于躯干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838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用一只手固定患儿下颌角，使患儿头部轻度后仰，打开气道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3314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用另一只手掌根向前、向下用力叩击患儿背部5次，一般情况下，异物会冲到患儿口腔，这时要将患儿放成侧卧位，并迅速用小手指沿着口腔低的一侧将口腔异物取出，如果异物还没有冲到口腔，就要进行下一个步骤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9786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第四步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两手前臂将患儿固定，翻转成仰卧位。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9786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第五步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用两手指在患儿胸部快速向前按压5次，当患儿哇的一声哭出来，说明异物已经冲出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9786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第六步</a:t>
                      </a:r>
                      <a:endParaRPr lang="zh-CN" altLang="en-US" sz="20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如果阻塞物没有咯出，重复背部叩击和胸部冲击动作多次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1.了解婴幼儿常见意外伤害的类型；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2.掌握婴幼儿常见意外伤害的现场急救处理办法。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1.能够判断婴幼儿常见意外伤害的伤情；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2.能够根据婴幼儿常见意外伤害程度进行现场急救。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能准确判断，生命第一，幼儿为本，操作中关心和保护好幼儿，树立起精技善育的照护理念。</a:t>
            </a:r>
            <a:r>
              <a:rPr lang="zh-CN" altLang="en-US" sz="2400" spc="100" dirty="0">
                <a:solidFill>
                  <a:schemeClr val="tx1"/>
                </a:solidFill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19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（二）腹部冲击法</a:t>
            </a:r>
            <a:endParaRPr lang="zh-CN" altLang="en-US" sz="19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>
              <a:lnSpc>
                <a:spcPct val="100000"/>
              </a:lnSpc>
              <a:defRPr/>
            </a:pPr>
            <a:r>
              <a:rPr lang="zh-CN" altLang="en-US" sz="19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该方法适合于一岁以上幼儿及成人，采用腹部冲击法，即海姆立克急救法。</a:t>
            </a:r>
            <a:endParaRPr lang="zh-CN" altLang="en-US" sz="19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0595" y="5913120"/>
            <a:ext cx="9220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endParaRPr lang="zh-CN" altLang="en-US" sz="2400" b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871855" y="1019175"/>
          <a:ext cx="10447020" cy="4510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510"/>
                <a:gridCol w="5223510"/>
              </a:tblGrid>
              <a:tr h="4699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1.立位腹部冲击法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2.仰卧位腹部冲击法</a:t>
                      </a:r>
                      <a:endParaRPr lang="zh-CN" altLang="en-US"/>
                    </a:p>
                  </a:txBody>
                  <a:tcPr/>
                </a:tc>
              </a:tr>
              <a:tr h="58801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患者站立，施救者站在患者身后，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（1）将患儿放置成仰卧体位，并骑跨在患儿两大腿外侧。</a:t>
                      </a:r>
                      <a:endParaRPr lang="zh-CN" altLang="en-US"/>
                    </a:p>
                  </a:txBody>
                  <a:tcPr/>
                </a:tc>
              </a:tr>
              <a:tr h="6457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双臂环绕患者腰腹部，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（2）胸部冲击手的定位与胸外心脏按压部位相同。</a:t>
                      </a:r>
                      <a:endParaRPr lang="zh-CN" altLang="en-US"/>
                    </a:p>
                  </a:txBody>
                  <a:tcPr/>
                </a:tc>
              </a:tr>
              <a:tr h="47053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一只手握成拳头，向内按压患者肚脐和肋骨之间的部位，用另一只手掌压住拳头，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（3）两手的掌根重叠，快速冲击腹部5次，掌根所放位置和立位腹部冲击法相同。</a:t>
                      </a:r>
                      <a:endParaRPr lang="zh-CN" altLang="en-US"/>
                    </a:p>
                  </a:txBody>
                  <a:tcPr/>
                </a:tc>
              </a:tr>
              <a:tr h="64516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有节奏地向上向内推压，使异物从气管内向外冲出，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（4）重复操作步骤若干次，直到异物排出。</a:t>
                      </a:r>
                      <a:endParaRPr lang="zh-CN" altLang="en-US"/>
                    </a:p>
                  </a:txBody>
                  <a:tcPr/>
                </a:tc>
              </a:tr>
              <a:tr h="86233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并随气流到达口腔，反复多次直至患者吐出异物。</a:t>
                      </a:r>
                      <a:endParaRPr lang="zh-CN" altLang="en-US" sz="1800">
                        <a:sym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四、婴幼儿烫伤的现场急救处理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0595" y="5913120"/>
            <a:ext cx="9220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endParaRPr lang="zh-CN" altLang="en-US" sz="2400" b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000" y="1217930"/>
            <a:ext cx="104584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l" fontAlgn="auto">
              <a:lnSpc>
                <a:spcPct val="150000"/>
              </a:lnSpc>
            </a:pPr>
            <a:r>
              <a:rPr lang="zh-CN" sz="2800" b="0">
                <a:ea typeface="宋体" panose="02010600030101010101" pitchFamily="2" charset="-122"/>
              </a:rPr>
              <a:t>烫伤的严重程度主要是根据烧烫伤的部位、面积大小和烧烫伤的深浅度来判断的。一般分为三度：一度烫伤，程度最轻，表现为皮肤发红，或者有轻微红肿。二度烫伤，会引起水泡和较严重的红肿。三度烫伤，受伤部位看起来发白或者发焦，会引发严重的损伤，不仅皮肤表皮受损，还会损害到真皮层。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800"/>
          </a:p>
        </p:txBody>
      </p:sp>
    </p:spTree>
    <p:custDataLst>
      <p:tags r:id="rId10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四、婴幼儿烫伤的现场急救处理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720090" y="1186815"/>
          <a:ext cx="10278110" cy="463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295"/>
                <a:gridCol w="8806815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/>
                        <a:t>首先是离，不管是何种原因引起的烫伤，一旦发现，首要做的事情是立即把患儿抱离热源，察看伤势，确定救护措施</a:t>
                      </a:r>
                      <a:endParaRPr lang="zh-CN" altLang="en-US"/>
                    </a:p>
                  </a:txBody>
                  <a:tcPr/>
                </a:tc>
              </a:tr>
              <a:tr h="72517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冲。烫伤后，早期最佳的处理方案是局部降温，即用大量冷水冲洗伤处，或将烫伤的四肢浸泡在干净的冷水里，时间越早越好，如此冲洗或浸泡15—30分钟</a:t>
                      </a:r>
                      <a:endParaRPr lang="zh-CN" altLang="en-US"/>
                    </a:p>
                  </a:txBody>
                  <a:tcPr/>
                </a:tc>
              </a:tr>
              <a:tr h="79565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脱。冷水冲洗后，如若伤处有衣服覆盖，要轻轻将衣服脱下，如果衣物粘在皮肤上，千万不要乱撕，可使用剪刀小心把衣服剪开，避免皮肤破损，造成感染。</a:t>
                      </a:r>
                      <a:endParaRPr lang="zh-CN" altLang="en-US"/>
                    </a:p>
                  </a:txBody>
                  <a:tcPr/>
                </a:tc>
              </a:tr>
              <a:tr h="6203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盖。即在局部涂烫伤膏覆盖。注意，Ⅱ度烧伤如有水疱，尽量不要把水疱挤破，已破的水疱切忌剪除表皮。</a:t>
                      </a:r>
                      <a:endParaRPr lang="zh-CN" altLang="en-US"/>
                    </a:p>
                  </a:txBody>
                  <a:tcPr/>
                </a:tc>
              </a:tr>
              <a:tr h="79502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第四步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送。经上述处理，红肿和疼痛持续超过数小时等情况，应该及时咨询医生，尽快送往医院进一步治疗。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四、婴幼儿烫伤的现场急救处理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720090" y="1186815"/>
          <a:ext cx="10278110" cy="463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295"/>
                <a:gridCol w="8806815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/>
                        <a:t>当婴幼儿发生严重的三度烫伤时，应进行以下处理：</a:t>
                      </a:r>
                      <a:endParaRPr lang="zh-CN" altLang="en-US"/>
                    </a:p>
                  </a:txBody>
                  <a:tcPr/>
                </a:tc>
              </a:tr>
              <a:tr h="72517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如果患儿已心跳骤停，应先进行心肺复苏，再处理伤口</a:t>
                      </a:r>
                      <a:endParaRPr lang="zh-CN" altLang="en-US"/>
                    </a:p>
                  </a:txBody>
                  <a:tcPr/>
                </a:tc>
              </a:tr>
              <a:tr h="79565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迅速用冷水冲洗或浸泡、冷却烫伤部位，以降低皮肤温度。要注意的是若伤者面色苍白、四肢发凉、脉搏细弱，判断已处在休克时，不要用冷水冲洗。</a:t>
                      </a:r>
                      <a:endParaRPr lang="zh-CN" altLang="en-US"/>
                    </a:p>
                  </a:txBody>
                  <a:tcPr/>
                </a:tc>
              </a:tr>
              <a:tr h="6203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经过简单的冲洗处理后，马上送往医院，进一步治疗。</a:t>
                      </a:r>
                      <a:endParaRPr lang="zh-CN" altLang="en-US"/>
                    </a:p>
                  </a:txBody>
                  <a:tcPr/>
                </a:tc>
              </a:tr>
              <a:tr h="79502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6299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对婴幼儿进行烫伤现场急救的时候，要注意两点，一是要注意地安抚好患儿的情绪，二是要及时和家长沟通。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五、婴幼儿脱臼的现场急救处理办法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720090" y="1186815"/>
          <a:ext cx="10278110" cy="463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295"/>
                <a:gridCol w="8806815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2517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用绷带或三角巾固定患肢，将绷带或三角巾吊挂在脖子上</a:t>
                      </a:r>
                      <a:endParaRPr lang="zh-CN" altLang="en-US"/>
                    </a:p>
                  </a:txBody>
                  <a:tcPr/>
                </a:tc>
              </a:tr>
              <a:tr h="79565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送医院复位，施救者不宜贸然试行复位，以免增加伤者痛苦或加重组织损伤。</a:t>
                      </a:r>
                      <a:endParaRPr lang="zh-CN" altLang="en-US"/>
                    </a:p>
                  </a:txBody>
                  <a:tcPr/>
                </a:tc>
              </a:tr>
              <a:tr h="6203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经医生复位后，仍然需要注意保护复位后的关节，勿再受暴力牵拉。因为关节受过拉伤后，关节囊松弛，容易重复发生脱臼。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六、婴幼儿骨折的现场急救处理办法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720090" y="1186815"/>
          <a:ext cx="10278110" cy="463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295"/>
                <a:gridCol w="8806815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/>
                        <a:t>肢体骨折急救处理</a:t>
                      </a:r>
                      <a:endParaRPr lang="zh-CN" altLang="en-US"/>
                    </a:p>
                  </a:txBody>
                  <a:tcPr/>
                </a:tc>
              </a:tr>
              <a:tr h="72517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使用薄木板（其他硬物也可）将伤肢固定，木板的长度必须超过伤处的上、下两个关节。</a:t>
                      </a:r>
                      <a:endParaRPr lang="zh-CN" altLang="en-US"/>
                    </a:p>
                  </a:txBody>
                  <a:tcPr/>
                </a:tc>
              </a:tr>
              <a:tr h="79565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在伤肢上垫一层棉花或布料，用三角巾或绷带把木板固定在伤肢上，将伤肢的上、下两个关节都固定住。</a:t>
                      </a:r>
                      <a:endParaRPr lang="zh-CN" altLang="en-US"/>
                    </a:p>
                  </a:txBody>
                  <a:tcPr/>
                </a:tc>
              </a:tr>
              <a:tr h="6203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要露出伤肢末端，手指或脚趾， 以便观察肢体的血液循环。</a:t>
                      </a:r>
                      <a:endParaRPr lang="zh-CN" altLang="en-US"/>
                    </a:p>
                  </a:txBody>
                  <a:tcPr/>
                </a:tc>
              </a:tr>
              <a:tr h="79502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6299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注意：如指、趾苍白，发亮，表示绷带捆得太紧，应放松绷带，重新固定。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七、婴幼儿食物中毒的现场急救处理办法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720090" y="1186815"/>
          <a:ext cx="10278110" cy="463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295"/>
                <a:gridCol w="8806815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/>
                        <a:t>一旦发现婴幼儿有食物中毒症状，需要了解清楚婴幼儿的情况，第一时间拨打120联系急救中心或就近送往医院</a:t>
                      </a:r>
                      <a:endParaRPr lang="zh-CN" altLang="en-US"/>
                    </a:p>
                  </a:txBody>
                  <a:tcPr/>
                </a:tc>
              </a:tr>
              <a:tr h="72517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要了解清楚中毒的情况，如进食的物品名称、数量、时间、症状的具体表现等。</a:t>
                      </a:r>
                      <a:endParaRPr lang="zh-CN" altLang="en-US"/>
                    </a:p>
                  </a:txBody>
                  <a:tcPr/>
                </a:tc>
              </a:tr>
              <a:tr h="79565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患儿中毒时间在1—2小时内的，无明显呕吐、神志清醒，这时可以迅速采取催吐法。</a:t>
                      </a:r>
                      <a:endParaRPr lang="zh-CN" altLang="en-US"/>
                    </a:p>
                  </a:txBody>
                  <a:tcPr/>
                </a:tc>
              </a:tr>
              <a:tr h="62039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吃进毒物已经超过4个小时，由于毒物已进入肠道，催吐已经没有作用，此时，迅速送往医院处理</a:t>
                      </a:r>
                      <a:endParaRPr lang="zh-CN" altLang="en-US"/>
                    </a:p>
                  </a:txBody>
                  <a:tcPr/>
                </a:tc>
              </a:tr>
              <a:tr h="79502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6299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注意：</a:t>
                      </a: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在进行现场急救的同时，要收集患儿吃剩的动物、呕吐物，以及口袋内残留的有毒物质，以供医生检验毒物性质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八、婴幼儿触电的现场急救处理办法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720090" y="1186815"/>
          <a:ext cx="10278110" cy="5453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295"/>
                <a:gridCol w="8806815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/>
                        <a:t>一旦发现婴幼儿有食物中毒症状，需要了解清楚婴幼儿的情况，第一时间拨打120联系急救中心或就近送往医院</a:t>
                      </a:r>
                      <a:endParaRPr lang="zh-CN" altLang="en-US"/>
                    </a:p>
                  </a:txBody>
                  <a:tcPr/>
                </a:tc>
              </a:tr>
              <a:tr h="67246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立即切断电源，拔下保险开关或电源插头</a:t>
                      </a:r>
                      <a:endParaRPr lang="zh-CN" altLang="en-US"/>
                    </a:p>
                  </a:txBody>
                  <a:tcPr/>
                </a:tc>
              </a:tr>
              <a:tr h="91440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如一时无法将电源切断，不能直接拉患儿，可用不导电的物品如木制家具、毯子、塑料家具等将患儿尽快与电线分开。</a:t>
                      </a:r>
                      <a:endParaRPr lang="zh-CN" altLang="en-US"/>
                    </a:p>
                  </a:txBody>
                  <a:tcPr/>
                </a:tc>
              </a:tr>
              <a:tr h="132588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将婴儿抱到没有电线，确保安全的地方，立即观察生命迹象，判断呼吸、心跳。如果没有心跳，要立即施以胸外心脏按压；如果没有呼吸，要立即进行口对口人工呼吸，至医护人员来到或患儿恢复自主呼吸和自主心跳为止。</a:t>
                      </a:r>
                      <a:endParaRPr lang="zh-CN" altLang="en-US"/>
                    </a:p>
                  </a:txBody>
                  <a:tcPr/>
                </a:tc>
              </a:tr>
              <a:tr h="91440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第四步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如果患儿因电击而导致皮肤灼伤，应先将外衣脱去，冲冷水直至疼痛消失。注意不要把受伤的皮肤或水泡弄破，避免引发感染。</a:t>
                      </a:r>
                      <a:endParaRPr lang="zh-CN" altLang="en-US"/>
                    </a:p>
                  </a:txBody>
                  <a:tcPr/>
                </a:tc>
              </a:tr>
              <a:tr h="98615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第五步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紧急处理后要尽快送医。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九、婴幼儿溺水的现场急救处理办法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666115" y="914400"/>
          <a:ext cx="9972040" cy="5473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480"/>
                <a:gridCol w="8544560"/>
              </a:tblGrid>
              <a:tr h="58229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1214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第一步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立即将婴幼儿救出水面</a:t>
                      </a:r>
                      <a:endParaRPr lang="zh-CN" altLang="en-US"/>
                    </a:p>
                  </a:txBody>
                  <a:tcPr/>
                </a:tc>
              </a:tr>
              <a:tr h="83185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评估婴幼儿生命状态，进行施救</a:t>
                      </a:r>
                      <a:endParaRPr lang="zh-CN" altLang="en-US"/>
                    </a:p>
                  </a:txBody>
                  <a:tcPr/>
                </a:tc>
              </a:tr>
              <a:tr h="120650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（1）若婴幼儿生命状态清醒，有呼吸有脉搏，呼叫120，陪伴，保暖，等待救援人员或送医院观察。</a:t>
                      </a:r>
                      <a:endParaRPr lang="zh-CN" altLang="en-US"/>
                    </a:p>
                  </a:txBody>
                  <a:tcPr/>
                </a:tc>
              </a:tr>
              <a:tr h="91440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（2）若婴幼儿生命状态昏迷(呼叫无反应)，有呼吸有脉搏，呼叫120，清理口鼻异物，稳定侧卧位，等待救援人员。密切观察呼吸脉搏情况，必要时心肺复苏。</a:t>
                      </a:r>
                      <a:endParaRPr lang="zh-CN" altLang="en-US"/>
                    </a:p>
                  </a:txBody>
                  <a:tcPr/>
                </a:tc>
              </a:tr>
              <a:tr h="132588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（3）若婴幼儿生命状态昏迷，无呼吸有脉搏：患者喉痉挛，无呼吸，脉搏微弱濒临停止，此时仅仅给予开放气道、人工呼吸，脉搏心跳即可迅速增强。恢复呼吸后，可侧卧位，等待救援人员。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九、婴幼儿溺水的现场急救处理办法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812800" y="1166495"/>
          <a:ext cx="10567035" cy="3445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570"/>
                <a:gridCol w="9054465"/>
              </a:tblGrid>
              <a:tr h="86487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258064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（4）若婴幼儿生命状态昏迷，无呼吸无脉搏：即刻清理口腔异物，开放气道、人工呼吸、胸外按压,即采用传统的A-B-C心肺复苏急救顺序。切记同时呼叫120，并持续复苏至患者呼吸脉搏恢复或急救人员到达。心肺复苏过程中，如患者出现呕吐，则立即将患者转成侧位，并用手指来清除呕吐物以防窒息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450340" y="1229360"/>
            <a:ext cx="9739630" cy="423481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了解婴幼儿小外伤、咬伤、蜇伤、异物入体、烧烫伤、脱臼、骨折、急性中毒、触电、溺水、高热惊厥等十种意外伤害事故现场处理的操作要点。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十、婴幼儿高热惊厥的现场急救处理办法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812800" y="1166495"/>
          <a:ext cx="10567035" cy="4763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570"/>
                <a:gridCol w="9054465"/>
              </a:tblGrid>
              <a:tr h="75946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/>
                        <a:t>高热惊厥多见于6个月至3岁的婴幼儿，是指婴幼儿在呼吸道感染 或其他感染性疾病早期，体温升高≥39℃时发生的惊厥。</a:t>
                      </a:r>
                      <a:endParaRPr lang="zh-CN" altLang="en-US"/>
                    </a:p>
                  </a:txBody>
                  <a:tcPr/>
                </a:tc>
              </a:tr>
              <a:tr h="173736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（一）症状表现及危害</a:t>
                      </a:r>
                      <a:endParaRPr lang="zh-CN" altLang="en-US"/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该病的临床表现一般为体温骤然升高到39℃以上，患儿可能会出现以下症状：双眼会出现固定、斜视、上翻、发直，牙关紧闭，嘴唇发紫或变黑，面部、肢体或全身绷紧强直，或一阵一阵地痉挛性抽动，短暂屏气，面色转白或发青，伴有不同程度意识障碍或昏迷。</a:t>
                      </a:r>
                      <a:endParaRPr lang="zh-CN" altLang="en-US"/>
                    </a:p>
                  </a:txBody>
                  <a:tcPr/>
                </a:tc>
              </a:tr>
              <a:tr h="2266315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/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由于高热惊厥发生时，有可能会造成患儿口舌部的擦伤，会导致患儿摔倒，造成跌伤擦伤。此外，由于高热惊厥的症状发生突然，反应强烈，可能会患儿产生恐惧感，如若得不到及时救治，惊厥时间过长或反复发作，会对患者造成心、脑同时的损伤，影响其智力的发育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十、婴幼儿高热惊厥的现场急救处理办法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812800" y="1166495"/>
          <a:ext cx="10567035" cy="4056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570"/>
                <a:gridCol w="9054465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第一步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/>
                        <a:t>立即将把患儿平卧，头偏向一侧，防止口腔分泌物或呕吐物流入气管内引起窒息。患儿牙关紧闭时不要强行撬开，以免损伤牙齿。</a:t>
                      </a:r>
                      <a:endParaRPr lang="zh-CN" altLang="en-US"/>
                    </a:p>
                  </a:txBody>
                  <a:tcPr/>
                </a:tc>
              </a:tr>
              <a:tr h="502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第二步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松解患儿的衣、领裤带，以免影响呼吸。</a:t>
                      </a:r>
                      <a:endParaRPr lang="zh-CN" altLang="en-US"/>
                    </a:p>
                  </a:txBody>
                  <a:tcPr/>
                </a:tc>
              </a:tr>
              <a:tr h="7937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第三步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在患儿的肩颈部垫小毛巾或小枕头，稍微抬高肩颈部，使头轻微后仰，以通畅气道。</a:t>
                      </a:r>
                      <a:endParaRPr lang="zh-CN" altLang="en-US"/>
                    </a:p>
                  </a:txBody>
                  <a:tcPr/>
                </a:tc>
              </a:tr>
              <a:tr h="7937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第四步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用纱布及时清除患儿口、鼻、咽部的分泌物或痰液，保持呼吸道通畅。</a:t>
                      </a:r>
                      <a:endParaRPr lang="zh-CN" altLang="en-US"/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小儿的四肢正在抽搐时可以轻轻扶住手脚，但不要用力按压来制止抽搐，否则会造成小儿的手脚损伤，如骨折或脱臼等。</a:t>
                      </a:r>
                      <a:endParaRPr lang="zh-CN" altLang="en-US"/>
                    </a:p>
                  </a:txBody>
                  <a:tcPr/>
                </a:tc>
              </a:tr>
              <a:tr h="7937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第五步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/>
                        <a:t>根据患儿的高热情况，在患儿前额、腋窝、大腿根等部位放置冷毛巾或退热贴等进行物理降温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65530" y="5443220"/>
            <a:ext cx="939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惊厥停止，呼吸通畅后，应立即将患儿送往附近医院做进一步检查。</a:t>
            </a:r>
            <a:endParaRPr lang="zh-CN" altLang="en-US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如果抽搐5分钟以上不能缓解，或短时间内反复发作，预示病情严重，必须急送医院。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44018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：一天，在某个餐厅，4岁的莹莹、2岁半的豆豆和爸爸妈妈正在吃着午饭，莹莹先吃完了，就悄悄地逗身旁还在吃饭的豆豆，豆豆被莹莹逗笑了，突然豆豆的小脸瞬间憋得通红，突然剧烈呛咳起来，米饭喷射而出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116455" y="4290060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问题：豆豆可能遇到什么危险？如果你在现场，你会如何处理？</a:t>
            </a:r>
            <a:endParaRPr lang="zh-CN" altLang="en-US" sz="2800" spc="100" dirty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1896745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情景练习2：在某托幼机构，户外时间到，孩子们都到教室外面活动，在楼梯转角处，乐乐突然被身后的豆豆推了一下，从楼梯上摔下去。乐乐的右臂磕破皮，出血，痛得哇哇大哭，手臂不能屈伸。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871345" y="4557395"/>
            <a:ext cx="93116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问题：乐乐出现了什么情况？如果你是在场的保育人员，你会如何处理？</a:t>
            </a:r>
            <a:endParaRPr lang="zh-CN" altLang="en-US" sz="2800" spc="100" dirty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614362" y="226060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390650" y="2350770"/>
            <a:ext cx="5318760" cy="47307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婴幼儿常见意外伤害判断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614362" y="397414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401445" y="3576955"/>
            <a:ext cx="5884545" cy="1050290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婴幼儿常见意外伤害现场急救处理办法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96235" y="748665"/>
            <a:ext cx="7897495" cy="192722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思考：婴幼儿常见意外伤害伤情如何判断?</a:t>
            </a:r>
            <a:b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</a:b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lang="en-US" altLang="zh-CN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   </a:t>
            </a: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需要准备哪些物品？</a:t>
            </a:r>
            <a:endParaRPr lang="zh-CN" altLang="en-US" sz="3600" spc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微信图片_202305282356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5210" y="2971800"/>
            <a:ext cx="4140835" cy="30867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常备碘伏液棉棒、创面消毒喷雾剂、酒精消毒片、创可贴，镊子、棉签、纱布片、弹性绷带、纺胶带等急救用品。</a:t>
            </a:r>
            <a:endParaRPr lang="zh-CN" altLang="en-US" sz="2400" i="0" u="none" strike="noStrike" kern="1200" cap="none" spc="50" normalizeH="0" baseline="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51835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是指造成人体局部组织器官结构的轻微损伤或短暂的功能障碍，主要有擦伤、轻微割伤、扭伤、挫伤、夹挤伤等。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2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一、婴幼儿小外伤的现场急救处理方法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1760" y="1907540"/>
            <a:ext cx="3977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（一）轻微外伤</a:t>
            </a:r>
            <a:endParaRPr lang="zh-CN" altLang="en-US" sz="2800" dirty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682740" y="1960880"/>
            <a:ext cx="423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（二）物品准备</a:t>
            </a:r>
            <a:endParaRPr lang="zh-CN" altLang="en-US" sz="2800" dirty="0">
              <a:sym typeface="+mn-ea"/>
            </a:endParaRPr>
          </a:p>
        </p:txBody>
      </p:sp>
      <p:pic>
        <p:nvPicPr>
          <p:cNvPr id="8" name="图片 7" descr="微信图片_2023052900140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97800" y="4563110"/>
            <a:ext cx="1595120" cy="2030095"/>
          </a:xfrm>
          <a:prstGeom prst="rect">
            <a:avLst/>
          </a:prstGeom>
        </p:spPr>
      </p:pic>
      <p:pic>
        <p:nvPicPr>
          <p:cNvPr id="13" name="图片 12" descr="微信图片_202305290013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03410" y="4425950"/>
            <a:ext cx="1549400" cy="230441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一、婴幼儿小外伤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Shape 1315"/>
          <p:cNvSpPr/>
          <p:nvPr>
            <p:custDataLst>
              <p:tags r:id="rId9"/>
            </p:custDataLst>
          </p:nvPr>
        </p:nvSpPr>
        <p:spPr bwMode="auto">
          <a:xfrm>
            <a:off x="2300066" y="5173111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04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7" name="Shape 1318"/>
          <p:cNvSpPr/>
          <p:nvPr>
            <p:custDataLst>
              <p:tags r:id="rId10"/>
            </p:custDataLst>
          </p:nvPr>
        </p:nvSpPr>
        <p:spPr bwMode="auto">
          <a:xfrm>
            <a:off x="2298209" y="125567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8" name="Shape 1318"/>
          <p:cNvSpPr/>
          <p:nvPr>
            <p:custDataLst>
              <p:tags r:id="rId11"/>
            </p:custDataLst>
          </p:nvPr>
        </p:nvSpPr>
        <p:spPr bwMode="auto">
          <a:xfrm>
            <a:off x="2297981" y="260949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9" name="Shape 1318"/>
          <p:cNvSpPr/>
          <p:nvPr>
            <p:custDataLst>
              <p:tags r:id="rId12"/>
            </p:custDataLst>
          </p:nvPr>
        </p:nvSpPr>
        <p:spPr bwMode="auto">
          <a:xfrm>
            <a:off x="2297981" y="3837359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4093845" y="2731770"/>
            <a:ext cx="4790440" cy="70739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sz="2400" b="1" spc="300">
                <a:solidFill>
                  <a:schemeClr val="tx1">
                    <a:lumMod val="85000"/>
                    <a:lumOff val="15000"/>
                  </a:schemeClr>
                </a:solidFill>
                <a:cs typeface="+mj-cs"/>
                <a:sym typeface="Arial" panose="020B0604020202020204" pitchFamily="34" charset="0"/>
              </a:rPr>
              <a:t>割伤</a:t>
            </a: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Arial" panose="020B0604020202020204" pitchFamily="34" charset="0"/>
              </a:rPr>
              <a:t> </a:t>
            </a:r>
            <a:endParaRPr lang="zh-CN" altLang="en-US" sz="20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4093845" y="4170680"/>
            <a:ext cx="380301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扭伤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4093845" y="143510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擦伤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4112260" y="5448300"/>
            <a:ext cx="376555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挫伤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Shape 1318"/>
          <p:cNvSpPr/>
          <p:nvPr>
            <p:custDataLst>
              <p:tags r:id="rId17"/>
            </p:custDataLst>
          </p:nvPr>
        </p:nvSpPr>
        <p:spPr bwMode="auto">
          <a:xfrm>
            <a:off x="6506354" y="2732053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06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3" name="Shape 1318"/>
          <p:cNvSpPr/>
          <p:nvPr>
            <p:custDataLst>
              <p:tags r:id="rId18"/>
            </p:custDataLst>
          </p:nvPr>
        </p:nvSpPr>
        <p:spPr bwMode="auto">
          <a:xfrm>
            <a:off x="6506354" y="125567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05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9"/>
            </p:custDataLst>
          </p:nvPr>
        </p:nvSpPr>
        <p:spPr>
          <a:xfrm>
            <a:off x="7877810" y="1530985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刺伤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20"/>
            </p:custDataLst>
          </p:nvPr>
        </p:nvSpPr>
        <p:spPr>
          <a:xfrm>
            <a:off x="7877810" y="300736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夹伤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13" name="图片 12" descr="微信图片_2023052900175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701790" y="3837305"/>
            <a:ext cx="3547110" cy="2651125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如果创面很浅，面积小，保持创面清洁卫生干燥，一般2-3天即可愈合。如果伤口较深，有血液渗出，使用生理盐水清洁伤口，止血，使用纱布包扎，保持伤口清洁卫生干燥，十天半月即可痊愈。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一、婴幼儿小外伤的现场急救处理方法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擦伤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 descr="微信图片_2023052900194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58485" y="3928110"/>
            <a:ext cx="2641600" cy="188595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30" y="1677670"/>
            <a:ext cx="6089015" cy="39598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latin typeface="+mj-ea"/>
                <a:ea typeface="+mj-ea"/>
                <a:sym typeface="+mn-ea"/>
              </a:rPr>
              <a:t>如果伤口不大且比较浅，先用清水冲洗局部伤口，并用纱布擦干；再用碘伏对伤口及伤口周围进行消毒，然后用创可贴螺旋包扎，但包扎时不能过紧，避免造成伤口远端因缺血而坏死。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一、婴幼儿小外伤的现场急救处理方法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246505" y="127635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割伤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 descr="微信图片_2023052900210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4715" y="1768475"/>
            <a:ext cx="5347335" cy="332041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58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63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4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65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7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7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4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8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98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0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0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1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22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3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38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3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4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4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4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4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5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5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5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5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5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62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6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6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6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7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7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7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77.xml><?xml version="1.0" encoding="utf-8"?>
<p:tagLst xmlns:p="http://schemas.openxmlformats.org/presentationml/2006/main">
  <p:tag name="KSO_WM_UNIT_TABLE_BEAUTIFY" val="smartTable{35f73148-d56e-4677-88e9-1eb8a4d1aaa4}"/>
  <p:tag name="TABLE_ENDDRAG_ORIGIN_RECT" val="780*350"/>
  <p:tag name="TABLE_ENDDRAG_RECT" val="95*108*780*350"/>
</p:tagLst>
</file>

<file path=ppt/tags/tag27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7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8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84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28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8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9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9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9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97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29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9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0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04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30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0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11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31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1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1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18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31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2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25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32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2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3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32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33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3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3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39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4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4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46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34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4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5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53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35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5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5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TABLE_BEAUTIFY" val="smartTable{e373749c-29c0-47fd-b063-1cea16d281af}"/>
  <p:tag name="TABLE_ENDDRAG_ORIGIN_RECT" val="822*339"/>
  <p:tag name="TABLE_ENDDRAG_RECT" val="74*110*822*339"/>
</p:tagLst>
</file>

<file path=ppt/tags/tag36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62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366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368.xml><?xml version="1.0" encoding="utf-8"?>
<p:tagLst xmlns:p="http://schemas.openxmlformats.org/presentationml/2006/main">
  <p:tag name="KSO_WM_BEAUTIFY_FLAG" val=""/>
</p:tagLst>
</file>

<file path=ppt/tags/tag36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374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379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5353</Words>
  <Application>WPS 演示</Application>
  <PresentationFormat>宽屏</PresentationFormat>
  <Paragraphs>405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50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Lato Light</vt:lpstr>
      <vt:lpstr>Calibri</vt:lpstr>
      <vt:lpstr>MS PGothic</vt:lpstr>
      <vt:lpstr>Arial Unicode MS</vt:lpstr>
      <vt:lpstr>Office 主题</vt:lpstr>
      <vt:lpstr>1_Office 主题​​</vt:lpstr>
      <vt:lpstr>掌握婴幼儿常见意外伤害的现场急救处理办法</vt:lpstr>
      <vt:lpstr>一、教学目标 知识目标： 1.了解婴幼儿常见意外伤害的类型； 2.掌握婴幼儿常见意外伤害的现场急救处理办法。 能力目标：	 1.能够判断婴幼儿常见意外伤害的伤情； 2.能够根据婴幼儿常见意外伤害程度进行现场急救。 素质目标：	 能准确判断，生命第一，幼儿为本，操作中关心和保护好幼儿，树立起精技善育的照护理念。 </vt:lpstr>
      <vt:lpstr>PowerPoint 演示文稿</vt:lpstr>
      <vt:lpstr>PowerPoint 演示文稿</vt:lpstr>
      <vt:lpstr>思考：婴幼儿常见意外伤害伤情如何判断?          需要准备哪些物品？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陈海荣</cp:lastModifiedBy>
  <cp:revision>11</cp:revision>
  <dcterms:created xsi:type="dcterms:W3CDTF">2023-05-23T12:01:00Z</dcterms:created>
  <dcterms:modified xsi:type="dcterms:W3CDTF">2023-05-28T17:26:24Z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2052-11.8.6.9023</vt:lpwstr>
  </property>
</Properties>
</file>