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a13d70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2159E5A-94C5-4D78-88AC-82E5DA84115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冠词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a13d70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6855382-37D5-476E-B202-88FBBF12720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179bc7e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9549b7f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bb6570e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bc7e96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179bc7e2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9549b7fa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bb6570e1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bc7e960f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冠词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a13d70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A25CE07-090B-49E3-BE72-44BBC7BAD7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179bc7e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9549b7f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bb6570e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bc7e96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179bc7e2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9549b7fa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bb6570e1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bc7e960f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冠词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662550100098fdc8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0F533E0-20A7-DCB8-53DE-DD76C52642A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4CBDE0B-DE25-4B77-8606-BADACAC9553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7D145B9-2B17-43FB-9E09-3B26F780847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179bc7e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9549b7f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bb6570e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bc7e96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179bc7e2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9549b7fa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bb6570e1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bc7e960f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40EB2C6-E126-443C-A85A-C54E1D6091B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179bc7e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9549b7f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bb6570e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bc7e96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179bc7e2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9549b7fa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bb6570e1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bc7e960f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5bf54c514?colgroup=4,11,13&amp;vcp=1&amp;pid=a9549b7fa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1020"/>
          <a:ext cx="11073384" cy="3920555"/>
        </p:xfrm>
        <a:graphic>
          <a:graphicData uri="http://schemas.openxmlformats.org/drawingml/2006/table">
            <a:tbl>
              <a:tblPr/>
              <a:tblGrid>
                <a:gridCol w="1810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9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3291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定冠词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特指某些人或事物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blue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uncle.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Beijing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capital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指上文提到过的人或事物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desk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mine.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指双方都知道的人或事物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please.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5bf54c514?colgroup=4,11,13&amp;vcp=1&amp;pid=a9549b7fa&amp;color=0,0,0&amp;mp=1&amp;vtp=1&amp;vaab=1&amp;bt=1&amp;bbb=1"/>
          <p:cNvSpPr txBox="1"/>
          <p:nvPr/>
        </p:nvSpPr>
        <p:spPr>
          <a:xfrm>
            <a:off x="10894735" y="111261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5bf54c514?colgroup=4,11,13&amp;vcp=1&amp;pid=a9549b7fa&amp;color=0,0,0&amp;vtp=1&amp;vaab=1&amp;bt=1&amp;bbb=1&amp;hb=1"/>
          <p:cNvGraphicFramePr>
            <a:graphicFrameLocks noGrp="1"/>
          </p:cNvGraphicFramePr>
          <p:nvPr/>
        </p:nvGraphicFramePr>
        <p:xfrm>
          <a:off x="539496" y="1829212"/>
          <a:ext cx="11073384" cy="3904172"/>
        </p:xfrm>
        <a:graphic>
          <a:graphicData uri="http://schemas.openxmlformats.org/drawingml/2006/table">
            <a:tbl>
              <a:tblPr/>
              <a:tblGrid>
                <a:gridCol w="1810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9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定冠词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用在世界上或在一定的范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围内独一无二的事物前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earth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always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blue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用在序数词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形容词最高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级以及方位名词前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beautiful,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middle,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north,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5bf54c514?colgroup=4,11,13&amp;vcp=1&amp;pid=a9549b7fa&amp;color=0,0,0&amp;vtp=1&amp;vaab=1&amp;bt=1&amp;bbb=1"/>
          <p:cNvSpPr txBox="1"/>
          <p:nvPr/>
        </p:nvSpPr>
        <p:spPr>
          <a:xfrm>
            <a:off x="10894735" y="11208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5bf54c514?colgroup=4,11,13&amp;vcp=1&amp;pid=a9549b7fa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9688"/>
          <a:ext cx="11073384" cy="3903220"/>
        </p:xfrm>
        <a:graphic>
          <a:graphicData uri="http://schemas.openxmlformats.org/drawingml/2006/table">
            <a:tbl>
              <a:tblPr/>
              <a:tblGrid>
                <a:gridCol w="1810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9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定冠词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用在乐器名词前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piano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evening.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用在复数姓氏前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一家人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Greens,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Smiths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“the+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可以用来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表示某一类人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old,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5bf54c514?colgroup=4,11,13&amp;vcp=1&amp;pid=a9549b7fa&amp;color=0,0,0&amp;mp=1&amp;vtp=1&amp;vaab=1&amp;bt=1&amp;bbb=1"/>
          <p:cNvSpPr txBox="1"/>
          <p:nvPr/>
        </p:nvSpPr>
        <p:spPr>
          <a:xfrm>
            <a:off x="10894735" y="11212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5bf54c514?colgroup=4,11,13&amp;vcp=1&amp;pid=a9549b7fa&amp;color=0,0,0&amp;vtp=1&amp;vaab=1&amp;bt=1&amp;bbb=1&amp;hb=1"/>
          <p:cNvGraphicFramePr>
            <a:graphicFrameLocks noGrp="1"/>
          </p:cNvGraphicFramePr>
          <p:nvPr/>
        </p:nvGraphicFramePr>
        <p:xfrm>
          <a:off x="539496" y="2110612"/>
          <a:ext cx="11073384" cy="3341371"/>
        </p:xfrm>
        <a:graphic>
          <a:graphicData uri="http://schemas.openxmlformats.org/drawingml/2006/table">
            <a:tbl>
              <a:tblPr/>
              <a:tblGrid>
                <a:gridCol w="1810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9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定冠词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用在由普通名词构成的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专有名词前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Summer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Palace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用在表示江河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湖泊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海洋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山脉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群岛等的名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River,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Pacific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Ocean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5bf54c514?colgroup=4,11,13&amp;vcp=1&amp;pid=a9549b7fa&amp;color=0,0,0&amp;vtp=1&amp;vaab=1&amp;bt=1&amp;bbb=1"/>
          <p:cNvSpPr txBox="1"/>
          <p:nvPr/>
        </p:nvSpPr>
        <p:spPr>
          <a:xfrm>
            <a:off x="10894735" y="140220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5bf54c514?colgroup=4,11,13&amp;vcp=1&amp;pid=a9549b7f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186952"/>
              </p:ext>
            </p:extLst>
          </p:nvPr>
        </p:nvGraphicFramePr>
        <p:xfrm>
          <a:off x="539496" y="1537779"/>
          <a:ext cx="11073384" cy="4487039"/>
        </p:xfrm>
        <a:graphic>
          <a:graphicData uri="http://schemas.openxmlformats.org/drawingml/2006/table">
            <a:tbl>
              <a:tblPr/>
              <a:tblGrid>
                <a:gridCol w="1810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9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4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定冠词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用在一些习惯用语中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morning,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的前面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same…as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用在逢十的复数数词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abroad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1970s.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339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用在单数名词前表示一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类人或物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强调整个类别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fruit.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horse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animal.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5_BD#5bf54c514?colgroup=4,11,13&amp;vcp=1&amp;pid=a9549b7fa&amp;color=0,0,0&amp;mp=1&amp;vtp=1&amp;vaab=1&amp;bt=1&amp;bbb=1"/>
          <p:cNvSpPr txBox="1"/>
          <p:nvPr/>
        </p:nvSpPr>
        <p:spPr>
          <a:xfrm>
            <a:off x="10894735" y="82937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5bf54c514?colgroup=4,11,13&amp;vcp=1&amp;pid=a9549b7fa&amp;color=0,0,0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1165225"/>
          <a:ext cx="11073130" cy="4267200"/>
        </p:xfrm>
        <a:graphic>
          <a:graphicData uri="http://schemas.openxmlformats.org/drawingml/2006/table">
            <a:tbl>
              <a:tblPr/>
              <a:tblGrid>
                <a:gridCol w="1810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0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5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672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0160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零冠词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在人名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地名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大部分的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国名等专有名词前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Susan,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Beijing,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America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England,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Russia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Japan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34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在不可数名词前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68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名词前已经有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等指示</a:t>
                      </a: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代词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物主代词或不定代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词修饰时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map.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schoolbag.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questions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5bf54c514?colgroup=4,11,13&amp;vcp=1&amp;pid=a9549b7fa&amp;color=0,0,0&amp;vtp=1&amp;vaab=1&amp;bt=1&amp;bbb=1"/>
          <p:cNvSpPr txBox="1"/>
          <p:nvPr/>
        </p:nvSpPr>
        <p:spPr>
          <a:xfrm>
            <a:off x="10894735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5_BD#5bf54c514?colgroup=4,11,13&amp;vcp=1&amp;pid=a9549b7fa&amp;color=0,0,0&amp;mp=1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10092196"/>
              </p:ext>
            </p:extLst>
          </p:nvPr>
        </p:nvGraphicFramePr>
        <p:xfrm>
          <a:off x="539750" y="1265555"/>
          <a:ext cx="11073130" cy="3931853"/>
        </p:xfrm>
        <a:graphic>
          <a:graphicData uri="http://schemas.openxmlformats.org/drawingml/2006/table">
            <a:tbl>
              <a:tblPr/>
              <a:tblGrid>
                <a:gridCol w="1810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68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8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61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3553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零冠词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在一日三餐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学科和球类运动的名词前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breakfast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football?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favourite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subject.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2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在节日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星期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月份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季节的名词前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Teachers’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Sunday,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June,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winter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5bf54c514?colgroup=4,11,13&amp;vcp=1&amp;pid=a9549b7fa&amp;color=0,0,0&amp;mp=1&amp;vtp=1&amp;vaab=1&amp;bt=1&amp;bbb=1"/>
          <p:cNvSpPr txBox="1"/>
          <p:nvPr/>
        </p:nvSpPr>
        <p:spPr>
          <a:xfrm>
            <a:off x="10894735" y="55740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5_BD#5bf54c514?colgroup=4,11,13&amp;vcp=1&amp;pid=a9549b7f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277092"/>
              </p:ext>
            </p:extLst>
          </p:nvPr>
        </p:nvGraphicFramePr>
        <p:xfrm>
          <a:off x="539496" y="2112930"/>
          <a:ext cx="11073384" cy="3336736"/>
        </p:xfrm>
        <a:graphic>
          <a:graphicData uri="http://schemas.openxmlformats.org/drawingml/2006/table">
            <a:tbl>
              <a:tblPr/>
              <a:tblGrid>
                <a:gridCol w="1810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9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零冠词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在称呼或表示头衔的名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Uncle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Professor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在某些固定搭配中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night,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noon,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5bf54c514?colgroup=4,11,13&amp;vcp=1&amp;pid=a9549b7fa&amp;color=0,0,0&amp;mp=1&amp;vtp=1&amp;vaab=1&amp;bt=1&amp;bbb=1"/>
          <p:cNvSpPr txBox="1"/>
          <p:nvPr/>
        </p:nvSpPr>
        <p:spPr>
          <a:xfrm>
            <a:off x="1089473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5_BD#5bf54c514?colgroup=4,11,13&amp;vcp=1&amp;pid=a9549b7fa&amp;color=0,0,0&amp;vtp=1&amp;vaab=1&amp;bt=1&amp;bbb=1&amp;hb=1"/>
          <p:cNvGraphicFramePr>
            <a:graphicFrameLocks noGrp="1"/>
          </p:cNvGraphicFramePr>
          <p:nvPr/>
        </p:nvGraphicFramePr>
        <p:xfrm>
          <a:off x="539496" y="1822386"/>
          <a:ext cx="11073384" cy="3917824"/>
        </p:xfrm>
        <a:graphic>
          <a:graphicData uri="http://schemas.openxmlformats.org/drawingml/2006/table">
            <a:tbl>
              <a:tblPr/>
              <a:tblGrid>
                <a:gridCol w="1810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9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82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零冠词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注意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下列情况应加冠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具体指某一个球时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表示三餐的名词前有形容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词修饰时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特指某一年的某个季节时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basketball?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breakfast.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autumn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2022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bf54c514?colgroup=4,11,13&amp;vcp=1&amp;pid=a9549b7fa&amp;color=0,0,0&amp;vtp=1&amp;vaab=1&amp;bt=1&amp;bbb=1"/>
          <p:cNvSpPr txBox="1"/>
          <p:nvPr/>
        </p:nvSpPr>
        <p:spPr>
          <a:xfrm>
            <a:off x="10894735" y="11139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bb6570e1.fixed?vcp=1&amp;pid=da13d701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冠词</a:t>
            </a:r>
            <a:endParaRPr lang="en-US" altLang="zh-CN" sz="4000" dirty="0"/>
          </a:p>
        </p:txBody>
      </p:sp>
      <p:sp>
        <p:nvSpPr>
          <p:cNvPr id="3" name="C_4_BD#6bb6570e1.fixed?vcp=1&amp;pid=da13d701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16045495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c16045495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c16045495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词法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a354f97a9?vaa=1&amp;vcp=1&amp;pid=6bb6570e1&amp;color=0,0,0&amp;vtp=1&amp;vaab=1&amp;bt=1&amp;bbb=1&amp;hb=1"/>
          <p:cNvSpPr/>
          <p:nvPr/>
        </p:nvSpPr>
        <p:spPr>
          <a:xfrm>
            <a:off x="539496" y="154127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（2024·黑龙江绥化·中考题）Beijing,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capital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a354f97a9.bracket?vaa=1&amp;vcp=1&amp;pid=6bb6570e1&amp;color=0,0,0&amp;vpa=1&amp;vtp=1&amp;vaab=1"/>
          <p:cNvSpPr/>
          <p:nvPr/>
        </p:nvSpPr>
        <p:spPr>
          <a:xfrm>
            <a:off x="6133750" y="217563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_2#a354f97a9.choices?vaa=1&amp;vcp=1&amp;pid=6bb6570e1&amp;color=0,0,0&amp;vtp=1&amp;vaab=1&amp;bbb=1"/>
          <p:cNvSpPr/>
          <p:nvPr/>
        </p:nvSpPr>
        <p:spPr>
          <a:xfrm>
            <a:off x="539496" y="28083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31920" algn="l"/>
                <a:tab pos="76225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.＼;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AS.1_1#a354f97a9?vaa=1&amp;vcp=1&amp;pid=6bb6570e1&amp;color=0,0,0&amp;vtp=1&amp;vaab=1&amp;bbb=1&amp;hb=1"/>
          <p:cNvSpPr/>
          <p:nvPr/>
        </p:nvSpPr>
        <p:spPr>
          <a:xfrm>
            <a:off x="539496" y="34378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句意：中国首都北京是一个有悠久历史的城市。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考查冠词的用法。第一个空，根据capital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China可知，此处特指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中国首都，用定冠词the；第二个空泛指一个城市，用不定冠词a修饰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故选C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2a4dea78f?sp=1&amp;vaa=1&amp;vcp=1&amp;pid=6bb6570e1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（2024·黑龙江龙东地区中考题）—Shenzhou-18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April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25th,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BD.5_2#2a4dea78f.choices?vaa=1&amp;vcp=1&amp;pid=6bb6570e1&amp;color=0,0,0&amp;vtp=1&amp;vaab=1&amp;bbb=1"/>
          <p:cNvSpPr/>
          <p:nvPr/>
        </p:nvSpPr>
        <p:spPr>
          <a:xfrm>
            <a:off x="539496" y="37530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62375" algn="l"/>
                <a:tab pos="74866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.a；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5" name="QC_5_AS.1_1#2a4dea78f?vaa=1&amp;vcp=1&amp;pid=6bb6570e1&amp;color=0,0,0&amp;vtp=1&amp;vaab=1&amp;bbb=1&amp;hb=1"/>
          <p:cNvSpPr/>
          <p:nvPr/>
        </p:nvSpPr>
        <p:spPr>
          <a:xfrm>
            <a:off x="539496" y="438249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句意：——神舟十八号搭载三名航天员于2024年4月25日发射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升空。这是一个激动人心的事件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是的。航天员是我们的英雄。我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想成为像他们一样有用的人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2a4dea78f?vaa=1&amp;vcp=1&amp;pid=6bb6570e1&amp;color=0,0,0&amp;mp=1&amp;vtp=1&amp;vaab=1&amp;bt=1&amp;bbb=1&amp;hb=1"/>
          <p:cNvSpPr/>
          <p:nvPr/>
        </p:nvSpPr>
        <p:spPr>
          <a:xfrm>
            <a:off x="539496" y="1226407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考查冠词辨析。a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和an都是不定冠词，都表示泛指，a用于辅音音素开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头的单词前，an用于元音音素开头的单词前；the是定冠词。第一空泛指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一个激动人心的事件，exciting以元音音素开头，其前用an。第二空泛指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一个有用的人，这里需要注意，判断一个可数名词前选用a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还是an，主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要看是辅音音素还是元音音素开头，useful虽以元音字母开头，却以辅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音音素开头，故其前用a，故选B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1_1#2a4dea78f?vaa=1&amp;vcp=1&amp;pid=6bb6570e1&amp;color=0,0,0&amp;vtp=1&amp;vaab=1&amp;bbb=1"/>
          <p:cNvSpPr/>
          <p:nvPr/>
        </p:nvSpPr>
        <p:spPr>
          <a:xfrm>
            <a:off x="539496" y="50646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_1#afa3bf2de?vaa=1&amp;vcp=1&amp;pid=6bb6570e1&amp;color=0,0,0&amp;vtp=1&amp;vaab=1&amp;bt=1&amp;bbb=1&amp;hb=1"/>
          <p:cNvSpPr/>
          <p:nvPr/>
        </p:nvSpPr>
        <p:spPr>
          <a:xfrm>
            <a:off x="539496" y="1553972"/>
            <a:ext cx="11109960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（2024·四川达州·中考题）Mike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12_1#afa3bf2de.blank?vaa=1&amp;vcp=1&amp;pid=6bb6570e1&amp;color=0,0,0&amp;vpa=3&amp;vtp=1&amp;vaab=1"/>
          <p:cNvSpPr/>
          <p:nvPr/>
        </p:nvSpPr>
        <p:spPr>
          <a:xfrm>
            <a:off x="6729953" y="152349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0_2#afa3bf2de.choices?vaa=1&amp;vcp=1&amp;pid=6bb6570e1&amp;color=0,0,0&amp;vtp=1&amp;vaab=1&amp;bbb=1"/>
          <p:cNvSpPr/>
          <p:nvPr/>
        </p:nvSpPr>
        <p:spPr>
          <a:xfrm>
            <a:off x="539496" y="28394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39820" algn="l"/>
                <a:tab pos="7432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5" name="QC_5_AS.1_1#afa3bf2de?vaa=1&amp;vcp=1&amp;pid=6bb6570e1&amp;color=0,0,0&amp;vtp=1&amp;vaab=1&amp;bbb=1&amp;hb=1"/>
          <p:cNvSpPr/>
          <p:nvPr/>
        </p:nvSpPr>
        <p:spPr>
          <a:xfrm>
            <a:off x="539496" y="34689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句意：迈克是一个诚实的男孩。我们都信任他。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考查冠词辨析。此处泛指一个诚实的男孩，需用不定冠词。Honest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虽以辅音字母开头，却以元音音素开头，其前要用不定冠词an，故选B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_1#4c27652c2?vaa=1&amp;vcp=1&amp;pid=6bb6570e1&amp;color=0,0,0&amp;vtp=1&amp;vaab=1&amp;bt=1&amp;bbb=1&amp;hb=1"/>
          <p:cNvSpPr/>
          <p:nvPr/>
        </p:nvSpPr>
        <p:spPr>
          <a:xfrm>
            <a:off x="539496" y="154127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（2024·天津·中考题）My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6_1#4c27652c2.bracket?vaa=1&amp;vcp=1&amp;pid=6bb6570e1&amp;color=0,0,0&amp;vpa=4&amp;vtp=1&amp;vaab=1"/>
          <p:cNvSpPr/>
          <p:nvPr/>
        </p:nvSpPr>
        <p:spPr>
          <a:xfrm>
            <a:off x="6452139" y="217563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4_2#4c27652c2.choices?vaa=1&amp;vcp=1&amp;pid=6bb6570e1&amp;color=0,0,0&amp;vtp=1&amp;vaab=1&amp;bbb=1"/>
          <p:cNvSpPr/>
          <p:nvPr/>
        </p:nvSpPr>
        <p:spPr>
          <a:xfrm>
            <a:off x="539496" y="28083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748915" algn="l"/>
                <a:tab pos="56375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C.＼;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＼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＼</a:t>
            </a:r>
            <a:endParaRPr lang="en-US" altLang="zh-CN" sz="2800" dirty="0"/>
          </a:p>
        </p:txBody>
      </p:sp>
      <p:sp>
        <p:nvSpPr>
          <p:cNvPr id="5" name="QC_5_AS.1_1#4c27652c2?vaa=1&amp;vcp=1&amp;pid=6bb6570e1&amp;color=0,0,0&amp;vtp=1&amp;vaab=1&amp;bbb=1&amp;hb=1"/>
          <p:cNvSpPr/>
          <p:nvPr/>
        </p:nvSpPr>
        <p:spPr>
          <a:xfrm>
            <a:off x="539496" y="34378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句意：我奶奶有一个花园，里面的花很漂亮。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考查冠词的用法。第一空泛指一个花园，garden以辅音音素开头，用a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第二空特指花园里的花，用定冠词the,故选A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_1#781c6794a?vaa=1&amp;vcp=1&amp;pid=6bb6570e1&amp;color=0,0,0&amp;vtp=1&amp;vaab=1&amp;bt=1&amp;bbb=1&amp;hb=1"/>
          <p:cNvSpPr/>
          <p:nvPr/>
        </p:nvSpPr>
        <p:spPr>
          <a:xfrm>
            <a:off x="539496" y="1553972"/>
            <a:ext cx="11109960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（2024·甘肃临夏·中考题）Linda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piano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20_1#781c6794a.blank?vaa=1&amp;vcp=1&amp;pid=6bb6570e1&amp;color=0,0,0&amp;vpa=5&amp;vtp=1&amp;vaab=1"/>
          <p:cNvSpPr/>
          <p:nvPr/>
        </p:nvSpPr>
        <p:spPr>
          <a:xfrm>
            <a:off x="8230139" y="152349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8_2#781c6794a.choices?vaa=1&amp;vcp=1&amp;pid=6bb6570e1&amp;color=0,0,0&amp;vtp=1&amp;vaab=1&amp;bbb=1"/>
          <p:cNvSpPr/>
          <p:nvPr/>
        </p:nvSpPr>
        <p:spPr>
          <a:xfrm>
            <a:off x="539496" y="28394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682240" algn="l"/>
                <a:tab pos="5516880" algn="l"/>
                <a:tab pos="84404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C.the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.＼</a:t>
            </a:r>
            <a:endParaRPr lang="en-US" altLang="zh-CN" sz="2800" dirty="0"/>
          </a:p>
        </p:txBody>
      </p:sp>
      <p:sp>
        <p:nvSpPr>
          <p:cNvPr id="5" name="QC_5_AS.1_1#781c6794a?vaa=1&amp;vcp=1&amp;pid=6bb6570e1&amp;color=0,0,0&amp;vtp=1&amp;vaab=1&amp;bbb=1&amp;hb=1"/>
          <p:cNvSpPr/>
          <p:nvPr/>
        </p:nvSpPr>
        <p:spPr>
          <a:xfrm>
            <a:off x="539496" y="34689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句意：琳达放学后经常弹钢琴。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考查冠词的用法。乐器名称前需加定冠词the，piano是乐器，其前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应加定冠词the。play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piano意为“弹钢琴”,故选C。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_1#88986dcff?vaa=1&amp;vcp=1&amp;pid=6bb6570e1&amp;color=0,0,0&amp;vtp=1&amp;vaab=1&amp;bt=1&amp;bbb=1"/>
          <p:cNvSpPr/>
          <p:nvPr/>
        </p:nvSpPr>
        <p:spPr>
          <a:xfrm>
            <a:off x="539496" y="1557782"/>
            <a:ext cx="11260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（2022·广西贺州·中考题）She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weekends.</a:t>
            </a:r>
            <a:endParaRPr lang="en-US" altLang="zh-CN" sz="2800" dirty="0"/>
          </a:p>
        </p:txBody>
      </p:sp>
      <p:sp>
        <p:nvSpPr>
          <p:cNvPr id="3" name="QC_5_AN.24_1#88986dcff.blank?vaa=1&amp;vcp=1&amp;pid=6bb6570e1&amp;color=0,0,0&amp;vpa=6&amp;vtp=1&amp;vaab=1"/>
          <p:cNvSpPr/>
          <p:nvPr/>
        </p:nvSpPr>
        <p:spPr>
          <a:xfrm>
            <a:off x="7922164" y="150634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2_2#88986dcff.choices?vaa=1&amp;vcp=1&amp;pid=6bb6570e1&amp;color=0,0,0&amp;vtp=1&amp;vaab=1&amp;bbb=1"/>
          <p:cNvSpPr/>
          <p:nvPr/>
        </p:nvSpPr>
        <p:spPr>
          <a:xfrm>
            <a:off x="539496" y="218224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860040" algn="l"/>
                <a:tab pos="5516880" algn="l"/>
                <a:tab pos="84404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C.the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.＼</a:t>
            </a:r>
            <a:endParaRPr lang="en-US" altLang="zh-CN" sz="2800" dirty="0"/>
          </a:p>
        </p:txBody>
      </p:sp>
      <p:sp>
        <p:nvSpPr>
          <p:cNvPr id="5" name="QC_5_AS.1_1#88986dcff?vaa=1&amp;vcp=1&amp;pid=6bb6570e1&amp;color=0,0,0&amp;vtp=1&amp;vaab=1&amp;bbb=1&amp;hb=1"/>
          <p:cNvSpPr/>
          <p:nvPr/>
        </p:nvSpPr>
        <p:spPr>
          <a:xfrm>
            <a:off x="539496" y="281171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句意：她经常在周末下国际象棋。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考查零冠词的用法。play后面接表示球类、棋类、牌类等活动的名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词时，名词前面一般不用冠词。chess是国际象棋，属于棋类，所以前面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无冠词，故选D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6_1#e90eb4a85?vaa=1&amp;vcp=1&amp;pid=6bb6570e1&amp;color=0,0,0&amp;vtp=1&amp;vaab=1&amp;bt=1&amp;bbb=1&amp;hb=1"/>
          <p:cNvSpPr/>
          <p:nvPr/>
        </p:nvSpPr>
        <p:spPr>
          <a:xfrm>
            <a:off x="539496" y="154381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（2023·辽宁营口·中考题）China’s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Yaya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30-day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Shanghai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BD.26_2#e90eb4a85.choices?vaa=1&amp;vcp=1&amp;pid=6bb6570e1&amp;color=0,0,0&amp;vtp=1&amp;vaab=1&amp;bbb=1"/>
          <p:cNvSpPr/>
          <p:nvPr/>
        </p:nvSpPr>
        <p:spPr>
          <a:xfrm>
            <a:off x="539496" y="34643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660015" algn="l"/>
                <a:tab pos="5561330" algn="l"/>
                <a:tab pos="8462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＼</a:t>
            </a:r>
            <a:endParaRPr lang="en-US" altLang="zh-CN" sz="2800" dirty="0"/>
          </a:p>
        </p:txBody>
      </p:sp>
      <p:sp>
        <p:nvSpPr>
          <p:cNvPr id="5" name="QC_5_AS.1_1#e90eb4a85?vaa=1&amp;vcp=1&amp;pid=6bb6570e1&amp;color=0,0,0&amp;vtp=1&amp;vaab=1&amp;bbb=1&amp;hb=1"/>
          <p:cNvSpPr/>
          <p:nvPr/>
        </p:nvSpPr>
        <p:spPr>
          <a:xfrm>
            <a:off x="539496" y="40937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句意：中国熊猫丫丫在抵达中国后，在上海待了30天，然后于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5月被送往北京动物园。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e90eb4a85?vaa=1&amp;vcp=1&amp;pid=6bb6570e1&amp;color=0,0,0&amp;mp=1&amp;vtp=1&amp;vaab=1&amp;bt=1&amp;bbb=1&amp;hb=1"/>
          <p:cNvSpPr/>
          <p:nvPr/>
        </p:nvSpPr>
        <p:spPr>
          <a:xfrm>
            <a:off x="539496" y="218525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考查冠词的用法。“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30-day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stay”泛指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“一段30天的停留”，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30-day中的thirty以辅音音素开头，此空应用不定冠词a；May是月份，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在节日、星期、月份、季节的名词前不用冠词，故选D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1_1#e90eb4a85?vaa=1&amp;vcp=1&amp;pid=6bb6570e1&amp;color=0,0,0&amp;vtp=1&amp;vaab=1&amp;bbb=1"/>
          <p:cNvSpPr/>
          <p:nvPr/>
        </p:nvSpPr>
        <p:spPr>
          <a:xfrm>
            <a:off x="539496" y="41057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1_1#a6c0fbb37?sp=1&amp;vaa=1&amp;vcp=1&amp;pid=6bb6570e1&amp;color=0,0,0&amp;vtp=1&amp;vaab=1&amp;bt=1&amp;bbb=1&amp;hb=1"/>
          <p:cNvSpPr/>
          <p:nvPr/>
        </p:nvSpPr>
        <p:spPr>
          <a:xfrm>
            <a:off x="539496" y="89331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例8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（2022·四川自贡·中考题）—What’s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old.</a:t>
            </a:r>
            <a:endParaRPr lang="en-US" altLang="zh-CN" sz="2800" dirty="0"/>
          </a:p>
        </p:txBody>
      </p:sp>
      <p:sp>
        <p:nvSpPr>
          <p:cNvPr id="3" name="QC_5_AN.33_1#a6c0fbb37.blank?vaa=1&amp;vcp=1&amp;pid=6bb6570e1&amp;color=0,0,0&amp;vpa=8&amp;vtp=1&amp;vaab=1"/>
          <p:cNvSpPr/>
          <p:nvPr/>
        </p:nvSpPr>
        <p:spPr>
          <a:xfrm>
            <a:off x="3751930" y="213728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31_2#a6c0fbb37.choices?vaa=1&amp;vcp=1&amp;pid=6bb6570e1&amp;color=0,0,0&amp;vtp=1&amp;vaab=1&amp;bbb=1"/>
          <p:cNvSpPr/>
          <p:nvPr/>
        </p:nvSpPr>
        <p:spPr>
          <a:xfrm>
            <a:off x="539496" y="28092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120" algn="l"/>
                <a:tab pos="75717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.＼</a:t>
            </a:r>
            <a:endParaRPr lang="en-US" altLang="zh-CN" sz="2800" dirty="0"/>
          </a:p>
        </p:txBody>
      </p:sp>
      <p:sp>
        <p:nvSpPr>
          <p:cNvPr id="5" name="QC_5_AS.1_1#a6c0fbb37?vaa=1&amp;vcp=1&amp;pid=6bb6570e1&amp;color=0,0,0&amp;vtp=1&amp;vaab=1&amp;bbb=1&amp;hb=1"/>
          <p:cNvSpPr/>
          <p:nvPr/>
        </p:nvSpPr>
        <p:spPr>
          <a:xfrm>
            <a:off x="539496" y="343871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句意：——中国家庭最重要的传统是什么？——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我们必须要照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顾老人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indent="715963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考查定冠词的用法。根据“We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for...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可知，此处指照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顾老人，表示一类人可用“the+形容词”，故选B。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179bc7e2.fixed?vcp=1&amp;pid=da13d701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冠词</a:t>
            </a:r>
            <a:endParaRPr lang="en-US" altLang="zh-CN" sz="4000" dirty="0"/>
          </a:p>
        </p:txBody>
      </p:sp>
      <p:sp>
        <p:nvSpPr>
          <p:cNvPr id="3" name="C_4_BD#8179bc7e2.fixed?vcp=1&amp;pid=da13d701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e01d9cd9?vcp=1&amp;pid=6bb6570e1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学习至此，请完成“第23讲备考练习（冠词）”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bc7e960f.fixed?vcp=1&amp;pid=da13d701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冠词</a:t>
            </a:r>
            <a:endParaRPr lang="en-US" altLang="zh-CN" sz="4000" dirty="0"/>
          </a:p>
        </p:txBody>
      </p:sp>
      <p:sp>
        <p:nvSpPr>
          <p:cNvPr id="3" name="C_4_BD#ebc7e960f.fixed?vcp=1&amp;pid=da13d7018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第23讲备考练习（冠词）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edb7e6e3?vcp=1&amp;pid=ebc7e960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P_6#1d8ad1706?sp=1&amp;vcp=1&amp;pid=aedb7e6e3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单项选择。</a:t>
            </a:r>
            <a:endParaRPr lang="en-US" altLang="zh-CN" sz="2800" dirty="0"/>
          </a:p>
        </p:txBody>
      </p:sp>
      <p:sp>
        <p:nvSpPr>
          <p:cNvPr id="4" name="QC_6_BD.35_1#539b8d2f0?sp=1&amp;vaa=1&amp;vcp=1&amp;pid=aedb7e6e3&amp;color=0,0,0&amp;vtp=1&amp;vaab=1&amp;bbb=1&amp;hb=1"/>
          <p:cNvSpPr/>
          <p:nvPr/>
        </p:nvSpPr>
        <p:spPr>
          <a:xfrm>
            <a:off x="539496" y="190485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（2024·山东滨州·中考题改编）—The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36_1#539b8d2f0.bracket?vaa=1&amp;vcp=1&amp;pid=aedb7e6e3&amp;color=0,0,0&amp;vpa=9&amp;vtp=1&amp;vaab=1"/>
          <p:cNvSpPr/>
          <p:nvPr/>
        </p:nvSpPr>
        <p:spPr>
          <a:xfrm>
            <a:off x="2048414" y="383461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35_2#539b8d2f0.choices?vaa=1&amp;vcp=1&amp;pid=aedb7e6e3&amp;color=0,0,0&amp;vtp=1&amp;vaab=1&amp;bbb=1"/>
          <p:cNvSpPr/>
          <p:nvPr/>
        </p:nvSpPr>
        <p:spPr>
          <a:xfrm>
            <a:off x="539496" y="44624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39820" algn="l"/>
                <a:tab pos="7432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7_1#cd5f79d3a?vaa=1&amp;vcp=1&amp;pid=aedb7e6e3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（2024·天津·中考题改编）My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cd5f79d3a.bracket?vaa=1&amp;vcp=1&amp;pid=aedb7e6e3&amp;color=0,0,0&amp;mp=1&amp;vpa=10&amp;vtp=1&amp;vaab=1"/>
          <p:cNvSpPr/>
          <p:nvPr/>
        </p:nvSpPr>
        <p:spPr>
          <a:xfrm>
            <a:off x="7242714" y="21846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7_2#cd5f79d3a.choices?vaa=1&amp;vcp=1&amp;pid=aedb7e6e3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.＼;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＼</a:t>
            </a:r>
            <a:endParaRPr lang="en-US" altLang="zh-CN" sz="2800" dirty="0"/>
          </a:p>
        </p:txBody>
      </p:sp>
      <p:sp>
        <p:nvSpPr>
          <p:cNvPr id="5" name="QC_6_BD.39_1#d814f83a7?vaa=1&amp;vcp=1&amp;pid=aedb7e6e3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（2024·黑龙江齐齐哈尔·中考题）It’s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umbrella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Cindy.(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0_1#d814f83a7.bracket?vaa=1&amp;vcp=1&amp;pid=aedb7e6e3&amp;color=0,0,0&amp;vpa=11&amp;vtp=1&amp;vaab=1"/>
          <p:cNvSpPr/>
          <p:nvPr/>
        </p:nvSpPr>
        <p:spPr>
          <a:xfrm>
            <a:off x="9357964" y="40811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9_2#d814f83a7.choices?vaa=1&amp;vcp=1&amp;pid=aedb7e6e3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1_1#89e6130e1?vaa=1&amp;vcp=1&amp;pid=aedb7e6e3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（2024·西藏·中考题改编）Zhan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Railroad”.(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89e6130e1.bracket?vaa=1&amp;vcp=1&amp;pid=aedb7e6e3&amp;color=0,0,0&amp;mp=1&amp;vpa=12&amp;vtp=1&amp;vaab=1"/>
          <p:cNvSpPr/>
          <p:nvPr/>
        </p:nvSpPr>
        <p:spPr>
          <a:xfrm>
            <a:off x="8005731" y="21846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1_2#89e6130e1.choices?vaa=1&amp;vcp=1&amp;pid=aedb7e6e3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</a:t>
            </a:r>
            <a:endParaRPr lang="en-US" altLang="zh-CN" sz="2800" dirty="0"/>
          </a:p>
        </p:txBody>
      </p:sp>
      <p:sp>
        <p:nvSpPr>
          <p:cNvPr id="5" name="QC_6_BD.43_1#a5b36831c?vaa=1&amp;vcp=1&amp;pid=aedb7e6e3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（2024·江苏宿迁·中考题改编）I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Xuesen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4_1#a5b36831c.bracket?vaa=1&amp;vcp=1&amp;pid=aedb7e6e3&amp;color=0,0,0&amp;vpa=13&amp;vtp=1&amp;vaab=1"/>
          <p:cNvSpPr/>
          <p:nvPr/>
        </p:nvSpPr>
        <p:spPr>
          <a:xfrm>
            <a:off x="5526627" y="40811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3_2#a5b36831c.choices?vaa=1&amp;vcp=1&amp;pid=aedb7e6e3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655b46c46?vaa=1&amp;vcp=1&amp;pid=aedb7e6e3&amp;color=0,0,0&amp;vtp=1&amp;vaab=1&amp;bt=1&amp;bbb=1&amp;hb=1"/>
          <p:cNvSpPr/>
          <p:nvPr/>
        </p:nvSpPr>
        <p:spPr>
          <a:xfrm>
            <a:off x="539496" y="15439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（2024·吉林·中考题）There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655b46c46.bracket?vaa=1&amp;vcp=1&amp;pid=aedb7e6e3&amp;color=0,0,0&amp;vpa=14&amp;vtp=1&amp;vaab=1"/>
          <p:cNvSpPr/>
          <p:nvPr/>
        </p:nvSpPr>
        <p:spPr>
          <a:xfrm>
            <a:off x="5051965" y="21782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5_2#655b46c46.choices?vaa=1&amp;vcp=1&amp;pid=aedb7e6e3&amp;color=0,0,0&amp;vtp=1&amp;vaab=1&amp;bbb=1"/>
          <p:cNvSpPr/>
          <p:nvPr/>
        </p:nvSpPr>
        <p:spPr>
          <a:xfrm>
            <a:off x="539496" y="2810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.＼</a:t>
            </a:r>
            <a:endParaRPr lang="en-US" altLang="zh-CN" sz="2800" dirty="0"/>
          </a:p>
        </p:txBody>
      </p:sp>
      <p:sp>
        <p:nvSpPr>
          <p:cNvPr id="5" name="QC_6_BD.47_1#a19f526f4?sp=1&amp;vaa=1&amp;vcp=1&amp;pid=aedb7e6e3&amp;color=0,0,0&amp;vtp=1&amp;vaab=1&amp;bbb=1"/>
          <p:cNvSpPr/>
          <p:nvPr/>
        </p:nvSpPr>
        <p:spPr>
          <a:xfrm>
            <a:off x="539496" y="344046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（2024·四川遂宁·中考题）—What’s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Jerry?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headache.(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48_1#a19f526f4.bracket?vaa=1&amp;vcp=1&amp;pid=aedb7e6e3&amp;color=0,0,0&amp;vpa=15&amp;vtp=1&amp;vaab=1"/>
          <p:cNvSpPr/>
          <p:nvPr/>
        </p:nvSpPr>
        <p:spPr>
          <a:xfrm>
            <a:off x="4059777" y="407482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7_2#a19f526f4.choices?vaa=1&amp;vcp=1&amp;pid=aedb7e6e3&amp;color=0,0,0&amp;vtp=1&amp;vaab=1&amp;bbb=1"/>
          <p:cNvSpPr/>
          <p:nvPr/>
        </p:nvSpPr>
        <p:spPr>
          <a:xfrm>
            <a:off x="539496" y="47096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B.＼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9_1#2e716c425?vaa=1&amp;vcp=1&amp;pid=aedb7e6e3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（2024·甘肃白银·中考题改编）I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2e716c425.bracket?vaa=1&amp;vcp=1&amp;pid=aedb7e6e3&amp;color=0,0,0&amp;mp=1&amp;vpa=16&amp;vtp=1&amp;vaab=1"/>
          <p:cNvSpPr/>
          <p:nvPr/>
        </p:nvSpPr>
        <p:spPr>
          <a:xfrm>
            <a:off x="8215853" y="21846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9_2#2e716c425.choices?vaa=1&amp;vcp=1&amp;pid=aedb7e6e3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5" name="QC_6_BD.51_1#4235535db?vaa=1&amp;vcp=1&amp;pid=aedb7e6e3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（2024·上海·模拟题改编）Hangzhou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52_1#4235535db.bracket?vaa=1&amp;vcp=1&amp;pid=aedb7e6e3&amp;color=0,0,0&amp;vpa=17&amp;vtp=1&amp;vaab=1"/>
          <p:cNvSpPr/>
          <p:nvPr/>
        </p:nvSpPr>
        <p:spPr>
          <a:xfrm>
            <a:off x="3234277" y="40811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1_2#4235535db.choices?vaa=1&amp;vcp=1&amp;pid=aedb7e6e3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3_1#1ec90c0af?vaa=1&amp;vcp=1&amp;pid=aedb7e6e3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（2024·上海·模拟题改编）It’s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obvious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truth.(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1ec90c0af.bracket?vaa=1&amp;vcp=1&amp;pid=aedb7e6e3&amp;color=0,0,0&amp;mp=1&amp;vpa=18&amp;vtp=1&amp;vaab=1"/>
          <p:cNvSpPr/>
          <p:nvPr/>
        </p:nvSpPr>
        <p:spPr>
          <a:xfrm>
            <a:off x="3177127" y="21846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3_2#1ec90c0af.choices?vaa=1&amp;vcp=1&amp;pid=aedb7e6e3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5" name="QC_6_BD.55_1#76ae0a191?vaa=1&amp;vcp=1&amp;pid=aedb7e6e3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（2024·上海·模拟题改编）My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56_1#76ae0a191.bracket?vaa=1&amp;vcp=1&amp;pid=aedb7e6e3&amp;color=0,0,0&amp;vpa=19&amp;vtp=1&amp;vaab=1"/>
          <p:cNvSpPr/>
          <p:nvPr/>
        </p:nvSpPr>
        <p:spPr>
          <a:xfrm>
            <a:off x="5738463" y="40811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55_2#76ae0a191.choices?vaa=1&amp;vcp=1&amp;pid=aedb7e6e3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7_1#b9f93eaac?vaa=1&amp;vcp=1&amp;pid=aedb7e6e3&amp;color=0,0,0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（2024·上海·模拟题改编）This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piece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elderly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savings.(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b9f93eaac.bracket?vaa=1&amp;vcp=1&amp;pid=aedb7e6e3&amp;color=0,0,0&amp;vpa=20&amp;vtp=1&amp;vaab=1"/>
          <p:cNvSpPr/>
          <p:nvPr/>
        </p:nvSpPr>
        <p:spPr>
          <a:xfrm>
            <a:off x="9517603" y="21846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7_2#b9f93eaac.choices?vaa=1&amp;vcp=1&amp;pid=aedb7e6e3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5" name="QC_6_BD.59_1#0c03606be?vaa=1&amp;vcp=1&amp;pid=aedb7e6e3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（2023·天津·中考题改编）My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piece.(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60_1#0c03606be.bracket?vaa=1&amp;vcp=1&amp;pid=aedb7e6e3&amp;color=0,0,0&amp;vpa=21&amp;vtp=1&amp;vaab=1"/>
          <p:cNvSpPr/>
          <p:nvPr/>
        </p:nvSpPr>
        <p:spPr>
          <a:xfrm>
            <a:off x="6136227" y="40811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9_2#0c03606be.choices?vaa=1&amp;vcp=1&amp;pid=aedb7e6e3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＼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1_1#f36b1da3a?sp=1&amp;vaa=1&amp;vcp=1&amp;pid=aedb7e6e3&amp;color=0,0,0&amp;mp=1&amp;vtp=1&amp;vaab=1&amp;bt=1&amp;bbb=1"/>
          <p:cNvSpPr/>
          <p:nvPr/>
        </p:nvSpPr>
        <p:spPr>
          <a:xfrm>
            <a:off x="539496" y="8921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（2023·湖北十堰·中考题改编）—Do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36b1da3a.bracket?vaa=1&amp;vcp=1&amp;pid=aedb7e6e3&amp;color=0,0,0&amp;mp=1&amp;vpa=22&amp;vtp=1&amp;vaab=1"/>
          <p:cNvSpPr/>
          <p:nvPr/>
        </p:nvSpPr>
        <p:spPr>
          <a:xfrm>
            <a:off x="9911620" y="15265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61_2#f36b1da3a.choices?vaa=1&amp;vcp=1&amp;pid=aedb7e6e3&amp;color=0,0,0&amp;vtp=1&amp;vaab=1&amp;bbb=1"/>
          <p:cNvSpPr/>
          <p:nvPr/>
        </p:nvSpPr>
        <p:spPr>
          <a:xfrm>
            <a:off x="539496" y="21673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5" name="QC_6_BD.63_1#926ac4806?sp=1&amp;vaa=1&amp;vcp=1&amp;pid=aedb7e6e3&amp;color=0,0,0&amp;vtp=1&amp;vaab=1&amp;bbb=1&amp;hb=1"/>
          <p:cNvSpPr/>
          <p:nvPr/>
        </p:nvSpPr>
        <p:spPr>
          <a:xfrm>
            <a:off x="539496" y="279682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（2023·山东滨州·中考题改编）—What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guidebook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traveling.(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64_1#926ac4806.bracket?vaa=1&amp;vcp=1&amp;pid=aedb7e6e3&amp;color=0,0,0&amp;vpa=23&amp;vtp=1&amp;vaab=1"/>
          <p:cNvSpPr/>
          <p:nvPr/>
        </p:nvSpPr>
        <p:spPr>
          <a:xfrm>
            <a:off x="6548978" y="47265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63_2#926ac4806.choices?vaa=1&amp;vcp=1&amp;pid=aedb7e6e3&amp;color=0,0,0&amp;vtp=1&amp;vaab=1&amp;bbb=1"/>
          <p:cNvSpPr/>
          <p:nvPr/>
        </p:nvSpPr>
        <p:spPr>
          <a:xfrm>
            <a:off x="539496" y="53544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6576aba99?vcp=1&amp;pid=8179bc7e2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677924"/>
            <a:ext cx="11064240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5_1#ed5576b93?vaa=1&amp;vcp=1&amp;pid=aedb7e6e3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（2023·黑龙江绥化·中考题）Bob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basketball,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piano.(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d5576b93.bracket?vaa=1&amp;vcp=1&amp;pid=aedb7e6e3&amp;color=0,0,0&amp;mp=1&amp;vpa=24&amp;vtp=1&amp;vaab=1"/>
          <p:cNvSpPr/>
          <p:nvPr/>
        </p:nvSpPr>
        <p:spPr>
          <a:xfrm>
            <a:off x="10914538" y="21846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65_2#ed5576b93.choices?vaa=1&amp;vcp=1&amp;pid=aedb7e6e3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B.＼;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5" name="QC_6_BD.67_1#a5b288f01?vaa=1&amp;vcp=1&amp;pid=aedb7e6e3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（2023·江苏扬州·中考题改编）Yangzhou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mouthwatering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68_1#a5b288f01.bracket?vaa=1&amp;vcp=1&amp;pid=aedb7e6e3&amp;color=0,0,0&amp;vpa=25&amp;vtp=1&amp;vaab=1"/>
          <p:cNvSpPr/>
          <p:nvPr/>
        </p:nvSpPr>
        <p:spPr>
          <a:xfrm>
            <a:off x="8572150" y="40811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67_2#a5b288f01.choices?vaa=1&amp;vcp=1&amp;pid=aedb7e6e3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9_1#27554460c?sp=1&amp;vaa=1&amp;vcp=1&amp;pid=aedb7e6e3&amp;color=0,0,0&amp;mp=1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（2023·山东菏泽·中考题）—Is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27554460c.bracket?vaa=1&amp;vcp=1&amp;pid=aedb7e6e3&amp;color=0,0,0&amp;mp=1&amp;vpa=26&amp;vtp=1&amp;vaab=1"/>
          <p:cNvSpPr/>
          <p:nvPr/>
        </p:nvSpPr>
        <p:spPr>
          <a:xfrm>
            <a:off x="7275988" y="11887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9_2#27554460c.choices?vaa=1&amp;vcp=1&amp;pid=aedb7e6e3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5" name="QC_6_BD.71_1#d7cb1b7c3?vaa=1&amp;vcp=1&amp;pid=aedb7e6e3&amp;color=0,0,0&amp;vtp=1&amp;vaab=1&amp;bbb=1&amp;h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（2023·辽宁沈阳·中考题改编）The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_1#d7cb1b7c3.bracket?vaa=1&amp;vcp=1&amp;pid=aedb7e6e3&amp;color=0,0,0&amp;vpa=27&amp;vtp=1&amp;vaab=1"/>
          <p:cNvSpPr/>
          <p:nvPr/>
        </p:nvSpPr>
        <p:spPr>
          <a:xfrm>
            <a:off x="8207914" y="309344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71_2#d7cb1b7c3.choices?vaa=1&amp;vcp=1&amp;pid=aedb7e6e3&amp;color=0,0,0&amp;vtp=1&amp;vaab=1&amp;bbb=1"/>
          <p:cNvSpPr/>
          <p:nvPr/>
        </p:nvSpPr>
        <p:spPr>
          <a:xfrm>
            <a:off x="539496" y="37282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8" name="QC_6_BD.73_1#5692bdae1?vaa=1&amp;vcp=1&amp;pid=aedb7e6e3&amp;color=0,0,0&amp;vtp=1&amp;vaab=1&amp;bbb=1&amp;hb=1"/>
          <p:cNvSpPr/>
          <p:nvPr/>
        </p:nvSpPr>
        <p:spPr>
          <a:xfrm>
            <a:off x="539496" y="43577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（2023·湖南怀化·中考题）The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C919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6_AN.74_1#5692bdae1.bracket?vaa=1&amp;vcp=1&amp;pid=aedb7e6e3&amp;color=0,0,0&amp;vpa=28&amp;vtp=1&amp;vaab=1"/>
          <p:cNvSpPr/>
          <p:nvPr/>
        </p:nvSpPr>
        <p:spPr>
          <a:xfrm>
            <a:off x="2286539" y="49920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73_2#5692bdae1.choices?vaa=1&amp;vcp=1&amp;pid=aedb7e6e3&amp;color=0,0,0&amp;vtp=1&amp;vaab=1&amp;bbb=1"/>
          <p:cNvSpPr/>
          <p:nvPr/>
        </p:nvSpPr>
        <p:spPr>
          <a:xfrm>
            <a:off x="539496" y="56269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9549b7fa.fixed?vcp=1&amp;pid=da13d701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冠词</a:t>
            </a:r>
            <a:endParaRPr lang="en-US" altLang="zh-CN" sz="4000" dirty="0"/>
          </a:p>
        </p:txBody>
      </p:sp>
      <p:sp>
        <p:nvSpPr>
          <p:cNvPr id="3" name="C_4_BD#a9549b7fa.fixed?vcp=1&amp;pid=da13d701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bf54c514?vcp=1&amp;pid=a9549b7fa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冠词本身是虚词，不能单独作句子的成分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，要放在名词前帮助说明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名词所指的含义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。该考点一般以单项选择的形式出现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，也有在完形填空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中出现的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。冠词分为不定冠词（a,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an）和定冠词（the）两种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。在很多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书中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，我们还会看到零冠词的提法。所谓零冠词就是不用冠词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。冠词的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用法如下表所示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5bf54c514?colgroup=4,10,14&amp;vcp=1&amp;pid=a9549b7fa&amp;color=0,0,0&amp;vtp=1&amp;vaab=1&amp;bt=1&amp;bbb=1&amp;hb=1"/>
          <p:cNvGraphicFramePr>
            <a:graphicFrameLocks noGrp="1"/>
          </p:cNvGraphicFramePr>
          <p:nvPr/>
        </p:nvGraphicFramePr>
        <p:xfrm>
          <a:off x="539496" y="1754282"/>
          <a:ext cx="11073384" cy="3349436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不定冠词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用在单数可数名词前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某一个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doctor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door.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86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用在单数可数名词之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表示一类人或事物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任何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每个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elephant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bigger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horse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faster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5bf54c514?colgroup=4,10,14&amp;vcp=1&amp;pid=a9549b7f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784291"/>
              </p:ext>
            </p:extLst>
          </p:nvPr>
        </p:nvGraphicFramePr>
        <p:xfrm>
          <a:off x="539496" y="2106580"/>
          <a:ext cx="11073384" cy="3349436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不定冠词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和名词连用作表语或同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位语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主要说明某个人或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东西所属的类别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thought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suitable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person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job.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用在某些固定的搭配中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few,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little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number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5bf54c514?colgroup=4,10,14&amp;vcp=1&amp;pid=a9549b7fa&amp;color=0,0,0&amp;mp=1&amp;vtp=1&amp;vaab=1&amp;bt=1&amp;bbb=1"/>
          <p:cNvSpPr txBox="1"/>
          <p:nvPr/>
        </p:nvSpPr>
        <p:spPr>
          <a:xfrm>
            <a:off x="10894735" y="13981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5bf54c514?colgroup=4,11,13&amp;vcp=1&amp;pid=a9549b7fa&amp;color=0,0,0&amp;vtp=1&amp;vaab=1&amp;bt=1&amp;bbb=1&amp;hb=1"/>
          <p:cNvGraphicFramePr>
            <a:graphicFrameLocks noGrp="1"/>
          </p:cNvGraphicFramePr>
          <p:nvPr/>
        </p:nvGraphicFramePr>
        <p:xfrm>
          <a:off x="539496" y="2389822"/>
          <a:ext cx="11073384" cy="2782952"/>
        </p:xfrm>
        <a:graphic>
          <a:graphicData uri="http://schemas.openxmlformats.org/drawingml/2006/table">
            <a:tbl>
              <a:tblPr/>
              <a:tblGrid>
                <a:gridCol w="1810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9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不定冠词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注意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用于以辅音音素开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头的单词之前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则用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于以元音音素开头的单词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之前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university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bf54c514?colgroup=4,11,13&amp;vcp=1&amp;pid=a9549b7fa&amp;color=0,0,0&amp;vtp=1&amp;vaab=1&amp;bt=1&amp;bbb=1"/>
          <p:cNvSpPr txBox="1"/>
          <p:nvPr/>
        </p:nvSpPr>
        <p:spPr>
          <a:xfrm>
            <a:off x="10894735" y="16814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231"/>
  <p:tag name="TABLE_ENDDRAG_RECT" val="42*91*871*23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1*280"/>
  <p:tag name="TABLE_ENDDRAG_RECT" val="42*99*871*280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2202</Words>
  <Application>Microsoft Office PowerPoint</Application>
  <PresentationFormat>宽屏</PresentationFormat>
  <Paragraphs>393</Paragraphs>
  <Slides>41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Arial (正文)</vt:lpstr>
      <vt:lpstr>华文隶书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7</cp:revision>
  <dcterms:created xsi:type="dcterms:W3CDTF">2024-11-29T11:25:00Z</dcterms:created>
  <dcterms:modified xsi:type="dcterms:W3CDTF">2025-07-25T07:40:03Z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CD584FE947944B9C9721DC32336D3E36_12</vt:lpwstr>
  </property>
  <property fmtid="{D5CDD505-2E9C-101B-9397-08002B2CF9AE}" pid="3" name="KSOProductBuildVer">
    <vt:lpwstr>2052-12.1.0.18912</vt:lpwstr>
  </property>
</Properties>
</file>