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322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24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</p:sldIdLst>
  <p:sldSz cx="12192000" cy="6858000"/>
  <p:notesSz cx="6858000" cy="12192000"/>
  <p:custDataLst>
    <p:tags r:id="rId68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131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tags" Target="tags/tag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9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7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9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7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f6b54e17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B136DF94-B589-4B80-A4F1-58A0E8BE81C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地球的面貌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f6b54e17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08823328-CA6B-483E-AA8A-60E31498D81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38720ddf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ec04278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c6f0f22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4c27034c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38720ddf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ec04278e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bc6f0f221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4c27034cf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地球的面貌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31da461f6855087e737648#tid=674173a6ff3330000905b2c3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819231B-A1EA-669E-E533-E298B1D84A18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94D15DA2-566C-4A57-9801-6DC224AACE9E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DD7B992-9663-420A-9BB5-8E06BE0BFE7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8B96E714-472A-4175-9922-1CE60B55C1E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38720ddf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ec04278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c6f0f22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4c27034c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38720ddf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ec04278e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bc6f0f221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4c27034cf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CF461DB-F91E-C97F-D0C2-CF604BD1E3D2}"/>
              </a:ext>
            </a:extLst>
          </p:cNvPr>
          <p:cNvSpPr txBox="1"/>
          <p:nvPr/>
        </p:nvSpPr>
        <p:spPr>
          <a:xfrm>
            <a:off x="7270247" y="6202170"/>
            <a:ext cx="41440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审图号：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GS(2025)0884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8_1#a776a3da1?sp=1&amp;vaa=1&amp;vcp=1&amp;vis=1&amp;pid=76c2082f5&amp;color=0,0,0&amp;vtp=1&amp;vaab=1&amp;bt=1&amp;bbb=1"/>
          <p:cNvSpPr/>
          <p:nvPr/>
        </p:nvSpPr>
        <p:spPr>
          <a:xfrm>
            <a:off x="539496" y="128473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2.地球的大小</a:t>
            </a:r>
            <a:endParaRPr lang="en-US" altLang="zh-CN" sz="2800" dirty="0"/>
          </a:p>
        </p:txBody>
      </p:sp>
      <p:pic>
        <p:nvPicPr>
          <p:cNvPr id="3" name="QB_8_BD.8_2#a776a3da1?vaa=1&amp;vcp=1&amp;vis=1&amp;pid=76c2082f5&amp;color=0,0,0&amp;tib=255,255,255&amp;vip=6#8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59736" y="1966341"/>
            <a:ext cx="7278624" cy="3593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8_AN.9_1#a776a3da1.blank?vaa=1&amp;vcp=1&amp;vis=1&amp;pid=76c2082f5&amp;color=0,0,0&amp;vpa=6&amp;vtp=1&amp;vaab=1"/>
          <p:cNvSpPr/>
          <p:nvPr/>
        </p:nvSpPr>
        <p:spPr>
          <a:xfrm>
            <a:off x="7845552" y="2771013"/>
            <a:ext cx="1005840" cy="283464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1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1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371</a:t>
            </a:r>
            <a:endParaRPr lang="en-US" altLang="zh-CN" sz="2100" dirty="0"/>
          </a:p>
        </p:txBody>
      </p:sp>
      <p:sp>
        <p:nvSpPr>
          <p:cNvPr id="6" name="QB_8_AN.10_1#a776a3da1.blank?vaa=1&amp;vcp=1&amp;vis=1&amp;pid=76c2082f5&amp;color=0,0,0&amp;vpa=7&amp;vtp=1&amp;vaab=1"/>
          <p:cNvSpPr/>
          <p:nvPr/>
        </p:nvSpPr>
        <p:spPr>
          <a:xfrm>
            <a:off x="7845552" y="3840861"/>
            <a:ext cx="950976" cy="283464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4万</a:t>
            </a:r>
            <a:endParaRPr lang="en-US" altLang="zh-CN" sz="2100" dirty="0"/>
          </a:p>
        </p:txBody>
      </p:sp>
      <p:sp>
        <p:nvSpPr>
          <p:cNvPr id="7" name="QB_8_AN.11_1#a776a3da1.blank?vaa=1&amp;vcp=1&amp;vis=1&amp;pid=76c2082f5&amp;color=0,0,0&amp;vpa=8&amp;vtp=1&amp;vaab=1"/>
          <p:cNvSpPr/>
          <p:nvPr/>
        </p:nvSpPr>
        <p:spPr>
          <a:xfrm>
            <a:off x="7635240" y="4362069"/>
            <a:ext cx="1124712" cy="246888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5.1亿</a:t>
            </a:r>
            <a:endParaRPr lang="en-US" altLang="zh-CN" sz="2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f9aff5215?vcp=1&amp;pid=4ec04278e&amp;color=0,0,0&amp;vtp=1&amp;vaab=1&amp;bt=1&amp;bbb=1"/>
          <p:cNvSpPr/>
          <p:nvPr/>
        </p:nvSpPr>
        <p:spPr>
          <a:xfrm>
            <a:off x="539496" y="356174"/>
            <a:ext cx="11109960" cy="60756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地球仪</a:t>
            </a:r>
            <a:endParaRPr lang="en-US" altLang="zh-CN" sz="3000" dirty="0"/>
          </a:p>
        </p:txBody>
      </p:sp>
      <p:sp>
        <p:nvSpPr>
          <p:cNvPr id="3" name="QB_8_BD.12_1#f64f0f539?sp=1&amp;vaa=1&amp;vcp=1&amp;vis=1&amp;pid=f9aff5215&amp;color=0,0,0&amp;vtp=1&amp;vaab=1&amp;bbb=1"/>
          <p:cNvSpPr/>
          <p:nvPr/>
        </p:nvSpPr>
        <p:spPr>
          <a:xfrm>
            <a:off x="539496" y="87062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1.地球模型——地球仪</a:t>
            </a:r>
            <a:endParaRPr lang="en-US" altLang="zh-CN" sz="2800" dirty="0"/>
          </a:p>
        </p:txBody>
      </p:sp>
      <p:graphicFrame>
        <p:nvGraphicFramePr>
          <p:cNvPr id="12" name="QB_8_BD.12_2#f64f0f539?colgroup=2,27&amp;vaa=1&amp;vcp=1&amp;vis=1&amp;pid=f9aff5215&amp;color=0,0,0&amp;vtp=1&amp;vaab=1&amp;bbb=1&amp;hb=1"/>
          <p:cNvGraphicFramePr>
            <a:graphicFrameLocks noGrp="1"/>
          </p:cNvGraphicFramePr>
          <p:nvPr/>
        </p:nvGraphicFramePr>
        <p:xfrm>
          <a:off x="539496" y="1498089"/>
          <a:ext cx="11082528" cy="4839908"/>
        </p:xfrm>
        <a:graphic>
          <a:graphicData uri="http://schemas.openxmlformats.org/drawingml/2006/table">
            <a:tbl>
              <a:tblPr/>
              <a:tblGrid>
                <a:gridCol w="978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04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654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定义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地球仪是人们根据地球的形状并按一定的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缩小后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制作成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的地球模型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5775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图示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1900"/>
                        </a:lnSpc>
                      </a:pPr>
                      <a:r>
                        <a:rPr lang="en-US" altLang="zh-CN" sz="1220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5917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借助地球仪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可以知道地球的基本面貌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了解地球表面各种地理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事物的分布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能直观演示地球自转与公转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昼夜长短变化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四季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形成等自然现象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5" name="QB_8_BD.12_3#f64f0f539.table_image?tii=4&amp;vaa=1&amp;vcp=1&amp;vis=1&amp;pid=f9aff521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27564" y="2578683"/>
            <a:ext cx="2152151" cy="2383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8_AN.13_1#f64f0f539.blank?vaa=1&amp;vcp=1&amp;vis=1&amp;pid=f9aff5215&amp;color=0,0,0&amp;vpa=9&amp;vtp=1&amp;vaab=1&amp;bbb=1"/>
          <p:cNvSpPr/>
          <p:nvPr/>
        </p:nvSpPr>
        <p:spPr>
          <a:xfrm>
            <a:off x="8001022" y="1482812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比例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4_1#c2bc8494a?sp=1&amp;vaa=1&amp;vcp=1&amp;vis=1&amp;pid=f9aff5215&amp;color=0,0,0&amp;vtp=1&amp;vaab=1&amp;bt=1&amp;bbb=1"/>
          <p:cNvSpPr/>
          <p:nvPr/>
        </p:nvSpPr>
        <p:spPr>
          <a:xfrm>
            <a:off x="539496" y="118154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2.纬线和经线</a:t>
            </a:r>
            <a:endParaRPr lang="en-US" altLang="zh-CN" sz="2800" dirty="0"/>
          </a:p>
        </p:txBody>
      </p:sp>
      <p:graphicFrame>
        <p:nvGraphicFramePr>
          <p:cNvPr id="13" name="QB_8_BD.14_2#c2bc8494a?colgroup=5,12,12&amp;vaa=1&amp;vcp=1&amp;vis=1&amp;pid=f9aff5215&amp;color=0,0,0&amp;vtp=1&amp;vaab=1&amp;bbb=1&amp;hb=1"/>
          <p:cNvGraphicFramePr>
            <a:graphicFrameLocks noGrp="1"/>
          </p:cNvGraphicFramePr>
          <p:nvPr/>
        </p:nvGraphicFramePr>
        <p:xfrm>
          <a:off x="539496" y="1863153"/>
          <a:ext cx="11091672" cy="3799968"/>
        </p:xfrm>
        <a:graphic>
          <a:graphicData uri="http://schemas.openxmlformats.org/drawingml/2006/table">
            <a:tbl>
              <a:tblPr/>
              <a:tblGrid>
                <a:gridCol w="1984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53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537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经纬线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纬线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定义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在地球仪表面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与地轴垂直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并环绕地球一周的圆圈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在地球仪表面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连接南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两极并垂直于纬线的弧线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3918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图示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5400"/>
                        </a:lnSpc>
                      </a:pPr>
                      <a:r>
                        <a:rPr lang="en-US" altLang="zh-CN" sz="86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6900"/>
                        </a:lnSpc>
                      </a:pPr>
                      <a:r>
                        <a:rPr lang="en-US" altLang="zh-CN" sz="945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4" name="QB_8_BD.14_3#c2bc8494a.table_image?tii=5&amp;vaa=1&amp;vcp=1&amp;vis=1&amp;pid=f9aff521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32504" y="3729419"/>
            <a:ext cx="1536192" cy="172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B_8_BD.14_4#c2bc8494a.table_image?tii=6&amp;vaa=1&amp;vcp=1&amp;vis=1&amp;pid=f9aff521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17637" y="3642551"/>
            <a:ext cx="1673352" cy="190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QB_8_BD.14_5#c2bc8494a?colgroup=5,12,12&amp;vaa=1&amp;vcp=1&amp;vis=1&amp;pid=f9aff5215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384424"/>
          <a:ext cx="11091672" cy="2793748"/>
        </p:xfrm>
        <a:graphic>
          <a:graphicData uri="http://schemas.openxmlformats.org/drawingml/2006/table">
            <a:tbl>
              <a:tblPr/>
              <a:tblGrid>
                <a:gridCol w="1984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53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537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经纬线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纬线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形状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不相等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由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向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递减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指示方向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方向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方向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QB_8_AN.15_1#c2bc8494a.blank?vaa=1&amp;vcp=1&amp;vis=1&amp;pid=f9aff5215&amp;color=0,0,0&amp;mp=1&amp;vpa=10&amp;vtp=1&amp;vaab=1&amp;bbb=1"/>
          <p:cNvSpPr/>
          <p:nvPr/>
        </p:nvSpPr>
        <p:spPr>
          <a:xfrm>
            <a:off x="4277518" y="2909633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圆圈</a:t>
            </a:r>
            <a:endParaRPr lang="en-US" altLang="zh-CN" sz="2800" dirty="0"/>
          </a:p>
        </p:txBody>
      </p:sp>
      <p:sp>
        <p:nvSpPr>
          <p:cNvPr id="4" name="QB_8_AN.16_1#c2bc8494a.blank?vaa=1&amp;vcp=1&amp;vis=1&amp;pid=f9aff5215&amp;color=0,0,0&amp;mp=1&amp;vpa=11&amp;vtp=1&amp;vaab=1&amp;bbb=1"/>
          <p:cNvSpPr/>
          <p:nvPr/>
        </p:nvSpPr>
        <p:spPr>
          <a:xfrm>
            <a:off x="8831231" y="2909633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半圆</a:t>
            </a:r>
            <a:endParaRPr lang="en-US" altLang="zh-CN" sz="2800" dirty="0"/>
          </a:p>
        </p:txBody>
      </p:sp>
      <p:sp>
        <p:nvSpPr>
          <p:cNvPr id="5" name="QB_8_AN.17_1#c2bc8494a.blank?vaa=1&amp;vcp=1&amp;vis=1&amp;pid=f9aff5215&amp;color=0,0,0&amp;mp=1&amp;vpa=12&amp;vtp=1&amp;vaab=1&amp;bbb=1"/>
          <p:cNvSpPr/>
          <p:nvPr/>
        </p:nvSpPr>
        <p:spPr>
          <a:xfrm>
            <a:off x="4371362" y="3494151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赤道</a:t>
            </a:r>
            <a:endParaRPr lang="en-US" altLang="zh-CN" sz="2800" dirty="0"/>
          </a:p>
        </p:txBody>
      </p:sp>
      <p:sp>
        <p:nvSpPr>
          <p:cNvPr id="6" name="QB_8_AN.18_1#c2bc8494a.blank?vaa=1&amp;vcp=1&amp;vis=1&amp;pid=f9aff5215&amp;color=0,0,0&amp;mp=1&amp;vpa=13&amp;vtp=1&amp;vaab=1&amp;bbb=1"/>
          <p:cNvSpPr/>
          <p:nvPr/>
        </p:nvSpPr>
        <p:spPr>
          <a:xfrm>
            <a:off x="5793762" y="3494151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两极</a:t>
            </a:r>
            <a:endParaRPr lang="en-US" altLang="zh-CN" sz="2800" dirty="0"/>
          </a:p>
        </p:txBody>
      </p:sp>
      <p:sp>
        <p:nvSpPr>
          <p:cNvPr id="7" name="QB_8_AN.19_1#c2bc8494a.blank?vaa=1&amp;vcp=1&amp;vis=1&amp;pid=f9aff5215&amp;color=0,0,0&amp;mp=1&amp;vpa=14&amp;vtp=1&amp;vaab=1&amp;bbb=1"/>
          <p:cNvSpPr/>
          <p:nvPr/>
        </p:nvSpPr>
        <p:spPr>
          <a:xfrm>
            <a:off x="8831231" y="3753485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相等</a:t>
            </a:r>
            <a:endParaRPr lang="en-US" altLang="zh-CN" sz="2800" dirty="0"/>
          </a:p>
        </p:txBody>
      </p:sp>
      <p:sp>
        <p:nvSpPr>
          <p:cNvPr id="8" name="QB_8_AN.20_1#c2bc8494a.blank?vaa=1&amp;vcp=1&amp;vis=1&amp;pid=f9aff5215&amp;color=0,0,0&amp;mp=1&amp;vpa=15&amp;vtp=1&amp;vaab=1&amp;bbb=1"/>
          <p:cNvSpPr/>
          <p:nvPr/>
        </p:nvSpPr>
        <p:spPr>
          <a:xfrm>
            <a:off x="2606063" y="4597337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东西</a:t>
            </a:r>
            <a:endParaRPr lang="en-US" altLang="zh-CN" sz="2800" dirty="0"/>
          </a:p>
        </p:txBody>
      </p:sp>
      <p:sp>
        <p:nvSpPr>
          <p:cNvPr id="9" name="QB_8_AN.21_1#c2bc8494a.blank?vaa=1&amp;vcp=1&amp;vis=1&amp;pid=f9aff5215&amp;color=0,0,0&amp;mp=1&amp;vpa=16&amp;vtp=1&amp;vaab=1&amp;bbb=1"/>
          <p:cNvSpPr/>
          <p:nvPr/>
        </p:nvSpPr>
        <p:spPr>
          <a:xfrm>
            <a:off x="7159774" y="4597337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南北</a:t>
            </a:r>
            <a:endParaRPr lang="en-US" altLang="zh-CN" sz="2800" dirty="0"/>
          </a:p>
        </p:txBody>
      </p:sp>
      <p:sp>
        <p:nvSpPr>
          <p:cNvPr id="2" name="QB_8_BD.14_5#c2bc8494a?colgroup=5,12,12&amp;vaa=1&amp;vcp=1&amp;vis=1&amp;pid=f9aff5215&amp;color=0,0,0&amp;mp=1&amp;vtp=1&amp;vaab=1&amp;bt=1&amp;bbb=1"/>
          <p:cNvSpPr txBox="1"/>
          <p:nvPr/>
        </p:nvSpPr>
        <p:spPr>
          <a:xfrm>
            <a:off x="10913023" y="167601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22_1#611b82dcd?sp=1&amp;vaa=1&amp;vcp=1&amp;vis=1&amp;pid=f9aff5215&amp;color=0,0,0&amp;vtp=1&amp;vaab=1&amp;bt=1&amp;bbb=1"/>
          <p:cNvSpPr/>
          <p:nvPr/>
        </p:nvSpPr>
        <p:spPr>
          <a:xfrm>
            <a:off x="539496" y="85255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3.纬度和经度</a:t>
            </a:r>
            <a:endParaRPr lang="en-US" altLang="zh-CN" sz="2800" dirty="0"/>
          </a:p>
        </p:txBody>
      </p:sp>
      <p:graphicFrame>
        <p:nvGraphicFramePr>
          <p:cNvPr id="15" name="QB_8_BD.22_2#611b82dcd?colgroup=3,12,13&amp;vaa=1&amp;vcp=1&amp;vis=1&amp;pid=f9aff5215&amp;color=0,0,0&amp;vtp=1&amp;vaab=1&amp;bbb=1&amp;hb=1"/>
          <p:cNvGraphicFramePr>
            <a:graphicFrameLocks noGrp="1"/>
          </p:cNvGraphicFramePr>
          <p:nvPr/>
        </p:nvGraphicFramePr>
        <p:xfrm>
          <a:off x="539496" y="1534159"/>
          <a:ext cx="11082528" cy="4457956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634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023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经纬度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纬度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起始线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纬线（赤道）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经线（本初子午线）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划分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以赤道为起始线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向北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南各划分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赤道以北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称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赤道以南称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以0°经线为起始线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向东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西各划分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0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°经线以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180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°经线为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0°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经线以西至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180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°经线为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表示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北纬用字母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表示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南纬用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字母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表示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东经用字母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表示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西经用字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母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表示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8_AN.23_1#611b82dcd.blank?vaa=1&amp;vcp=1&amp;vis=1&amp;pid=f9aff5215&amp;color=0,0,0&amp;vpa=17&amp;vtp=1&amp;vaab=1"/>
          <p:cNvSpPr/>
          <p:nvPr/>
        </p:nvSpPr>
        <p:spPr>
          <a:xfrm>
            <a:off x="2686970" y="2059368"/>
            <a:ext cx="436563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</a:t>
            </a:r>
            <a:endParaRPr lang="en-US" altLang="zh-CN" sz="2800" dirty="0"/>
          </a:p>
        </p:txBody>
      </p:sp>
      <p:sp>
        <p:nvSpPr>
          <p:cNvPr id="5" name="QB_8_AN.24_1#611b82dcd.blank?vaa=1&amp;vcp=1&amp;vis=1&amp;pid=f9aff5215&amp;color=0,0,0&amp;vpa=18&amp;vtp=1&amp;vaab=1"/>
          <p:cNvSpPr/>
          <p:nvPr/>
        </p:nvSpPr>
        <p:spPr>
          <a:xfrm>
            <a:off x="7036467" y="2059368"/>
            <a:ext cx="436563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</a:t>
            </a:r>
            <a:endParaRPr lang="en-US" altLang="zh-CN" sz="2800" dirty="0"/>
          </a:p>
        </p:txBody>
      </p:sp>
      <p:sp>
        <p:nvSpPr>
          <p:cNvPr id="6" name="QB_8_AN.25_1#611b82dcd.blank?vaa=1&amp;vcp=1&amp;vis=1&amp;pid=f9aff5215&amp;color=0,0,0&amp;vpa=19&amp;vtp=1&amp;vaab=1&amp;bbb=1"/>
          <p:cNvSpPr/>
          <p:nvPr/>
        </p:nvSpPr>
        <p:spPr>
          <a:xfrm>
            <a:off x="3360950" y="3198622"/>
            <a:ext cx="614363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90</a:t>
            </a:r>
            <a:endParaRPr lang="en-US" altLang="zh-CN" sz="2800" dirty="0"/>
          </a:p>
        </p:txBody>
      </p:sp>
      <p:sp>
        <p:nvSpPr>
          <p:cNvPr id="7" name="QB_8_AN.26_1#611b82dcd.blank?vaa=1&amp;vcp=1&amp;vis=1&amp;pid=f9aff5215&amp;color=0,0,0&amp;vpa=20&amp;vtp=1&amp;vaab=1&amp;bbb=1"/>
          <p:cNvSpPr/>
          <p:nvPr/>
        </p:nvSpPr>
        <p:spPr>
          <a:xfrm>
            <a:off x="2294150" y="3757422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北纬</a:t>
            </a:r>
            <a:endParaRPr lang="en-US" altLang="zh-CN" sz="2800" dirty="0"/>
          </a:p>
        </p:txBody>
      </p:sp>
      <p:sp>
        <p:nvSpPr>
          <p:cNvPr id="8" name="QB_8_AN.27_1#611b82dcd.blank?vaa=1&amp;vcp=1&amp;vis=1&amp;pid=f9aff5215&amp;color=0,0,0&amp;vpa=21&amp;vtp=1&amp;vaab=1&amp;bbb=1"/>
          <p:cNvSpPr/>
          <p:nvPr/>
        </p:nvSpPr>
        <p:spPr>
          <a:xfrm>
            <a:off x="1938550" y="429615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南纬</a:t>
            </a:r>
            <a:endParaRPr lang="en-US" altLang="zh-CN" sz="2800" dirty="0"/>
          </a:p>
        </p:txBody>
      </p:sp>
      <p:sp>
        <p:nvSpPr>
          <p:cNvPr id="9" name="QB_8_AN.28_1#611b82dcd.blank?vaa=1&amp;vcp=1&amp;vis=1&amp;pid=f9aff5215&amp;color=0,0,0&amp;vpa=22&amp;vtp=1&amp;vaab=1&amp;bbb=1"/>
          <p:cNvSpPr/>
          <p:nvPr/>
        </p:nvSpPr>
        <p:spPr>
          <a:xfrm>
            <a:off x="8024391" y="3198622"/>
            <a:ext cx="792163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180</a:t>
            </a:r>
            <a:endParaRPr lang="en-US" altLang="zh-CN" sz="2800" dirty="0"/>
          </a:p>
        </p:txBody>
      </p:sp>
      <p:sp>
        <p:nvSpPr>
          <p:cNvPr id="10" name="QB_8_AN.29_1#611b82dcd.blank?vaa=1&amp;vcp=1&amp;vis=1&amp;pid=f9aff5215&amp;color=0,0,0&amp;vpa=23&amp;vtp=1&amp;vaab=1"/>
          <p:cNvSpPr/>
          <p:nvPr/>
        </p:nvSpPr>
        <p:spPr>
          <a:xfrm>
            <a:off x="9268991" y="3757422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</a:t>
            </a:r>
            <a:endParaRPr lang="en-US" altLang="zh-CN" sz="2800" dirty="0"/>
          </a:p>
        </p:txBody>
      </p:sp>
      <p:sp>
        <p:nvSpPr>
          <p:cNvPr id="11" name="QB_8_AN.30_1#611b82dcd.blank?vaa=1&amp;vcp=1&amp;vis=1&amp;pid=f9aff5215&amp;color=0,0,0&amp;vpa=24&amp;vtp=1&amp;vaab=1"/>
          <p:cNvSpPr/>
          <p:nvPr/>
        </p:nvSpPr>
        <p:spPr>
          <a:xfrm>
            <a:off x="10335791" y="4296156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</a:t>
            </a:r>
            <a:endParaRPr lang="en-US" altLang="zh-CN" sz="2800" dirty="0"/>
          </a:p>
        </p:txBody>
      </p:sp>
      <p:sp>
        <p:nvSpPr>
          <p:cNvPr id="12" name="QB_8_AN.31_1#611b82dcd.blank?vaa=1&amp;vcp=1&amp;vis=1&amp;pid=f9aff5215&amp;color=0,0,0&amp;vpa=25&amp;vtp=1&amp;vaab=1"/>
          <p:cNvSpPr/>
          <p:nvPr/>
        </p:nvSpPr>
        <p:spPr>
          <a:xfrm>
            <a:off x="3678450" y="4874578"/>
            <a:ext cx="515938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endParaRPr lang="en-US" altLang="zh-CN" sz="2800" dirty="0"/>
          </a:p>
        </p:txBody>
      </p:sp>
      <p:sp>
        <p:nvSpPr>
          <p:cNvPr id="13" name="QB_8_AN.32_1#611b82dcd.blank?vaa=1&amp;vcp=1&amp;vis=1&amp;pid=f9aff5215&amp;color=0,0,0&amp;vpa=26&amp;vtp=1&amp;vaab=1"/>
          <p:cNvSpPr/>
          <p:nvPr/>
        </p:nvSpPr>
        <p:spPr>
          <a:xfrm>
            <a:off x="2649750" y="5413311"/>
            <a:ext cx="457200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</a:t>
            </a:r>
            <a:endParaRPr lang="en-US" altLang="zh-CN" sz="2800" dirty="0"/>
          </a:p>
        </p:txBody>
      </p:sp>
      <p:sp>
        <p:nvSpPr>
          <p:cNvPr id="14" name="QB_8_AN.33_1#611b82dcd.blank?vaa=1&amp;vcp=1&amp;vis=1&amp;pid=f9aff5215&amp;color=0,0,0&amp;vpa=27&amp;vtp=1&amp;vaab=1"/>
          <p:cNvSpPr/>
          <p:nvPr/>
        </p:nvSpPr>
        <p:spPr>
          <a:xfrm>
            <a:off x="8367291" y="4874578"/>
            <a:ext cx="476250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endParaRPr lang="en-US" altLang="zh-CN" sz="2800" dirty="0"/>
          </a:p>
        </p:txBody>
      </p:sp>
      <p:sp>
        <p:nvSpPr>
          <p:cNvPr id="3" name="QB_8_AN.34_1#611b82dcd.blank?vaa=1&amp;vcp=1&amp;vis=1&amp;pid=f9aff5215&amp;color=0,0,0&amp;vpa=28&amp;vtp=1&amp;vaab=1"/>
          <p:cNvSpPr/>
          <p:nvPr/>
        </p:nvSpPr>
        <p:spPr>
          <a:xfrm>
            <a:off x="6970291" y="5413311"/>
            <a:ext cx="593725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3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QB_8_BD.35_1#611b82dcd?colgroup=3,12,13&amp;vaa=1&amp;vcp=1&amp;vis=1&amp;pid=f9aff5215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100230"/>
          <a:ext cx="11082528" cy="3362136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634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023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经纬度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纬度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3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区域划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纬度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：0°～30°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纬度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：30°～60°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纬度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：60°～90°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半球分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界线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南北半球分界线：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0°纬线）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东西半球分界线：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经线组成的经线圈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8_AN.36_1#611b82dcd.blank?vaa=1&amp;vcp=1&amp;vis=1&amp;pid=f9aff5215&amp;color=0,0,0&amp;mp=1&amp;vpa=29&amp;vtp=1&amp;vaab=1"/>
          <p:cNvSpPr/>
          <p:nvPr/>
        </p:nvSpPr>
        <p:spPr>
          <a:xfrm>
            <a:off x="1938550" y="2654141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低</a:t>
            </a:r>
            <a:endParaRPr lang="en-US" altLang="zh-CN" sz="2800" dirty="0"/>
          </a:p>
        </p:txBody>
      </p:sp>
      <p:sp>
        <p:nvSpPr>
          <p:cNvPr id="4" name="QB_8_AN.37_1#611b82dcd.blank?vaa=1&amp;vcp=1&amp;vis=1&amp;pid=f9aff5215&amp;color=0,0,0&amp;mp=1&amp;vpa=30&amp;vtp=1&amp;vaab=1"/>
          <p:cNvSpPr/>
          <p:nvPr/>
        </p:nvSpPr>
        <p:spPr>
          <a:xfrm>
            <a:off x="1938550" y="3212941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</a:t>
            </a:r>
            <a:endParaRPr lang="en-US" altLang="zh-CN" sz="2800" dirty="0"/>
          </a:p>
        </p:txBody>
      </p:sp>
      <p:sp>
        <p:nvSpPr>
          <p:cNvPr id="5" name="QB_8_AN.38_1#611b82dcd.blank?vaa=1&amp;vcp=1&amp;vis=1&amp;pid=f9aff5215&amp;color=0,0,0&amp;mp=1&amp;vpa=31&amp;vtp=1&amp;vaab=1"/>
          <p:cNvSpPr/>
          <p:nvPr/>
        </p:nvSpPr>
        <p:spPr>
          <a:xfrm>
            <a:off x="1938550" y="3751675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</a:t>
            </a:r>
            <a:endParaRPr lang="en-US" altLang="zh-CN" sz="2800" dirty="0"/>
          </a:p>
        </p:txBody>
      </p:sp>
      <p:sp>
        <p:nvSpPr>
          <p:cNvPr id="6" name="QB_8_AN.39_1#611b82dcd.blank?vaa=1&amp;vcp=1&amp;vis=1&amp;pid=f9aff5215&amp;color=0,0,0&amp;mp=1&amp;vpa=32&amp;vtp=1&amp;vaab=1&amp;bbb=1"/>
          <p:cNvSpPr/>
          <p:nvPr/>
        </p:nvSpPr>
        <p:spPr>
          <a:xfrm>
            <a:off x="4783350" y="4344829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赤道</a:t>
            </a:r>
            <a:endParaRPr lang="en-US" altLang="zh-CN" sz="2800" dirty="0"/>
          </a:p>
        </p:txBody>
      </p:sp>
      <p:sp>
        <p:nvSpPr>
          <p:cNvPr id="7" name="QB_8_AN.40_1#611b82dcd.blank?vaa=1&amp;vcp=1&amp;vis=1&amp;pid=f9aff5215&amp;color=0,0,0&amp;mp=1&amp;vpa=33&amp;vtp=1&amp;vaab=1&amp;bbb=1"/>
          <p:cNvSpPr/>
          <p:nvPr/>
        </p:nvSpPr>
        <p:spPr>
          <a:xfrm>
            <a:off x="9459491" y="4344829"/>
            <a:ext cx="1304925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20°W</a:t>
            </a:r>
            <a:endParaRPr lang="en-US" altLang="zh-CN" sz="2800" dirty="0"/>
          </a:p>
        </p:txBody>
      </p:sp>
      <p:sp>
        <p:nvSpPr>
          <p:cNvPr id="8" name="QB_8_AN.41_1#611b82dcd.blank?vaa=1&amp;vcp=1&amp;vis=1&amp;pid=f9aff5215&amp;color=0,0,0&amp;mp=1&amp;vpa=34&amp;vtp=1&amp;vaab=1&amp;bbb=1"/>
          <p:cNvSpPr/>
          <p:nvPr/>
        </p:nvSpPr>
        <p:spPr>
          <a:xfrm>
            <a:off x="6589291" y="4883563"/>
            <a:ext cx="1365250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160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°E</a:t>
            </a:r>
            <a:endParaRPr lang="en-US" altLang="zh-CN" sz="2800" dirty="0"/>
          </a:p>
        </p:txBody>
      </p:sp>
      <p:sp>
        <p:nvSpPr>
          <p:cNvPr id="2" name="QB_8_BD.35_1#611b82dcd?colgroup=3,12,13&amp;vaa=1&amp;vcp=1&amp;vis=1&amp;pid=f9aff5215&amp;color=0,0,0&amp;mp=1&amp;vtp=1&amp;vaab=1&amp;bt=1&amp;bbb=1"/>
          <p:cNvSpPr txBox="1"/>
          <p:nvPr/>
        </p:nvSpPr>
        <p:spPr>
          <a:xfrm>
            <a:off x="10903879" y="13918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#9a87dbdcc?vcp=1&amp;pid=f9aff5215&amp;color=0,0,0&amp;vtp=1&amp;vaab=1&amp;bt=1&amp;bbb=1"/>
          <p:cNvSpPr/>
          <p:nvPr/>
        </p:nvSpPr>
        <p:spPr>
          <a:xfrm>
            <a:off x="539496" y="77724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方法技巧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经纬度的判读</a:t>
            </a:r>
            <a:endParaRPr lang="en-US" altLang="zh-CN" sz="2800" dirty="0"/>
          </a:p>
        </p:txBody>
      </p:sp>
      <p:pic>
        <p:nvPicPr>
          <p:cNvPr id="3" name="P_8_BD#9a87dbdcc?vcp=1&amp;pid=f9aff521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13632" y="1458849"/>
            <a:ext cx="4370832" cy="4608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42_1#d308ab7b7?sp=1&amp;vaa=1&amp;vcp=1&amp;vis=1&amp;pid=f9aff5215&amp;color=0,0,0&amp;mp=1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4.经纬网</a:t>
            </a:r>
            <a:endParaRPr lang="en-US" altLang="zh-CN" sz="2800" dirty="0"/>
          </a:p>
        </p:txBody>
      </p:sp>
      <p:pic>
        <p:nvPicPr>
          <p:cNvPr id="3" name="QB_8_BD.42_2#d308ab7b7?vaa=1&amp;vcp=1&amp;vis=1&amp;pid=f9aff521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28416" y="1236009"/>
            <a:ext cx="5532120" cy="3227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graphicFrame>
        <p:nvGraphicFramePr>
          <p:cNvPr id="18" name="QB_8_BD.42_3#d308ab7b7?colgroup=2,27&amp;vaa=1&amp;vcp=1&amp;vis=1&amp;pid=f9aff5215&amp;color=0,0,0&amp;vtp=1&amp;vaab=1&amp;bbb=1&amp;hb=1"/>
          <p:cNvGraphicFramePr>
            <a:graphicFrameLocks noGrp="1"/>
          </p:cNvGraphicFramePr>
          <p:nvPr/>
        </p:nvGraphicFramePr>
        <p:xfrm>
          <a:off x="539496" y="4601509"/>
          <a:ext cx="11082528" cy="1687704"/>
        </p:xfrm>
        <a:graphic>
          <a:graphicData uri="http://schemas.openxmlformats.org/drawingml/2006/table">
            <a:tbl>
              <a:tblPr/>
              <a:tblGrid>
                <a:gridCol w="941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40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定义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在地球仪上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由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与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相互交织所构成的网络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叫做经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纬网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可以方便地确定地球表面任何一个地点的位置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QB_8_AN.43_1#d308ab7b7.blank?vaa=1&amp;vcp=1&amp;vis=1&amp;pid=f9aff5215&amp;color=0,0,0&amp;vpa=35&amp;vtp=1&amp;vaab=1&amp;bbb=1"/>
          <p:cNvSpPr/>
          <p:nvPr/>
        </p:nvSpPr>
        <p:spPr>
          <a:xfrm>
            <a:off x="4040146" y="4605192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经线</a:t>
            </a:r>
            <a:endParaRPr lang="en-US" altLang="zh-CN" sz="2800" dirty="0"/>
          </a:p>
        </p:txBody>
      </p:sp>
      <p:sp>
        <p:nvSpPr>
          <p:cNvPr id="6" name="QB_8_AN.44_1#d308ab7b7.blank?vaa=1&amp;vcp=1&amp;vis=1&amp;pid=f9aff5215&amp;color=0,0,0&amp;vpa=36&amp;vtp=1&amp;vaab=1&amp;bbb=1"/>
          <p:cNvSpPr/>
          <p:nvPr/>
        </p:nvSpPr>
        <p:spPr>
          <a:xfrm>
            <a:off x="5462546" y="4605192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纬线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8758bf999?vcp=1&amp;pid=4ec04278e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地球的运动</a:t>
            </a:r>
            <a:endParaRPr lang="en-US" altLang="zh-CN" sz="3000" dirty="0"/>
          </a:p>
        </p:txBody>
      </p:sp>
      <p:sp>
        <p:nvSpPr>
          <p:cNvPr id="3" name="QB_8_BD.45_1#bbd4b6d26?sp=1&amp;vaa=1&amp;vcp=1&amp;vis=1&amp;pid=8758bf999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1.自转与公转</a:t>
            </a:r>
            <a:endParaRPr lang="en-US" altLang="zh-CN" sz="2800" dirty="0"/>
          </a:p>
        </p:txBody>
      </p:sp>
      <p:graphicFrame>
        <p:nvGraphicFramePr>
          <p:cNvPr id="19" name="QB_8_BD.45_2#bbd4b6d26?colgroup=5,14,10&amp;vaa=1&amp;vcp=1&amp;vis=1&amp;pid=8758bf999&amp;color=0,0,0&amp;vtp=1&amp;vaab=1&amp;bbb=1"/>
          <p:cNvGraphicFramePr>
            <a:graphicFrameLocks noGrp="1"/>
          </p:cNvGraphicFramePr>
          <p:nvPr/>
        </p:nvGraphicFramePr>
        <p:xfrm>
          <a:off x="539496" y="1907331"/>
          <a:ext cx="11082528" cy="3446400"/>
        </p:xfrm>
        <a:graphic>
          <a:graphicData uri="http://schemas.openxmlformats.org/drawingml/2006/table">
            <a:tbl>
              <a:tblPr/>
              <a:tblGrid>
                <a:gridCol w="1984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212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770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地球的运动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公转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03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图示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3600"/>
                        </a:lnSpc>
                      </a:pPr>
                      <a:r>
                        <a:rPr lang="en-US" altLang="zh-CN" sz="76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8700"/>
                        </a:lnSpc>
                      </a:pPr>
                      <a:r>
                        <a:rPr lang="en-US" altLang="zh-CN" sz="1045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绕转中心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5" name="QB_8_BD.45_3#bbd4b6d26.table_image?tii=7&amp;vaa=1&amp;vcp=1&amp;vis=1&amp;pid=8758bf99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2524" y="2853545"/>
            <a:ext cx="1883664" cy="1527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B_8_BD.45_4#bbd4b6d26.table_image?tii=8&amp;vaa=1&amp;vcp=1&amp;vis=1&amp;pid=8758bf999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32420" y="2565509"/>
            <a:ext cx="3502152" cy="2103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B_8_AN.46_1#bbd4b6d26.blank?vaa=1&amp;vcp=1&amp;vis=1&amp;pid=8758bf999&amp;color=0,0,0&amp;vpa=37&amp;vtp=1&amp;vaab=1&amp;bbb=1"/>
          <p:cNvSpPr/>
          <p:nvPr/>
        </p:nvSpPr>
        <p:spPr>
          <a:xfrm>
            <a:off x="4611274" y="477289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地轴</a:t>
            </a:r>
            <a:endParaRPr lang="en-US" altLang="zh-CN" sz="2800" dirty="0"/>
          </a:p>
        </p:txBody>
      </p:sp>
      <p:sp>
        <p:nvSpPr>
          <p:cNvPr id="8" name="QB_8_AN.47_1#bbd4b6d26.blank?vaa=1&amp;vcp=1&amp;vis=1&amp;pid=8758bf999&amp;color=0,0,0&amp;vpa=38&amp;vtp=1&amp;vaab=1&amp;bbb=1"/>
          <p:cNvSpPr/>
          <p:nvPr/>
        </p:nvSpPr>
        <p:spPr>
          <a:xfrm>
            <a:off x="9160414" y="477289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太阳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QB_8_BD.48_1#bbd4b6d26?colgroup=5,14,10&amp;vaa=1&amp;vcp=1&amp;vis=1&amp;pid=8758bf999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816988"/>
          <a:ext cx="11082528" cy="3928620"/>
        </p:xfrm>
        <a:graphic>
          <a:graphicData uri="http://schemas.openxmlformats.org/drawingml/2006/table">
            <a:tbl>
              <a:tblPr/>
              <a:tblGrid>
                <a:gridCol w="1984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212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770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地球的运动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公转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方向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（以极点为中心的俯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视图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：北逆南顺）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周期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24小时）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365天）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013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产生现象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①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（日月星辰的东升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②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时间差异）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①四季的变化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昼夜长短的变化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五带的形成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QB_8_AN.49_1#bbd4b6d26.blank?vaa=1&amp;vcp=1&amp;vis=1&amp;pid=8758bf999&amp;color=0,0,0&amp;mp=1&amp;vpa=39&amp;vtp=1&amp;vaab=1&amp;bbb=1"/>
          <p:cNvSpPr/>
          <p:nvPr/>
        </p:nvSpPr>
        <p:spPr>
          <a:xfrm>
            <a:off x="2606063" y="2360231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自西向东</a:t>
            </a:r>
            <a:endParaRPr lang="en-US" altLang="zh-CN" sz="2800" dirty="0"/>
          </a:p>
        </p:txBody>
      </p:sp>
      <p:sp>
        <p:nvSpPr>
          <p:cNvPr id="4" name="QB_8_AN.50_1#bbd4b6d26.blank?vaa=1&amp;vcp=1&amp;vis=1&amp;pid=8758bf999&amp;color=0,0,0&amp;mp=1&amp;vpa=40&amp;vtp=1&amp;vaab=1&amp;bbb=1"/>
          <p:cNvSpPr/>
          <p:nvPr/>
        </p:nvSpPr>
        <p:spPr>
          <a:xfrm>
            <a:off x="8804814" y="2619565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自西向东</a:t>
            </a:r>
            <a:endParaRPr lang="en-US" altLang="zh-CN" sz="2800" dirty="0"/>
          </a:p>
        </p:txBody>
      </p:sp>
      <p:sp>
        <p:nvSpPr>
          <p:cNvPr id="5" name="QB_8_AN.51_1#bbd4b6d26.blank?vaa=1&amp;vcp=1&amp;vis=1&amp;pid=8758bf999&amp;color=0,0,0&amp;mp=1&amp;vpa=41&amp;vtp=1&amp;vaab=1&amp;bbb=1"/>
          <p:cNvSpPr/>
          <p:nvPr/>
        </p:nvSpPr>
        <p:spPr>
          <a:xfrm>
            <a:off x="3722274" y="3463417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一天</a:t>
            </a:r>
            <a:endParaRPr lang="en-US" altLang="zh-CN" sz="2800" dirty="0"/>
          </a:p>
        </p:txBody>
      </p:sp>
      <p:sp>
        <p:nvSpPr>
          <p:cNvPr id="6" name="QB_8_AN.52_1#bbd4b6d26.blank?vaa=1&amp;vcp=1&amp;vis=1&amp;pid=8758bf999&amp;color=0,0,0&amp;mp=1&amp;vpa=42&amp;vtp=1&amp;vaab=1&amp;bbb=1"/>
          <p:cNvSpPr/>
          <p:nvPr/>
        </p:nvSpPr>
        <p:spPr>
          <a:xfrm>
            <a:off x="8360314" y="3463417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一年</a:t>
            </a:r>
            <a:endParaRPr lang="en-US" altLang="zh-CN" sz="2800" dirty="0"/>
          </a:p>
        </p:txBody>
      </p:sp>
      <p:sp>
        <p:nvSpPr>
          <p:cNvPr id="7" name="QB_8_AN.53_1#bbd4b6d26.blank?vaa=1&amp;vcp=1&amp;vis=1&amp;pid=8758bf999&amp;color=0,0,0&amp;mp=1&amp;vpa=43&amp;vtp=1&amp;vaab=1&amp;bbb=1"/>
          <p:cNvSpPr/>
          <p:nvPr/>
        </p:nvSpPr>
        <p:spPr>
          <a:xfrm>
            <a:off x="2961663" y="4058603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昼夜更替</a:t>
            </a:r>
            <a:endParaRPr lang="en-US" altLang="zh-CN" sz="2800" dirty="0"/>
          </a:p>
        </p:txBody>
      </p:sp>
      <p:sp>
        <p:nvSpPr>
          <p:cNvPr id="8" name="QB_8_AN.54_1#bbd4b6d26.blank?vaa=1&amp;vcp=1&amp;vis=1&amp;pid=8758bf999&amp;color=0,0,0&amp;mp=1&amp;vpa=44&amp;vtp=1&amp;vaab=1&amp;bbb=1"/>
          <p:cNvSpPr/>
          <p:nvPr/>
        </p:nvSpPr>
        <p:spPr>
          <a:xfrm>
            <a:off x="2961663" y="5156137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地方时</a:t>
            </a:r>
            <a:endParaRPr lang="en-US" altLang="zh-CN" sz="2800" dirty="0"/>
          </a:p>
        </p:txBody>
      </p:sp>
      <p:sp>
        <p:nvSpPr>
          <p:cNvPr id="2" name="QB_8_BD.48_1#bbd4b6d26?colgroup=5,14,10&amp;vaa=1&amp;vcp=1&amp;vis=1&amp;pid=8758bf999&amp;color=0,0,0&amp;mp=1&amp;vtp=1&amp;vaab=1&amp;bt=1&amp;bbb=1"/>
          <p:cNvSpPr txBox="1"/>
          <p:nvPr/>
        </p:nvSpPr>
        <p:spPr>
          <a:xfrm>
            <a:off x="10903879" y="110858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6b54e17d.fixed?vcp=1&amp;pid=458afe683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4#f6b54e17d.fixed?vcp=1&amp;pid=458afe683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9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七年级上册</a:t>
            </a:r>
            <a:endParaRPr lang="en-US" altLang="zh-CN" sz="4800" dirty="0"/>
          </a:p>
        </p:txBody>
      </p:sp>
      <p:sp>
        <p:nvSpPr>
          <p:cNvPr id="4" name="C_4_BD#f6b54e17d.fixed?vcp=1&amp;pid=458afe683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地球的面貌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55_1#4ddc29368?sp=1&amp;vaa=1&amp;vcp=1&amp;vis=1&amp;pid=8758bf999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2.二分二至（以北半球为例）</a:t>
            </a:r>
            <a:endParaRPr lang="en-US" altLang="zh-CN" sz="2800" dirty="0"/>
          </a:p>
        </p:txBody>
      </p:sp>
      <p:graphicFrame>
        <p:nvGraphicFramePr>
          <p:cNvPr id="21" name="QB_8_BD.55_2#4ddc29368?colgroup=5,5,5,5,6&amp;vaa=1&amp;vcp=1&amp;vis=1&amp;pid=8758bf999&amp;color=0,0,0&amp;vtp=1&amp;vaab=1&amp;bbb=1&amp;hb=1"/>
          <p:cNvGraphicFramePr>
            <a:graphicFrameLocks noGrp="1"/>
          </p:cNvGraphicFramePr>
          <p:nvPr/>
        </p:nvGraphicFramePr>
        <p:xfrm>
          <a:off x="539496" y="1236009"/>
          <a:ext cx="11055096" cy="4997516"/>
        </p:xfrm>
        <a:graphic>
          <a:graphicData uri="http://schemas.openxmlformats.org/drawingml/2006/table">
            <a:tbl>
              <a:tblPr/>
              <a:tblGrid>
                <a:gridCol w="21122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93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939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939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609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节气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春分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夏至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秋分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冬至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日期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21日前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6月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22日前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9月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23日前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12月22日前后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太阳直射点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昼夜长短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昼夜等长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昼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夜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昼夜等长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昼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夜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四季的划分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3～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5月为春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6～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8月为夏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9～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11月为秋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12月～次年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2月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为冬季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QB_8_AN.56_1#4ddc29368.blank?vaa=1&amp;vcp=1&amp;vis=1&amp;pid=8758bf999&amp;color=0,0,0&amp;vpa=45&amp;vtp=1&amp;vaab=1&amp;bbb=1"/>
          <p:cNvSpPr/>
          <p:nvPr/>
        </p:nvSpPr>
        <p:spPr>
          <a:xfrm>
            <a:off x="3175666" y="3146344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赤道</a:t>
            </a:r>
            <a:endParaRPr lang="en-US" altLang="zh-CN" sz="2800" dirty="0"/>
          </a:p>
        </p:txBody>
      </p:sp>
      <p:sp>
        <p:nvSpPr>
          <p:cNvPr id="5" name="QB_8_AN.57_1#4ddc29368.blank?vaa=1&amp;vcp=1&amp;vis=1&amp;pid=8758bf999&amp;color=0,0,0&amp;vpa=46&amp;vtp=1&amp;vaab=1&amp;bbb=1"/>
          <p:cNvSpPr/>
          <p:nvPr/>
        </p:nvSpPr>
        <p:spPr>
          <a:xfrm>
            <a:off x="4914042" y="3146344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北回归线</a:t>
            </a:r>
            <a:endParaRPr lang="en-US" altLang="zh-CN" sz="2800" dirty="0"/>
          </a:p>
        </p:txBody>
      </p:sp>
      <p:sp>
        <p:nvSpPr>
          <p:cNvPr id="6" name="QB_8_AN.58_1#4ddc29368.blank?vaa=1&amp;vcp=1&amp;vis=1&amp;pid=8758bf999&amp;color=0,0,0&amp;vpa=47&amp;vtp=1&amp;vaab=1&amp;bbb=1"/>
          <p:cNvSpPr/>
          <p:nvPr/>
        </p:nvSpPr>
        <p:spPr>
          <a:xfrm>
            <a:off x="7363619" y="3146344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赤道</a:t>
            </a:r>
            <a:endParaRPr lang="en-US" altLang="zh-CN" sz="2800" dirty="0"/>
          </a:p>
        </p:txBody>
      </p:sp>
      <p:sp>
        <p:nvSpPr>
          <p:cNvPr id="7" name="QB_8_AN.59_1#4ddc29368.blank?vaa=1&amp;vcp=1&amp;vis=1&amp;pid=8758bf999&amp;color=0,0,0&amp;vpa=48&amp;vtp=1&amp;vaab=1&amp;bbb=1"/>
          <p:cNvSpPr/>
          <p:nvPr/>
        </p:nvSpPr>
        <p:spPr>
          <a:xfrm>
            <a:off x="9385458" y="3146344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南回归线</a:t>
            </a:r>
            <a:endParaRPr lang="en-US" altLang="zh-CN" sz="2800" dirty="0"/>
          </a:p>
        </p:txBody>
      </p:sp>
      <p:sp>
        <p:nvSpPr>
          <p:cNvPr id="8" name="QB_8_AN.60_1#4ddc29368.blank?vaa=1&amp;vcp=1&amp;vis=1&amp;pid=8758bf999&amp;color=0,0,0&amp;vpa=49&amp;vtp=1&amp;vaab=1"/>
          <p:cNvSpPr/>
          <p:nvPr/>
        </p:nvSpPr>
        <p:spPr>
          <a:xfrm>
            <a:off x="5447442" y="3994768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</a:t>
            </a:r>
            <a:endParaRPr lang="en-US" altLang="zh-CN" sz="2800" dirty="0"/>
          </a:p>
        </p:txBody>
      </p:sp>
      <p:sp>
        <p:nvSpPr>
          <p:cNvPr id="9" name="QB_8_AN.61_1#4ddc29368.blank?vaa=1&amp;vcp=1&amp;vis=1&amp;pid=8758bf999&amp;color=0,0,0&amp;vpa=50&amp;vtp=1&amp;vaab=1&amp;bbb=1"/>
          <p:cNvSpPr/>
          <p:nvPr/>
        </p:nvSpPr>
        <p:spPr>
          <a:xfrm>
            <a:off x="5447442" y="4533502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短</a:t>
            </a:r>
            <a:endParaRPr lang="en-US" altLang="zh-CN" sz="2800" dirty="0"/>
          </a:p>
        </p:txBody>
      </p:sp>
      <p:sp>
        <p:nvSpPr>
          <p:cNvPr id="10" name="QB_8_AN.62_1#4ddc29368.blank?vaa=1&amp;vcp=1&amp;vis=1&amp;pid=8758bf999&amp;color=0,0,0&amp;vpa=51&amp;vtp=1&amp;vaab=1"/>
          <p:cNvSpPr/>
          <p:nvPr/>
        </p:nvSpPr>
        <p:spPr>
          <a:xfrm>
            <a:off x="9563258" y="4254102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短</a:t>
            </a:r>
            <a:endParaRPr lang="en-US" altLang="zh-CN" sz="2800" dirty="0"/>
          </a:p>
        </p:txBody>
      </p:sp>
      <p:sp>
        <p:nvSpPr>
          <p:cNvPr id="11" name="QB_8_AN.63_1#4ddc29368.blank?vaa=1&amp;vcp=1&amp;vis=1&amp;pid=8758bf999&amp;color=0,0,0&amp;vpa=52&amp;vtp=1&amp;vaab=1"/>
          <p:cNvSpPr/>
          <p:nvPr/>
        </p:nvSpPr>
        <p:spPr>
          <a:xfrm>
            <a:off x="10630058" y="4254102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#fb00f0d29?vcp=1&amp;pid=8758bf999&amp;color=0,0,0&amp;vtp=1&amp;vaab=1&amp;bt=1&amp;bbb=1"/>
          <p:cNvSpPr/>
          <p:nvPr/>
        </p:nvSpPr>
        <p:spPr>
          <a:xfrm>
            <a:off x="539496" y="90068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地球上的五带</a:t>
            </a:r>
            <a:endParaRPr lang="en-US" altLang="zh-CN" sz="2800" dirty="0"/>
          </a:p>
        </p:txBody>
      </p:sp>
      <p:pic>
        <p:nvPicPr>
          <p:cNvPr id="3" name="P_8_BD#fb00f0d29?vcp=1&amp;pid=8758bf99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35808" y="1582293"/>
            <a:ext cx="6117336" cy="4361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#bc6f0f221.fixed?vcp=1&amp;pid=5bb63ed6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一、认识地球</a:t>
            </a:r>
            <a:endParaRPr lang="en-US" altLang="zh-CN" sz="4000" dirty="0"/>
          </a:p>
        </p:txBody>
      </p:sp>
      <p:sp>
        <p:nvSpPr>
          <p:cNvPr id="3" name="C_6_BD#bc6f0f221.fixed?vcp=1&amp;pid=5bb63ed66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cb7eaedd7?vcp=1&amp;pid=bc6f0f22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地球的形状与大小</a:t>
            </a:r>
            <a:endParaRPr lang="en-US" altLang="zh-CN" sz="3000" dirty="0"/>
          </a:p>
        </p:txBody>
      </p:sp>
      <p:sp>
        <p:nvSpPr>
          <p:cNvPr id="3" name="QC_8_BD.64_1#67325b4fd?sp=1&amp;vaa=1&amp;vcp=1&amp;vis=1&amp;pid=cb7eaedd7&amp;color=0,0,0&amp;vtp=1&amp;vaab=1&amp;bbb=1&amp;h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（2024·山东聊城·模拟）下列关于地球形状和大小的说法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，正确的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66_1#67325b4fd.bracket?vaa=1&amp;vcp=1&amp;vis=1&amp;pid=cb7eaedd7&amp;color=0,0,0&amp;vpa=53&amp;vtp=1&amp;vaab=1"/>
          <p:cNvSpPr/>
          <p:nvPr/>
        </p:nvSpPr>
        <p:spPr>
          <a:xfrm>
            <a:off x="1172115" y="184560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8_BD.64_2#67325b4fd?vaa=1&amp;vcp=1&amp;vis=1&amp;pid=cb7eaedd7&amp;color=0,0,0&amp;vtp=1&amp;vaab=1&amp;bbb=1"/>
              <p:cNvSpPr/>
              <p:nvPr/>
            </p:nvSpPr>
            <p:spPr>
              <a:xfrm>
                <a:off x="539496" y="2496039"/>
                <a:ext cx="11109960" cy="12029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5447030" algn="l"/>
                  </a:tabLst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①地球是一个规则的正球体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地球的平均半径约6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371千米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  <a:tabLst>
                    <a:tab pos="5447030" algn="l"/>
                  </a:tabLst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地球的赤道周长约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4万千米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④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地球的表面积约5.1亿千米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8_BD.64_2#67325b4fd?vaa=1&amp;vcp=1&amp;vis=1&amp;pid=cb7eaedd7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96039"/>
                <a:ext cx="11109960" cy="1202944"/>
              </a:xfrm>
              <a:prstGeom prst="rect">
                <a:avLst/>
              </a:prstGeom>
              <a:blipFill rotWithShape="1">
                <a:blip r:embed="rId3"/>
                <a:stretch>
                  <a:fillRect l="-3" t="-41" r="3" b="-65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8_BD.64_3#67325b4fd.choices?vaa=1&amp;vcp=1&amp;vis=1&amp;pid=cb7eaedd7&amp;color=0,0,0&amp;vtp=1&amp;vaab=1&amp;bbb=1"/>
          <p:cNvSpPr/>
          <p:nvPr/>
        </p:nvSpPr>
        <p:spPr>
          <a:xfrm>
            <a:off x="539496" y="370565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</a:t>
            </a:r>
            <a:endParaRPr lang="en-US" altLang="zh-CN" sz="2800" dirty="0"/>
          </a:p>
        </p:txBody>
      </p:sp>
      <p:sp>
        <p:nvSpPr>
          <p:cNvPr id="7" name="QC_8_AS.1_1#67325b4fd?vaa=1&amp;vcp=1&amp;vis=1&amp;pid=cb7eaedd7&amp;color=0,0,0&amp;vtp=1&amp;vaab=1&amp;bbb=1"/>
          <p:cNvSpPr/>
          <p:nvPr/>
        </p:nvSpPr>
        <p:spPr>
          <a:xfrm>
            <a:off x="539496" y="432909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地球是一个两极稍扁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赤道略鼓的不规则球体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8_BD#67c670333?vcp=1&amp;pid=cb7eaedd7&amp;color=0,0,0&amp;vtp=1&amp;vaab=1&amp;bt=1&amp;bbb=1"/>
          <p:cNvSpPr/>
          <p:nvPr/>
        </p:nvSpPr>
        <p:spPr>
          <a:xfrm>
            <a:off x="539496" y="554400"/>
            <a:ext cx="11109960" cy="61277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sp>
        <p:nvSpPr>
          <p:cNvPr id="3" name="QM_9_BD.68_1#2e56aa572?vaa=1&amp;vcp=1&amp;vis=1&amp;pid=67c670333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（2023·四川巴中·中考改编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）读中国航天员在空间站拍摄的局部地球照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，完成1～2题。</a:t>
            </a:r>
            <a:endParaRPr lang="en-US" altLang="zh-CN" sz="2800" dirty="0"/>
          </a:p>
        </p:txBody>
      </p:sp>
      <p:pic>
        <p:nvPicPr>
          <p:cNvPr id="4" name="QM_9_BD.68_2#2e56aa572?htil=1&amp;vaa=1&amp;vcp=1&amp;vis=1&amp;pid=67c67033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7802" y="2572176"/>
            <a:ext cx="4059936" cy="2276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10_BD.69_1#6fa27c912?htil=1&amp;vaa=1&amp;vcp=1&amp;vis=1&amp;pid=2e56aa572&amp;color=0,0,0&amp;vtp=1&amp;vaab=1&amp;bbb=1"/>
          <p:cNvSpPr/>
          <p:nvPr/>
        </p:nvSpPr>
        <p:spPr>
          <a:xfrm>
            <a:off x="539496" y="2510454"/>
            <a:ext cx="69220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从图中的地球照片可以推测出(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10_BD.69_2#6fa27c912.choices?htil=1&amp;vaa=1&amp;vcp=1&amp;vis=1&amp;pid=2e56aa572&amp;color=0,0,0&amp;vtp=1&amp;vaab=1&amp;bbb=1"/>
          <p:cNvSpPr/>
          <p:nvPr/>
        </p:nvSpPr>
        <p:spPr>
          <a:xfrm>
            <a:off x="539496" y="3139929"/>
            <a:ext cx="69220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56870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.地球的形状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.地球的大小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5687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C.地轴倾斜的角度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.地球的公转方向</a:t>
            </a:r>
            <a:endParaRPr lang="en-US" altLang="zh-CN" sz="2800" dirty="0"/>
          </a:p>
        </p:txBody>
      </p:sp>
      <p:sp>
        <p:nvSpPr>
          <p:cNvPr id="7" name="QC_10_AN.1_1#6fa27c912.bracket?vaa=1&amp;vcp=1&amp;vis=1&amp;pid=2e56aa572&amp;color=0,0,0&amp;vpa=54&amp;vtp=1&amp;vaab=1"/>
          <p:cNvSpPr/>
          <p:nvPr/>
        </p:nvSpPr>
        <p:spPr>
          <a:xfrm>
            <a:off x="5706015" y="249711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10_BD.71_1#6be935324?htil=1&amp;sp=1&amp;vaa=1&amp;vcp=1&amp;vis=1&amp;pid=2e56aa572&amp;color=0,0,0&amp;vtp=1&amp;vaab=1&amp;bbb=1&amp;hb=1"/>
          <p:cNvSpPr/>
          <p:nvPr/>
        </p:nvSpPr>
        <p:spPr>
          <a:xfrm>
            <a:off x="539496" y="554400"/>
            <a:ext cx="6904736" cy="18490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照片只展示了地球部分面貌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，如果想知道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地球的大小，可以从下列哪个选项中获得相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关信息(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10_BD.71_2#6be935324?vaa=1&amp;vcp=1&amp;vis=1&amp;pid=2e56aa572&amp;color=0,0,0&amp;vtp=1&amp;vaab=1&amp;bbb=1&amp;htil=1&amp;hb=1"/>
          <p:cNvSpPr/>
          <p:nvPr/>
        </p:nvSpPr>
        <p:spPr>
          <a:xfrm>
            <a:off x="539496" y="2486088"/>
            <a:ext cx="690473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地球表面积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地球陆地平均海拔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地表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海洋深度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④地球平均半径</a:t>
            </a:r>
            <a:endParaRPr lang="en-US" altLang="zh-CN" sz="2800" dirty="0"/>
          </a:p>
        </p:txBody>
      </p:sp>
      <p:sp>
        <p:nvSpPr>
          <p:cNvPr id="4" name="QC_10_BD.71_3#6be935324.choices?vaa=1&amp;vcp=1&amp;vis=1&amp;pid=2e56aa572&amp;color=0,0,0&amp;vtp=1&amp;vaab=1&amp;bbb=1&amp;htil=1&amp;hb=1"/>
          <p:cNvSpPr/>
          <p:nvPr/>
        </p:nvSpPr>
        <p:spPr>
          <a:xfrm>
            <a:off x="539496" y="3763073"/>
            <a:ext cx="690473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A.①②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C.③④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D.①④</a:t>
            </a:r>
            <a:endParaRPr lang="en-US" altLang="zh-CN" sz="2800" dirty="0"/>
          </a:p>
        </p:txBody>
      </p:sp>
      <p:sp>
        <p:nvSpPr>
          <p:cNvPr id="5" name="QC_10_AN.1_1#6be935324.bracket?vaa=1&amp;vcp=1&amp;vis=1&amp;pid=2e56aa572&amp;color=0,0,0&amp;vpa=55&amp;vtp=1&amp;vaab=1"/>
          <p:cNvSpPr/>
          <p:nvPr/>
        </p:nvSpPr>
        <p:spPr>
          <a:xfrm>
            <a:off x="1883314" y="183646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6" name="QM_9_BD.68_2#2e56aa572?htil=1&amp;vaa=1&amp;vcp=1&amp;vis=1&amp;pid=67c670333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07623" y="809910"/>
            <a:ext cx="4059936" cy="2276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94f868a92?vcp=1&amp;pid=bc6f0f22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地球仪</a:t>
            </a:r>
            <a:endParaRPr lang="en-US" altLang="zh-CN" sz="3000" dirty="0"/>
          </a:p>
        </p:txBody>
      </p:sp>
      <p:sp>
        <p:nvSpPr>
          <p:cNvPr id="3" name="QO_8_BD.73_1#d3cc9e058?sp=1&amp;vaa=1&amp;vcp=1&amp;vis=1&amp;pid=94f868a92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（2023·广东深圳·模拟）读地球仪示意图，完成下列各题。</a:t>
            </a:r>
            <a:endParaRPr lang="en-US" altLang="zh-CN" sz="2800" dirty="0"/>
          </a:p>
        </p:txBody>
      </p:sp>
      <p:pic>
        <p:nvPicPr>
          <p:cNvPr id="4" name="QO_8_BD.73_2#d3cc9e058?vaa=1&amp;vcp=1&amp;vis=1&amp;pid=94f868a9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27448" y="1907331"/>
            <a:ext cx="2743200" cy="3529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BD.74_1#667e0b165?htil=2&amp;vaa=1&amp;vcp=1&amp;vis=1&amp;pid=d3cc9e05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87388" y="897636"/>
            <a:ext cx="2706624" cy="3584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74_2#667e0b165?htil=2&amp;vaa=1&amp;vcp=1&amp;vis=1&amp;pid=d3cc9e058&amp;color=0,0,0&amp;vtp=1&amp;vaab=1&amp;bt=1&amp;bbb=1&amp;hb=1&amp;hs=1"/>
          <p:cNvSpPr/>
          <p:nvPr/>
        </p:nvSpPr>
        <p:spPr>
          <a:xfrm>
            <a:off x="539496" y="879348"/>
            <a:ext cx="827532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（1）观察比较地球仪上的0°经线与0°纬线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BD.74_3#667e0b165.choices?htil=2&amp;vaa=1&amp;vcp=1&amp;vis=1&amp;pid=d3cc9e058&amp;color=0,0,0&amp;vtp=1&amp;vaab=1&amp;bbb=1&amp;hs=1"/>
          <p:cNvSpPr/>
          <p:nvPr/>
        </p:nvSpPr>
        <p:spPr>
          <a:xfrm>
            <a:off x="539496" y="2162365"/>
            <a:ext cx="827532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A.0°经线是东西半球的分界线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B.0°纬线和0°经线一样长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C.0°纬线的长度约是0°经线长度的两倍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D.0°纬线又叫本初子午线</a:t>
            </a:r>
            <a:endParaRPr lang="en-US" altLang="zh-CN" sz="2800" dirty="0"/>
          </a:p>
        </p:txBody>
      </p:sp>
      <p:sp>
        <p:nvSpPr>
          <p:cNvPr id="5" name="QC_9_AN.76_1#667e0b165.bracket?vaa=1&amp;vcp=1&amp;vis=1&amp;pid=d3cc9e058&amp;color=0,0,0&amp;vpa=56&amp;vtp=1&amp;vaab=1"/>
          <p:cNvSpPr/>
          <p:nvPr/>
        </p:nvSpPr>
        <p:spPr>
          <a:xfrm>
            <a:off x="2950114" y="151371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9_AS.1_1#667e0b165?htil=2&amp;vaa=1&amp;vcp=1&amp;vis=1&amp;pid=d3cc9e058&amp;color=0,0,0&amp;vtp=1&amp;vaab=1&amp;bbb=1&amp;hb=1&amp;hs=1"/>
          <p:cNvSpPr/>
          <p:nvPr/>
        </p:nvSpPr>
        <p:spPr>
          <a:xfrm>
            <a:off x="539496" y="4727765"/>
            <a:ext cx="11109960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经线是东经和西经的分界线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；0°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纬线的长度约是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经线长度的两倍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；0°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经线又叫本初子午线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BD.78_1#f10df2edc?htil=3&amp;vaa=1&amp;vcp=1&amp;vis=1&amp;pid=d3cc9e05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3720" y="1672082"/>
            <a:ext cx="2651760" cy="3511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78_2#f10df2edc?htil=3&amp;vaa=1&amp;vcp=1&amp;vis=1&amp;pid=d3cc9e058&amp;color=0,0,0&amp;vtp=1&amp;vaab=1&amp;bt=1&amp;bbb=1"/>
          <p:cNvSpPr/>
          <p:nvPr/>
        </p:nvSpPr>
        <p:spPr>
          <a:xfrm>
            <a:off x="539496" y="1534922"/>
            <a:ext cx="833018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（2）从北极到南极，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纬度的变化规律是(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80_1#f10df2edc.bracket?vaa=1&amp;vcp=1&amp;vis=1&amp;pid=d3cc9e058&amp;color=0,0,0&amp;vpa=57&amp;vtp=1&amp;vaab=1"/>
          <p:cNvSpPr/>
          <p:nvPr/>
        </p:nvSpPr>
        <p:spPr>
          <a:xfrm>
            <a:off x="7039514" y="152158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9_BD.78_3#f10df2edc.choices?htil=3&amp;vaa=1&amp;vcp=1&amp;vis=1&amp;pid=d3cc9e058&amp;color=0,0,0&amp;vtp=1&amp;vaab=1&amp;bbb=1"/>
          <p:cNvSpPr/>
          <p:nvPr/>
        </p:nvSpPr>
        <p:spPr>
          <a:xfrm>
            <a:off x="539496" y="2167191"/>
            <a:ext cx="833018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427291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.逐渐减小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.逐渐增大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427291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.由大变小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，再增大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.由小变大，再减小</a:t>
            </a:r>
            <a:endParaRPr lang="en-US" altLang="zh-CN" sz="2800" dirty="0"/>
          </a:p>
        </p:txBody>
      </p:sp>
      <p:sp>
        <p:nvSpPr>
          <p:cNvPr id="6" name="QC_9_AS.1_1#f10df2edc?htil=3&amp;vaa=1&amp;vcp=1&amp;vis=1&amp;pid=d3cc9e058&amp;color=0,0,0&amp;vtp=1&amp;vaab=1&amp;bbb=1&amp;hb=1"/>
          <p:cNvSpPr/>
          <p:nvPr/>
        </p:nvSpPr>
        <p:spPr>
          <a:xfrm>
            <a:off x="539496" y="3444176"/>
            <a:ext cx="8330184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从北极到南极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纬度先从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90°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小到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0°，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再从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增大到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90°，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故纬度由大变小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，再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增大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8_BD#bc3d64250?vcp=1&amp;pid=94f868a9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sp>
        <p:nvSpPr>
          <p:cNvPr id="3" name="QM_9_BD.82_1#dd2995746?vaa=1&amp;vcp=1&amp;vis=1&amp;pid=bc3d64250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读以极地为中心的经纬网图，完成3～4题。</a:t>
            </a:r>
            <a:endParaRPr lang="en-US" altLang="zh-CN" sz="2800" dirty="0"/>
          </a:p>
        </p:txBody>
      </p:sp>
      <p:pic>
        <p:nvPicPr>
          <p:cNvPr id="4" name="QM_9_BD.82_2#dd2995746?vaa=1&amp;vcp=1&amp;vis=1&amp;pid=bc3d6425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08960" y="1929556"/>
            <a:ext cx="5980176" cy="2679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#d38720ddf.fixed?vcp=1&amp;pid=5bb63ed6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一、认识地球</a:t>
            </a:r>
            <a:endParaRPr lang="en-US" altLang="zh-CN" sz="4000" dirty="0"/>
          </a:p>
        </p:txBody>
      </p:sp>
      <p:sp>
        <p:nvSpPr>
          <p:cNvPr id="3" name="C_6_BD#d38720ddf.fixed?vcp=1&amp;pid=5bb63ed66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9_BD.83_1#fca4142fc?htil=4&amp;vaa=1&amp;vcp=1&amp;vis=1&amp;pid=dd2995746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59499" y="1018032"/>
            <a:ext cx="5422392" cy="2450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10_BD.83_2#fca4142fc?htil=4&amp;vaa=1&amp;vcp=1&amp;vis=1&amp;pid=dd2995746&amp;color=0,0,0&amp;vtp=1&amp;vaab=1&amp;bt=1&amp;bbb=1&amp;hs=1"/>
          <p:cNvSpPr/>
          <p:nvPr/>
        </p:nvSpPr>
        <p:spPr>
          <a:xfrm>
            <a:off x="539496" y="880872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地的地理坐标是(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10_AN.85_1#fca4142fc.bracket?vaa=1&amp;vcp=1&amp;vis=1&amp;pid=dd2995746&amp;color=0,0,0&amp;vpa=58&amp;vtp=1&amp;vaab=1"/>
          <p:cNvSpPr/>
          <p:nvPr/>
        </p:nvSpPr>
        <p:spPr>
          <a:xfrm>
            <a:off x="4639215" y="86753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10_BD.83_3#fca4142fc.choices?htil=4&amp;vaa=1&amp;vcp=1&amp;vis=1&amp;pid=dd2995746&amp;color=0,0,0&amp;vtp=1&amp;vaab=1&amp;bbb=1&amp;hs=1"/>
          <p:cNvSpPr/>
          <p:nvPr/>
        </p:nvSpPr>
        <p:spPr>
          <a:xfrm>
            <a:off x="539496" y="1513141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A.（30°S，45°W）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.（30°S，45°E）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.（30°N，45°W）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.（30°N，45°E）</a:t>
            </a:r>
            <a:endParaRPr lang="en-US" altLang="zh-CN" sz="2800" dirty="0"/>
          </a:p>
        </p:txBody>
      </p:sp>
      <p:sp>
        <p:nvSpPr>
          <p:cNvPr id="6" name="QC_10_AS.1_1#fca4142fc?vaa=1&amp;vcp=1&amp;vis=1&amp;pid=dd2995746&amp;color=0,0,0&amp;vtp=1&amp;vaab=1&amp;bbb=1&amp;hb=1&amp;hs=1"/>
          <p:cNvSpPr/>
          <p:nvPr/>
        </p:nvSpPr>
        <p:spPr>
          <a:xfrm>
            <a:off x="539496" y="407854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提示：根据图示地球自转方向和经度变化规律可知，①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地位于北半球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②地位于南半球，①地的纬度为30°N；东经度数顺着地球自转方向不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断增大，故①地的经度为45°E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9_BD.87_1#e604c0be7?htil=5&amp;vaa=1&amp;vcp=1&amp;vis=1&amp;pid=dd299574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42945" y="2272284"/>
            <a:ext cx="5422392" cy="2450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10_BD.87_2#e604c0be7?htil=5&amp;vaa=1&amp;vcp=1&amp;vis=1&amp;pid=dd2995746&amp;color=0,0,0&amp;vtp=1&amp;vaab=1&amp;bt=1&amp;bbb=1"/>
          <p:cNvSpPr/>
          <p:nvPr/>
        </p:nvSpPr>
        <p:spPr>
          <a:xfrm>
            <a:off x="539496" y="2135124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图中②地位于①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10_AN.88_1#e604c0be7.bracket?vaa=1&amp;vcp=1&amp;vis=1&amp;pid=dd2995746&amp;color=0,0,0&amp;vpa=59&amp;vtp=1&amp;vaab=1"/>
          <p:cNvSpPr/>
          <p:nvPr/>
        </p:nvSpPr>
        <p:spPr>
          <a:xfrm>
            <a:off x="4283615" y="212178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10_BD.87_3#e604c0be7.choices?htil=5&amp;vaa=1&amp;vcp=1&amp;vis=1&amp;pid=dd2995746&amp;color=0,0,0&amp;vtp=1&amp;vaab=1&amp;bbb=1"/>
          <p:cNvSpPr/>
          <p:nvPr/>
        </p:nvSpPr>
        <p:spPr>
          <a:xfrm>
            <a:off x="539496" y="2767393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.西南方向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.西北方向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C.东南方向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.东北方向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7ea56fe76?vcp=1&amp;pid=bc6f0f22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地球的运动</a:t>
            </a:r>
            <a:endParaRPr lang="en-US" altLang="zh-CN" sz="3000" dirty="0"/>
          </a:p>
        </p:txBody>
      </p:sp>
      <p:sp>
        <p:nvSpPr>
          <p:cNvPr id="3" name="QC_8_BD.89_1#5af99dd53?vaa=1&amp;vcp=1&amp;vis=1&amp;pid=7ea56fe76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在地理课上，小强面向地球仪演示地球的自转，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他应该(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91_1#5af99dd53.bracket?vaa=1&amp;vcp=1&amp;vis=1&amp;pid=7ea56fe76&amp;color=0,0,0&amp;vpa=60&amp;vtp=1&amp;vaab=1"/>
          <p:cNvSpPr/>
          <p:nvPr/>
        </p:nvSpPr>
        <p:spPr>
          <a:xfrm>
            <a:off x="10065289" y="120258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89_2#5af99dd53.choices?vaa=1&amp;vcp=1&amp;vis=1&amp;pid=7ea56fe76&amp;color=0,0,0&amp;vtp=1&amp;vaab=1&amp;bbb=1"/>
          <p:cNvSpPr/>
          <p:nvPr/>
        </p:nvSpPr>
        <p:spPr>
          <a:xfrm>
            <a:off x="539496" y="185341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.自西向东拨动地球仪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.自东向西拨动地球仪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C.按顺时针方向移动地球仪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.按逆时针方向移动地球仪</a:t>
            </a:r>
            <a:endParaRPr lang="en-US" altLang="zh-CN" sz="2800" dirty="0"/>
          </a:p>
        </p:txBody>
      </p:sp>
      <p:sp>
        <p:nvSpPr>
          <p:cNvPr id="6" name="QC_8_AS.1_1#5af99dd53?vaa=1&amp;vcp=1&amp;vis=1&amp;pid=7ea56fe76&amp;color=0,0,0&amp;vtp=1&amp;vaab=1&amp;bbb=1&amp;hb=1"/>
          <p:cNvSpPr/>
          <p:nvPr/>
        </p:nvSpPr>
        <p:spPr>
          <a:xfrm>
            <a:off x="539496" y="313040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地球自转方向为自西向东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面向地球仪演示地球自转时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应自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西向东拨动地球仪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BD.93_1#631abe501?htil=6&amp;vaa=1&amp;vcp=1&amp;vis=1&amp;pid=7ea56fe76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93024" y="796925"/>
            <a:ext cx="3438144" cy="2542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8_BD.93_2#631abe501?htil=6&amp;sp=1&amp;vaa=1&amp;vcp=1&amp;vis=1&amp;pid=7ea56fe76&amp;color=0,0,0&amp;vtp=1&amp;vaab=1&amp;bt=1&amp;bbb=1&amp;hb=1&amp;hs=1"/>
          <p:cNvSpPr/>
          <p:nvPr/>
        </p:nvSpPr>
        <p:spPr>
          <a:xfrm>
            <a:off x="539496" y="778637"/>
            <a:ext cx="7543800" cy="10013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2024年中非合作论坛峰会于9月4日至6日在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北京举行。结合地球公转示意图，完成下列各题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9_BD.94_1#989f63af3?htil=6&amp;vaa=1&amp;vcp=1&amp;vis=1&amp;pid=631abe501&amp;color=0,0,0&amp;vtp=1&amp;vaab=1&amp;bbb=1&amp;hb=1&amp;hs=1"/>
          <p:cNvSpPr/>
          <p:nvPr/>
        </p:nvSpPr>
        <p:spPr>
          <a:xfrm>
            <a:off x="539995" y="1960606"/>
            <a:ext cx="7543301" cy="103034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（1）2024年中非合作论坛峰会开幕式于9月5日上午举行，该日地球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位于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公转轨道中的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C_9_AN.96_1#989f63af3.bracket?vaa=1&amp;vcp=1&amp;vis=1&amp;pid=631abe501&amp;color=0,0,0&amp;vpa=61&amp;vtp=1&amp;vaab=1"/>
          <p:cNvSpPr/>
          <p:nvPr/>
        </p:nvSpPr>
        <p:spPr>
          <a:xfrm>
            <a:off x="6899869" y="2521925"/>
            <a:ext cx="515938" cy="4820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9_BD.94_2#989f63af3.choices?htil=6&amp;vaa=1&amp;vcp=1&amp;vis=1&amp;pid=631abe501&amp;color=0,0,0&amp;vtp=1&amp;vaab=1&amp;bbb=1&amp;hs=1"/>
          <p:cNvSpPr/>
          <p:nvPr/>
        </p:nvSpPr>
        <p:spPr>
          <a:xfrm>
            <a:off x="539496" y="3414963"/>
            <a:ext cx="11109960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0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A.③→②段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B.②→①段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C.④→③段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D.①→④段</a:t>
            </a:r>
            <a:endParaRPr lang="en-US" altLang="zh-CN" sz="2800" dirty="0"/>
          </a:p>
        </p:txBody>
      </p:sp>
      <p:sp>
        <p:nvSpPr>
          <p:cNvPr id="7" name="QC_9_AS.1_1#989f63af3?vaa=1&amp;vcp=1&amp;vis=1&amp;pid=631abe501&amp;color=0,0,0&amp;vtp=1&amp;vaab=1&amp;bbb=1&amp;hb=1&amp;hs=1"/>
          <p:cNvSpPr/>
          <p:nvPr/>
        </p:nvSpPr>
        <p:spPr>
          <a:xfrm>
            <a:off x="539496" y="4240670"/>
            <a:ext cx="9518904" cy="103034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地球位于北半球的夏至与秋分之间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zh-CN" altLang="en-US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此时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地球位于公转轨道中的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①→④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段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BD.98_1#dea7375fc?htil=7&amp;vaa=1&amp;vcp=1&amp;vis=1&amp;pid=631abe50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55152" y="800419"/>
            <a:ext cx="3504297" cy="2559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98_2#dea7375fc?htil=7&amp;vaa=1&amp;vcp=1&amp;vis=1&amp;pid=631abe501&amp;color=0,0,0&amp;vtp=1&amp;vaab=1&amp;bt=1&amp;bbb=1&amp;hb=1&amp;hs=1"/>
          <p:cNvSpPr/>
          <p:nvPr/>
        </p:nvSpPr>
        <p:spPr>
          <a:xfrm>
            <a:off x="539496" y="782130"/>
            <a:ext cx="7114032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（2）2024年9月4日至2025年元旦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，北京的昼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夜长短变化情况是(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100_1#dea7375fc.bracket?vaa=1&amp;vcp=1&amp;vis=1&amp;pid=631abe501&amp;color=0,0,0&amp;vpa=62&amp;vtp=1&amp;vaab=1"/>
          <p:cNvSpPr/>
          <p:nvPr/>
        </p:nvSpPr>
        <p:spPr>
          <a:xfrm>
            <a:off x="3661315" y="1365949"/>
            <a:ext cx="515938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9_BD.98_3#dea7375fc.choices?htil=7&amp;vaa=1&amp;vcp=1&amp;vis=1&amp;pid=631abe501&amp;color=0,0,0&amp;vtp=1&amp;vaab=1&amp;bbb=1&amp;hs=1"/>
          <p:cNvSpPr/>
          <p:nvPr/>
        </p:nvSpPr>
        <p:spPr>
          <a:xfrm>
            <a:off x="539496" y="1964055"/>
            <a:ext cx="7114032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A.昼变长夜变短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.昼变短夜变长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.昼先变长后变短，夜先变短后变长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.昼先变短后变长，夜先变长后变短</a:t>
            </a:r>
            <a:endParaRPr lang="en-US" altLang="zh-CN" sz="2800" dirty="0"/>
          </a:p>
        </p:txBody>
      </p:sp>
      <p:sp>
        <p:nvSpPr>
          <p:cNvPr id="6" name="QC_9_AS.1_1#dea7375fc?vaa=1&amp;vcp=1&amp;vis=1&amp;pid=631abe501&amp;color=0,0,0&amp;vtp=1&amp;vaab=1&amp;bbb=1&amp;hb=1&amp;hs=1"/>
          <p:cNvSpPr/>
          <p:nvPr/>
        </p:nvSpPr>
        <p:spPr>
          <a:xfrm>
            <a:off x="539496" y="4326255"/>
            <a:ext cx="11109960" cy="174528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年冬至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（12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</a:t>
            </a:r>
            <a:r>
              <a:rPr lang="zh-CN" altLang="en-US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京昼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渐短夜渐长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；2024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年冬至至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2025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年元旦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北京昼渐长夜渐短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故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</a:t>
            </a:r>
            <a:r>
              <a:rPr lang="zh-CN" altLang="en-US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2025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年元旦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北京的昼先变短后变长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夜先变长后变短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8_BD#d125755ce?vcp=1&amp;pid=7ea56fe7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同类变式</a:t>
            </a:r>
            <a:endParaRPr lang="en-US" altLang="zh-CN" sz="3000" dirty="0"/>
          </a:p>
        </p:txBody>
      </p:sp>
      <p:sp>
        <p:nvSpPr>
          <p:cNvPr id="3" name="QM_9_BD.102_1#ee1170229?vaa=1&amp;vcp=1&amp;vis=1&amp;pid=d125755ce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北京时间2024年10月30日4时27分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，神舟十九号载人飞船在酒泉卫星发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射中心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（40°N，100°E）成功发射。据此，完成5~6题。</a:t>
            </a:r>
            <a:endParaRPr lang="en-US" altLang="zh-CN" sz="2800" dirty="0"/>
          </a:p>
        </p:txBody>
      </p:sp>
      <p:pic>
        <p:nvPicPr>
          <p:cNvPr id="4" name="QM_9_BD.102_2#ee1170229?vaa=1&amp;vcp=1&amp;vis=1&amp;pid=d125755c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98648" y="2572176"/>
            <a:ext cx="6400800" cy="384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10_BD.103_1#67340c708?vaa=1&amp;vcp=1&amp;vis=1&amp;pid=ee1170229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神舟十九号载人飞船成功发射时，位于智利首都圣地亚哥（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西五区）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的测控站正值白昼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产生该差异的原因是(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10_AN.104_1#67340c708.bracket?vaa=1&amp;vcp=1&amp;vis=1&amp;pid=ee1170229&amp;color=0,0,0&amp;vpa=63&amp;vtp=1&amp;vaab=1"/>
          <p:cNvSpPr/>
          <p:nvPr/>
        </p:nvSpPr>
        <p:spPr>
          <a:xfrm>
            <a:off x="7217314" y="118876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M_9_BD.103_2#67340c708?vaa=1&amp;vcp=1&amp;vis=1&amp;pid=ee117022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81528" y="1891329"/>
            <a:ext cx="6025896" cy="3630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10_BD.103_3#67340c708.choices?vaa=1&amp;vcp=1&amp;vis=1&amp;pid=ee1170229&amp;color=0,0,0&amp;vtp=1&amp;vaab=1&amp;bbb=1"/>
          <p:cNvSpPr/>
          <p:nvPr/>
        </p:nvSpPr>
        <p:spPr>
          <a:xfrm>
            <a:off x="539496" y="56505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.纬度差异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B.气候差异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C.地球公转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.地球自转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9_BD.105_1#ae21ae695?htil=8&amp;vaa=1&amp;vcp=1&amp;vis=1&amp;pid=ee117022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43181" y="900176"/>
            <a:ext cx="5148072" cy="3136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10_BD.105_2#ae21ae695?htil=8&amp;vaa=1&amp;vcp=1&amp;vis=1&amp;pid=ee1170229&amp;color=0,0,0&amp;vtp=1&amp;vaab=1&amp;bt=1&amp;bbb=1&amp;hb=1"/>
          <p:cNvSpPr/>
          <p:nvPr/>
        </p:nvSpPr>
        <p:spPr>
          <a:xfrm>
            <a:off x="539495" y="1214396"/>
            <a:ext cx="6303685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神舟十九号载人飞船发射当天，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相关叙述正确的是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C_10_BD.105_3#ae21ae695.choices?htil=8&amp;vaa=1&amp;vcp=1&amp;vis=1&amp;pid=ee1170229&amp;color=0,0,0&amp;vtp=1&amp;vaab=1&amp;bbb=1&amp;hb=1"/>
          <p:cNvSpPr/>
          <p:nvPr/>
        </p:nvSpPr>
        <p:spPr>
          <a:xfrm>
            <a:off x="539495" y="2427075"/>
            <a:ext cx="6698972" cy="319440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A.当天地球公转到图中的①②之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间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cs typeface="Times New Roman" panose="02020603050405020304" pitchFamily="34" charset="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.当天太阳直射点运行在0°～23.5°S之间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cs typeface="Times New Roman" panose="02020603050405020304" pitchFamily="34" charset="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.当天酒泉的昼长比十堰（32°N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110°E）的昼长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cs typeface="Times New Roman" panose="02020603050405020304" pitchFamily="34" charset="0"/>
              </a:rPr>
              <a:t>D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.当天南极点附近出现极夜现象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9_AS.1_1#ae21ae695?htil=9&amp;vaa=1&amp;vcp=1&amp;vis=1&amp;pid=ee117022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06067" y="742383"/>
            <a:ext cx="5085414" cy="3100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10_AS.1_1#ae21ae695?htil=9&amp;vaa=1&amp;vcp=1&amp;vis=1&amp;pid=ee1170229&amp;color=0,0,0&amp;vtp=1&amp;vaab=1&amp;bt=1&amp;bbb=1&amp;hb=1&amp;hs=1"/>
          <p:cNvSpPr/>
          <p:nvPr/>
        </p:nvSpPr>
        <p:spPr>
          <a:xfrm>
            <a:off x="539496" y="458152"/>
            <a:ext cx="5522976" cy="3573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提示：读图可知，10月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30日处于北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半球的秋分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（9月23日前后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）和冬至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12月22日前后）之间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，即地球公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转到图中的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③④之间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，当天太阳直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射点运行在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0°~23.5°S之间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。秋分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至冬至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，北半球除极夜区外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，纬度</a:t>
            </a:r>
            <a:endParaRPr lang="en-US" altLang="zh-CN" sz="2800" dirty="0"/>
          </a:p>
        </p:txBody>
      </p:sp>
      <p:sp>
        <p:nvSpPr>
          <p:cNvPr id="4" name="QC_10_AN.2_1#ae21ae695?vaa=1&amp;vcp=1&amp;vis=1&amp;pid=ee1170229&amp;color=0,0,0&amp;vtp=1&amp;vaab=1&amp;bbb=1&amp;hs=1"/>
          <p:cNvSpPr/>
          <p:nvPr/>
        </p:nvSpPr>
        <p:spPr>
          <a:xfrm>
            <a:off x="539496" y="5925693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10_AS.1_1#ae21ae695?htil=9&amp;vaa=1&amp;vcp=1&amp;vis=1&amp;pid=ee1170229&amp;color=0,0,0&amp;vtp=1&amp;vaab=1&amp;bt=1&amp;bbb=1&amp;hb=1&amp;hs=1"/>
          <p:cNvSpPr/>
          <p:nvPr/>
        </p:nvSpPr>
        <p:spPr>
          <a:xfrm>
            <a:off x="539496" y="4105084"/>
            <a:ext cx="11112011" cy="17442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越高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，昼越短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。酒泉的纬度较十堰的纬度高，故酒泉的昼长比十堰的昼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北半球的秋分至冬至期间，南极点附近有极昼现象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，故10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月30日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，南极点附近出现极昼现象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#4c27034cf.fixed?vcp=1&amp;pid=5bb63ed6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一、认识地球</a:t>
            </a:r>
            <a:endParaRPr lang="en-US" altLang="zh-CN" sz="4000" dirty="0"/>
          </a:p>
        </p:txBody>
      </p:sp>
      <p:sp>
        <p:nvSpPr>
          <p:cNvPr id="3" name="C_6_BD#4c27034cf.fixed?vcp=1&amp;pid=5bb63ed66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7_BD#ee8ebf867?colgroup=13,15&amp;vcp=1&amp;pid=d38720ddf&amp;color=0,0,0&amp;vtp=1&amp;vaab=1&amp;bt=1&amp;bbb=1&amp;hb=1"/>
          <p:cNvGraphicFramePr>
            <a:graphicFrameLocks noGrp="1"/>
          </p:cNvGraphicFramePr>
          <p:nvPr/>
        </p:nvGraphicFramePr>
        <p:xfrm>
          <a:off x="539496" y="1028573"/>
          <a:ext cx="11091672" cy="4800854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42308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结合材料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说出人类对地球形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状的认识过程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并描述地球的大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（综合思维）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运用地球仪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说出经线与纬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经度与纬度的划分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并能在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地球仪上确定某个地点的经纬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（综合思维）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5800"/>
                        </a:lnSpc>
                      </a:pPr>
                      <a:r>
                        <a:rPr lang="en-US" altLang="zh-CN" sz="1995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7_BD#ee8ebf867.table_image?tii=1&amp;vcp=1&amp;pid=d38720dd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6168" y="1701165"/>
            <a:ext cx="5541264" cy="401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13a66c590?vcp=1&amp;pid=4c27034cf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基础练</a:t>
            </a:r>
            <a:endParaRPr lang="en-US" altLang="zh-CN" sz="3200" dirty="0"/>
          </a:p>
        </p:txBody>
      </p:sp>
      <p:pic>
        <p:nvPicPr>
          <p:cNvPr id="3" name="QC_8_BD.109_1#5b41fb93e?htil=10&amp;vaa=1&amp;vcp=1&amp;vis=1&amp;pid=13a66c59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84733" y="1285528"/>
            <a:ext cx="2194560" cy="256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09_2#5b41fb93e?htil=10&amp;sp=1&amp;vaa=1&amp;vcp=1&amp;vis=1&amp;pid=13a66c590&amp;color=0,0,0&amp;vtp=1&amp;vaab=1&amp;bbb=1&amp;hb=1"/>
          <p:cNvSpPr/>
          <p:nvPr/>
        </p:nvSpPr>
        <p:spPr>
          <a:xfrm>
            <a:off x="539496" y="1267240"/>
            <a:ext cx="878738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（2024·新疆·中考）生活中处处有地理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，同学们可以利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用身边的物品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，通过实验来探究学习地理知识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。手持帆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船模型沿着伞面上下移动的实验可以用来探究地球的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AN.110_1#5b41fb93e.bracket?vaa=1&amp;vcp=1&amp;vis=1&amp;pid=13a66c590&amp;color=0,0,0&amp;vpa=65&amp;vtp=1&amp;vaab=1"/>
          <p:cNvSpPr/>
          <p:nvPr/>
        </p:nvSpPr>
        <p:spPr>
          <a:xfrm>
            <a:off x="816515" y="31970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8_BD.109_3#5b41fb93e.choices?htil=10&amp;vaa=1&amp;vcp=1&amp;vis=1&amp;pid=13a66c590&amp;color=0,0,0&amp;vtp=1&amp;vaab=1&amp;bbb=1"/>
          <p:cNvSpPr/>
          <p:nvPr/>
        </p:nvSpPr>
        <p:spPr>
          <a:xfrm>
            <a:off x="539496" y="3839064"/>
            <a:ext cx="878738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450151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.大小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.地表起伏状况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450151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C.形状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.海陆分布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111_1#a02eafaa6?htil=11&amp;vaa=1&amp;vcp=1&amp;vis=1&amp;pid=13a66c59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47541" y="905256"/>
            <a:ext cx="5074920" cy="256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8_BD.111_2#a02eafaa6?htil=11&amp;vaa=1&amp;vcp=1&amp;vis=1&amp;pid=13a66c590&amp;color=0,0,0&amp;vtp=1&amp;vaab=1&amp;bt=1&amp;bbb=1&amp;hb=1"/>
          <p:cNvSpPr/>
          <p:nvPr/>
        </p:nvSpPr>
        <p:spPr>
          <a:xfrm>
            <a:off x="539496" y="886968"/>
            <a:ext cx="589788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（2023·甘肃天水·中考）人类对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地球形状的认识经历了漫长的过程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读图完成2～3题。</a:t>
            </a:r>
            <a:endParaRPr lang="en-US" altLang="zh-CN" sz="2800" dirty="0"/>
          </a:p>
        </p:txBody>
      </p:sp>
      <p:sp>
        <p:nvSpPr>
          <p:cNvPr id="4" name="QC_9_BD.112_1#65b5df981?htil=11&amp;vaa=1&amp;vcp=1&amp;vis=1&amp;pid=a02eafaa6&amp;color=0,0,0&amp;vtp=1&amp;vaab=1&amp;bbb=1"/>
          <p:cNvSpPr/>
          <p:nvPr/>
        </p:nvSpPr>
        <p:spPr>
          <a:xfrm>
            <a:off x="539496" y="2802890"/>
            <a:ext cx="589788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地球是一个(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9_BD.112_2#65b5df981.choices?htil=11&amp;vaa=1&amp;vcp=1&amp;vis=1&amp;pid=a02eafaa6&amp;color=0,0,0&amp;vtp=1&amp;vaab=1&amp;bbb=1"/>
          <p:cNvSpPr/>
          <p:nvPr/>
        </p:nvSpPr>
        <p:spPr>
          <a:xfrm>
            <a:off x="539496" y="3432365"/>
            <a:ext cx="589788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A.平均半径约6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371千米的正球体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.赤道周长约4万千米的正球体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.两极稍鼓、赤道略扁的不规则球体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.两极稍扁、赤道略鼓的不规则球体</a:t>
            </a:r>
            <a:endParaRPr lang="en-US" altLang="zh-CN" sz="2800" dirty="0"/>
          </a:p>
        </p:txBody>
      </p:sp>
      <p:sp>
        <p:nvSpPr>
          <p:cNvPr id="6" name="QC_9_AN.113_1#65b5df981.bracket?vaa=1&amp;vcp=1&amp;vis=1&amp;pid=a02eafaa6&amp;color=0,0,0&amp;vpa=66&amp;vtp=1&amp;vaab=1"/>
          <p:cNvSpPr/>
          <p:nvPr/>
        </p:nvSpPr>
        <p:spPr>
          <a:xfrm>
            <a:off x="2861214" y="278955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114_1#0c7763cf7?htil=12&amp;vaa=1&amp;vcp=1&amp;vis=1&amp;pid=a02eafaa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59499" y="1980692"/>
            <a:ext cx="5422392" cy="2715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114_2#0c7763cf7?htil=12&amp;vaa=1&amp;vcp=1&amp;vis=1&amp;pid=a02eafaa6&amp;color=0,0,0&amp;vtp=1&amp;vaab=1&amp;bt=1&amp;bbb=1"/>
          <p:cNvSpPr/>
          <p:nvPr/>
        </p:nvSpPr>
        <p:spPr>
          <a:xfrm>
            <a:off x="539496" y="1843532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从地球仪上看，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赤道是(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115_1#0c7763cf7.bracket?vaa=1&amp;vcp=1&amp;vis=1&amp;pid=a02eafaa6&amp;color=0,0,0&amp;vpa=67&amp;vtp=1&amp;vaab=1"/>
          <p:cNvSpPr/>
          <p:nvPr/>
        </p:nvSpPr>
        <p:spPr>
          <a:xfrm>
            <a:off x="4639215" y="183019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9_BD.114_3#0c7763cf7.choices?htil=12&amp;vaa=1&amp;vcp=1&amp;vis=1&amp;pid=a02eafaa6&amp;color=0,0,0&amp;vtp=1&amp;vaab=1&amp;bbb=1"/>
          <p:cNvSpPr/>
          <p:nvPr/>
        </p:nvSpPr>
        <p:spPr>
          <a:xfrm>
            <a:off x="539496" y="2475801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A.东西半球的分界线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.地球仪上最长的经线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.南北半球的分界线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.穿过南北极点的圆圈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8_BD.116_1#2a2e08eaf?vaa=1&amp;vcp=1&amp;vis=1&amp;pid=13a66c590&amp;color=0,0,0&amp;vtp=1&amp;vaab=1&amp;bt=1&amp;bbb=1"/>
          <p:cNvSpPr/>
          <p:nvPr/>
        </p:nvSpPr>
        <p:spPr>
          <a:xfrm>
            <a:off x="539496" y="554400"/>
            <a:ext cx="11109960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读下面的经纬网图，完成4~6题。</a:t>
            </a:r>
            <a:endParaRPr lang="en-US" altLang="zh-CN" sz="2800" dirty="0"/>
          </a:p>
        </p:txBody>
      </p:sp>
      <p:pic>
        <p:nvPicPr>
          <p:cNvPr id="3" name="QM_8_BD.116_2#2a2e08eaf?htil=13&amp;vaa=1&amp;vcp=1&amp;vis=1&amp;pid=13a66c59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52746" y="1155365"/>
            <a:ext cx="4802788" cy="1781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9_BD.117_1#371201770?htil=13&amp;vaa=1&amp;vcp=1&amp;vis=1&amp;pid=2a2e08eaf&amp;color=0,0,0&amp;vtp=1&amp;vaab=1&amp;bbb=1&amp;hs=1"/>
          <p:cNvSpPr/>
          <p:nvPr/>
        </p:nvSpPr>
        <p:spPr>
          <a:xfrm>
            <a:off x="539496" y="1168065"/>
            <a:ext cx="5559552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b点在a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点的(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9_BD.117_2#371201770.choices?htil=13&amp;vaa=1&amp;vcp=1&amp;vis=1&amp;pid=2a2e08eaf&amp;color=0,0,0&amp;vtp=1&amp;vaab=1&amp;bbb=1&amp;hs=1"/>
          <p:cNvSpPr/>
          <p:nvPr/>
        </p:nvSpPr>
        <p:spPr>
          <a:xfrm>
            <a:off x="539496" y="1785983"/>
            <a:ext cx="5559552" cy="1166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.东南方向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.东北方向</a:t>
            </a:r>
            <a:endParaRPr lang="en-US" altLang="zh-CN" sz="2800" dirty="0"/>
          </a:p>
          <a:p>
            <a:pPr latinLnBrk="1">
              <a:lnSpc>
                <a:spcPts val="48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C.西南方向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.西北方向</a:t>
            </a:r>
            <a:endParaRPr lang="en-US" altLang="zh-CN" sz="2800" dirty="0"/>
          </a:p>
        </p:txBody>
      </p:sp>
      <p:sp>
        <p:nvSpPr>
          <p:cNvPr id="6" name="QC_9_AN.1_1#371201770.bracket?vaa=1&amp;vcp=1&amp;vis=1&amp;pid=2a2e08eaf&amp;color=0,0,0&amp;vpa=68&amp;vtp=1&amp;vaab=1"/>
          <p:cNvSpPr/>
          <p:nvPr/>
        </p:nvSpPr>
        <p:spPr>
          <a:xfrm>
            <a:off x="2840578" y="1161207"/>
            <a:ext cx="515938" cy="5392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9_BD.119_1#5e5477d4e?htil=13&amp;vaa=1&amp;vcp=1&amp;vis=1&amp;pid=2a2e08eaf&amp;color=0,0,0&amp;vtp=1&amp;vaab=1&amp;bbb=1"/>
          <p:cNvSpPr/>
          <p:nvPr/>
        </p:nvSpPr>
        <p:spPr>
          <a:xfrm>
            <a:off x="539496" y="3277027"/>
            <a:ext cx="5559552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点所在的半球是(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9_AN.2_1#5e5477d4e.bracket?vaa=1&amp;vcp=1&amp;vis=1&amp;pid=2a2e08eaf&amp;color=0,0,0&amp;vpa=69&amp;vtp=1&amp;vaab=1"/>
          <p:cNvSpPr/>
          <p:nvPr/>
        </p:nvSpPr>
        <p:spPr>
          <a:xfrm>
            <a:off x="3729577" y="3270169"/>
            <a:ext cx="515938" cy="5392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9" name="QC_9_BD.119_2#5e5477d4e.choices?htil=13&amp;vaa=1&amp;vcp=1&amp;vis=1&amp;pid=2a2e08eaf&amp;color=0,0,0&amp;vtp=1&amp;vaab=1&amp;bbb=1&amp;hs=1"/>
          <p:cNvSpPr/>
          <p:nvPr/>
        </p:nvSpPr>
        <p:spPr>
          <a:xfrm>
            <a:off x="539496" y="3896087"/>
            <a:ext cx="11109960" cy="1166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A.南半球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、东半球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.南半球、西半球</a:t>
            </a:r>
            <a:endParaRPr lang="en-US" altLang="zh-CN" sz="2800" dirty="0"/>
          </a:p>
          <a:p>
            <a:pPr latinLnBrk="1">
              <a:lnSpc>
                <a:spcPts val="48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.北半球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、西半球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.北半球、东半球</a:t>
            </a:r>
            <a:endParaRPr lang="en-US" altLang="zh-CN" sz="2800" dirty="0"/>
          </a:p>
        </p:txBody>
      </p:sp>
      <p:sp>
        <p:nvSpPr>
          <p:cNvPr id="10" name="QC_9_BD.121_1#b8fb81720?vaa=1&amp;vcp=1&amp;vis=1&amp;pid=2a2e08eaf&amp;color=0,0,0&amp;vtp=1&amp;vaab=1&amp;bbb=1&amp;hs=1"/>
          <p:cNvSpPr/>
          <p:nvPr/>
        </p:nvSpPr>
        <p:spPr>
          <a:xfrm>
            <a:off x="539496" y="5135545"/>
            <a:ext cx="11109960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阴影区域①和阴影区域②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所表示的面积大小关系为(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1" name="QC_9_AN.122_1#b8fb81720.bracket?vaa=1&amp;vcp=1&amp;vis=1&amp;pid=2a2e08eaf&amp;color=0,0,0&amp;vpa=70&amp;vtp=1&amp;vaab=1"/>
          <p:cNvSpPr/>
          <p:nvPr/>
        </p:nvSpPr>
        <p:spPr>
          <a:xfrm>
            <a:off x="8906414" y="5128687"/>
            <a:ext cx="515938" cy="5392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2" name="QC_9_BD.121_2#b8fb81720.choices?vaa=1&amp;vcp=1&amp;vis=1&amp;pid=2a2e08eaf&amp;color=0,0,0&amp;vtp=1&amp;vaab=1&amp;bbb=1&amp;hs=1"/>
          <p:cNvSpPr/>
          <p:nvPr/>
        </p:nvSpPr>
        <p:spPr>
          <a:xfrm>
            <a:off x="539496" y="5750351"/>
            <a:ext cx="11109960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  <a:tabLst>
                <a:tab pos="2888615" algn="l"/>
                <a:tab pos="5586730" algn="l"/>
                <a:tab pos="84372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.①＞②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=②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C.②＞①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.不确定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11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8_BD.123_1#66ec0d1d3?vaa=1&amp;vcp=1&amp;vis=1&amp;pid=13a66c590&amp;color=0,0,0&amp;vtp=1&amp;vaab=1&amp;bt=1&amp;bbb=1&amp;hb=1"/>
          <p:cNvSpPr/>
          <p:nvPr/>
        </p:nvSpPr>
        <p:spPr>
          <a:xfrm>
            <a:off x="539496" y="72704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（2022·江西九江·中考）暑期，小杰开启了北京之行。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入住酒店时，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他发现挂在大堂墙上四个城市的钟表时间不一样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。读图，完成7～8题。</a:t>
            </a:r>
            <a:endParaRPr lang="en-US" altLang="zh-CN" sz="2800" dirty="0"/>
          </a:p>
        </p:txBody>
      </p:sp>
      <p:pic>
        <p:nvPicPr>
          <p:cNvPr id="3" name="QM_8_BD.123_2#66ec0d1d3?vaa=1&amp;vcp=1&amp;vis=1&amp;pid=13a66c59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063972"/>
            <a:ext cx="5458968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9_BD.124_1#2172cdf6b?vaa=1&amp;vcp=1&amp;vis=1&amp;pid=66ec0d1d3&amp;color=0,0,0&amp;vtp=1&amp;vaab=1&amp;bbb=1"/>
          <p:cNvSpPr/>
          <p:nvPr/>
        </p:nvSpPr>
        <p:spPr>
          <a:xfrm>
            <a:off x="539496" y="365147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造成图中四个城市时间差异的原因是(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9_AN.1_1#2172cdf6b.bracket?vaa=1&amp;vcp=1&amp;vis=1&amp;pid=66ec0d1d3&amp;color=0,0,0&amp;vpa=71&amp;vtp=1&amp;vaab=1"/>
          <p:cNvSpPr/>
          <p:nvPr/>
        </p:nvSpPr>
        <p:spPr>
          <a:xfrm>
            <a:off x="6772814" y="363813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9_BD.124_2#2172cdf6b.choices?vaa=1&amp;vcp=1&amp;vis=1&amp;pid=66ec0d1d3&amp;color=0,0,0&amp;vtp=1&amp;vaab=1&amp;bbb=1"/>
          <p:cNvSpPr/>
          <p:nvPr/>
        </p:nvSpPr>
        <p:spPr>
          <a:xfrm>
            <a:off x="539496" y="42749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.地球公转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B.地球自转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C.地壳运动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.生活习惯</a:t>
            </a:r>
            <a:endParaRPr lang="en-US" altLang="zh-CN" sz="2800" dirty="0"/>
          </a:p>
        </p:txBody>
      </p:sp>
      <p:sp>
        <p:nvSpPr>
          <p:cNvPr id="7" name="QC_9_BD.126_1#0c0630481?vaa=1&amp;vcp=1&amp;vis=1&amp;pid=66ec0d1d3&amp;color=0,0,0&amp;vtp=1&amp;vaab=1&amp;bbb=1"/>
          <p:cNvSpPr/>
          <p:nvPr/>
        </p:nvSpPr>
        <p:spPr>
          <a:xfrm>
            <a:off x="539496" y="489658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北京和东京的时间差异较小，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这是因为两地(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9_AN.127_1#0c0630481.bracket?vaa=1&amp;vcp=1&amp;vis=1&amp;pid=66ec0d1d3&amp;color=0,0,0&amp;vpa=72&amp;vtp=1&amp;vaab=1"/>
          <p:cNvSpPr/>
          <p:nvPr/>
        </p:nvSpPr>
        <p:spPr>
          <a:xfrm>
            <a:off x="7839614" y="488324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9" name="QC_9_BD.126_2#0c0630481.choices?vaa=1&amp;vcp=1&amp;vis=1&amp;pid=66ec0d1d3&amp;color=0,0,0&amp;vtp=1&amp;vaab=1&amp;bbb=1"/>
          <p:cNvSpPr/>
          <p:nvPr/>
        </p:nvSpPr>
        <p:spPr>
          <a:xfrm>
            <a:off x="539496" y="551824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.经度相差小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B.纬度相差小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C.文化差异小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.经济差距小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128_1#e7ebcf807?htil=14&amp;vaa=1&amp;vcp=1&amp;vis=1&amp;pid=13a66c59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86216" y="1273143"/>
            <a:ext cx="2541466" cy="2457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8_BD.128_2#e7ebcf807?htil=14&amp;vaa=1&amp;vcp=1&amp;vis=1&amp;pid=13a66c590&amp;color=0,0,0&amp;vtp=1&amp;vaab=1&amp;bt=1&amp;bbb=1&amp;hb=1&amp;hs=1"/>
          <p:cNvSpPr/>
          <p:nvPr/>
        </p:nvSpPr>
        <p:spPr>
          <a:xfrm>
            <a:off x="539496" y="1285843"/>
            <a:ext cx="79278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图表示某日地球太阳光照图（阴影部分表示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黑夜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），读图完成9～10题。</a:t>
            </a:r>
            <a:endParaRPr lang="en-US" altLang="zh-CN" sz="2800" dirty="0"/>
          </a:p>
        </p:txBody>
      </p:sp>
      <p:sp>
        <p:nvSpPr>
          <p:cNvPr id="4" name="QC_9_BD.129_1#d646a5877?htil=14&amp;vaa=1&amp;vcp=1&amp;vis=1&amp;pid=e7ebcf807&amp;color=0,0,0&amp;vtp=1&amp;vaab=1&amp;bbb=1&amp;hs=1"/>
          <p:cNvSpPr/>
          <p:nvPr/>
        </p:nvSpPr>
        <p:spPr>
          <a:xfrm>
            <a:off x="539496" y="2561050"/>
            <a:ext cx="792784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此时，A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地的昼夜长短情况是(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9_BD.129_2#d646a5877.choices?htil=14&amp;vaa=1&amp;vcp=1&amp;vis=1&amp;pid=e7ebcf807&amp;color=0,0,0&amp;vtp=1&amp;vaab=1&amp;bbb=1&amp;hs=1"/>
          <p:cNvSpPr/>
          <p:nvPr/>
        </p:nvSpPr>
        <p:spPr>
          <a:xfrm>
            <a:off x="539496" y="3182715"/>
            <a:ext cx="792784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054860" algn="l"/>
                <a:tab pos="4071620" algn="l"/>
                <a:tab pos="60883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.昼夜等长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B.昼短夜长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C.昼长夜短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.出现极昼</a:t>
            </a:r>
            <a:endParaRPr lang="en-US" altLang="zh-CN" sz="2800" dirty="0"/>
          </a:p>
        </p:txBody>
      </p:sp>
      <p:sp>
        <p:nvSpPr>
          <p:cNvPr id="6" name="QC_9_AN.1_1#d646a5877.bracket?vaa=1&amp;vcp=1&amp;vis=1&amp;pid=e7ebcf807&amp;color=0,0,0&amp;vpa=73&amp;vtp=1&amp;vaab=1"/>
          <p:cNvSpPr/>
          <p:nvPr/>
        </p:nvSpPr>
        <p:spPr>
          <a:xfrm>
            <a:off x="5607590" y="254771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9_BD.131_1#1adc77375?htil=14&amp;vaa=1&amp;vcp=1&amp;vis=1&amp;pid=e7ebcf807&amp;color=0,0,0&amp;vtp=1&amp;vaab=1&amp;bbb=1"/>
          <p:cNvSpPr/>
          <p:nvPr/>
        </p:nvSpPr>
        <p:spPr>
          <a:xfrm>
            <a:off x="539496" y="4348702"/>
            <a:ext cx="792784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此时，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最接近下列我国节日中的(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9_AN.132_1#1adc77375.bracket?vaa=1&amp;vcp=1&amp;vis=1&amp;pid=e7ebcf807&amp;color=0,0,0&amp;vpa=74&amp;vtp=1&amp;vaab=1"/>
          <p:cNvSpPr/>
          <p:nvPr/>
        </p:nvSpPr>
        <p:spPr>
          <a:xfrm>
            <a:off x="6239415" y="433536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9" name="QC_9_BD.131_2#1adc77375.choices?htil=14&amp;vaa=1&amp;vcp=1&amp;vis=1&amp;pid=e7ebcf807&amp;color=0,0,0&amp;vtp=1&amp;vaab=1&amp;bbb=1&amp;hs=1"/>
          <p:cNvSpPr/>
          <p:nvPr/>
        </p:nvSpPr>
        <p:spPr>
          <a:xfrm>
            <a:off x="539496" y="497214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.端午节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B.元旦节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C.清明节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.国庆节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133_1#7a28a95bf?htil=15&amp;vaa=1&amp;vcp=1&amp;vis=1&amp;pid=13a66c59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905" y="1564481"/>
            <a:ext cx="4279392" cy="3675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8_BD.133_2#7a28a95bf?htil=15&amp;vaa=1&amp;vcp=1&amp;vis=1&amp;pid=13a66c590&amp;color=0,0,0&amp;vtp=1&amp;vaab=1&amp;bt=1&amp;bbb=1&amp;hb=1"/>
          <p:cNvSpPr/>
          <p:nvPr/>
        </p:nvSpPr>
        <p:spPr>
          <a:xfrm>
            <a:off x="539496" y="1546193"/>
            <a:ext cx="6702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读某半球某日的太阳光照图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，图中最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外圈表示赤道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，中心点为极点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，箭头表示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地球自转方向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，阴影部分表示黑夜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，非阴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影部分表示白昼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。读图，完成11～12题。</a:t>
            </a:r>
            <a:endParaRPr lang="en-US" altLang="zh-CN" sz="2800" dirty="0"/>
          </a:p>
        </p:txBody>
      </p:sp>
      <p:sp>
        <p:nvSpPr>
          <p:cNvPr id="4" name="QC_9_BD.134_1#4b72feba6?htil=15&amp;vaa=1&amp;vcp=1&amp;vis=1&amp;pid=7a28a95bf&amp;color=0,0,0&amp;vtp=1&amp;vaab=1&amp;bbb=1"/>
          <p:cNvSpPr/>
          <p:nvPr/>
        </p:nvSpPr>
        <p:spPr>
          <a:xfrm>
            <a:off x="539496" y="4109815"/>
            <a:ext cx="6702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图示意北半球的节气是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9_BD.134_2#4b72feba6.choices?htil=15&amp;vaa=1&amp;vcp=1&amp;vis=1&amp;pid=7a28a95bf&amp;color=0,0,0&amp;vtp=1&amp;vaab=1&amp;bbb=1"/>
          <p:cNvSpPr/>
          <p:nvPr/>
        </p:nvSpPr>
        <p:spPr>
          <a:xfrm>
            <a:off x="539496" y="4731480"/>
            <a:ext cx="6702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748155" algn="l"/>
                <a:tab pos="3458845" algn="l"/>
                <a:tab pos="516953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.春分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B.秋分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C.夏至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.冬至</a:t>
            </a:r>
            <a:endParaRPr lang="en-US" altLang="zh-CN" sz="2800" dirty="0"/>
          </a:p>
        </p:txBody>
      </p:sp>
      <p:sp>
        <p:nvSpPr>
          <p:cNvPr id="6" name="QC_9_AN.135_1#4b72feba6.bracket?vaa=1&amp;vcp=1&amp;vis=1&amp;pid=7a28a95bf&amp;color=0,0,0&amp;vpa=75&amp;vtp=1&amp;vaab=1"/>
          <p:cNvSpPr/>
          <p:nvPr/>
        </p:nvSpPr>
        <p:spPr>
          <a:xfrm>
            <a:off x="5152993" y="409648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136_1#eabc15748?htil=16&amp;vaa=1&amp;vcp=1&amp;vis=1&amp;pid=7a28a95b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73472" y="1636776"/>
            <a:ext cx="4334256" cy="372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136_2#eabc15748?htil=16&amp;vaa=1&amp;vcp=1&amp;vis=1&amp;pid=7a28a95bf&amp;color=0,0,0&amp;vtp=1&amp;vaab=1&amp;bt=1&amp;bbb=1"/>
          <p:cNvSpPr/>
          <p:nvPr/>
        </p:nvSpPr>
        <p:spPr>
          <a:xfrm>
            <a:off x="539496" y="1499616"/>
            <a:ext cx="66476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此时甲地的昼长为(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138_1#eabc15748.bracket?vaa=1&amp;vcp=1&amp;vis=1&amp;pid=7a28a95bf&amp;color=0,0,0&amp;vpa=76&amp;vtp=1&amp;vaab=1"/>
          <p:cNvSpPr/>
          <p:nvPr/>
        </p:nvSpPr>
        <p:spPr>
          <a:xfrm>
            <a:off x="4105815" y="148628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9_BD.136_3#eabc15748.choices?htil=16&amp;vaa=1&amp;vcp=1&amp;vis=1&amp;pid=7a28a95bf&amp;color=0,0,0&amp;vtp=1&amp;vaab=1&amp;bbb=1"/>
          <p:cNvSpPr/>
          <p:nvPr/>
        </p:nvSpPr>
        <p:spPr>
          <a:xfrm>
            <a:off x="539496" y="2131885"/>
            <a:ext cx="664768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4315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0小时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.9小时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43154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12小时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.24小时</a:t>
            </a:r>
            <a:endParaRPr lang="en-US" altLang="zh-CN" sz="2800" dirty="0"/>
          </a:p>
        </p:txBody>
      </p:sp>
      <p:sp>
        <p:nvSpPr>
          <p:cNvPr id="6" name="QC_9_AS.1_1#eabc15748?htil=16&amp;vaa=1&amp;vcp=1&amp;vis=1&amp;pid=7a28a95bf&amp;color=0,0,0&amp;vtp=1&amp;vaab=1&amp;bbb=1&amp;hb=1"/>
          <p:cNvSpPr/>
          <p:nvPr/>
        </p:nvSpPr>
        <p:spPr>
          <a:xfrm>
            <a:off x="539496" y="3408870"/>
            <a:ext cx="664768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提示：甲地位于赤道上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，赤道上的各地始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终昼夜等长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，昼夜时长均为12小时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8_BD.140_1#d5799dc62?vaa=1&amp;vcp=1&amp;vis=1&amp;pid=13a66c590&amp;color=0,0,0&amp;vtp=1&amp;vaab=1&amp;bt=1&amp;bbb=1"/>
          <p:cNvSpPr/>
          <p:nvPr/>
        </p:nvSpPr>
        <p:spPr>
          <a:xfrm>
            <a:off x="539496" y="138988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读下面的经纬网图，完成13～14题。</a:t>
            </a:r>
            <a:endParaRPr lang="en-US" altLang="zh-CN" sz="2800" dirty="0"/>
          </a:p>
        </p:txBody>
      </p:sp>
      <p:pic>
        <p:nvPicPr>
          <p:cNvPr id="3" name="QM_8_BD.140_2#d5799dc62?htil=17&amp;vaa=1&amp;vcp=1&amp;vis=1&amp;pid=13a66c59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60314" y="2071497"/>
            <a:ext cx="4005072" cy="3383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9_BD.141_1#bb6c96ff1?htil=17&amp;vaa=1&amp;vcp=1&amp;vis=1&amp;pid=d5799dc62&amp;color=0,0,0&amp;vtp=1&amp;vaab=1&amp;bbb=1&amp;hb=1"/>
          <p:cNvSpPr/>
          <p:nvPr/>
        </p:nvSpPr>
        <p:spPr>
          <a:xfrm>
            <a:off x="539496" y="2017585"/>
            <a:ext cx="697687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图中四地，既位于西半球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，又位于南半球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9_BD.141_2#bb6c96ff1.choices?htil=17&amp;vaa=1&amp;vcp=1&amp;vis=1&amp;pid=d5799dc62&amp;color=0,0,0&amp;vtp=1&amp;vaab=1&amp;bbb=1"/>
          <p:cNvSpPr/>
          <p:nvPr/>
        </p:nvSpPr>
        <p:spPr>
          <a:xfrm>
            <a:off x="539496" y="3286760"/>
            <a:ext cx="697687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816735" algn="l"/>
                <a:tab pos="3596005" algn="l"/>
                <a:tab pos="537527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B.乙地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C.丙地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.丁地</a:t>
            </a:r>
            <a:endParaRPr lang="en-US" altLang="zh-CN" sz="2800" dirty="0"/>
          </a:p>
        </p:txBody>
      </p:sp>
      <p:sp>
        <p:nvSpPr>
          <p:cNvPr id="6" name="QC_9_AN.142_1#bb6c96ff1.bracket?vaa=1&amp;vcp=1&amp;vis=1&amp;pid=d5799dc62&amp;color=0,0,0&amp;vpa=77&amp;vtp=1&amp;vaab=1"/>
          <p:cNvSpPr/>
          <p:nvPr/>
        </p:nvSpPr>
        <p:spPr>
          <a:xfrm>
            <a:off x="1527714" y="265195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143_1#5108106d8?htil=18&amp;vaa=1&amp;vcp=1&amp;vis=1&amp;pid=d5799dc6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6096" y="1540256"/>
            <a:ext cx="4005072" cy="3383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143_2#5108106d8?htil=18&amp;vaa=1&amp;vcp=1&amp;vis=1&amp;pid=d5799dc62&amp;color=0,0,0&amp;vtp=1&amp;vaab=1&amp;bt=1&amp;bbb=1&amp;hb=1"/>
          <p:cNvSpPr/>
          <p:nvPr/>
        </p:nvSpPr>
        <p:spPr>
          <a:xfrm>
            <a:off x="539496" y="1521968"/>
            <a:ext cx="697687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下列关于图中甲、乙、丙、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丁四地的叙述，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BD.143_3#5108106d8.choices?htil=18&amp;vaa=1&amp;vcp=1&amp;vis=1&amp;pid=d5799dc62&amp;color=0,0,0&amp;vtp=1&amp;vaab=1&amp;bbb=1"/>
          <p:cNvSpPr/>
          <p:nvPr/>
        </p:nvSpPr>
        <p:spPr>
          <a:xfrm>
            <a:off x="539496" y="2804985"/>
            <a:ext cx="697687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A.甲地位于丙地的西北方向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.乙地有极昼、极夜现象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.丙地所在的经线比甲、丁两地所在的经线长</a:t>
            </a:r>
            <a:endParaRPr lang="en-US" altLang="zh-CN" sz="2800" spc="-5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.丁地位于中纬度地区</a:t>
            </a:r>
            <a:endParaRPr lang="en-US" altLang="zh-CN" sz="2800" dirty="0"/>
          </a:p>
        </p:txBody>
      </p:sp>
      <p:sp>
        <p:nvSpPr>
          <p:cNvPr id="5" name="QC_9_AN.144_1#5108106d8.bracket?vaa=1&amp;vcp=1&amp;vis=1&amp;pid=d5799dc62&amp;color=0,0,0&amp;vpa=78&amp;vtp=1&amp;vaab=1"/>
          <p:cNvSpPr/>
          <p:nvPr/>
        </p:nvSpPr>
        <p:spPr>
          <a:xfrm>
            <a:off x="2238914" y="215633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7_BD#ee8ebf867?colgroup=13,15&amp;vcp=1&amp;pid=d38720ddf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380871"/>
          <a:ext cx="11091672" cy="4800854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42308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能用简单的方法演示地球的自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转运动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说出地球的自转方向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周期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说出地球自转产生的主要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自然现象及其对人们生产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的影响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（地理实践力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综合思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5800"/>
                        </a:lnSpc>
                      </a:pPr>
                      <a:r>
                        <a:rPr lang="en-US" altLang="zh-CN" sz="1995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7_BD#ee8ebf867.table_image?tii=2&amp;vcp=1&amp;pid=d38720ddf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6168" y="2053463"/>
            <a:ext cx="5541264" cy="401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ee8ebf867?colgroup=13,15&amp;vcp=1&amp;pid=d38720ddf&amp;color=0,0,0&amp;mp=1&amp;vtp=1&amp;vaab=1&amp;bt=1&amp;bbb=1"/>
          <p:cNvSpPr txBox="1"/>
          <p:nvPr/>
        </p:nvSpPr>
        <p:spPr>
          <a:xfrm>
            <a:off x="10913023" y="67246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5a05df74e?vcp=1&amp;pid=4c27034cf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提升练</a:t>
            </a:r>
            <a:endParaRPr lang="en-US" altLang="zh-CN" sz="3200" dirty="0"/>
          </a:p>
        </p:txBody>
      </p:sp>
      <p:pic>
        <p:nvPicPr>
          <p:cNvPr id="3" name="QM_8_BD.145_1#3023489df?htil=19&amp;vaa=1&amp;vcp=1&amp;vis=1&amp;pid=5a05df74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12323" y="1285528"/>
            <a:ext cx="4983480" cy="4928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8_BD.145_2#3023489df?htil=19&amp;vaa=1&amp;vcp=1&amp;vis=1&amp;pid=5a05df74e&amp;color=0,0,0&amp;vtp=1&amp;vaab=1&amp;bbb=1&amp;hb=1"/>
          <p:cNvSpPr/>
          <p:nvPr/>
        </p:nvSpPr>
        <p:spPr>
          <a:xfrm>
            <a:off x="539496" y="1267240"/>
            <a:ext cx="5998464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（2023·山东烟台·中考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）在探究地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球运动及其产生的地理现象时，小明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用某软件查阅了杭州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、广州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、南宁和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拉萨四个城市的日出和日落时刻，并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留存了截图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。读杭州、广州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、南宁和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拉萨四个城市在我国的地理位置图，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完成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15~17题。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9_BD.146_1#d4a668786?sp=1&amp;vaa=1&amp;vcp=1&amp;vis=1&amp;pid=3023489df&amp;color=0,0,0&amp;vtp=1&amp;vaab=1&amp;bt=1&amp;bbb=1&amp;hb=1&amp;htil=1"/>
          <p:cNvSpPr/>
          <p:nvPr/>
        </p:nvSpPr>
        <p:spPr>
          <a:xfrm>
            <a:off x="539995" y="1179193"/>
            <a:ext cx="11112011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小明在统计这四个城市的日出日落时刻时，发现截图上缺失了城市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名称，他用数字序号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①②③④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进行了标注，并运用地球运动原理对各城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市数据进行了比较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（见下表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），以下判断正确的是(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graphicFrame>
        <p:nvGraphicFramePr>
          <p:cNvPr id="51" name="QC_9_BD.146_2#d4a668786?colgroup=4,5,5,5,5&amp;vaa=1&amp;vcp=1&amp;vis=1&amp;pid=3023489df&amp;color=0,0,0&amp;vtp=1&amp;vaab=1&amp;bbb=1"/>
          <p:cNvGraphicFramePr>
            <a:graphicFrameLocks noGrp="1"/>
          </p:cNvGraphicFramePr>
          <p:nvPr/>
        </p:nvGraphicFramePr>
        <p:xfrm>
          <a:off x="539496" y="3156839"/>
          <a:ext cx="11055096" cy="2521968"/>
        </p:xfrm>
        <a:graphic>
          <a:graphicData uri="http://schemas.openxmlformats.org/drawingml/2006/table">
            <a:tbl>
              <a:tblPr/>
              <a:tblGrid>
                <a:gridCol w="18013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34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134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134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134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304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城市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04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日出时刻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7：01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6：02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5：44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5：03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04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日落时刻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20：43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19：21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19：03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18：49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304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昼长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13小时42分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13小时19分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13小时19分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13小时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46分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148_1#d4a668786?htil=20&amp;vaa=1&amp;vcp=1&amp;vis=1&amp;pid=3023489d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15744" y="1568196"/>
            <a:ext cx="3730752" cy="3739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148_2#d4a668786.choices?htil=20&amp;vaa=1&amp;vcp=1&amp;vis=1&amp;pid=3023489df&amp;color=0,0,0&amp;vtp=1&amp;vaab=1&amp;bt=1&amp;bbb=1&amp;hb=1"/>
          <p:cNvSpPr/>
          <p:nvPr/>
        </p:nvSpPr>
        <p:spPr>
          <a:xfrm>
            <a:off x="539496" y="1549908"/>
            <a:ext cx="7242048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A.四个城市都是昼短夜长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.城市①④比城市②③的白昼时间长，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城市①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分别是纬度较低的广州和南宁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.城市①④中，城市④日出时刻较早，是拉萨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.城市②③中，城市③日出时刻较早，是广州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AS.1_1#d4a668786?htil=21&amp;vaa=1&amp;vcp=1&amp;vis=1&amp;pid=3023489d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50490" y="1362424"/>
            <a:ext cx="3267181" cy="3275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AS.1_1#d4a668786?htil=21&amp;vaa=1&amp;vcp=1&amp;vis=1&amp;pid=3023489df&amp;color=0,0,0&amp;vtp=1&amp;vaab=1&amp;bt=1&amp;bbb=1&amp;hb=1&amp;hs=1"/>
          <p:cNvSpPr/>
          <p:nvPr/>
        </p:nvSpPr>
        <p:spPr>
          <a:xfrm>
            <a:off x="539496" y="1225264"/>
            <a:ext cx="7278624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提示：读表格可知，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四个城市的昼长都大于12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，都是昼长夜短，进而可知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，此时太阳直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射北半球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，为北半球的夏半年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。北半球的夏半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，除极昼区外，北半球纬度越高，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白昼越长，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城市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①④比城市②③的白昼时间长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，因此城市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分别是纬度较高的拉萨和杭州。城市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城市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④的昼长相差不大，纬度相近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，纬度相近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9_AS.1_1#d4a668786?htil=21&amp;vaa=1&amp;vcp=1&amp;vis=1&amp;pid=3023489df&amp;color=0,0,0&amp;vtp=1&amp;vaab=1&amp;bt=1&amp;bbb=1&amp;hb=1&amp;hs=1&amp;htil=1"/>
          <p:cNvSpPr/>
          <p:nvPr/>
        </p:nvSpPr>
        <p:spPr>
          <a:xfrm>
            <a:off x="539496" y="1548565"/>
            <a:ext cx="7483994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的两地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，越靠东的地点，日出时刻越早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。由表中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，城市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④的日出时刻较早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，故城市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④是杭州，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城市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①是拉萨。城市②③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的昼长相同，故两地的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纬度相同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，城市③的时刻较早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，故城市③是位置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靠东的广州，城市②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是南宁</a:t>
            </a:r>
            <a:endParaRPr lang="en-US" altLang="zh-CN" sz="2800" dirty="0"/>
          </a:p>
        </p:txBody>
      </p:sp>
      <p:sp>
        <p:nvSpPr>
          <p:cNvPr id="3" name="QC_9_AN.1_1#d4a668786?vaa=1&amp;vcp=1&amp;vis=1&amp;pid=3023489df&amp;color=0,0,0&amp;vtp=1&amp;vaab=1&amp;bbb=1&amp;htil=1"/>
          <p:cNvSpPr/>
          <p:nvPr/>
        </p:nvSpPr>
        <p:spPr>
          <a:xfrm>
            <a:off x="539496" y="4742443"/>
            <a:ext cx="7483994" cy="5536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M_8_AS.1_1#d4a668786?htil=21&amp;vaa=1&amp;vcp=1&amp;vis=1&amp;pid=3023489d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50490" y="1689109"/>
            <a:ext cx="3267181" cy="3275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9_BD.151_1#d51ec1e13?htil=22&amp;vaa=1&amp;vcp=1&amp;vis=1&amp;pid=3023489d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72697" y="767206"/>
            <a:ext cx="4157907" cy="2222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151_2#d51ec1e13?htil=22&amp;sp=1&amp;vaa=1&amp;vcp=1&amp;vis=1&amp;pid=3023489df&amp;color=0,0,0&amp;vtp=1&amp;vaab=1&amp;bt=1&amp;bbb=1&amp;hb=1&amp;hs=1"/>
          <p:cNvSpPr/>
          <p:nvPr/>
        </p:nvSpPr>
        <p:spPr>
          <a:xfrm>
            <a:off x="539496" y="748918"/>
            <a:ext cx="5559552" cy="2661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一周后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，小明对这四个城市的日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出和日落时刻再次进行了统计，发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现各城市的日出时刻更早，日落时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刻更晚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。据此推测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，此时段最接近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下列节气中的(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9_AN.153_1#d51ec1e13.bracket?vaa=1&amp;vcp=1&amp;vis=1&amp;pid=3023489df&amp;color=0,0,0&amp;vpa=80&amp;vtp=1&amp;vaab=1"/>
          <p:cNvSpPr/>
          <p:nvPr/>
        </p:nvSpPr>
        <p:spPr>
          <a:xfrm>
            <a:off x="2950114" y="2920555"/>
            <a:ext cx="515938" cy="4820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9_BD.151_3#d51ec1e13.choices?vaa=1&amp;vcp=1&amp;vis=1&amp;pid=3023489df&amp;color=0,0,0&amp;vtp=1&amp;vaab=1&amp;bbb=1&amp;hs=1"/>
          <p:cNvSpPr/>
          <p:nvPr/>
        </p:nvSpPr>
        <p:spPr>
          <a:xfrm>
            <a:off x="539496" y="3464940"/>
            <a:ext cx="11109960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1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.小满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B.大暑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C.小雪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.立春</a:t>
            </a:r>
            <a:endParaRPr lang="en-US" altLang="zh-CN" sz="2800" dirty="0"/>
          </a:p>
        </p:txBody>
      </p:sp>
      <p:sp>
        <p:nvSpPr>
          <p:cNvPr id="6" name="QC_9_AS.1_1#d51ec1e13?vaa=1&amp;vcp=1&amp;vis=1&amp;pid=3023489df&amp;color=0,0,0&amp;vtp=1&amp;vaab=1&amp;bbb=1&amp;hb=1&amp;hs=1"/>
          <p:cNvSpPr/>
          <p:nvPr/>
        </p:nvSpPr>
        <p:spPr>
          <a:xfrm>
            <a:off x="539496" y="3993134"/>
            <a:ext cx="11109960" cy="2115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提示：根据上题分析可知，此时四地昼长夜短，太阳直射北半球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；一周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，四个城市的日出时刻更早，日落时刻更晚，说明白昼时间变长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，进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而可知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，该时段太阳直射点向北移动。综上可推测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，此时段位于北半球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的春分和夏至之间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。四个选项中，只有小满处于这个区间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BD.155_1#e972fcc00?htil=23&amp;vaa=1&amp;vcp=1&amp;vis=1&amp;pid=3023489d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99634" y="1252728"/>
            <a:ext cx="4370832" cy="4370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BD.155_2#e972fcc00?htil=23&amp;vaa=1&amp;vcp=1&amp;vis=1&amp;pid=3023489df&amp;color=0,0,0&amp;vtp=1&amp;vaab=1&amp;bt=1&amp;bbb=1&amp;hb=1"/>
          <p:cNvSpPr/>
          <p:nvPr/>
        </p:nvSpPr>
        <p:spPr>
          <a:xfrm>
            <a:off x="539496" y="1234440"/>
            <a:ext cx="661111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该时段在山东烟台最有可能见到的现象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9_BD.155_3#e972fcc00.choices?htil=23&amp;vaa=1&amp;vcp=1&amp;vis=1&amp;pid=3023489df&amp;color=0,0,0&amp;vtp=1&amp;vaab=1&amp;bbb=1"/>
          <p:cNvSpPr/>
          <p:nvPr/>
        </p:nvSpPr>
        <p:spPr>
          <a:xfrm>
            <a:off x="539496" y="2517457"/>
            <a:ext cx="661111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A.大雁正飞往南方过冬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.果园里红红的苹果挂满枝头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.正午阳光照进室内的面积越来越小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.热力公司开始集体供暖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8_AS.1_1#e972fcc00?htil=24&amp;vaa=1&amp;vcp=1&amp;vis=1&amp;pid=3023489d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82617" y="726249"/>
            <a:ext cx="4315968" cy="4315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9_AS.1_1#e972fcc00?htil=24&amp;vaa=1&amp;vcp=1&amp;vis=1&amp;pid=3023489df&amp;color=0,0,0&amp;vtp=1&amp;vaab=1&amp;bt=1&amp;bbb=1&amp;hb=1&amp;hs=1"/>
          <p:cNvSpPr/>
          <p:nvPr/>
        </p:nvSpPr>
        <p:spPr>
          <a:xfrm>
            <a:off x="539496" y="589089"/>
            <a:ext cx="6665976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：此时段位于北半球的春分和夏至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之间，而大雁一般在每年的秋分后飞往南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方过冬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，第二年春分后飞回北方繁殖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。红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苹果挂满枝头的景象出现在秋季。春分到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夏至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，随着太阳直射点向北移动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，烟台的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正午太阳高度变大，正午阳光照进室内的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面积越来越小。热力公司开始集体供暖的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时间在冬季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QC_9_AN.2_1#e972fcc00?vaa=1&amp;vcp=1&amp;vis=1&amp;pid=3023489df&amp;color=0,0,0&amp;vtp=1&amp;vaab=1&amp;bbb=1&amp;hs=1"/>
          <p:cNvSpPr/>
          <p:nvPr/>
        </p:nvSpPr>
        <p:spPr>
          <a:xfrm>
            <a:off x="539496" y="570191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159_1#41acbd0ca?sp=1&amp;vaa=1&amp;vcp=1&amp;vis=1&amp;pid=5a05df74e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阅读图文材料，完成下列各题。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材料一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北京时间2024年10月30日4时27分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，神舟十九号载人飞船搭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载着三名航天员在酒泉卫星发射中心成功发射升空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。10月30日12时51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在轨执行任务的神舟十八号航天员乘组打开舱门，迎接神舟十九号航天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员乘组入驻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“天宫”。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159_2#41acbd0ca?vaa=1&amp;vcp=1&amp;vis=1&amp;pid=5a05df74e&amp;color=0,0,0&amp;vtp=1&amp;vaab=1&amp;bt=1&amp;bbb=1&amp;hb=1"/>
          <p:cNvSpPr/>
          <p:nvPr/>
        </p:nvSpPr>
        <p:spPr>
          <a:xfrm>
            <a:off x="539496" y="88773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材料二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我国四大卫星发射中心分布示意图（图1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）和地球二分二至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公转示意图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（图2）。</a:t>
            </a:r>
            <a:endParaRPr lang="en-US" altLang="zh-CN" sz="2800" dirty="0"/>
          </a:p>
        </p:txBody>
      </p:sp>
      <p:pic>
        <p:nvPicPr>
          <p:cNvPr id="3" name="QO_8_BD.159_3#41acbd0ca?vaa=1&amp;vcp=1&amp;vis=1&amp;pid=5a05df74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6000" y="2224659"/>
            <a:ext cx="7616952" cy="3739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P_7_BD#ee8ebf867?colgroup=13,15&amp;vcp=1&amp;pid=d38720ddf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380871"/>
          <a:ext cx="11091672" cy="4800854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42308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能用简单的方法演示地球的公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转运动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说出地球的公转方向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周期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说出地球公转产生的主要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自然现象及其对人们生产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的影响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（地理实践力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综合思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5800"/>
                        </a:lnSpc>
                      </a:pPr>
                      <a:r>
                        <a:rPr lang="en-US" altLang="zh-CN" sz="1995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7_BD#ee8ebf867.table_image?tii=3&amp;vcp=1&amp;pid=d38720ddf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6168" y="2053463"/>
            <a:ext cx="5541264" cy="401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ee8ebf867?colgroup=13,15&amp;vcp=1&amp;pid=d38720ddf&amp;color=0,0,0&amp;mp=1&amp;vtp=1&amp;vaab=1&amp;bt=1&amp;bbb=1"/>
          <p:cNvSpPr txBox="1"/>
          <p:nvPr/>
        </p:nvSpPr>
        <p:spPr>
          <a:xfrm>
            <a:off x="10913023" y="67246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9_BD.160_1#ad31c7790?vaa=1&amp;vcp=1&amp;vis=1&amp;pid=41acbd0ca&amp;color=0,0,0&amp;vtp=1&amp;vaab=1&amp;bt=1&amp;bbb=1&amp;hb=1"/>
          <p:cNvSpPr/>
          <p:nvPr/>
        </p:nvSpPr>
        <p:spPr>
          <a:xfrm>
            <a:off x="539496" y="122834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（1）读图判断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，酒泉卫星发射中心的地理坐标约为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9_AN.161_1#ad31c7790.blank?vaa=1&amp;vcp=1&amp;vis=1&amp;pid=41acbd0ca&amp;color=0,0,0&amp;vpa=82&amp;vtp=1&amp;vaab=1&amp;bbb=1"/>
          <p:cNvSpPr/>
          <p:nvPr/>
        </p:nvSpPr>
        <p:spPr>
          <a:xfrm>
            <a:off x="8588914" y="1176909"/>
            <a:ext cx="34004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40°N，100°E）</a:t>
            </a:r>
            <a:endParaRPr lang="en-US" altLang="zh-CN" sz="2800" dirty="0"/>
          </a:p>
        </p:txBody>
      </p:sp>
      <p:pic>
        <p:nvPicPr>
          <p:cNvPr id="4" name="QO_8_BD.160_2#ad31c7790?vaa=1&amp;vcp=1&amp;vis=1&amp;pid=41acbd0c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6000" y="1914525"/>
            <a:ext cx="7616952" cy="3739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9_BD.162_1#06a5a903d?vaa=1&amp;vcp=1&amp;vis=1&amp;pid=41acbd0ca&amp;color=0,0,0&amp;vtp=1&amp;vaab=1&amp;bt=1&amp;bbb=1&amp;hb=1"/>
          <p:cNvSpPr/>
          <p:nvPr/>
        </p:nvSpPr>
        <p:spPr>
          <a:xfrm>
            <a:off x="539496" y="88773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（2）神舟十九号航天员乘组入驻“天宫”时，地球处于图2公转轨道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、C、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D四段中的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9_AN.163_1#06a5a903d.blank?vaa=1&amp;vcp=1&amp;vis=1&amp;pid=41acbd0ca&amp;color=0,0,0&amp;vpa=83&amp;vtp=1&amp;vaab=1"/>
          <p:cNvSpPr/>
          <p:nvPr/>
        </p:nvSpPr>
        <p:spPr>
          <a:xfrm>
            <a:off x="3388265" y="148399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4" name="QO_8_BD.162_2#06a5a903d?vaa=1&amp;vcp=1&amp;vis=1&amp;pid=41acbd0c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6000" y="2224659"/>
            <a:ext cx="7616952" cy="3739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9_BD.164_1#1690e787f?vaa=1&amp;vcp=1&amp;vis=1&amp;pid=41acbd0ca&amp;color=0,0,0&amp;vtp=1&amp;vaab=1&amp;bt=1&amp;bbb=1&amp;hb=1"/>
          <p:cNvSpPr/>
          <p:nvPr/>
        </p:nvSpPr>
        <p:spPr>
          <a:xfrm>
            <a:off x="539496" y="91084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（3）一年之中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，我国四大卫星发射中心中有太阳直射现象的是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卫星发射中心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9_AN.165_1#1690e787f.blank?vaa=1&amp;vcp=1&amp;vis=1&amp;pid=41acbd0ca&amp;color=0,0,0&amp;vpa=84&amp;vtp=1&amp;vaab=1&amp;bbb=1"/>
          <p:cNvSpPr/>
          <p:nvPr/>
        </p:nvSpPr>
        <p:spPr>
          <a:xfrm>
            <a:off x="10328814" y="88036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文昌</a:t>
            </a:r>
            <a:endParaRPr lang="en-US" altLang="zh-CN" sz="2800" dirty="0"/>
          </a:p>
        </p:txBody>
      </p:sp>
      <p:pic>
        <p:nvPicPr>
          <p:cNvPr id="4" name="QO_8_BD.164_2#1690e787f?vaa=1&amp;vcp=1&amp;vis=1&amp;pid=41acbd0c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6000" y="2239645"/>
            <a:ext cx="7616952" cy="3739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9_BD.166_1#fbe7f9599?vaa=1&amp;vcp=1&amp;vis=1&amp;pid=41acbd0ca&amp;color=0,0,0&amp;vtp=1&amp;vaab=1&amp;bt=1&amp;bbb=1"/>
          <p:cNvSpPr/>
          <p:nvPr/>
        </p:nvSpPr>
        <p:spPr>
          <a:xfrm>
            <a:off x="539496" y="122834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）太原卫星发射中心位于酒泉卫星发射中心的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9_AN.167_1#fbe7f9599.blank?vaa=1&amp;vcp=1&amp;vis=1&amp;pid=41acbd0ca&amp;color=0,0,0&amp;vpa=85&amp;vtp=1&amp;vaab=1&amp;bbb=1"/>
          <p:cNvSpPr/>
          <p:nvPr/>
        </p:nvSpPr>
        <p:spPr>
          <a:xfrm>
            <a:off x="8195214" y="117690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东南</a:t>
            </a:r>
            <a:endParaRPr lang="en-US" altLang="zh-CN" sz="2800" dirty="0"/>
          </a:p>
        </p:txBody>
      </p:sp>
      <p:pic>
        <p:nvPicPr>
          <p:cNvPr id="4" name="QO_8_BD.166_2#fbe7f9599?vaa=1&amp;vcp=1&amp;vis=1&amp;pid=41acbd0c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6000" y="1914525"/>
            <a:ext cx="7616952" cy="3739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9_BD.168_1#974f96d36?vaa=1&amp;vcp=1&amp;vis=1&amp;pid=41acbd0ca&amp;color=0,0,0&amp;vtp=1&amp;vaab=1&amp;bt=1&amp;bbb=1&amp;hb=1"/>
          <p:cNvSpPr/>
          <p:nvPr/>
        </p:nvSpPr>
        <p:spPr>
          <a:xfrm>
            <a:off x="539496" y="88773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5）某年夏至日，某天文爱好者在广西桂平的北回归线公园观测到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“立竿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不见影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”现象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，此时该地正处于</a:t>
            </a:r>
            <a:r>
              <a:rPr lang="en-US" altLang="zh-CN" sz="2800" i="0" spc="-1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填“日出”“正午”或“日落”）时刻。</a:t>
            </a:r>
            <a:endParaRPr lang="en-US" altLang="zh-CN" sz="2800" spc="-100" dirty="0"/>
          </a:p>
        </p:txBody>
      </p:sp>
      <p:sp>
        <p:nvSpPr>
          <p:cNvPr id="3" name="QB_9_AN.169_1#974f96d36.blank?vaa=1&amp;vcp=1&amp;vis=1&amp;pid=41acbd0ca&amp;color=0,0,0&amp;vpa=86&amp;vtp=1&amp;vaab=1&amp;bbb=1"/>
          <p:cNvSpPr/>
          <p:nvPr/>
        </p:nvSpPr>
        <p:spPr>
          <a:xfrm>
            <a:off x="5145627" y="1483995"/>
            <a:ext cx="9318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正午</a:t>
            </a:r>
            <a:endParaRPr lang="en-US" altLang="zh-CN" sz="2800" spc="-100" dirty="0"/>
          </a:p>
        </p:txBody>
      </p:sp>
      <p:pic>
        <p:nvPicPr>
          <p:cNvPr id="4" name="QO_8_BD.168_2#974f96d36?vaa=1&amp;vcp=1&amp;vis=1&amp;pid=41acbd0c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6000" y="2224659"/>
            <a:ext cx="7616952" cy="3739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9_BD.170_1#e58e67e3b?vaa=1&amp;vcp=1&amp;vis=1&amp;pid=41acbd0ca&amp;color=0,0,0&amp;vtp=1&amp;vaab=1&amp;bt=1&amp;bbb=1&amp;hb=1"/>
          <p:cNvSpPr/>
          <p:nvPr/>
        </p:nvSpPr>
        <p:spPr>
          <a:xfrm>
            <a:off x="501130" y="910844"/>
            <a:ext cx="11520353" cy="12323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（6）一年中，上海白昼时间最长时，地球运行到图2中的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（节气）。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此时澳大利亚正值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（季节）。</a:t>
            </a:r>
            <a:endParaRPr lang="en-US" altLang="zh-CN" sz="2800" dirty="0"/>
          </a:p>
        </p:txBody>
      </p:sp>
      <p:sp>
        <p:nvSpPr>
          <p:cNvPr id="3" name="QB_9_AN.171_1#e58e67e3b.blank?vaa=1&amp;vcp=1&amp;vis=1&amp;pid=41acbd0ca&amp;color=0,0,0&amp;vpa=87&amp;vtp=1&amp;vaab=1&amp;bbb=1"/>
          <p:cNvSpPr/>
          <p:nvPr/>
        </p:nvSpPr>
        <p:spPr>
          <a:xfrm>
            <a:off x="9439814" y="88036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夏至</a:t>
            </a:r>
            <a:endParaRPr lang="en-US" altLang="zh-CN" sz="2800" dirty="0"/>
          </a:p>
        </p:txBody>
      </p:sp>
      <p:sp>
        <p:nvSpPr>
          <p:cNvPr id="4" name="QB_9_AN.173_1#e58e67e3b.blank?vaa=1&amp;vcp=1&amp;vis=1&amp;pid=41acbd0ca&amp;color=0,0,0&amp;vpa=88&amp;vtp=1&amp;vaab=1&amp;bbb=1"/>
          <p:cNvSpPr/>
          <p:nvPr/>
        </p:nvSpPr>
        <p:spPr>
          <a:xfrm>
            <a:off x="3375787" y="1527006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冬季</a:t>
            </a:r>
            <a:endParaRPr lang="en-US" altLang="zh-CN" sz="2800" dirty="0"/>
          </a:p>
        </p:txBody>
      </p:sp>
      <p:pic>
        <p:nvPicPr>
          <p:cNvPr id="5" name="QO_8_BD.172_1#e58e67e3b?vaa=1&amp;vcp=1&amp;vis=1&amp;pid=41acbd0c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6000" y="2239645"/>
            <a:ext cx="7616952" cy="3739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#4ec04278e.fixed?vcp=1&amp;pid=5bb63ed6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一、认识地球</a:t>
            </a:r>
            <a:endParaRPr lang="en-US" altLang="zh-CN" sz="4000" dirty="0"/>
          </a:p>
        </p:txBody>
      </p:sp>
      <p:sp>
        <p:nvSpPr>
          <p:cNvPr id="3" name="C_6_BD#4ec04278e.fixed?vcp=1&amp;pid=5bb63ed66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76c2082f5?vcp=1&amp;pid=4ec04278e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地球的形状与大小</a:t>
            </a:r>
            <a:endParaRPr lang="en-US" altLang="zh-CN" sz="3000" dirty="0"/>
          </a:p>
        </p:txBody>
      </p:sp>
      <p:sp>
        <p:nvSpPr>
          <p:cNvPr id="3" name="QB_8_BD.1_1#fbfd1d5c6?sp=1&amp;vaa=1&amp;vcp=1&amp;vis=1&amp;pid=76c2082f5&amp;color=0,0,0&amp;vtp=1&amp;vaab=1&amp;bb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.地球的形状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（1）人类对地球形状的认识过程</a:t>
            </a:r>
            <a:endParaRPr lang="en-US" altLang="zh-CN" sz="2800" dirty="0"/>
          </a:p>
        </p:txBody>
      </p:sp>
      <p:graphicFrame>
        <p:nvGraphicFramePr>
          <p:cNvPr id="9" name="QB_8_BD.1_3#fbfd1d5c6?colgroup=4,25&amp;vaa=1&amp;vcp=1&amp;vis=1&amp;pid=76c2082f5&amp;color=0,0,0&amp;vtp=1&amp;vaab=1&amp;bbb=1&amp;hb=1"/>
          <p:cNvGraphicFramePr>
            <a:graphicFrameLocks noGrp="1"/>
          </p:cNvGraphicFramePr>
          <p:nvPr/>
        </p:nvGraphicFramePr>
        <p:xfrm>
          <a:off x="539496" y="2545279"/>
          <a:ext cx="11082528" cy="2770252"/>
        </p:xfrm>
        <a:graphic>
          <a:graphicData uri="http://schemas.openxmlformats.org/drawingml/2006/table">
            <a:tbl>
              <a:tblPr/>
              <a:tblGrid>
                <a:gridCol w="1865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认识过程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→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根据太阳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月球的形状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推测地球是个球体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或近似球体→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环球航行的成功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证实地球是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个球体→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确证地球是个球体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地球真实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形状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两极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赤道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的不规则球体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QB_8_AN.2_1#fbfd1d5c6.blank?vaa=1&amp;vcp=1&amp;vis=1&amp;pid=76c2082f5&amp;color=0,0,0&amp;vpa=1&amp;vtp=1&amp;vaab=1&amp;bbb=1"/>
          <p:cNvSpPr/>
          <p:nvPr/>
        </p:nvSpPr>
        <p:spPr>
          <a:xfrm>
            <a:off x="2487191" y="2546930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天圆地方</a:t>
            </a:r>
            <a:endParaRPr lang="en-US" altLang="zh-CN" sz="2800" dirty="0"/>
          </a:p>
        </p:txBody>
      </p:sp>
      <p:sp>
        <p:nvSpPr>
          <p:cNvPr id="7" name="QB_8_AN.3_1#fbfd1d5c6.blank?vaa=1&amp;vcp=1&amp;vis=1&amp;pid=76c2082f5&amp;color=0,0,0&amp;vpa=2&amp;vtp=1&amp;vaab=1&amp;bbb=1"/>
          <p:cNvSpPr/>
          <p:nvPr/>
        </p:nvSpPr>
        <p:spPr>
          <a:xfrm>
            <a:off x="4620791" y="3105730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麦哲伦船队</a:t>
            </a:r>
            <a:endParaRPr lang="en-US" altLang="zh-CN" sz="2800" dirty="0"/>
          </a:p>
        </p:txBody>
      </p:sp>
      <p:sp>
        <p:nvSpPr>
          <p:cNvPr id="8" name="QB_8_AN.4_1#fbfd1d5c6.blank?vaa=1&amp;vcp=1&amp;vis=1&amp;pid=76c2082f5&amp;color=0,0,0&amp;vpa=3&amp;vtp=1&amp;vaab=1&amp;bbb=1"/>
          <p:cNvSpPr/>
          <p:nvPr/>
        </p:nvSpPr>
        <p:spPr>
          <a:xfrm>
            <a:off x="3909591" y="3644464"/>
            <a:ext cx="2392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地球卫星照片</a:t>
            </a:r>
            <a:endParaRPr lang="en-US" altLang="zh-CN" sz="2800" dirty="0"/>
          </a:p>
        </p:txBody>
      </p:sp>
      <p:sp>
        <p:nvSpPr>
          <p:cNvPr id="5" name="QB_8_AN.5_1#fbfd1d5c6.blank?vaa=1&amp;vcp=1&amp;vis=1&amp;pid=76c2082f5&amp;color=0,0,0&amp;vpa=4&amp;vtp=1&amp;vaab=1&amp;bbb=1"/>
          <p:cNvSpPr/>
          <p:nvPr/>
        </p:nvSpPr>
        <p:spPr>
          <a:xfrm>
            <a:off x="3198391" y="447079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稍扁</a:t>
            </a:r>
            <a:endParaRPr lang="en-US" altLang="zh-CN" sz="2800" dirty="0"/>
          </a:p>
        </p:txBody>
      </p:sp>
      <p:sp>
        <p:nvSpPr>
          <p:cNvPr id="10" name="QB_8_AN.6_1#fbfd1d5c6.blank?vaa=1&amp;vcp=1&amp;vis=1&amp;pid=76c2082f5&amp;color=0,0,0&amp;vpa=5&amp;vtp=1&amp;vaab=1&amp;bbb=1"/>
          <p:cNvSpPr/>
          <p:nvPr/>
        </p:nvSpPr>
        <p:spPr>
          <a:xfrm>
            <a:off x="5319291" y="447079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略鼓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  <p:bldP spid="5" grpId="0" build="p" animBg="1"/>
      <p:bldP spid="10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7_1#fbfd1d5c6?sp=1&amp;vaa=1&amp;vcp=1&amp;vis=1&amp;pid=76c2082f5&amp;color=0,0,0&amp;mp=1&amp;vtp=1&amp;vaab=1&amp;bt=1&amp;bbb=1"/>
          <p:cNvSpPr/>
          <p:nvPr/>
        </p:nvSpPr>
        <p:spPr>
          <a:xfrm>
            <a:off x="539496" y="89382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（2）地球是个球体的例证</a:t>
            </a:r>
            <a:endParaRPr lang="en-US" altLang="zh-CN" sz="2800" dirty="0"/>
          </a:p>
        </p:txBody>
      </p:sp>
      <p:pic>
        <p:nvPicPr>
          <p:cNvPr id="3" name="QB_8_BD.7_2#fbfd1d5c6?vaa=1&amp;vcp=1&amp;vis=1&amp;pid=76c2082f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43200" y="1580007"/>
            <a:ext cx="6702552" cy="4370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jUwNTliYzEyZDM2ODgwMWQzM2IxMjdhMDQyMTNlODY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2281</Words>
  <Application>Microsoft Office PowerPoint</Application>
  <PresentationFormat>宽屏</PresentationFormat>
  <Paragraphs>585</Paragraphs>
  <Slides>65</Slides>
  <Notes>63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65</vt:i4>
      </vt:variant>
    </vt:vector>
  </HeadingPairs>
  <TitlesOfParts>
    <vt:vector size="75" baseType="lpstr">
      <vt:lpstr>Arial (正文)</vt:lpstr>
      <vt:lpstr>等线</vt:lpstr>
      <vt:lpstr>华文隶书</vt:lpstr>
      <vt:lpstr>宋体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13</cp:revision>
  <dcterms:created xsi:type="dcterms:W3CDTF">2024-11-23T12:31:00Z</dcterms:created>
  <dcterms:modified xsi:type="dcterms:W3CDTF">2025-07-28T01:00:20Z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3517F430344A4BFDA9A593B98A5E6995_12</vt:lpwstr>
  </property>
  <property fmtid="{D5CDD505-2E9C-101B-9397-08002B2CF9AE}" pid="3" name="KSOProductBuildVer">
    <vt:lpwstr>2052-12.1.0.17147</vt:lpwstr>
  </property>
</Properties>
</file>