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2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70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80" r:id="rId18"/>
    <p:sldId id="281" r:id="rId19"/>
    <p:sldId id="282" r:id="rId20"/>
    <p:sldId id="283" r:id="rId21"/>
    <p:sldId id="284" r:id="rId22"/>
    <p:sldId id="285" r:id="rId23"/>
    <p:sldId id="287" r:id="rId24"/>
    <p:sldId id="288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8" r:id="rId43"/>
    <p:sldId id="309" r:id="rId44"/>
    <p:sldId id="310" r:id="rId45"/>
    <p:sldId id="311" r:id="rId46"/>
    <p:sldId id="312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23" r:id="rId57"/>
    <p:sldId id="324" r:id="rId58"/>
    <p:sldId id="325" r:id="rId59"/>
    <p:sldId id="326" r:id="rId60"/>
    <p:sldId id="327" r:id="rId61"/>
    <p:sldId id="328" r:id="rId62"/>
    <p:sldId id="341" r:id="rId63"/>
    <p:sldId id="330" r:id="rId64"/>
    <p:sldId id="331" r:id="rId65"/>
    <p:sldId id="332" r:id="rId66"/>
    <p:sldId id="333" r:id="rId67"/>
    <p:sldId id="334" r:id="rId68"/>
    <p:sldId id="335" r:id="rId69"/>
    <p:sldId id="343" r:id="rId70"/>
    <p:sldId id="336" r:id="rId71"/>
  </p:sldIdLst>
  <p:sldSz cx="12192000" cy="6858000"/>
  <p:notesSz cx="6858000" cy="12192000"/>
  <p:custDataLst>
    <p:tags r:id="rId7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96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d49408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7B4455E-6E41-4C2D-AE69-D4256B2DCE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d49408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FE68816-E4DB-4596-A0D4-7CA157BA48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be84fe5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1cdc5d3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d2bad3b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74e2cbc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be84fe5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1cdc5d3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d2bad3b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74e2cbc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9637882ac000a7d311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1776C23-C251-96AA-2C42-ACA30B9587C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556E753-8245-4013-BC5F-CDDD2713A9F9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B2A0982-985E-46F5-827D-619BB487FD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9AB2229-C5C0-4A86-9365-D3A858EC3A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be84fe5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1cdc5d3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d2bad3b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74e2cbc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be84fe5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1cdc5d3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d2bad3b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74e2cbc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6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D3750E04-169A-64CC-2337-2A1811F80582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9b88aa7d?sp=1&amp;vcp=1&amp;pid=6bebcf4b6&amp;color=0,0,0&amp;vtp=1&amp;vaab=1&amp;bt=1&amp;bbb=1"/>
          <p:cNvSpPr/>
          <p:nvPr/>
        </p:nvSpPr>
        <p:spPr>
          <a:xfrm>
            <a:off x="539496" y="8961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2.地球的大小</a:t>
            </a:r>
            <a:endParaRPr lang="en-US" altLang="zh-CN" sz="2800" dirty="0"/>
          </a:p>
        </p:txBody>
      </p:sp>
      <p:pic>
        <p:nvPicPr>
          <p:cNvPr id="3" name="P_6_BD#89b88aa7d?vcp=1&amp;pid=6bebcf4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5768" y="1577721"/>
            <a:ext cx="6766560" cy="437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7975a5b?vcp=1&amp;pid=91cdc5d3a&amp;color=197,144,191&amp;vtp=1&amp;vaab=1&amp;bt=1&amp;bbb=1"/>
          <p:cNvSpPr/>
          <p:nvPr/>
        </p:nvSpPr>
        <p:spPr>
          <a:xfrm>
            <a:off x="539496" y="435129"/>
            <a:ext cx="11109960" cy="5383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地球仪和经纬网</a:t>
            </a:r>
            <a:endParaRPr lang="en-US" altLang="zh-CN" sz="3200" dirty="0"/>
          </a:p>
        </p:txBody>
      </p:sp>
      <p:sp>
        <p:nvSpPr>
          <p:cNvPr id="3" name="P_6#2649cc05c?sp=1&amp;vcp=1&amp;pid=477975a5b&amp;color=0,0,0&amp;vtp=1&amp;vaab=1&amp;bbb=1"/>
          <p:cNvSpPr/>
          <p:nvPr/>
        </p:nvSpPr>
        <p:spPr>
          <a:xfrm>
            <a:off x="539496" y="993565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1.地球的模型——地球仪</a:t>
            </a:r>
            <a:endParaRPr lang="en-US" altLang="zh-CN" sz="2800" dirty="0"/>
          </a:p>
        </p:txBody>
      </p:sp>
      <p:graphicFrame>
        <p:nvGraphicFramePr>
          <p:cNvPr id="19" name="P_6_BD#2649cc05c?colgroup=2,27&amp;vcp=1&amp;pid=477975a5b&amp;color=0,0,0&amp;vtp=1&amp;vaab=1&amp;bbb=1&amp;hb=1"/>
          <p:cNvGraphicFramePr>
            <a:graphicFrameLocks noGrp="1"/>
          </p:cNvGraphicFramePr>
          <p:nvPr/>
        </p:nvGraphicFramePr>
        <p:xfrm>
          <a:off x="539496" y="1535993"/>
          <a:ext cx="11091672" cy="473221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人们仿照地球的形状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按照一定的比例把它缩小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制作而成的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地球的模型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称为地球仪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91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900"/>
                        </a:lnSpc>
                      </a:pPr>
                      <a:r>
                        <a:rPr lang="en-US" altLang="zh-CN" sz="12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方便人们知道地球的面貌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了解地球表面各种地理事物的特征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及其分布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利用地球仪演示地球的运动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_6_BD#2649cc05c.table_image?tii=2&amp;vcp=1&amp;pid=477975a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9764" y="2612795"/>
            <a:ext cx="3328416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bc650ffce?sp=1&amp;vaa=1&amp;vcp=1&amp;vis=1&amp;pid=477975a5b&amp;color=0,0,0&amp;vtp=1&amp;vaab=1&amp;bt=1&amp;bbb=1"/>
          <p:cNvSpPr/>
          <p:nvPr/>
        </p:nvSpPr>
        <p:spPr>
          <a:xfrm>
            <a:off x="539496" y="554400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2.纬线和经线</a:t>
            </a:r>
            <a:endParaRPr lang="en-US" altLang="zh-CN" sz="2800" dirty="0"/>
          </a:p>
        </p:txBody>
      </p:sp>
      <p:graphicFrame>
        <p:nvGraphicFramePr>
          <p:cNvPr id="20" name="QB_6_BD.13_2#bc650ffce?colgroup=5,12,12&amp;vaa=1&amp;vcp=1&amp;vis=1&amp;pid=477975a5b&amp;color=0,0,0&amp;vtp=1&amp;vaab=1&amp;bbb=1&amp;hb=1"/>
          <p:cNvGraphicFramePr>
            <a:graphicFrameLocks noGrp="1"/>
          </p:cNvGraphicFramePr>
          <p:nvPr/>
        </p:nvGraphicFramePr>
        <p:xfrm>
          <a:off x="539496" y="1195180"/>
          <a:ext cx="11091672" cy="5166106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597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938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在地球仪上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所有与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平行的圆圈（到两极缩成一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在地球仪上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连接南北两极</a:t>
                      </a: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并垂直于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也叫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子午线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07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QB_6_BD.13_3#bc650ffce.table_image?tii=3&amp;vaa=1&amp;vcp=1&amp;vis=1&amp;pid=477975a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6452" y="3474449"/>
            <a:ext cx="2368296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13_4#bc650ffce.table_image?tii=4&amp;vaa=1&amp;vcp=1&amp;vis=1&amp;pid=477975a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449" y="3474449"/>
            <a:ext cx="239572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14_1#bc650ffce.blank?vaa=1&amp;vcp=1&amp;vis=1&amp;pid=477975a5b&amp;color=0,0,0&amp;vpa=5&amp;vtp=1&amp;vaab=1&amp;bbb=1"/>
          <p:cNvSpPr/>
          <p:nvPr/>
        </p:nvSpPr>
        <p:spPr>
          <a:xfrm>
            <a:off x="5793762" y="1736486"/>
            <a:ext cx="9699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7" name="QB_6_AN.15_1#bc650ffce.blank?vaa=1&amp;vcp=1&amp;vis=1&amp;pid=477975a5b&amp;color=0,0,0&amp;vpa=6&amp;vtp=1&amp;vaab=1&amp;bbb=1"/>
          <p:cNvSpPr/>
          <p:nvPr/>
        </p:nvSpPr>
        <p:spPr>
          <a:xfrm>
            <a:off x="8582174" y="2307985"/>
            <a:ext cx="9699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6_BD.16_1#bc650ffce?colgroup=5,12,12&amp;vaa=1&amp;vcp=1&amp;vis=1&amp;pid=477975a5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397222"/>
          <a:ext cx="11091672" cy="279374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圆圈（极点除外）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赤道最长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由此向南北两侧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所有的经线等长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指示方向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1_1#bc650ffce.blank?vaa=1&amp;vcp=1&amp;vis=1&amp;pid=477975a5b&amp;color=0,0,0&amp;mp=1&amp;vpa=7&amp;vtp=1&amp;vaab=1&amp;bbb=1"/>
          <p:cNvSpPr/>
          <p:nvPr/>
        </p:nvSpPr>
        <p:spPr>
          <a:xfrm>
            <a:off x="8831231" y="192243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半圈</a:t>
            </a:r>
            <a:endParaRPr lang="en-US" altLang="zh-CN" sz="2800" dirty="0"/>
          </a:p>
        </p:txBody>
      </p:sp>
      <p:sp>
        <p:nvSpPr>
          <p:cNvPr id="4" name="QB_6_AN.2_1#bc650ffce.blank?vaa=1&amp;vcp=1&amp;vis=1&amp;pid=477975a5b&amp;color=0,0,0&amp;mp=1&amp;vpa=8&amp;vtp=1&amp;vaab=1&amp;bbb=1"/>
          <p:cNvSpPr/>
          <p:nvPr/>
        </p:nvSpPr>
        <p:spPr>
          <a:xfrm>
            <a:off x="2606063" y="304568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递减</a:t>
            </a:r>
            <a:endParaRPr lang="en-US" altLang="zh-CN" sz="2800" dirty="0"/>
          </a:p>
        </p:txBody>
      </p:sp>
      <p:sp>
        <p:nvSpPr>
          <p:cNvPr id="5" name="QB_6_AN.3_1#bc650ffce.blank?vaa=1&amp;vcp=1&amp;vis=1&amp;pid=477975a5b&amp;color=0,0,0&amp;mp=1&amp;vpa=9&amp;vtp=1&amp;vaab=1&amp;bbb=1"/>
          <p:cNvSpPr/>
          <p:nvPr/>
        </p:nvSpPr>
        <p:spPr>
          <a:xfrm>
            <a:off x="3921918" y="361013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</a:t>
            </a:r>
            <a:endParaRPr lang="en-US" altLang="zh-CN" sz="2800" dirty="0"/>
          </a:p>
        </p:txBody>
      </p:sp>
      <p:sp>
        <p:nvSpPr>
          <p:cNvPr id="6" name="QB_6_AN.4_1#bc650ffce.blank?vaa=1&amp;vcp=1&amp;vis=1&amp;pid=477975a5b&amp;color=0,0,0&amp;mp=1&amp;vpa=10&amp;vtp=1&amp;vaab=1&amp;bbb=1"/>
          <p:cNvSpPr/>
          <p:nvPr/>
        </p:nvSpPr>
        <p:spPr>
          <a:xfrm>
            <a:off x="8475631" y="361013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南北</a:t>
            </a:r>
            <a:endParaRPr lang="en-US" altLang="zh-CN" sz="2800" dirty="0"/>
          </a:p>
        </p:txBody>
      </p:sp>
      <p:sp>
        <p:nvSpPr>
          <p:cNvPr id="7" name="P_6_BD#d708d3f6c?vcp=1&amp;pid=477975a5b&amp;color=0,0,0&amp;vtp=1&amp;vaab=1&amp;bbb=1&amp;hb=1"/>
          <p:cNvSpPr/>
          <p:nvPr/>
        </p:nvSpPr>
        <p:spPr>
          <a:xfrm>
            <a:off x="539496" y="43182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经纬线并不是地球上真实存在的线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而是人们为了方便在地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球上确定某个地点的位置而假想出来的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在地球仪上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可以画出无数条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经线和纬线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QB_6_BD.16_1#bc650ffce?colgroup=5,12,12&amp;vaa=1&amp;vcp=1&amp;vis=1&amp;pid=477975a5b&amp;color=0,0,0&amp;mp=1&amp;vtp=1&amp;vaab=1&amp;bt=1&amp;bbb=1"/>
          <p:cNvSpPr txBox="1"/>
          <p:nvPr/>
        </p:nvSpPr>
        <p:spPr>
          <a:xfrm>
            <a:off x="10913023" y="6888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05b617a70?sp=1&amp;vaa=1&amp;vcp=1&amp;vis=1&amp;pid=477975a5b&amp;color=0,0,0&amp;mp=1&amp;vtp=1&amp;vaab=1&amp;bt=1&amp;bbb=1"/>
          <p:cNvSpPr/>
          <p:nvPr/>
        </p:nvSpPr>
        <p:spPr>
          <a:xfrm>
            <a:off x="539496" y="8718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3.纬度和经度</a:t>
            </a:r>
            <a:endParaRPr lang="en-US" altLang="zh-CN" sz="2800" dirty="0"/>
          </a:p>
        </p:txBody>
      </p:sp>
      <p:graphicFrame>
        <p:nvGraphicFramePr>
          <p:cNvPr id="22" name="QB_6_BD.21_2#05b617a70?colgroup=4,11,13&amp;vaa=1&amp;vcp=1&amp;vis=1&amp;pid=477975a5b&amp;color=0,0,0&amp;mp=1&amp;vtp=1&amp;vaab=1&amp;bbb=1&amp;hb=1"/>
          <p:cNvGraphicFramePr>
            <a:graphicFrameLocks noGrp="1"/>
          </p:cNvGraphicFramePr>
          <p:nvPr/>
        </p:nvGraphicFramePr>
        <p:xfrm>
          <a:off x="539496" y="1553495"/>
          <a:ext cx="11073384" cy="4419284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5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起始线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赤道（0°纬线）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（0°经线）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度数划分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以赤道（0°纬线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）为起始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线向北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向南各分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90°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赤道以北为北纬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南为南纬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以本初子午线（0°经线）为起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始线向东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向西各分180°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初子午线以东至180°经线为东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本初子午线以西至180°经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线为西经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2_1#05b617a70.blank?vaa=1&amp;vcp=1&amp;vis=1&amp;pid=477975a5b&amp;color=0,0,0&amp;mp=1&amp;vpa=11&amp;vtp=1&amp;vaab=1&amp;bbb=1"/>
          <p:cNvSpPr/>
          <p:nvPr/>
        </p:nvSpPr>
        <p:spPr>
          <a:xfrm>
            <a:off x="7027323" y="2342610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本初子午线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B_6_BD.23_1#05b617a70?colgroup=4,11,13&amp;vaa=1&amp;vcp=1&amp;vis=1&amp;pid=477975a5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74952"/>
          <a:ext cx="11073384" cy="501269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5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字母表示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北纬用字母“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纬用字母“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东经用字母“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西经用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字母“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变化规律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由赤道向北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向南纬度逐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渐增大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最大为90°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由本初子午线向东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向西（至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180°经线）经度逐渐增大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最大为180°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低纬度：0°～30°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中纬度：30°～60°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高纬度：60°～90°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24_1#05b617a70.blank?vaa=1&amp;vcp=1&amp;vis=1&amp;pid=477975a5b&amp;color=0,0,0&amp;mp=1&amp;vpa=12&amp;vtp=1&amp;vaab=1"/>
          <p:cNvSpPr/>
          <p:nvPr/>
        </p:nvSpPr>
        <p:spPr>
          <a:xfrm>
            <a:off x="4164797" y="1818195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4" name="QB_6_AN.25_1#05b617a70.blank?vaa=1&amp;vcp=1&amp;vis=1&amp;pid=477975a5b&amp;color=0,0,0&amp;mp=1&amp;vpa=13&amp;vtp=1&amp;vaab=1"/>
          <p:cNvSpPr/>
          <p:nvPr/>
        </p:nvSpPr>
        <p:spPr>
          <a:xfrm>
            <a:off x="3847297" y="2356929"/>
            <a:ext cx="4572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endParaRPr lang="en-US" altLang="zh-CN" sz="2800" dirty="0"/>
          </a:p>
        </p:txBody>
      </p:sp>
      <p:sp>
        <p:nvSpPr>
          <p:cNvPr id="5" name="QB_6_AN.26_1#05b617a70.blank?vaa=1&amp;vcp=1&amp;vis=1&amp;pid=477975a5b&amp;color=0,0,0&amp;mp=1&amp;vpa=14&amp;vtp=1&amp;vaab=1"/>
          <p:cNvSpPr/>
          <p:nvPr/>
        </p:nvSpPr>
        <p:spPr>
          <a:xfrm>
            <a:off x="8515310" y="1818195"/>
            <a:ext cx="4762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6" name="QB_6_AN.27_1#05b617a70.blank?vaa=1&amp;vcp=1&amp;vis=1&amp;pid=477975a5b&amp;color=0,0,0&amp;mp=1&amp;vpa=15&amp;vtp=1&amp;vaab=1"/>
          <p:cNvSpPr/>
          <p:nvPr/>
        </p:nvSpPr>
        <p:spPr>
          <a:xfrm>
            <a:off x="7473910" y="2356929"/>
            <a:ext cx="593725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endParaRPr lang="en-US" altLang="zh-CN" sz="2800" dirty="0"/>
          </a:p>
        </p:txBody>
      </p:sp>
      <p:sp>
        <p:nvSpPr>
          <p:cNvPr id="2" name="QB_6_BD.23_1#05b617a70?colgroup=4,11,13&amp;vaa=1&amp;vcp=1&amp;vis=1&amp;pid=477975a5b&amp;color=0,0,0&amp;mp=1&amp;vtp=1&amp;vaab=1&amp;bt=1&amp;bbb=1"/>
          <p:cNvSpPr txBox="1"/>
          <p:nvPr/>
        </p:nvSpPr>
        <p:spPr>
          <a:xfrm>
            <a:off x="10894735" y="566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B_6_BD.28_1#05b617a70?colgroup=4,11,13&amp;vaa=1&amp;vcp=1&amp;vis=1&amp;pid=477975a5b&amp;color=0,0,0&amp;mp=1&amp;vtp=1&amp;vaab=1&amp;bt=1&amp;bbb=1&amp;hb=1"/>
          <p:cNvGraphicFramePr>
            <a:graphicFrameLocks noGrp="1"/>
          </p:cNvGraphicFramePr>
          <p:nvPr/>
        </p:nvGraphicFramePr>
        <p:xfrm>
          <a:off x="559308" y="1010491"/>
          <a:ext cx="11073384" cy="4962526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5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934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546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半球划分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南北半球以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东西半球以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经线组成的经线圈为界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71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900"/>
                        </a:lnSpc>
                      </a:pPr>
                      <a:r>
                        <a:rPr lang="en-US" altLang="zh-CN" sz="127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800"/>
                        </a:lnSpc>
                      </a:pPr>
                      <a:r>
                        <a:rPr lang="en-US" altLang="zh-CN" sz="66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B_6_BD.28_2#05b617a70.table_image?tii=5&amp;vaa=1&amp;vcp=1&amp;vis=1&amp;pid=477975a5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4804" y="3281125"/>
            <a:ext cx="196596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28_3#05b617a70.table_image?tii=6&amp;vaa=1&amp;vcp=1&amp;vis=1&amp;pid=477975a5b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2949" y="3902917"/>
            <a:ext cx="4517136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29_1#05b617a70.blank?vaa=1&amp;vcp=1&amp;vis=1&amp;pid=477975a5b&amp;color=0,0,0&amp;mp=1&amp;vpa=16&amp;vtp=1&amp;vaab=1&amp;bbb=1"/>
          <p:cNvSpPr/>
          <p:nvPr/>
        </p:nvSpPr>
        <p:spPr>
          <a:xfrm>
            <a:off x="4065547" y="190231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6" name="QB_6_AN.30_1#05b617a70.blank?vaa=1&amp;vcp=1&amp;vis=1&amp;pid=477975a5b&amp;color=0,0,0&amp;mp=1&amp;vpa=17&amp;vtp=1&amp;vaab=1&amp;bbb=1"/>
          <p:cNvSpPr/>
          <p:nvPr/>
        </p:nvSpPr>
        <p:spPr>
          <a:xfrm>
            <a:off x="8429054" y="1726231"/>
            <a:ext cx="13049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20°W</a:t>
            </a:r>
            <a:endParaRPr lang="en-US" altLang="zh-CN" sz="2800" dirty="0"/>
          </a:p>
        </p:txBody>
      </p:sp>
      <p:sp>
        <p:nvSpPr>
          <p:cNvPr id="7" name="QB_6_AN.31_1#05b617a70.blank?vaa=1&amp;vcp=1&amp;vis=1&amp;pid=477975a5b&amp;color=0,0,0&amp;mp=1&amp;vpa=18&amp;vtp=1&amp;vaab=1&amp;bbb=1"/>
          <p:cNvSpPr/>
          <p:nvPr/>
        </p:nvSpPr>
        <p:spPr>
          <a:xfrm>
            <a:off x="10114123" y="1711511"/>
            <a:ext cx="1365250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160°E</a:t>
            </a:r>
            <a:endParaRPr lang="en-US" altLang="zh-CN" sz="2800" dirty="0"/>
          </a:p>
        </p:txBody>
      </p:sp>
      <p:sp>
        <p:nvSpPr>
          <p:cNvPr id="2" name="QB_6_BD.28_1#05b617a70?colgroup=4,11,13&amp;vaa=1&amp;vcp=1&amp;vis=1&amp;pid=477975a5b&amp;color=0,0,0&amp;mp=1&amp;vtp=1&amp;vaab=1&amp;bt=1&amp;bbb=1"/>
          <p:cNvSpPr txBox="1"/>
          <p:nvPr/>
        </p:nvSpPr>
        <p:spPr>
          <a:xfrm>
            <a:off x="10914547" y="30208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e3585a01?sp=1&amp;vcp=1&amp;pid=477975a5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方法技巧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（1）纬度和经度的判读</a:t>
            </a:r>
            <a:endParaRPr lang="en-US" altLang="zh-CN" sz="2800" dirty="0"/>
          </a:p>
        </p:txBody>
      </p:sp>
      <p:pic>
        <p:nvPicPr>
          <p:cNvPr id="3" name="P_6_BD#7e3585a01?vcp=1&amp;pid=477975a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4895" y="1236009"/>
            <a:ext cx="4719165" cy="504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e3585a01?sp=1&amp;vcp=1&amp;pid=477975a5b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（2）特别注意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不要误认为西经都在西半球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东经都在东半球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注意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：160°E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往东至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180°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的经度范围属于西半球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，0°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往西至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20°W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的经度范围属于东半球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_1#bbc0daf36?sp=1&amp;vaa=1&amp;vcp=1&amp;vis=1&amp;pid=477975a5b&amp;color=0,0,0&amp;vtp=1&amp;vaab=1&amp;bt=1&amp;bbb=1"/>
          <p:cNvSpPr/>
          <p:nvPr/>
        </p:nvSpPr>
        <p:spPr>
          <a:xfrm>
            <a:off x="539496" y="464753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4.经纬网及其应用</a:t>
            </a:r>
            <a:endParaRPr lang="en-US" altLang="zh-CN" sz="2800" dirty="0"/>
          </a:p>
        </p:txBody>
      </p:sp>
      <p:graphicFrame>
        <p:nvGraphicFramePr>
          <p:cNvPr id="28" name="QB_6_BD.32_2#bbc0daf36?colgroup=6,23&amp;vaa=1&amp;vcp=1&amp;vis=1&amp;pid=477975a5b&amp;color=0,0,0&amp;vtp=1&amp;vaab=1&amp;bbb=1&amp;hb=1"/>
          <p:cNvGraphicFramePr>
            <a:graphicFrameLocks noGrp="1"/>
          </p:cNvGraphicFramePr>
          <p:nvPr/>
        </p:nvGraphicFramePr>
        <p:xfrm>
          <a:off x="539496" y="1061336"/>
          <a:ext cx="11159445" cy="5200524"/>
        </p:xfrm>
        <a:graphic>
          <a:graphicData uri="http://schemas.openxmlformats.org/drawingml/2006/table">
            <a:tbl>
              <a:tblPr/>
              <a:tblGrid>
                <a:gridCol w="1163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9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689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在地球仪上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经线和纬线相互交织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形成经纬网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4166">
                <a:tc rowSpan="5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确定经度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自西向东增大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自东向西增大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41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自南向北增大为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自北向南增大为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89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确定南北方向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根据经线确定南北方向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89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根据纬线确定东西方向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3454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定距离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同一经线上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纬度相差1°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实地距离相差约111千米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经度相差1°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实地距离相差约111千米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应用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军事以及气象观测等许多方面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6_AN.33_1#bbc0daf36.blank?vaa=1&amp;vcp=1&amp;vis=1&amp;pid=477975a5b&amp;color=0,0,0&amp;vpa=19&amp;vtp=1&amp;vaab=1&amp;bbb=1"/>
          <p:cNvSpPr/>
          <p:nvPr/>
        </p:nvSpPr>
        <p:spPr>
          <a:xfrm>
            <a:off x="9644403" y="1543523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东经</a:t>
            </a:r>
            <a:endParaRPr lang="en-US" altLang="zh-CN" sz="2800" dirty="0"/>
          </a:p>
        </p:txBody>
      </p:sp>
      <p:sp>
        <p:nvSpPr>
          <p:cNvPr id="5" name="QB_6_AN.34_1#bbc0daf36.blank?vaa=1&amp;vcp=1&amp;vis=1&amp;pid=477975a5b&amp;color=0,0,0&amp;vpa=20&amp;vtp=1&amp;vaab=1&amp;bbb=1"/>
          <p:cNvSpPr/>
          <p:nvPr/>
        </p:nvSpPr>
        <p:spPr>
          <a:xfrm>
            <a:off x="9644403" y="2054635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西经</a:t>
            </a:r>
            <a:endParaRPr lang="en-US" altLang="zh-CN" sz="2800" dirty="0"/>
          </a:p>
        </p:txBody>
      </p:sp>
      <p:sp>
        <p:nvSpPr>
          <p:cNvPr id="6" name="QB_6_AN.35_1#bbc0daf36.blank?vaa=1&amp;vcp=1&amp;vis=1&amp;pid=477975a5b&amp;color=0,0,0&amp;vpa=21&amp;vtp=1&amp;vaab=1&amp;bbb=1"/>
          <p:cNvSpPr/>
          <p:nvPr/>
        </p:nvSpPr>
        <p:spPr>
          <a:xfrm>
            <a:off x="9301503" y="2617689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北纬</a:t>
            </a:r>
            <a:endParaRPr lang="en-US" altLang="zh-CN" sz="2800" dirty="0"/>
          </a:p>
        </p:txBody>
      </p:sp>
      <p:sp>
        <p:nvSpPr>
          <p:cNvPr id="7" name="QB_6_AN.36_1#bbc0daf36.blank?vaa=1&amp;vcp=1&amp;vis=1&amp;pid=477975a5b&amp;color=0,0,0&amp;vpa=22&amp;vtp=1&amp;vaab=1&amp;bbb=1"/>
          <p:cNvSpPr/>
          <p:nvPr/>
        </p:nvSpPr>
        <p:spPr>
          <a:xfrm>
            <a:off x="9301503" y="3128801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_2#289acd3c4.fixed?vcp=1&amp;pid=618ac177f&amp;color=197,144,191&amp;vtp=1&amp;vaab=1&amp;bbb=1">
            <a:extLst>
              <a:ext uri="{FF2B5EF4-FFF2-40B4-BE49-F238E27FC236}">
                <a16:creationId xmlns:a16="http://schemas.microsoft.com/office/drawing/2014/main" id="{278D9BCB-AB0B-5067-676B-1BDB482C0DE8}"/>
              </a:ext>
            </a:extLst>
          </p:cNvPr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5" name="C_2#289acd3c4.fixed?vcp=1&amp;pid=618ac177f&amp;color=86,186,157&amp;vtp=1&amp;vaab=1&amp;bbb=1">
            <a:extLst>
              <a:ext uri="{FF2B5EF4-FFF2-40B4-BE49-F238E27FC236}">
                <a16:creationId xmlns:a16="http://schemas.microsoft.com/office/drawing/2014/main" id="{22676059-E880-CF7F-6736-33C1D7FA39F1}"/>
              </a:ext>
            </a:extLst>
          </p:cNvPr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6" name="C_2_BD#289acd3c4.fixed?vcp=1&amp;pid=618ac177f&amp;color=0,0,0&amp;vtp=1&amp;vaab=1&amp;bbb=1">
            <a:extLst>
              <a:ext uri="{FF2B5EF4-FFF2-40B4-BE49-F238E27FC236}">
                <a16:creationId xmlns:a16="http://schemas.microsoft.com/office/drawing/2014/main" id="{5092631F-B5BE-A4A3-2308-6344B0874B22}"/>
              </a:ext>
            </a:extLst>
          </p:cNvPr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c0ff71d9?vcp=1&amp;pid=91cdc5d3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地球的运动</a:t>
            </a:r>
            <a:endParaRPr lang="en-US" altLang="zh-CN" sz="3200" dirty="0"/>
          </a:p>
        </p:txBody>
      </p:sp>
      <p:sp>
        <p:nvSpPr>
          <p:cNvPr id="3" name="QB_6_BD.37_1#98010cc32?sp=1&amp;vaa=1&amp;vcp=1&amp;vis=1&amp;pid=2c0ff71d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1.地球的自转</a:t>
            </a:r>
            <a:endParaRPr lang="en-US" altLang="zh-CN" sz="2800" dirty="0"/>
          </a:p>
        </p:txBody>
      </p:sp>
      <p:graphicFrame>
        <p:nvGraphicFramePr>
          <p:cNvPr id="29" name="QB_6_BD.37_2#98010cc32?colgroup=9,20&amp;vaa=1&amp;vcp=1&amp;vis=1&amp;pid=2c0ff71d9&amp;color=0,0,0&amp;vtp=1&amp;vaab=1&amp;bbb=1"/>
          <p:cNvGraphicFramePr>
            <a:graphicFrameLocks noGrp="1"/>
          </p:cNvGraphicFramePr>
          <p:nvPr/>
        </p:nvGraphicFramePr>
        <p:xfrm>
          <a:off x="539496" y="1958766"/>
          <a:ext cx="11100816" cy="2265936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地球绕着地轴的旋转运动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一天（约24小时）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昼夜更替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不同经度时间的差异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38_1#98010cc32.blank?vaa=1&amp;vcp=1&amp;vis=1&amp;pid=2c0ff71d9&amp;color=0,0,0&amp;vpa=23&amp;vtp=1&amp;vaab=1&amp;bbb=1"/>
          <p:cNvSpPr/>
          <p:nvPr/>
        </p:nvSpPr>
        <p:spPr>
          <a:xfrm>
            <a:off x="4279414" y="251089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9585ac77?vcp=1&amp;pid=2c0ff71d9&amp;color=0,0,0&amp;vtp=1&amp;vaab=1&amp;bt=1&amp;bbb=1"/>
          <p:cNvSpPr/>
          <p:nvPr/>
        </p:nvSpPr>
        <p:spPr>
          <a:xfrm>
            <a:off x="539496" y="8333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从南、北极上空看地球自转方向</a:t>
            </a:r>
            <a:endParaRPr lang="en-US" altLang="zh-CN" sz="2800" dirty="0"/>
          </a:p>
        </p:txBody>
      </p:sp>
      <p:pic>
        <p:nvPicPr>
          <p:cNvPr id="3" name="P_6_BD#69585ac77?vcp=1&amp;pid=2c0ff71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472" y="1514951"/>
            <a:ext cx="6931152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69585ac77?vcp=1&amp;pid=2c0ff71d9&amp;color=0,0,0&amp;vtp=1&amp;vaab=1&amp;bbb=1&amp;hb=1"/>
          <p:cNvSpPr/>
          <p:nvPr/>
        </p:nvSpPr>
        <p:spPr>
          <a:xfrm>
            <a:off x="539496" y="48042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简要记作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南顺北逆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切记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无论顺时针还是逆时针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地球自转方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向始终是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自西向东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9_1#c950c28e7?sp=1&amp;vaa=1&amp;vcp=1&amp;vis=1&amp;pid=2c0ff71d9&amp;color=0,0,0&amp;mp=1&amp;vtp=1&amp;vaab=1&amp;bt=1&amp;bbb=1"/>
          <p:cNvSpPr/>
          <p:nvPr/>
        </p:nvSpPr>
        <p:spPr>
          <a:xfrm>
            <a:off x="539496" y="19485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2.地球的公转</a:t>
            </a:r>
            <a:endParaRPr lang="en-US" altLang="zh-CN" sz="2800" dirty="0"/>
          </a:p>
        </p:txBody>
      </p:sp>
      <p:graphicFrame>
        <p:nvGraphicFramePr>
          <p:cNvPr id="31" name="QB_6_BD.39_2#c950c28e7?colgroup=8,21&amp;vaa=1&amp;vcp=1&amp;vis=1&amp;pid=2c0ff71d9&amp;color=0,0,0&amp;mp=1&amp;vtp=1&amp;vaab=1&amp;bbb=1"/>
          <p:cNvGraphicFramePr>
            <a:graphicFrameLocks noGrp="1"/>
          </p:cNvGraphicFramePr>
          <p:nvPr/>
        </p:nvGraphicFramePr>
        <p:xfrm>
          <a:off x="539496" y="2630169"/>
          <a:ext cx="11091672" cy="2265936"/>
        </p:xfrm>
        <a:graphic>
          <a:graphicData uri="http://schemas.openxmlformats.org/drawingml/2006/table">
            <a:tbl>
              <a:tblPr/>
              <a:tblGrid>
                <a:gridCol w="3319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72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绕转中心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地球绕着太阳的旋转运动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一年（约365天）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四季的变化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昼夜长短的变化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五带的划分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40_1#c950c28e7.blank?vaa=1&amp;vcp=1&amp;vis=1&amp;pid=2c0ff71d9&amp;color=0,0,0&amp;mp=1&amp;vpa=24&amp;vtp=1&amp;vaab=1&amp;bbb=1"/>
          <p:cNvSpPr/>
          <p:nvPr/>
        </p:nvSpPr>
        <p:spPr>
          <a:xfrm>
            <a:off x="3941086" y="318230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874a7f2b?vcp=1&amp;pid=2c0ff71d9&amp;color=0,0,0&amp;vtp=1&amp;vaab=1&amp;bt=1&amp;bbb=1"/>
          <p:cNvSpPr/>
          <p:nvPr/>
        </p:nvSpPr>
        <p:spPr>
          <a:xfrm>
            <a:off x="539496" y="11018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方法技巧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北半球昼夜长短的年变化</a:t>
            </a:r>
            <a:endParaRPr lang="en-US" altLang="zh-CN" sz="2800" dirty="0"/>
          </a:p>
        </p:txBody>
      </p:sp>
      <p:pic>
        <p:nvPicPr>
          <p:cNvPr id="3" name="P_6_BD#2874a7f2b?vcp=1&amp;pid=2c0ff71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5960" y="1783461"/>
            <a:ext cx="8266176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874a7f2b?sp=1&amp;vcp=1&amp;pid=2c0ff71d9&amp;color=0,0,0&amp;vtp=1&amp;vaab=1&amp;bt=1&amp;bbb=1"/>
          <p:cNvSpPr/>
          <p:nvPr/>
        </p:nvSpPr>
        <p:spPr>
          <a:xfrm>
            <a:off x="539496" y="8138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3.地球上的五带</a:t>
            </a:r>
            <a:endParaRPr lang="en-US" altLang="zh-CN" sz="2800" dirty="0"/>
          </a:p>
        </p:txBody>
      </p:sp>
      <p:pic>
        <p:nvPicPr>
          <p:cNvPr id="3" name="P_6_BD#2874a7f2b?vcp=1&amp;pid=2c0ff71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1495425"/>
            <a:ext cx="6839712" cy="453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d2bad3b5.fixed?vcp=1&amp;pid=5d49408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</a:t>
            </a:r>
            <a:endParaRPr lang="en-US" altLang="zh-CN" sz="4000" dirty="0"/>
          </a:p>
        </p:txBody>
      </p:sp>
      <p:sp>
        <p:nvSpPr>
          <p:cNvPr id="3" name="C_4_BD#3d2bad3b5.fixed?vcp=1&amp;pid=5d49408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fc7dd26?vcp=1&amp;pid=3d2bad3b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地球的形状和大小</a:t>
            </a:r>
            <a:endParaRPr lang="en-US" altLang="zh-CN" sz="3200" dirty="0"/>
          </a:p>
        </p:txBody>
      </p:sp>
      <p:sp>
        <p:nvSpPr>
          <p:cNvPr id="3" name="QC_6_BD.41_1#260563ccf?sp=1&amp;vaa=1&amp;vcp=1&amp;vis=1&amp;pid=c6fc7dd26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（2023·甘肃天水·中考，有改动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人类对地球形状的认识经历了漫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。读地球基本数据图，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推断地球是一个(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5" name="QC_6_BD.41_2#260563ccf?htil=1&amp;vaa=1&amp;vcp=1&amp;vis=1&amp;pid=c6fc7dd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0243" y="2601386"/>
            <a:ext cx="4471416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41_3#260563ccf.choices?htil=1&amp;vaa=1&amp;vcp=1&amp;vis=1&amp;pid=c6fc7dd26&amp;color=0,0,0&amp;vtp=1&amp;vaab=1&amp;bbb=1"/>
          <p:cNvSpPr/>
          <p:nvPr/>
        </p:nvSpPr>
        <p:spPr>
          <a:xfrm>
            <a:off x="539496" y="2547474"/>
            <a:ext cx="65105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A.平均半径为6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371千米的正球体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.赤道周长约为4万千米的正球体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.两极稍鼓、赤道略扁的不规则球体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.两极稍扁、赤道略鼓的不规则球体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260563ccf?vaa=1&amp;vcp=1&amp;vis=1&amp;pid=c6fc7dd26&amp;color=0,0,0&amp;vtp=1&amp;vaab=1&amp;bt=1&amp;bbb=1&amp;hb=1"/>
          <p:cNvSpPr/>
          <p:nvPr/>
        </p:nvSpPr>
        <p:spPr>
          <a:xfrm>
            <a:off x="539496" y="6707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由图中信息可知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地球的赤道半径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378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略长于其极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357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据此推测地球是一个两极稍扁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赤道略鼓的不规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则球体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AS.1_1#260563ccf?vaa=1&amp;vcp=1&amp;vis=1&amp;pid=c6fc7dd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48426"/>
            <a:ext cx="5458968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2_1#260563ccf?vaa=1&amp;vcp=1&amp;vis=1&amp;pid=c6fc7dd26&amp;color=0,0,0&amp;vtp=1&amp;vaab=1&amp;bbb=1"/>
          <p:cNvSpPr/>
          <p:nvPr/>
        </p:nvSpPr>
        <p:spPr>
          <a:xfrm>
            <a:off x="539496" y="5620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45_1#05debd9f6?htil=2&amp;vaa=1&amp;vcp=1&amp;vis=1&amp;pid=c6fc7dd2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2352" y="924306"/>
            <a:ext cx="4233672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45_2#05debd9f6?htil=2&amp;sp=1&amp;vaa=1&amp;vcp=1&amp;vis=1&amp;pid=c6fc7dd26&amp;color=0,0,0&amp;vtp=1&amp;vaab=1&amp;bt=1&amp;bbb=1&amp;hb=1&amp;hs=1"/>
          <p:cNvSpPr/>
          <p:nvPr/>
        </p:nvSpPr>
        <p:spPr>
          <a:xfrm>
            <a:off x="539496" y="906018"/>
            <a:ext cx="673912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（2022·新疆·中考，有改动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地球是人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类共同的家园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。据图分析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，人类对地球形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状的认识过程是(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7_1#05debd9f6.bracket?vaa=1&amp;vcp=1&amp;vis=1&amp;pid=c6fc7dd26&amp;color=0,0,0&amp;vpa=26&amp;vtp=1&amp;vaab=1"/>
          <p:cNvSpPr/>
          <p:nvPr/>
        </p:nvSpPr>
        <p:spPr>
          <a:xfrm>
            <a:off x="3305715" y="21880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45_3#05debd9f6.choices?vaa=1&amp;vcp=1&amp;vis=1&amp;pid=c6fc7dd26&amp;color=0,0,0&amp;vtp=1&amp;vaab=1&amp;bbb=1&amp;hs=1"/>
          <p:cNvSpPr/>
          <p:nvPr/>
        </p:nvSpPr>
        <p:spPr>
          <a:xfrm>
            <a:off x="539496" y="28219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.①→③→②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B.③→①→②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C.③→②→①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.②→③→①</a:t>
            </a:r>
            <a:endParaRPr lang="en-US" altLang="zh-CN" sz="2800" dirty="0"/>
          </a:p>
        </p:txBody>
      </p:sp>
      <p:sp>
        <p:nvSpPr>
          <p:cNvPr id="6" name="QC_6_AS.1_1#05debd9f6?vaa=1&amp;vcp=1&amp;vis=1&amp;pid=c6fc7dd26&amp;color=0,0,0&amp;vtp=1&amp;vaab=1&amp;bbb=1&amp;hb=1&amp;hs=1"/>
          <p:cNvSpPr/>
          <p:nvPr/>
        </p:nvSpPr>
        <p:spPr>
          <a:xfrm>
            <a:off x="539496" y="345141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古代人活动范围狭小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往往凭直觉认为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天圆如张盖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地方如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棋局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天圆地方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人们根据太阳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月亮的形状推测地球是个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球体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麦哲伦船队环球航行的成功证实了地球是个球体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人造卫星拍摄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的地球照片确证了地球是个球体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9318b274?vcp=1&amp;pid=c6fc7dd26&amp;color=0,0,0&amp;vtp=1&amp;vaab=1&amp;bt=1&amp;bbb=1"/>
          <p:cNvSpPr/>
          <p:nvPr/>
        </p:nvSpPr>
        <p:spPr>
          <a:xfrm>
            <a:off x="539496" y="18572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49_1#2c7d263e3?vaa=1&amp;vcp=1&amp;vis=1&amp;pid=c6fc7dd26&amp;color=0,0,0&amp;vtp=1&amp;vaab=1&amp;bbb=1&amp;hb=1"/>
          <p:cNvSpPr/>
          <p:nvPr/>
        </p:nvSpPr>
        <p:spPr>
          <a:xfrm>
            <a:off x="539496" y="24849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如果为地球制作一件“无缝天衣”，将整个地球表面覆盖住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，所需的布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料面积约为(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0_1#2c7d263e3.bracket?vaa=1&amp;vcp=1&amp;vis=1&amp;pid=c6fc7dd26&amp;color=0,0,0&amp;vpa=27&amp;vtp=1&amp;vaab=1"/>
          <p:cNvSpPr/>
          <p:nvPr/>
        </p:nvSpPr>
        <p:spPr>
          <a:xfrm>
            <a:off x="2594514" y="311931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49_2#2c7d263e3.choices?vaa=1&amp;vcp=1&amp;vis=1&amp;pid=c6fc7dd26&amp;color=0,0,0&amp;vtp=1&amp;vaab=1&amp;bbb=1"/>
          <p:cNvSpPr/>
          <p:nvPr/>
        </p:nvSpPr>
        <p:spPr>
          <a:xfrm>
            <a:off x="539496" y="37619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4万平方千米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371平方千米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5.1亿平方千米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.960万平方千米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be84fe52.fixed?vcp=1&amp;pid=5d49408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</a:t>
            </a:r>
            <a:endParaRPr lang="en-US" altLang="zh-CN" sz="4000" dirty="0"/>
          </a:p>
        </p:txBody>
      </p:sp>
      <p:sp>
        <p:nvSpPr>
          <p:cNvPr id="3" name="C_4_BD#3be84fe52.fixed?vcp=1&amp;pid=5d49408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55710fde?vcp=1&amp;pid=3d2bad3b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地球仪和经纬网</a:t>
            </a:r>
            <a:endParaRPr lang="en-US" altLang="zh-CN" sz="3200" dirty="0"/>
          </a:p>
        </p:txBody>
      </p:sp>
      <p:pic>
        <p:nvPicPr>
          <p:cNvPr id="3" name="QO_6_BD.51_1#9cea61475?htil=3&amp;vaa=1&amp;vcp=1&amp;vis=1&amp;pid=755710f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6488" y="1281783"/>
            <a:ext cx="3154680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1_2#9cea61475?htil=3&amp;sp=1&amp;vaa=1&amp;vcp=1&amp;vis=1&amp;pid=755710fde&amp;color=0,0,0&amp;vtp=1&amp;vaab=1&amp;bbb=1&amp;hb=1"/>
          <p:cNvSpPr/>
          <p:nvPr/>
        </p:nvSpPr>
        <p:spPr>
          <a:xfrm>
            <a:off x="539496" y="1263495"/>
            <a:ext cx="782726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（2024·四川内江·中考）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图示意厄瓜多尔的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方柱形赤道纪念碑，图中游客面向东方，双脚跨在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M线两侧拍照，以示自己同时站在南、北两个半球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2_1#41b31d8f1?htil=4&amp;vaa=1&amp;vcp=1&amp;vis=1&amp;pid=9cea614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5656" y="1467612"/>
            <a:ext cx="3976414" cy="365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2_2#41b31d8f1?htil=4&amp;vaa=1&amp;vcp=1&amp;vis=1&amp;pid=9cea61475&amp;color=0,0,0&amp;vtp=1&amp;vaab=1&amp;bt=1&amp;bbb=1"/>
          <p:cNvSpPr/>
          <p:nvPr/>
        </p:nvSpPr>
        <p:spPr>
          <a:xfrm>
            <a:off x="539496" y="1330452"/>
            <a:ext cx="6556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（1）M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52_3#41b31d8f1.choices?htil=4&amp;vaa=1&amp;vcp=1&amp;vis=1&amp;pid=9cea61475&amp;color=0,0,0&amp;vtp=1&amp;vaab=1&amp;bbb=1"/>
          <p:cNvSpPr/>
          <p:nvPr/>
        </p:nvSpPr>
        <p:spPr>
          <a:xfrm>
            <a:off x="539496" y="1962721"/>
            <a:ext cx="65562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3858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.赤道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.北回归线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3858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C.南极圈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.南回归线</a:t>
            </a:r>
            <a:endParaRPr lang="en-US" altLang="zh-CN" sz="2800" dirty="0"/>
          </a:p>
        </p:txBody>
      </p:sp>
      <p:sp>
        <p:nvSpPr>
          <p:cNvPr id="5" name="QC_7_AN.54_1#41b31d8f1.bracket?vaa=1&amp;vcp=1&amp;vis=1&amp;pid=9cea61475&amp;color=0,0,0&amp;vpa=28&amp;vtp=1&amp;vaab=1"/>
          <p:cNvSpPr/>
          <p:nvPr/>
        </p:nvSpPr>
        <p:spPr>
          <a:xfrm>
            <a:off x="2732628" y="131711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41b31d8f1?htil=4&amp;vaa=1&amp;vcp=1&amp;vis=1&amp;pid=9cea61475&amp;color=0,0,0&amp;vtp=1&amp;vaab=1&amp;bbb=1&amp;hb=1"/>
          <p:cNvSpPr/>
          <p:nvPr/>
        </p:nvSpPr>
        <p:spPr>
          <a:xfrm>
            <a:off x="539496" y="3239706"/>
            <a:ext cx="65562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线经过图中的赤道纪念碑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此其为赤道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6_1#b868f3f2e?htil=5&amp;vaa=1&amp;vcp=1&amp;vis=1&amp;pid=9cea614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5499" y="1467612"/>
            <a:ext cx="3824049" cy="351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6_2#b868f3f2e?htil=5&amp;vaa=1&amp;vcp=1&amp;vis=1&amp;pid=9cea61475&amp;color=0,0,0&amp;vtp=1&amp;vaab=1&amp;bt=1&amp;bbb=1"/>
          <p:cNvSpPr/>
          <p:nvPr/>
        </p:nvSpPr>
        <p:spPr>
          <a:xfrm>
            <a:off x="539496" y="1330452"/>
            <a:ext cx="6556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北半球在图中游客的(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8_1#b868f3f2e.bracket?vaa=1&amp;vcp=1&amp;vis=1&amp;pid=9cea61475&amp;color=0,0,0&amp;vpa=29&amp;vtp=1&amp;vaab=1"/>
          <p:cNvSpPr/>
          <p:nvPr/>
        </p:nvSpPr>
        <p:spPr>
          <a:xfrm>
            <a:off x="4905915" y="131711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56_3#b868f3f2e.choices?htil=5&amp;vaa=1&amp;vcp=1&amp;vis=1&amp;pid=9cea61475&amp;color=0,0,0&amp;vtp=1&amp;vaab=1&amp;bbb=1"/>
          <p:cNvSpPr/>
          <p:nvPr/>
        </p:nvSpPr>
        <p:spPr>
          <a:xfrm>
            <a:off x="539496" y="1954911"/>
            <a:ext cx="6556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11960" algn="l"/>
                <a:tab pos="3385820" algn="l"/>
                <a:tab pos="50596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.左侧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B.右侧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C.前方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.后方</a:t>
            </a:r>
            <a:endParaRPr lang="en-US" altLang="zh-CN" sz="2800" dirty="0"/>
          </a:p>
        </p:txBody>
      </p:sp>
      <p:sp>
        <p:nvSpPr>
          <p:cNvPr id="6" name="QC_7_AS.1_1#b868f3f2e?htil=5&amp;vaa=1&amp;vcp=1&amp;vis=1&amp;pid=9cea61475&amp;color=0,0,0&amp;vtp=1&amp;vaab=1&amp;bbb=1&amp;hb=1"/>
          <p:cNvSpPr/>
          <p:nvPr/>
        </p:nvSpPr>
        <p:spPr>
          <a:xfrm>
            <a:off x="539496" y="2584386"/>
            <a:ext cx="65562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图中游客面向东方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北方应在其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135a5c01?vcp=1&amp;pid=755710fde&amp;color=0,0,0&amp;vtp=1&amp;vaab=1&amp;bt=1&amp;bbb=1"/>
          <p:cNvSpPr/>
          <p:nvPr/>
        </p:nvSpPr>
        <p:spPr>
          <a:xfrm>
            <a:off x="539496" y="8996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60_1#e6f116d29?vaa=1&amp;vcp=1&amp;vis=1&amp;pid=755710fde&amp;color=0,0,0&amp;vtp=1&amp;vaab=1&amp;bbb=1"/>
          <p:cNvSpPr/>
          <p:nvPr/>
        </p:nvSpPr>
        <p:spPr>
          <a:xfrm>
            <a:off x="539496" y="15195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下列关于地球仪上最长的纬线，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2_1#e6f116d29.bracket?vaa=1&amp;vcp=1&amp;vis=1&amp;pid=755710fde&amp;color=0,0,0&amp;vpa=30&amp;vtp=1&amp;vaab=1"/>
          <p:cNvSpPr/>
          <p:nvPr/>
        </p:nvSpPr>
        <p:spPr>
          <a:xfrm>
            <a:off x="8195214" y="150622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60_2#e6f116d29.choices?vaa=1&amp;vcp=1&amp;vis=1&amp;pid=755710fde&amp;color=0,0,0&amp;vtp=1&amp;vaab=1&amp;bbb=1"/>
          <p:cNvSpPr/>
          <p:nvPr/>
        </p:nvSpPr>
        <p:spPr>
          <a:xfrm>
            <a:off x="539496" y="21490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A.指示南北方向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B.与本初子午线等长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C.是地球仪上最大的圆圈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D.与180°经线组成经线圈</a:t>
            </a:r>
            <a:endParaRPr lang="en-US" altLang="zh-CN" sz="2800" dirty="0"/>
          </a:p>
        </p:txBody>
      </p:sp>
      <p:sp>
        <p:nvSpPr>
          <p:cNvPr id="6" name="QC_6_AS.1_1#e6f116d29?vaa=1&amp;vcp=1&amp;vis=1&amp;pid=755710fde&amp;color=0,0,0&amp;vtp=1&amp;vaab=1&amp;bbb=1&amp;hb=1"/>
          <p:cNvSpPr/>
          <p:nvPr/>
        </p:nvSpPr>
        <p:spPr>
          <a:xfrm>
            <a:off x="539496" y="342601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提示：地球仪上最长的纬线是赤道。赤道是一个纬线圈，且根据地球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是一个两极稍扁、赤道略鼓的不规则球体可知，赤道是地球仪上最大的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圆圈。赤道属于纬线，指示东西方向。本初子午线属于经线，赤道的长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度约为本初子午线的2倍。与180°经线组成经线圈的经线是0°经线）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4_1#e5962369c?htil=6&amp;vaa=1&amp;vcp=1&amp;vis=1&amp;pid=755710fd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8179" y="802608"/>
            <a:ext cx="3050044" cy="397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4_2#e5962369c?htil=6&amp;sp=1&amp;vaa=1&amp;vcp=1&amp;vis=1&amp;pid=755710fde&amp;color=0,0,0&amp;vtp=1&amp;vaab=1&amp;bt=1&amp;bbb=1&amp;hb=1&amp;hs=1"/>
          <p:cNvSpPr/>
          <p:nvPr/>
        </p:nvSpPr>
        <p:spPr>
          <a:xfrm>
            <a:off x="539496" y="784320"/>
            <a:ext cx="741578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（2023·吉林长春·中考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地球仪是我们学习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地理的重要工具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。在地球仪上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，经线和纬线相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互交织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，形成经纬网。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读简易地球仪示意图，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65_1#3d5553dfe?htil=6&amp;vaa=1&amp;vcp=1&amp;vis=1&amp;pid=e5962369c&amp;color=0,0,0&amp;vtp=1&amp;vaab=1&amp;bbb=1&amp;hs=1"/>
          <p:cNvSpPr/>
          <p:nvPr/>
        </p:nvSpPr>
        <p:spPr>
          <a:xfrm>
            <a:off x="539496" y="3157442"/>
            <a:ext cx="7415784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甲地的经纬度位置是(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65_2#3d5553dfe.choices?htil=6&amp;vaa=1&amp;vcp=1&amp;vis=1&amp;pid=e5962369c&amp;color=0,0,0&amp;vtp=1&amp;vaab=1&amp;bbb=1&amp;hs=1"/>
          <p:cNvSpPr/>
          <p:nvPr/>
        </p:nvSpPr>
        <p:spPr>
          <a:xfrm>
            <a:off x="539496" y="3736244"/>
            <a:ext cx="741578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381571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A.（30°N，30°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.（30°N，30°E）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381571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.（30°S，30°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.（30°S，30°E）</a:t>
            </a:r>
            <a:endParaRPr lang="en-US" altLang="zh-CN" sz="2800" dirty="0"/>
          </a:p>
        </p:txBody>
      </p:sp>
      <p:sp>
        <p:nvSpPr>
          <p:cNvPr id="6" name="QC_7_AN.67_1#3d5553dfe.bracket?vaa=1&amp;vcp=1&amp;vis=1&amp;pid=e5962369c&amp;color=0,0,0&amp;vpa=31&amp;vtp=1&amp;vaab=1"/>
          <p:cNvSpPr/>
          <p:nvPr/>
        </p:nvSpPr>
        <p:spPr>
          <a:xfrm>
            <a:off x="4905915" y="3144361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AS.1_1#3d5553dfe?htil=6&amp;vaa=1&amp;vcp=1&amp;vis=1&amp;pid=e5962369c&amp;color=0,0,0&amp;vtp=1&amp;vaab=1&amp;bbb=1&amp;hb=1&amp;hs=1"/>
          <p:cNvSpPr/>
          <p:nvPr/>
        </p:nvSpPr>
        <p:spPr>
          <a:xfrm>
            <a:off x="539995" y="4917281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甲地位于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纬线以北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经线</a:t>
            </a:r>
            <a:endParaRPr lang="en-US" altLang="zh-CN" sz="2800" dirty="0"/>
          </a:p>
        </p:txBody>
      </p:sp>
      <p:sp>
        <p:nvSpPr>
          <p:cNvPr id="9" name="QC_7_AS.1_1#3d5553dfe?htil=6&amp;vaa=1&amp;vcp=1&amp;vis=1&amp;pid=e5962369c&amp;color=0,0,0&amp;vtp=1&amp;vaab=1&amp;bbb=1&amp;hb=1&amp;hs=1"/>
          <p:cNvSpPr/>
          <p:nvPr/>
        </p:nvSpPr>
        <p:spPr>
          <a:xfrm>
            <a:off x="539995" y="5501100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因此甲地的经纬度位置是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（30°N，30°E）。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9_1#411be5d58?htil=7&amp;vaa=1&amp;vcp=1&amp;vis=1&amp;pid=e5962369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6336" y="1992122"/>
            <a:ext cx="2084832" cy="27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9_2#411be5d58?htil=7&amp;vaa=1&amp;vcp=1&amp;vis=1&amp;pid=e5962369c&amp;color=0,0,0&amp;vtp=1&amp;vaab=1&amp;bt=1&amp;bbb=1"/>
          <p:cNvSpPr/>
          <p:nvPr/>
        </p:nvSpPr>
        <p:spPr>
          <a:xfrm>
            <a:off x="539496" y="1854962"/>
            <a:ext cx="8897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（2）下列关于乙地位置的叙述，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71_1#411be5d58.bracket?vaa=1&amp;vcp=1&amp;vis=1&amp;pid=e5962369c&amp;color=0,0,0&amp;vpa=32&amp;vtp=1&amp;vaab=1"/>
          <p:cNvSpPr/>
          <p:nvPr/>
        </p:nvSpPr>
        <p:spPr>
          <a:xfrm>
            <a:off x="7395114" y="18416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69_3#411be5d58.choices?htil=7&amp;vaa=1&amp;vcp=1&amp;vis=1&amp;pid=e5962369c&amp;color=0,0,0&amp;vtp=1&amp;vaab=1&amp;bbb=1"/>
          <p:cNvSpPr/>
          <p:nvPr/>
        </p:nvSpPr>
        <p:spPr>
          <a:xfrm>
            <a:off x="539496" y="2487231"/>
            <a:ext cx="88971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5561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.位于极圈上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.位于甲地的西南方向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55612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C.位于西半球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.位于北温带</a:t>
            </a:r>
            <a:endParaRPr lang="en-US" altLang="zh-CN" sz="2800" dirty="0"/>
          </a:p>
        </p:txBody>
      </p:sp>
      <p:sp>
        <p:nvSpPr>
          <p:cNvPr id="6" name="QC_7_AS.1_1#411be5d58?htil=7&amp;vaa=1&amp;vcp=1&amp;vis=1&amp;pid=e5962369c&amp;color=0,0,0&amp;vtp=1&amp;vaab=1&amp;bbb=1&amp;hb=1"/>
          <p:cNvSpPr/>
          <p:nvPr/>
        </p:nvSpPr>
        <p:spPr>
          <a:xfrm>
            <a:off x="539496" y="3764216"/>
            <a:ext cx="88971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乙地位于赤道与本初子午线的交点上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位于甲地的西南方向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位于东半球和热带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615bd9b5?vcp=1&amp;pid=755710fde&amp;color=0,0,0&amp;vtp=1&amp;vaab=1&amp;bt=1&amp;bbb=1"/>
          <p:cNvSpPr/>
          <p:nvPr/>
        </p:nvSpPr>
        <p:spPr>
          <a:xfrm>
            <a:off x="539496" y="9451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73_1#799201a82?vaa=1&amp;vcp=1&amp;vis=1&amp;pid=755710fde&amp;color=0,0,0&amp;vtp=1&amp;vaab=1&amp;bbb=1&amp;hb=1"/>
          <p:cNvSpPr/>
          <p:nvPr/>
        </p:nvSpPr>
        <p:spPr>
          <a:xfrm>
            <a:off x="539496" y="15728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地球仪是我们学习地理的重要工具。在地球仪上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，经线和纬线相互交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，形成经纬网。读图，完成下列各题。</a:t>
            </a:r>
            <a:endParaRPr lang="en-US" altLang="zh-CN" sz="2800" dirty="0"/>
          </a:p>
        </p:txBody>
      </p:sp>
      <p:pic>
        <p:nvPicPr>
          <p:cNvPr id="4" name="QO_6_BD.73_2#799201a82?vaa=1&amp;vcp=1&amp;vis=1&amp;pid=755710f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03728"/>
            <a:ext cx="5458968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4_1#2c0a1e81b?htil=8&amp;vaa=1&amp;vcp=1&amp;vis=1&amp;pid=799201a8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0269" y="1338072"/>
            <a:ext cx="441655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4_2#2c0a1e81b?htil=8&amp;vaa=1&amp;vcp=1&amp;vis=1&amp;pid=799201a82&amp;color=0,0,0&amp;vtp=1&amp;vaab=1&amp;bt=1&amp;bbb=1&amp;hs=1"/>
          <p:cNvSpPr/>
          <p:nvPr/>
        </p:nvSpPr>
        <p:spPr>
          <a:xfrm>
            <a:off x="539496" y="1200912"/>
            <a:ext cx="6556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图中甲地的经纬度位置是(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74_3#2c0a1e81b.choices?htil=8&amp;vaa=1&amp;vcp=1&amp;vis=1&amp;pid=799201a82&amp;color=0,0,0&amp;vtp=1&amp;vaab=1&amp;bbb=1&amp;hs=1"/>
          <p:cNvSpPr/>
          <p:nvPr/>
        </p:nvSpPr>
        <p:spPr>
          <a:xfrm>
            <a:off x="539496" y="1833181"/>
            <a:ext cx="65562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A.（70°N，170°W）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.（70°N，170°E）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.（70°S，170°W）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.（70°S，170°E）</a:t>
            </a:r>
            <a:endParaRPr lang="en-US" altLang="zh-CN" sz="2800" dirty="0"/>
          </a:p>
        </p:txBody>
      </p:sp>
      <p:sp>
        <p:nvSpPr>
          <p:cNvPr id="5" name="QC_7_AN.76_1#2c0a1e81b.bracket?vaa=1&amp;vcp=1&amp;vis=1&amp;pid=799201a82&amp;color=0,0,0&amp;vpa=33&amp;vtp=1&amp;vaab=1"/>
          <p:cNvSpPr/>
          <p:nvPr/>
        </p:nvSpPr>
        <p:spPr>
          <a:xfrm>
            <a:off x="5617115" y="1187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2c0a1e81b?vaa=1&amp;vcp=1&amp;vis=1&amp;pid=799201a82&amp;color=0,0,0&amp;vtp=1&amp;vaab=1&amp;bbb=1&amp;hb=1&amp;hs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（提示：由图中“N”可知，图示地区位于北半球，甲地的纬度为70°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结合地球自转方向判读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，甲地位于170°W经线上）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8_1#bba1d597f?htil=9&amp;vaa=1&amp;vcp=1&amp;vis=1&amp;pid=799201a8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897636"/>
            <a:ext cx="5422392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8_2#bba1d597f?htil=9&amp;vaa=1&amp;vcp=1&amp;vis=1&amp;pid=799201a82&amp;color=0,0,0&amp;vtp=1&amp;vaab=1&amp;bt=1&amp;bbb=1&amp;hb=1&amp;hs=1"/>
          <p:cNvSpPr/>
          <p:nvPr/>
        </p:nvSpPr>
        <p:spPr>
          <a:xfrm>
            <a:off x="539496" y="8793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（2）下列关于乙地位置的叙述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0_1#bba1d597f.bracket?vaa=1&amp;vcp=1&amp;vis=1&amp;pid=799201a82&amp;color=0,0,0&amp;vpa=34&amp;vtp=1&amp;vaab=1"/>
          <p:cNvSpPr/>
          <p:nvPr/>
        </p:nvSpPr>
        <p:spPr>
          <a:xfrm>
            <a:off x="1883314" y="15137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78_3#bba1d597f.choices?htil=9&amp;vaa=1&amp;vcp=1&amp;vis=1&amp;pid=799201a82&amp;color=0,0,0&amp;vtp=1&amp;vaab=1&amp;bbb=1&amp;hs=1"/>
          <p:cNvSpPr/>
          <p:nvPr/>
        </p:nvSpPr>
        <p:spPr>
          <a:xfrm>
            <a:off x="539496" y="216236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A.位于150°纬线上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.位于甲地的东北方向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.位于西半球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.地处北寒带</a:t>
            </a:r>
            <a:endParaRPr lang="en-US" altLang="zh-CN" sz="2800" dirty="0"/>
          </a:p>
        </p:txBody>
      </p:sp>
      <p:sp>
        <p:nvSpPr>
          <p:cNvPr id="6" name="QC_7_AS.1_1#bba1d597f?vaa=1&amp;vcp=1&amp;vis=1&amp;pid=799201a82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（提示：乙地位于60°N纬线上，地处北温带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；乙地位于甲地的西南方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；乙地的经度为170°E，位于西半球）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53d5cb8?vcp=1&amp;pid=3d2bad3b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地球的运动</a:t>
            </a:r>
            <a:endParaRPr lang="en-US" altLang="zh-CN" sz="3200" dirty="0"/>
          </a:p>
        </p:txBody>
      </p:sp>
      <p:sp>
        <p:nvSpPr>
          <p:cNvPr id="3" name="QO_6_BD.82_1#45525df3b?sp=1&amp;vaa=1&amp;vcp=1&amp;vis=1&amp;pid=1f53d5cb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（2023·四川宜宾·中考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某地理兴趣小组利用地球仪演示地球的运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。下图为该兴趣小组演示地球运动的示意图，据此完成下列各题。</a:t>
            </a:r>
            <a:endParaRPr lang="en-US" altLang="zh-CN" sz="2800" dirty="0"/>
          </a:p>
        </p:txBody>
      </p:sp>
      <p:pic>
        <p:nvPicPr>
          <p:cNvPr id="4" name="QO_6_BD.82_2#45525df3b?vaa=1&amp;vcp=1&amp;vis=1&amp;pid=1f53d5c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7792" y="2601386"/>
            <a:ext cx="638251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5_BD#2928a7f8c?colgroup=16,13&amp;vcp=1&amp;pid=8c42d72ca&amp;color=0,0,0&amp;vtp=1&amp;vaab=1&amp;bt=1&amp;bbb=1&amp;hb=1"/>
          <p:cNvGraphicFramePr>
            <a:graphicFrameLocks noGrp="1"/>
          </p:cNvGraphicFramePr>
          <p:nvPr/>
        </p:nvGraphicFramePr>
        <p:xfrm>
          <a:off x="539496" y="905129"/>
          <a:ext cx="11082528" cy="5047742"/>
        </p:xfrm>
        <a:graphic>
          <a:graphicData uri="http://schemas.openxmlformats.org/drawingml/2006/table">
            <a:tbl>
              <a:tblPr/>
              <a:tblGrid>
                <a:gridCol w="6208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1.结合科学故事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史实材料等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出人类对地球形状的认识过程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使用数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类比等方式描述地球的大小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2.在地球仪上通过对比分析的方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掌握纬线和经线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纬度和经度的分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划分及变化规律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300"/>
                        </a:lnSpc>
                      </a:pPr>
                      <a:r>
                        <a:rPr lang="en-US" altLang="zh-CN" sz="162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2928a7f8c.table_image?tii=1&amp;vcp=1&amp;pid=8c42d72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4284" y="1852041"/>
            <a:ext cx="4681728" cy="371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3_1#cd1e1fbae?vaa=1&amp;vcp=1&amp;vis=1&amp;pid=45525df3b&amp;color=0,0,0&amp;vtp=1&amp;vaab=1&amp;bt=1&amp;bbb=1&amp;hb=1"/>
          <p:cNvSpPr/>
          <p:nvPr/>
        </p:nvSpPr>
        <p:spPr>
          <a:xfrm>
            <a:off x="539496" y="8794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（1）该地理兴趣小组演示的地球自转和公转的运动方向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，正确的一组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85_1#cd1e1fbae.bracket?vaa=1&amp;vcp=1&amp;vis=1&amp;pid=45525df3b&amp;color=0,0,0&amp;vpa=35&amp;vtp=1&amp;vaab=1"/>
          <p:cNvSpPr/>
          <p:nvPr/>
        </p:nvSpPr>
        <p:spPr>
          <a:xfrm>
            <a:off x="1172115" y="15138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83_2#cd1e1fbae?vaa=1&amp;vcp=1&amp;vis=1&amp;pid=45525df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9505" y="2216372"/>
            <a:ext cx="4729943" cy="2422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83_3#cd1e1fbae.choices?vaa=1&amp;vcp=1&amp;vis=1&amp;pid=45525df3b&amp;color=0,0,0&amp;vtp=1&amp;vaab=1&amp;bbb=1"/>
          <p:cNvSpPr/>
          <p:nvPr/>
        </p:nvSpPr>
        <p:spPr>
          <a:xfrm>
            <a:off x="539496" y="47690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6" name="QC_7_AS.1_1#cd1e1fbae?vaa=1&amp;vcp=1&amp;vis=1&amp;pid=45525df3b&amp;color=0,0,0&amp;vtp=1&amp;vaab=1&amp;bbb=1"/>
          <p:cNvSpPr/>
          <p:nvPr/>
        </p:nvSpPr>
        <p:spPr>
          <a:xfrm>
            <a:off x="539496" y="5392515"/>
            <a:ext cx="111998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地球自转和公转运动的方向均为自西向东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即图中的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7_1#5d83c912d?vaa=1&amp;vcp=1&amp;vis=1&amp;pid=45525df3b&amp;color=0,0,0&amp;vtp=1&amp;vaab=1&amp;bt=1&amp;bbb=1"/>
          <p:cNvSpPr/>
          <p:nvPr/>
        </p:nvSpPr>
        <p:spPr>
          <a:xfrm>
            <a:off x="539496" y="4746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（2）正确拨动图中的地球仪，可以演示(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O_6_BD.87_2#5d83c912d?vaa=1&amp;vcp=1&amp;vis=1&amp;pid=45525df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896" y="1085029"/>
            <a:ext cx="6611112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87_3#5d83c912d.choices?vaa=1&amp;vcp=1&amp;vis=1&amp;pid=45525df3b&amp;color=0,0,0&amp;vtp=1&amp;vaab=1&amp;bbb=1"/>
          <p:cNvSpPr/>
          <p:nvPr/>
        </p:nvSpPr>
        <p:spPr>
          <a:xfrm>
            <a:off x="969802" y="4823687"/>
            <a:ext cx="487518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A.四季更替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B.五带形成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C.昼夜更替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D.昼长变化</a:t>
            </a:r>
            <a:endParaRPr lang="en-US" altLang="zh-CN" sz="2800" dirty="0"/>
          </a:p>
        </p:txBody>
      </p:sp>
      <p:sp>
        <p:nvSpPr>
          <p:cNvPr id="3" name="QC_7_AS.1_1#5d83c912d?vaa=1&amp;vcp=1&amp;vis=1&amp;pid=45525df3b&amp;color=0,0,0&amp;vtp=1&amp;vaab=1&amp;bt=1&amp;bbb=1&amp;hb=1"/>
          <p:cNvSpPr/>
          <p:nvPr/>
        </p:nvSpPr>
        <p:spPr>
          <a:xfrm>
            <a:off x="7445278" y="1754455"/>
            <a:ext cx="463172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图中地球仪朝向光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源的一面被照亮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背向光源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的一面光照不到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随着地球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仪自西向东被拨动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被照亮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与未被照亮的部分不断更替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即可以演示昼夜更替现象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2_1#5d83c912d?vaa=1&amp;vcp=1&amp;vis=1&amp;pid=45525df3b&amp;color=0,0,0&amp;vtp=1&amp;vaab=1&amp;bbb=1"/>
          <p:cNvSpPr/>
          <p:nvPr/>
        </p:nvSpPr>
        <p:spPr>
          <a:xfrm>
            <a:off x="7150608" y="474631"/>
            <a:ext cx="47351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91_1#47ba3533e?sp=1&amp;vaa=1&amp;vcp=1&amp;vis=1&amp;pid=1f53d5cb8&amp;color=0,0,0&amp;vtp=1&amp;vaab=1&amp;bt=1&amp;bbb=1&amp;hb=1"/>
          <p:cNvSpPr/>
          <p:nvPr/>
        </p:nvSpPr>
        <p:spPr>
          <a:xfrm>
            <a:off x="539496" y="952119"/>
            <a:ext cx="11109960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近年来，我国航天事业取得了举世瞩目的成就。结合图文材料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91_2#47ba3533e?htil=10&amp;vaa=1&amp;vcp=1&amp;vis=1&amp;pid=1f53d5cb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1577" y="2193989"/>
            <a:ext cx="3324741" cy="241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91_3#47ba3533e?htil=10&amp;vaa=1&amp;vcp=1&amp;vis=1&amp;pid=1f53d5cb8&amp;color=0,0,0&amp;vtp=1&amp;vaab=1&amp;bbb=1&amp;hb=1&amp;hs=1"/>
          <p:cNvSpPr/>
          <p:nvPr/>
        </p:nvSpPr>
        <p:spPr>
          <a:xfrm>
            <a:off x="539496" y="2206689"/>
            <a:ext cx="6409944" cy="244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2024年4月25日20时59分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，搭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载神舟十八号载人飞船的长征二号F遥十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八运载火箭在酒泉卫星发射中心发射升空，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航天员乘组状态良好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，发射取得圆满成功。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3_1#8144f5209?htil=11&amp;vaa=1&amp;vcp=1&amp;vis=1&amp;pid=47ba353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8760" y="1911470"/>
            <a:ext cx="3566160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3_2#8144f5209?htil=11&amp;vaa=1&amp;vcp=1&amp;vis=1&amp;pid=47ba3533e&amp;color=0,0,0&amp;vtp=1&amp;vaab=1&amp;bt=1&amp;bbb=1&amp;hb=1"/>
          <p:cNvSpPr/>
          <p:nvPr/>
        </p:nvSpPr>
        <p:spPr>
          <a:xfrm>
            <a:off x="586236" y="1893182"/>
            <a:ext cx="74157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（1）神舟十八号载人飞船发射当天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，地球在公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转轨道上的位置最接近图中的(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5_1#8144f5209.bracket?vaa=1&amp;vcp=1&amp;vis=1&amp;pid=47ba3533e&amp;color=0,0,0&amp;vpa=37&amp;vtp=1&amp;vaab=1"/>
          <p:cNvSpPr/>
          <p:nvPr/>
        </p:nvSpPr>
        <p:spPr>
          <a:xfrm>
            <a:off x="5486055" y="25275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93_3#8144f5209.choices?htil=11&amp;vaa=1&amp;vcp=1&amp;vis=1&amp;pid=47ba3533e&amp;color=0,0,0&amp;vtp=1&amp;vaab=1&amp;bbb=1"/>
          <p:cNvSpPr/>
          <p:nvPr/>
        </p:nvSpPr>
        <p:spPr>
          <a:xfrm>
            <a:off x="586236" y="3168389"/>
            <a:ext cx="74157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26590" algn="l"/>
                <a:tab pos="3815715" algn="l"/>
                <a:tab pos="57042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.④处</a:t>
            </a:r>
            <a:endParaRPr lang="en-US" altLang="zh-CN" sz="2800" dirty="0"/>
          </a:p>
        </p:txBody>
      </p:sp>
      <p:sp>
        <p:nvSpPr>
          <p:cNvPr id="6" name="QC_7_AS.1_1#8144f5209?htil=11&amp;vaa=1&amp;vcp=1&amp;vis=1&amp;pid=47ba3533e&amp;color=0,0,0&amp;vtp=1&amp;vaab=1&amp;bbb=1&amp;hb=1"/>
          <p:cNvSpPr/>
          <p:nvPr/>
        </p:nvSpPr>
        <p:spPr>
          <a:xfrm>
            <a:off x="586236" y="3797864"/>
            <a:ext cx="74157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神舟十八号载人飞船发射的日期为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在北半球的春分和夏至之间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地球最接近公转轨道上的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O_6_AS.1_1#47ba3533e?vaa=1&amp;vcp=1&amp;vis=1&amp;pid=1f53d5cb8&amp;color=0,0,0&amp;vtp=1&amp;vaab=1&amp;bbb=1&amp;hb=1&amp;hs=1"/>
          <p:cNvSpPr/>
          <p:nvPr/>
        </p:nvSpPr>
        <p:spPr>
          <a:xfrm>
            <a:off x="711742" y="656520"/>
            <a:ext cx="11109960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读图判断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位置对应北半球的秋分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位置对应冬至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位置对应春分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，D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位置对应夏至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6459" y="542830"/>
            <a:ext cx="4687984" cy="3517709"/>
          </a:xfrm>
          <a:prstGeom prst="rect">
            <a:avLst/>
          </a:prstGeom>
        </p:spPr>
      </p:pic>
      <p:sp>
        <p:nvSpPr>
          <p:cNvPr id="3" name="QC_7_BD.97_2#301551fa5?htil=12&amp;vaa=1&amp;vcp=1&amp;vis=1&amp;pid=47ba3533e&amp;color=0,0,0&amp;vtp=1&amp;vaab=1&amp;bt=1&amp;bbb=1&amp;hb=1&amp;hs=1"/>
          <p:cNvSpPr/>
          <p:nvPr/>
        </p:nvSpPr>
        <p:spPr>
          <a:xfrm>
            <a:off x="539496" y="757428"/>
            <a:ext cx="6409944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（2）从2024年4月25日到2024年秋分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京某中学正午旗杆影子的长短变化情况是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9_1#301551fa5.bracket?vaa=1&amp;vcp=1&amp;vis=1&amp;pid=47ba3533e&amp;color=0,0,0&amp;vpa=38&amp;vtp=1&amp;vaab=1"/>
          <p:cNvSpPr/>
          <p:nvPr/>
        </p:nvSpPr>
        <p:spPr>
          <a:xfrm>
            <a:off x="816515" y="1814703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97_3#301551fa5.choices?htil=12&amp;vaa=1&amp;vcp=1&amp;vis=1&amp;pid=47ba3533e&amp;color=0,0,0&amp;vtp=1&amp;vaab=1&amp;bbb=1&amp;hs=1"/>
          <p:cNvSpPr/>
          <p:nvPr/>
        </p:nvSpPr>
        <p:spPr>
          <a:xfrm>
            <a:off x="539496" y="2352865"/>
            <a:ext cx="6409944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A.先变短后变长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.先变长后变短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.先变短后变长再变短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.先变长后变短再变长</a:t>
            </a:r>
            <a:endParaRPr lang="en-US" altLang="zh-CN" sz="2800" dirty="0"/>
          </a:p>
        </p:txBody>
      </p:sp>
      <p:sp>
        <p:nvSpPr>
          <p:cNvPr id="6" name="QC_7_AS.1_1#301551fa5?vaa=1&amp;vcp=1&amp;vis=1&amp;pid=47ba3533e&amp;color=0,0,0&amp;vtp=1&amp;vaab=1&amp;bbb=1&amp;hb=1&amp;hs=1"/>
          <p:cNvSpPr/>
          <p:nvPr/>
        </p:nvSpPr>
        <p:spPr>
          <a:xfrm>
            <a:off x="539496" y="4499165"/>
            <a:ext cx="11109960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日在北半球的春分之后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此后到夏至这段时间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北京正午物体的影子逐渐变短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夏至时最短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过了夏至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秋分这段时间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北京正午物体的影子又逐渐变长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440" y="981703"/>
            <a:ext cx="5045168" cy="3785728"/>
          </a:xfrm>
          <a:prstGeom prst="rect">
            <a:avLst/>
          </a:prstGeom>
        </p:spPr>
      </p:pic>
      <p:sp>
        <p:nvSpPr>
          <p:cNvPr id="3" name="QC_7_BD.101_2#b3d480493?htil=13&amp;vaa=1&amp;vcp=1&amp;vis=1&amp;pid=47ba3533e&amp;color=0,0,0&amp;vtp=1&amp;vaab=1&amp;bt=1&amp;bbb=1&amp;hb=1&amp;hs=1"/>
          <p:cNvSpPr/>
          <p:nvPr/>
        </p:nvSpPr>
        <p:spPr>
          <a:xfrm>
            <a:off x="539496" y="784479"/>
            <a:ext cx="6409944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（3）地球从公转示意图中的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A位置运行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B位置过程中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，广西梧州的昼夜长短变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化情况为(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03_1#b3d480493.bracket?vaa=1&amp;vcp=1&amp;vis=1&amp;pid=47ba3533e&amp;color=0,0,0&amp;vpa=39&amp;vtp=1&amp;vaab=1"/>
          <p:cNvSpPr/>
          <p:nvPr/>
        </p:nvSpPr>
        <p:spPr>
          <a:xfrm>
            <a:off x="2238914" y="196519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01_3#b3d480493.choices?htil=13&amp;vaa=1&amp;vcp=1&amp;vis=1&amp;pid=47ba3533e&amp;color=0,0,0&amp;vtp=1&amp;vaab=1&amp;bbb=1&amp;hs=1"/>
          <p:cNvSpPr/>
          <p:nvPr/>
        </p:nvSpPr>
        <p:spPr>
          <a:xfrm>
            <a:off x="539496" y="2555685"/>
            <a:ext cx="640994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A.昼渐长，夜渐短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.昼渐短，夜渐长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.昼夜等长，保持不变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.无法判断</a:t>
            </a:r>
            <a:endParaRPr lang="en-US" altLang="zh-CN" sz="2800" dirty="0"/>
          </a:p>
        </p:txBody>
      </p:sp>
      <p:sp>
        <p:nvSpPr>
          <p:cNvPr id="6" name="QC_7_AS.1_1#b3d480493?vaa=1&amp;vcp=1&amp;vis=1&amp;pid=47ba3533e&amp;color=0,0,0&amp;vtp=1&amp;vaab=1&amp;bbb=1&amp;hb=1&amp;hs=1"/>
          <p:cNvSpPr/>
          <p:nvPr/>
        </p:nvSpPr>
        <p:spPr>
          <a:xfrm>
            <a:off x="539496" y="4917885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北半球的秋分时我国各地昼夜等长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秋分到冬至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我国各地昼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渐短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夜渐长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b4f97db0?vcp=1&amp;vis=1&amp;pid=47ba3533e&amp;color=0,0,0&amp;vtp=1&amp;vaab=1&amp;bt=1&amp;bbb=1&amp;hb=1"/>
          <p:cNvSpPr/>
          <p:nvPr/>
        </p:nvSpPr>
        <p:spPr>
          <a:xfrm>
            <a:off x="709826" y="5220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2024年4月26日3时32分，神舟十八号载人飞船成功对接我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国空间站天和核心舱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105_2#acf80ffd1?htil=14&amp;vaa=1&amp;vcp=1&amp;vis=1&amp;pid=47ba3533e&amp;color=0,0,0&amp;vtp=1&amp;vaab=1&amp;bt=1&amp;bbb=1&amp;hb=1&amp;hs=1"/>
          <p:cNvSpPr/>
          <p:nvPr/>
        </p:nvSpPr>
        <p:spPr>
          <a:xfrm>
            <a:off x="539496" y="1741353"/>
            <a:ext cx="640994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（4）从天和核心舱上观测地球，能看到的地理现象是(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07_1#acf80ffd1.bracket?vaa=1&amp;vcp=1&amp;vis=1&amp;pid=47ba3533e&amp;color=0,0,0&amp;vpa=40&amp;vtp=1&amp;vaab=1"/>
          <p:cNvSpPr/>
          <p:nvPr/>
        </p:nvSpPr>
        <p:spPr>
          <a:xfrm>
            <a:off x="9162656" y="177738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05_3#acf80ffd1.choices?htil=14&amp;vaa=1&amp;vcp=1&amp;vis=1&amp;pid=47ba3533e&amp;color=0,0,0&amp;vtp=1&amp;vaab=1&amp;bbb=1&amp;hs=1"/>
          <p:cNvSpPr/>
          <p:nvPr/>
        </p:nvSpPr>
        <p:spPr>
          <a:xfrm>
            <a:off x="709826" y="2297581"/>
            <a:ext cx="640994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A.地球是个球体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B.地球上四季的变化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C.地球上五带的分布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D.地球表面的经纬网</a:t>
            </a:r>
            <a:endParaRPr lang="en-US" altLang="zh-CN" sz="2800" dirty="0"/>
          </a:p>
        </p:txBody>
      </p:sp>
      <p:sp>
        <p:nvSpPr>
          <p:cNvPr id="7" name="QC_7_AS.1_1#acf80ffd1?vaa=1&amp;vcp=1&amp;vis=1&amp;pid=47ba3533e&amp;color=0,0,0&amp;vtp=1&amp;vaab=1&amp;bbb=1&amp;hb=1&amp;hs=1"/>
          <p:cNvSpPr/>
          <p:nvPr/>
        </p:nvSpPr>
        <p:spPr>
          <a:xfrm>
            <a:off x="629143" y="4603838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在太空中能看到地球的形状是个球体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地球上四季的变化与五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带的分布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在太空中是看不到的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经纬网是人们根据需要人为设定的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实际并不存在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5c0dab69?vcp=1&amp;pid=1f53d5cb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09_1#3e89a47be?sp=1&amp;vaa=1&amp;vcp=1&amp;vis=1&amp;pid=1f53d5cb8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2023年9月23日晚，举世瞩目的第19届亚运会在我国杭州开幕。在丹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桂飘香的季节，杭州亚运会开幕式以中国人独有的浪漫元素喜迎八方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宾朋。读地球公转示意图，完成下列各题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09_2#3e89a47be?htil=15&amp;vaa=1&amp;vcp=1&amp;vis=1&amp;pid=1f53d5c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7033" y="2494807"/>
            <a:ext cx="4872423" cy="318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10_1#92a3ed659?htil=15&amp;vaa=1&amp;vcp=1&amp;vis=1&amp;pid=3e89a47be&amp;color=0,0,0&amp;vtp=1&amp;vaab=1&amp;bbb=1&amp;hb=1"/>
          <p:cNvSpPr/>
          <p:nvPr/>
        </p:nvSpPr>
        <p:spPr>
          <a:xfrm>
            <a:off x="539496" y="3112497"/>
            <a:ext cx="5888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）杭州亚运会开幕当天正值我国二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十四节气之一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该节气是(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10_2#92a3ed659.choices?htil=15&amp;vaa=1&amp;vcp=1&amp;vis=1&amp;pid=3e89a47be&amp;color=0,0,0&amp;vtp=1&amp;vaab=1&amp;bbb=1"/>
          <p:cNvSpPr/>
          <p:nvPr/>
        </p:nvSpPr>
        <p:spPr>
          <a:xfrm>
            <a:off x="539496" y="4381672"/>
            <a:ext cx="58887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44955" algn="l"/>
                <a:tab pos="3051810" algn="l"/>
                <a:tab pos="45593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B.秋分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C.夏至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.冬至</a:t>
            </a:r>
            <a:endParaRPr lang="en-US" altLang="zh-CN" sz="2800" dirty="0"/>
          </a:p>
        </p:txBody>
      </p:sp>
      <p:sp>
        <p:nvSpPr>
          <p:cNvPr id="7" name="QC_7_AN.111_1#92a3ed659.bracket?vaa=1&amp;vcp=1&amp;vis=1&amp;pid=3e89a47be&amp;color=0,0,0&amp;vpa=41&amp;vtp=1&amp;vaab=1"/>
          <p:cNvSpPr/>
          <p:nvPr/>
        </p:nvSpPr>
        <p:spPr>
          <a:xfrm>
            <a:off x="4728115" y="37468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2_1#fb525290b?htil=16&amp;vaa=1&amp;vcp=1&amp;vis=1&amp;pid=3e89a47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1868" y="1778508"/>
            <a:ext cx="5084064" cy="331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2_2#fb525290b?htil=16&amp;vaa=1&amp;vcp=1&amp;vis=1&amp;pid=3e89a47be&amp;color=0,0,0&amp;vtp=1&amp;vaab=1&amp;bt=1&amp;bbb=1&amp;hb=1"/>
          <p:cNvSpPr/>
          <p:nvPr/>
        </p:nvSpPr>
        <p:spPr>
          <a:xfrm>
            <a:off x="539496" y="1760220"/>
            <a:ext cx="588873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）与上题所述节气昼夜长短情况相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同的另一节气，广西各地的昼夜长短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情况为(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112_3#fb525290b.choices?htil=16&amp;vaa=1&amp;vcp=1&amp;vis=1&amp;pid=3e89a47be&amp;color=0,0,0&amp;vtp=1&amp;vaab=1&amp;bbb=1"/>
          <p:cNvSpPr/>
          <p:nvPr/>
        </p:nvSpPr>
        <p:spPr>
          <a:xfrm>
            <a:off x="539496" y="3683952"/>
            <a:ext cx="5888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518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.昼夜等长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.昼长夜短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518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C.昼短夜长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.出现极昼</a:t>
            </a:r>
            <a:endParaRPr lang="en-US" altLang="zh-CN" sz="2800" dirty="0"/>
          </a:p>
        </p:txBody>
      </p:sp>
      <p:sp>
        <p:nvSpPr>
          <p:cNvPr id="5" name="QC_7_AN.113_1#fb525290b.bracket?vaa=1&amp;vcp=1&amp;vis=1&amp;pid=3e89a47be&amp;color=0,0,0&amp;vpa=42&amp;vtp=1&amp;vaab=1"/>
          <p:cNvSpPr/>
          <p:nvPr/>
        </p:nvSpPr>
        <p:spPr>
          <a:xfrm>
            <a:off x="1883314" y="30422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74e2cbc2.fixed?vcp=1&amp;pid=5d49408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</a:t>
            </a:r>
            <a:endParaRPr lang="en-US" altLang="zh-CN" sz="4000" dirty="0"/>
          </a:p>
        </p:txBody>
      </p:sp>
      <p:sp>
        <p:nvSpPr>
          <p:cNvPr id="3" name="C_4_BD#c74e2cbc2.fixed?vcp=1&amp;pid=5d49408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2928a7f8c?colgroup=16,13&amp;vcp=1&amp;pid=8c42d72c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74546"/>
          <a:ext cx="11082528" cy="5047742"/>
        </p:xfrm>
        <a:graphic>
          <a:graphicData uri="http://schemas.openxmlformats.org/drawingml/2006/table">
            <a:tbl>
              <a:tblPr/>
              <a:tblGrid>
                <a:gridCol w="6208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3.在地球仪上熟知经纬网的构成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能够利用经纬度描述某一地理事物或现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象所在地的位置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4.运用地球仪或软件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演示地球的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自转运动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说出地球自转的方向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结合实例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说出地球自转产生的主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要自然现象及其对人们生产生活的影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300"/>
                        </a:lnSpc>
                      </a:pPr>
                      <a:r>
                        <a:rPr lang="en-US" altLang="zh-CN" sz="162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P_5_BD#2928a7f8c.table_image?tii=2&amp;vcp=1&amp;pid=8c42d72c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4284" y="2021458"/>
            <a:ext cx="4681728" cy="371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5_BD#2928a7f8c?colgroup=16,13&amp;vcp=1&amp;pid=8c42d72ca&amp;color=0,0,0&amp;mp=1&amp;vtp=1&amp;vaab=1&amp;bt=1&amp;bbb=1"/>
          <p:cNvSpPr txBox="1"/>
          <p:nvPr/>
        </p:nvSpPr>
        <p:spPr>
          <a:xfrm>
            <a:off x="10903879" y="3661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9da20df?vcp=1&amp;pid=c74e2cbc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dc3396c70?sp=1&amp;vcp=1&amp;pid=e19da20df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114_1#5a410f7ad?sp=1&amp;vaa=1&amp;vcp=1&amp;vis=1&amp;pid=dc3396c70&amp;color=0,0,0&amp;vtp=1&amp;vaab=1&amp;bbb=1&amp;h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如下图所示，驶近的帆船先看到桅杆，后看到船身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，由此可以推测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15_1#5a410f7ad.bracket?vaa=1&amp;vcp=1&amp;vis=1&amp;pid=dc3396c70&amp;color=0,0,0&amp;vpa=43&amp;vtp=1&amp;vaab=1"/>
          <p:cNvSpPr/>
          <p:nvPr/>
        </p:nvSpPr>
        <p:spPr>
          <a:xfrm>
            <a:off x="816515" y="25764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6" name="QC_7_BD.114_2#5a410f7ad?vaa=1&amp;vcp=1&amp;vis=1&amp;pid=dc3396c7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280836"/>
            <a:ext cx="5458968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114_3#5a410f7ad.choices?vaa=1&amp;vcp=1&amp;vis=1&amp;pid=dc3396c70&amp;color=0,0,0&amp;vtp=1&amp;vaab=1&amp;bbb=1"/>
          <p:cNvSpPr/>
          <p:nvPr/>
        </p:nvSpPr>
        <p:spPr>
          <a:xfrm>
            <a:off x="539496" y="51350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.地球的形状是球体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.海平面凹凸不平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C.港口的水面高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.地球绕太阳公转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6_1#10fbed4fd?vaa=1&amp;vcp=1&amp;vis=1&amp;pid=dc3396c70&amp;color=0,0,0&amp;vtp=1&amp;vaab=1&amp;bt=1&amp;bbb=1&amp;hb=1"/>
          <p:cNvSpPr/>
          <p:nvPr/>
        </p:nvSpPr>
        <p:spPr>
          <a:xfrm>
            <a:off x="539496" y="801307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在某校举办的科普知识交流会上，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小强这样描述地球的形状和大小，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其中有误的一项是(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18_1#10fbed4fd.bracket?vaa=1&amp;vcp=1&amp;vis=1&amp;pid=dc3396c70&amp;color=0,0,0&amp;vpa=44&amp;vtp=1&amp;vaab=1"/>
          <p:cNvSpPr/>
          <p:nvPr/>
        </p:nvSpPr>
        <p:spPr>
          <a:xfrm>
            <a:off x="3661315" y="1388365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16_2#10fbed4fd.choices?vaa=1&amp;vcp=1&amp;vis=1&amp;pid=dc3396c70&amp;color=0,0,0&amp;vtp=1&amp;vaab=1&amp;bbb=1"/>
          <p:cNvSpPr/>
          <p:nvPr/>
        </p:nvSpPr>
        <p:spPr>
          <a:xfrm>
            <a:off x="539496" y="1974533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A.地球是一个赤道稍扁、两极略鼓的不规则球体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.地球的赤道周长约为4万千米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.地球的表面积约为5.1亿平方千米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.地球的平均半径为6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371千米</a:t>
            </a:r>
            <a:endParaRPr lang="en-US" altLang="zh-CN" sz="2800" dirty="0"/>
          </a:p>
        </p:txBody>
      </p:sp>
      <p:sp>
        <p:nvSpPr>
          <p:cNvPr id="5" name="QC_7_AS.1_1#10fbed4fd?vaa=1&amp;vcp=1&amp;vis=1&amp;pid=dc3396c70&amp;color=0,0,0&amp;vtp=1&amp;vaab=1&amp;bbb=1&amp;hb=1"/>
          <p:cNvSpPr/>
          <p:nvPr/>
        </p:nvSpPr>
        <p:spPr>
          <a:xfrm>
            <a:off x="539496" y="4324033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（提示：地球不停地自转，产生了惯性离心力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，使得地球由两极向赤道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逐渐膨胀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，因此形成了一个两极稍扁、赤道略鼓的不规则球体。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选项中，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地球的赤道周长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、表面积、平均半径数据描述正确）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0_1#f41c5f23b?vaa=1&amp;vcp=1&amp;vis=1&amp;pid=dc3396c70&amp;color=0,0,0&amp;vtp=1&amp;vaab=1&amp;bt=1&amp;bbb=1&amp;hb=1"/>
          <p:cNvSpPr/>
          <p:nvPr/>
        </p:nvSpPr>
        <p:spPr>
          <a:xfrm>
            <a:off x="539496" y="78463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地理课上，同学们通过《天宫TV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》科普视频从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中国空间站视角看到了地球自转的画面。小亮同学学习地球知识的热情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，他尝试自选材料制作地球仪并演示地球的自转。据此完成3~5题。</a:t>
            </a:r>
            <a:endParaRPr lang="en-US" altLang="zh-CN" sz="2800" dirty="0"/>
          </a:p>
        </p:txBody>
      </p:sp>
      <p:pic>
        <p:nvPicPr>
          <p:cNvPr id="3" name="QC_8_BD.121_1#802dea82d?htil=17&amp;vaa=1&amp;vcp=1&amp;vis=1&amp;pid=f41c5f2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4970" y="2726658"/>
            <a:ext cx="2880360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1_2#802dea82d?htil=17&amp;sp=1&amp;vaa=1&amp;vcp=1&amp;vis=1&amp;pid=f41c5f23b&amp;color=0,0,0&amp;vtp=1&amp;vaab=1&amp;bbb=1&amp;hb=1"/>
          <p:cNvSpPr/>
          <p:nvPr/>
        </p:nvSpPr>
        <p:spPr>
          <a:xfrm>
            <a:off x="539496" y="2708370"/>
            <a:ext cx="81015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小亮在乒乓球表面画出了经纬网，并用数字序号标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出了四处位置（如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其中最接近酒泉卫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星发射中心（41°N，100°E）的是(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22_1#802dea82d.bracket?vaa=1&amp;vcp=1&amp;vis=1&amp;pid=f41c5f23b&amp;color=0,0,0&amp;vpa=45&amp;vtp=1&amp;vaab=1"/>
          <p:cNvSpPr/>
          <p:nvPr/>
        </p:nvSpPr>
        <p:spPr>
          <a:xfrm>
            <a:off x="6447378" y="399043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21_3#802dea82d.choices?htil=17&amp;vaa=1&amp;vcp=1&amp;vis=1&amp;pid=f41c5f23b&amp;color=0,0,0&amp;vtp=1&amp;vaab=1&amp;bbb=1"/>
          <p:cNvSpPr/>
          <p:nvPr/>
        </p:nvSpPr>
        <p:spPr>
          <a:xfrm>
            <a:off x="539496" y="4630960"/>
            <a:ext cx="81015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98040" algn="l"/>
                <a:tab pos="4158615" algn="l"/>
                <a:tab pos="62185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3_1#2a01b9633?vaa=1&amp;vcp=1&amp;vis=1&amp;pid=f41c5f23b&amp;color=0,0,0&amp;vtp=1&amp;vaab=1&amp;bt=1&amp;bbb=1&amp;hb=1"/>
          <p:cNvSpPr/>
          <p:nvPr/>
        </p:nvSpPr>
        <p:spPr>
          <a:xfrm>
            <a:off x="539496" y="19157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小亮把乒乓球穿在铁丝上，经过反复调整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，最终制作而成的正确的地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球仪是(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24_1#2a01b9633.bracket?vaa=1&amp;vcp=1&amp;vis=1&amp;pid=f41c5f23b&amp;color=0,0,0&amp;vpa=46&amp;vtp=1&amp;vaab=1"/>
          <p:cNvSpPr/>
          <p:nvPr/>
        </p:nvSpPr>
        <p:spPr>
          <a:xfrm>
            <a:off x="1883314" y="2550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23_2#2a01b9633.choices?vaa=1&amp;vcp=1&amp;vis=1&amp;pid=f41c5f23b&amp;color=0,0,0&amp;vtp=1&amp;vaab=1&amp;bbb=1"/>
          <p:cNvSpPr/>
          <p:nvPr/>
        </p:nvSpPr>
        <p:spPr>
          <a:xfrm>
            <a:off x="539496" y="3125629"/>
            <a:ext cx="11109960" cy="1801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6100"/>
              </a:lnSpc>
              <a:tabLst>
                <a:tab pos="2875915" algn="l"/>
                <a:tab pos="5662930" algn="l"/>
                <a:tab pos="84499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9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9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9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9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8_BD.123_2#2a01b9633.choice_image?vaa=1&amp;vcp=1&amp;vis=1&amp;pid=f41c5f23b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320" y="3126073"/>
            <a:ext cx="1271016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8_BD.123_2#2a01b9633.choice_image?vaa=1&amp;vcp=1&amp;vis=1&amp;pid=f41c5f23b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2310" y="3126073"/>
            <a:ext cx="1234440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123_2#2a01b9633.choice_image?vaa=1&amp;vcp=1&amp;vis=1&amp;pid=f41c5f23b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9326" y="3126073"/>
            <a:ext cx="1234440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123_2#2a01b9633.choice_image?vaa=1&amp;vcp=1&amp;vis=1&amp;pid=f41c5f23b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7265" y="3126073"/>
            <a:ext cx="1271016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5_1#5a1820093?vaa=1&amp;vcp=1&amp;vis=1&amp;pid=f41c5f23b&amp;color=0,0,0&amp;vtp=1&amp;vaab=1&amp;bt=1&amp;bbb=1"/>
          <p:cNvSpPr/>
          <p:nvPr/>
        </p:nvSpPr>
        <p:spPr>
          <a:xfrm>
            <a:off x="539496" y="15248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小亮用制作好的地球仪演示地球的自转，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正确的做法是(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27_1#5a1820093.bracket?vaa=1&amp;vcp=1&amp;vis=1&amp;pid=f41c5f23b&amp;color=0,0,0&amp;vpa=47&amp;vtp=1&amp;vaab=1"/>
          <p:cNvSpPr/>
          <p:nvPr/>
        </p:nvSpPr>
        <p:spPr>
          <a:xfrm>
            <a:off x="9617614" y="15115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25_2#5a1820093.choices?vaa=1&amp;vcp=1&amp;vis=1&amp;pid=f41c5f23b&amp;color=0,0,0&amp;vtp=1&amp;vaab=1&amp;bbb=1"/>
          <p:cNvSpPr/>
          <p:nvPr/>
        </p:nvSpPr>
        <p:spPr>
          <a:xfrm>
            <a:off x="539496" y="215712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A.面对赤道从左往右拨动地球仪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.面对赤道从右往左拨动地球仪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.手持地球仪沿桌面逆时针方向绕光源转动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.手持地球仪沿桌面顺时针方向绕光源转动</a:t>
            </a:r>
            <a:endParaRPr lang="en-US" altLang="zh-CN" sz="2800" dirty="0"/>
          </a:p>
        </p:txBody>
      </p:sp>
      <p:sp>
        <p:nvSpPr>
          <p:cNvPr id="5" name="QC_8_AS.1_1#5a1820093?vaa=1&amp;vcp=1&amp;vis=1&amp;pid=f41c5f23b&amp;color=0,0,0&amp;vtp=1&amp;vaab=1&amp;bbb=1"/>
          <p:cNvSpPr/>
          <p:nvPr/>
        </p:nvSpPr>
        <p:spPr>
          <a:xfrm>
            <a:off x="539496" y="47147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（提示：地球自转的方向为自西向东）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9_1#c21e6fe5d?htil=18&amp;vaa=1&amp;vcp=1&amp;vis=1&amp;pid=dc3396c7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7736" y="2089404"/>
            <a:ext cx="2313432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29_2#c21e6fe5d?htil=18&amp;vaa=1&amp;vcp=1&amp;vis=1&amp;pid=dc3396c70&amp;color=0,0,0&amp;vtp=1&amp;vaab=1&amp;bt=1&amp;bbb=1"/>
          <p:cNvSpPr/>
          <p:nvPr/>
        </p:nvSpPr>
        <p:spPr>
          <a:xfrm>
            <a:off x="539496" y="2071116"/>
            <a:ext cx="865936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（2023·重庆·中考）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读经纬网示意图，完成6～8题。</a:t>
            </a:r>
            <a:endParaRPr lang="en-US" altLang="zh-CN" sz="2800" dirty="0"/>
          </a:p>
        </p:txBody>
      </p:sp>
      <p:sp>
        <p:nvSpPr>
          <p:cNvPr id="4" name="QC_8_BD.130_1#ce969bd69?htil=18&amp;vaa=1&amp;vcp=1&amp;vis=1&amp;pid=c21e6fe5d&amp;color=0,0,0&amp;vtp=1&amp;vaab=1&amp;bbb=1"/>
          <p:cNvSpPr/>
          <p:nvPr/>
        </p:nvSpPr>
        <p:spPr>
          <a:xfrm>
            <a:off x="539496" y="2691003"/>
            <a:ext cx="865936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春分日，当③地迎来日出时，④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地正值(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0_2#ce969bd69.choices?htil=18&amp;vaa=1&amp;vcp=1&amp;vis=1&amp;pid=c21e6fe5d&amp;color=0,0,0&amp;vtp=1&amp;vaab=1&amp;bbb=1"/>
          <p:cNvSpPr/>
          <p:nvPr/>
        </p:nvSpPr>
        <p:spPr>
          <a:xfrm>
            <a:off x="539496" y="3312668"/>
            <a:ext cx="865936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237740" algn="l"/>
                <a:tab pos="4437380" algn="l"/>
                <a:tab pos="66370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.日出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B.正午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C.日落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.夜晚</a:t>
            </a:r>
            <a:endParaRPr lang="en-US" altLang="zh-CN" sz="2800" dirty="0"/>
          </a:p>
        </p:txBody>
      </p:sp>
      <p:sp>
        <p:nvSpPr>
          <p:cNvPr id="6" name="QC_8_AN.131_1#ce969bd69.bracket?vaa=1&amp;vcp=1&amp;vis=1&amp;pid=c21e6fe5d&amp;color=0,0,0&amp;vpa=48&amp;vtp=1&amp;vaab=1"/>
          <p:cNvSpPr/>
          <p:nvPr/>
        </p:nvSpPr>
        <p:spPr>
          <a:xfrm>
            <a:off x="7128414" y="267766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132_2#4d523b463?htil=19&amp;vaa=1&amp;vcp=1&amp;vis=1&amp;pid=c21e6fe5d&amp;color=0,0,0&amp;mp=1&amp;vtp=1&amp;vaab=1&amp;bt=1&amp;bbb=1&amp;hs=1"/>
          <p:cNvSpPr/>
          <p:nvPr/>
        </p:nvSpPr>
        <p:spPr>
          <a:xfrm>
            <a:off x="541020" y="1179417"/>
            <a:ext cx="865936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32_3#4d523b463.choices?htil=19&amp;vaa=1&amp;vcp=1&amp;vis=1&amp;pid=c21e6fe5d&amp;color=0,0,0&amp;mp=1&amp;vtp=1&amp;vaab=1&amp;bbb=1&amp;hs=1"/>
          <p:cNvSpPr/>
          <p:nvPr/>
        </p:nvSpPr>
        <p:spPr>
          <a:xfrm>
            <a:off x="541020" y="1811686"/>
            <a:ext cx="865936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4373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A.东半球、北半球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B.东半球、南半球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4373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C.西半球、北半球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D.西半球、南半球</a:t>
            </a:r>
            <a:endParaRPr lang="en-US" altLang="zh-CN" sz="2800" dirty="0"/>
          </a:p>
        </p:txBody>
      </p:sp>
      <p:sp>
        <p:nvSpPr>
          <p:cNvPr id="5" name="QC_8_AN.1_1#4d523b463.bracket?vaa=1&amp;vcp=1&amp;vis=1&amp;pid=c21e6fe5d&amp;color=0,0,0&amp;mp=1&amp;vpa=49&amp;vtp=1&amp;vaab=1"/>
          <p:cNvSpPr/>
          <p:nvPr/>
        </p:nvSpPr>
        <p:spPr>
          <a:xfrm>
            <a:off x="2507138" y="116608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34_1#116c24175?vaa=1&amp;vcp=1&amp;vis=1&amp;pid=c21e6fe5d&amp;color=0,0,0&amp;vtp=1&amp;vaab=1&amp;bbb=1&amp;hs=1"/>
          <p:cNvSpPr/>
          <p:nvPr/>
        </p:nvSpPr>
        <p:spPr>
          <a:xfrm>
            <a:off x="541020" y="30783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①地位于③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35_1#116c24175.bracket?vaa=1&amp;vcp=1&amp;vis=1&amp;pid=c21e6fe5d&amp;color=0,0,0&amp;vpa=50&amp;vtp=1&amp;vaab=1"/>
          <p:cNvSpPr/>
          <p:nvPr/>
        </p:nvSpPr>
        <p:spPr>
          <a:xfrm>
            <a:off x="3573939" y="306498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34_2#116c24175.choices?vaa=1&amp;vcp=1&amp;vis=1&amp;pid=c21e6fe5d&amp;color=0,0,0&amp;vtp=1&amp;vaab=1&amp;bbb=1&amp;hs=1"/>
          <p:cNvSpPr/>
          <p:nvPr/>
        </p:nvSpPr>
        <p:spPr>
          <a:xfrm>
            <a:off x="541020" y="37017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A.东北方向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B.东南方向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C.西北方向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D.西南方向</a:t>
            </a:r>
            <a:endParaRPr lang="en-US" altLang="zh-CN" sz="28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289" y="1290035"/>
            <a:ext cx="3462655" cy="39814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6_1#07f6d01c3?vaa=1&amp;vcp=1&amp;vis=1&amp;pid=dc3396c70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暑期，小杰前往北京旅游。入住宾馆时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，他发现挂在酒店大堂墙面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上的四个城市的时钟指示的时间不同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。结合下图，完成9～10题。</a:t>
            </a:r>
            <a:endParaRPr lang="en-US" altLang="zh-CN" sz="2800" dirty="0"/>
          </a:p>
        </p:txBody>
      </p:sp>
      <p:pic>
        <p:nvPicPr>
          <p:cNvPr id="3" name="QM_7_BD.136_2#07f6d01c3?vaa=1&amp;vcp=1&amp;vis=1&amp;pid=dc3396c7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820844"/>
            <a:ext cx="545896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37_1#30b090a7b?vaa=1&amp;vcp=1&amp;vis=1&amp;pid=07f6d01c3&amp;color=0,0,0&amp;vtp=1&amp;vaab=1&amp;bbb=1"/>
          <p:cNvSpPr/>
          <p:nvPr/>
        </p:nvSpPr>
        <p:spPr>
          <a:xfrm>
            <a:off x="539496" y="340834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造成图中四个城市时间差异的原因是(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30b090a7b.bracket?vaa=1&amp;vcp=1&amp;vis=1&amp;pid=07f6d01c3&amp;color=0,0,0&amp;vpa=51&amp;vtp=1&amp;vaab=1"/>
          <p:cNvSpPr/>
          <p:nvPr/>
        </p:nvSpPr>
        <p:spPr>
          <a:xfrm>
            <a:off x="6772814" y="3398438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37_2#30b090a7b.choices?vaa=1&amp;vcp=1&amp;vis=1&amp;pid=07f6d01c3&amp;color=0,0,0&amp;vtp=1&amp;vaab=1&amp;bbb=1"/>
          <p:cNvSpPr/>
          <p:nvPr/>
        </p:nvSpPr>
        <p:spPr>
          <a:xfrm>
            <a:off x="539496" y="400695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.地球的公转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.地球的自转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C.地壳的运动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.人们生活习惯不同</a:t>
            </a:r>
            <a:endParaRPr lang="en-US" altLang="zh-CN" sz="2800" dirty="0"/>
          </a:p>
        </p:txBody>
      </p:sp>
      <p:sp>
        <p:nvSpPr>
          <p:cNvPr id="7" name="QC_8_BD.139_1#48c7383c7?vaa=1&amp;vcp=1&amp;vis=1&amp;pid=07f6d01c3&amp;color=0,0,0&amp;vtp=1&amp;vaab=1&amp;bbb=1"/>
          <p:cNvSpPr/>
          <p:nvPr/>
        </p:nvSpPr>
        <p:spPr>
          <a:xfrm>
            <a:off x="539496" y="521631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北京和东京的时间差异较小，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原因是这两个城市(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140_1#48c7383c7.bracket?vaa=1&amp;vcp=1&amp;vis=1&amp;pid=07f6d01c3&amp;color=0,0,0&amp;vpa=52&amp;vtp=1&amp;vaab=1"/>
          <p:cNvSpPr/>
          <p:nvPr/>
        </p:nvSpPr>
        <p:spPr>
          <a:xfrm>
            <a:off x="8728614" y="5206410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139_2#48c7383c7.choices?vaa=1&amp;vcp=1&amp;vis=1&amp;pid=07f6d01c3&amp;color=0,0,0&amp;vtp=1&amp;vaab=1&amp;bbb=1"/>
          <p:cNvSpPr/>
          <p:nvPr/>
        </p:nvSpPr>
        <p:spPr>
          <a:xfrm>
            <a:off x="539496" y="581601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.经度相差较小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B.纬度相差较小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C.文化差异较小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.经济差异较小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1_1#9287aa6e0?vaa=1&amp;vcp=1&amp;vis=1&amp;pid=dc3396c70&amp;color=0,0,0&amp;vtp=1&amp;vaab=1&amp;bt=1&amp;bbb=1&amp;hb=1"/>
          <p:cNvSpPr/>
          <p:nvPr/>
        </p:nvSpPr>
        <p:spPr>
          <a:xfrm>
            <a:off x="539496" y="73939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（2023·北京·中考，有改动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传统节日是传承中华优秀传统文化的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重要载体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。下图示意我国四大传统节日的习俗及景观。读图，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～12题。</a:t>
            </a:r>
            <a:endParaRPr lang="en-US" altLang="zh-CN" sz="2800" dirty="0"/>
          </a:p>
        </p:txBody>
      </p:sp>
      <p:pic>
        <p:nvPicPr>
          <p:cNvPr id="3" name="QM_7_BD.141_2#9287aa6e0?vaa=1&amp;vcp=1&amp;vis=1&amp;pid=dc3396c7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3632" y="2717038"/>
            <a:ext cx="4370832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42_1#c94a6635b?htil=20&amp;vaa=1&amp;vcp=1&amp;vis=1&amp;pid=9287aa6e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9386" y="1149374"/>
            <a:ext cx="3922245" cy="311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42_2#c94a6635b?htil=20&amp;vaa=1&amp;vcp=1&amp;vis=1&amp;pid=9287aa6e0&amp;color=0,0,0&amp;vtp=1&amp;vaab=1&amp;bt=1&amp;bbb=1&amp;hb=1&amp;hs=1"/>
          <p:cNvSpPr/>
          <p:nvPr/>
        </p:nvSpPr>
        <p:spPr>
          <a:xfrm>
            <a:off x="539496" y="1162074"/>
            <a:ext cx="70043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图中景观及习俗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，与传统节日对应正确的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42_3#c94a6635b.choices?htil=20&amp;vaa=1&amp;vcp=1&amp;vis=1&amp;pid=9287aa6e0&amp;color=0,0,0&amp;vtp=1&amp;vaab=1&amp;bbb=1&amp;hs=1"/>
          <p:cNvSpPr/>
          <p:nvPr/>
        </p:nvSpPr>
        <p:spPr>
          <a:xfrm>
            <a:off x="539496" y="2445091"/>
            <a:ext cx="70043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0997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——春节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.②——端午节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0997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——清明节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.④——中秋节</a:t>
            </a:r>
            <a:endParaRPr lang="en-US" altLang="zh-CN" sz="2800" dirty="0"/>
          </a:p>
        </p:txBody>
      </p:sp>
      <p:sp>
        <p:nvSpPr>
          <p:cNvPr id="5" name="QC_8_AN.144_1#c94a6635b.bracket?vaa=1&amp;vcp=1&amp;vis=1&amp;pid=9287aa6e0&amp;color=0,0,0&amp;vpa=53&amp;vtp=1&amp;vaab=1"/>
          <p:cNvSpPr/>
          <p:nvPr/>
        </p:nvSpPr>
        <p:spPr>
          <a:xfrm>
            <a:off x="1172115" y="17964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AS.1_1#c94a6635b?htil=20&amp;vaa=1&amp;vcp=1&amp;vis=1&amp;pid=9287aa6e0&amp;color=0,0,0&amp;vtp=1&amp;vaab=1&amp;bbb=1&amp;hb=1&amp;hs=1"/>
          <p:cNvSpPr/>
          <p:nvPr/>
        </p:nvSpPr>
        <p:spPr>
          <a:xfrm>
            <a:off x="539496" y="4485232"/>
            <a:ext cx="1109669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（提示：“郊外踏青”对应清明节，“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龙舟竞渡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对应端午节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望月思乡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对应中秋节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辞旧迎新”对应春节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2928a7f8c?colgroup=16,13&amp;vcp=1&amp;pid=8c42d72c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179449"/>
          <a:ext cx="11082528" cy="4499102"/>
        </p:xfrm>
        <a:graphic>
          <a:graphicData uri="http://schemas.openxmlformats.org/drawingml/2006/table">
            <a:tbl>
              <a:tblPr/>
              <a:tblGrid>
                <a:gridCol w="6208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5.运用模型或软件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演示地球的公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转运动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说出地球公转的方向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结合实例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说出地球公转产生的主要自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然现象及其对人们生产生活的影响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300"/>
                        </a:lnSpc>
                      </a:pPr>
                      <a:r>
                        <a:rPr lang="en-US" altLang="zh-CN" sz="162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P_5_BD#2928a7f8c.table_image?tii=3&amp;vcp=1&amp;pid=8c42d72c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4284" y="1852041"/>
            <a:ext cx="4681728" cy="371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P_5_BD#2928a7f8c?colgroup=16,13&amp;vcp=1&amp;pid=8c42d72ca&amp;color=0,0,0&amp;mp=1&amp;vtp=1&amp;vaab=1&amp;bt=1&amp;bbb=1"/>
          <p:cNvSpPr txBox="1"/>
          <p:nvPr/>
        </p:nvSpPr>
        <p:spPr>
          <a:xfrm>
            <a:off x="10903879" y="47104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6_1#ae27cb344?vaa=1&amp;vcp=1&amp;vis=1&amp;pid=9287aa6e0&amp;color=0,0,0&amp;vtp=1&amp;vaab=1&amp;bt=1&amp;bbb=1"/>
          <p:cNvSpPr/>
          <p:nvPr/>
        </p:nvSpPr>
        <p:spPr>
          <a:xfrm>
            <a:off x="539496" y="10304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图中自然景观差异的形成，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主要是由于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47_1#ae27cb344.bracket?vaa=1&amp;vcp=1&amp;vis=1&amp;pid=9287aa6e0&amp;color=0,0,0&amp;vpa=54&amp;vtp=1&amp;vaab=1"/>
          <p:cNvSpPr/>
          <p:nvPr/>
        </p:nvSpPr>
        <p:spPr>
          <a:xfrm>
            <a:off x="2671461" y="16658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46_3#ae27cb344.choices?vaa=1&amp;vcp=1&amp;vis=1&amp;pid=9287aa6e0&amp;color=0,0,0&amp;vtp=1&amp;vaab=1&amp;bbb=1"/>
          <p:cNvSpPr/>
          <p:nvPr/>
        </p:nvSpPr>
        <p:spPr>
          <a:xfrm>
            <a:off x="539496" y="22261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A.地球运动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B.地球形状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C.海陆变迁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D.海陆分布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753" y="900737"/>
            <a:ext cx="6545282" cy="50565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QB_8_BD.151_1#5de6e7e90?htil=21&amp;vaa=1&amp;vcp=1&amp;vis=1&amp;pid=5f5f8f7de&amp;color=0,0,0&amp;vtp=1&amp;vaab=1&amp;bbb=1&amp;hb=1&amp;hs=1"/>
          <p:cNvSpPr/>
          <p:nvPr/>
        </p:nvSpPr>
        <p:spPr>
          <a:xfrm>
            <a:off x="539995" y="377175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位置最接近A、B、C、D四处中的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处，当天新疆乌鲁木齐的昼夜长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短情况为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C_6_BD#e07b2edcd?sp=1&amp;vcp=1&amp;pid=e19da20df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48_1#5f5f8f7de?htil=21&amp;vaa=1&amp;vcp=1&amp;vis=1&amp;pid=e07b2edc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7403" y="1226041"/>
            <a:ext cx="3142160" cy="246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8_2#5f5f8f7de?htil=21&amp;sp=1&amp;vaa=1&amp;vcp=1&amp;vis=1&amp;pid=e07b2edcd&amp;color=0,0,0&amp;vtp=1&amp;vaab=1&amp;bbb=1&amp;hs=1"/>
          <p:cNvSpPr/>
          <p:nvPr/>
        </p:nvSpPr>
        <p:spPr>
          <a:xfrm>
            <a:off x="539496" y="1238740"/>
            <a:ext cx="7790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读地球公转示意图，完成下列各题。</a:t>
            </a:r>
            <a:endParaRPr lang="en-US" altLang="zh-CN" sz="2800" dirty="0"/>
          </a:p>
        </p:txBody>
      </p:sp>
      <p:sp>
        <p:nvSpPr>
          <p:cNvPr id="5" name="QB_8_BD.149_1#db4259324?htil=21&amp;vaa=1&amp;vcp=1&amp;vis=1&amp;pid=5f5f8f7de&amp;color=0,0,0&amp;vtp=1&amp;vaab=1&amp;bbb=1&amp;hs=1"/>
          <p:cNvSpPr/>
          <p:nvPr/>
        </p:nvSpPr>
        <p:spPr>
          <a:xfrm>
            <a:off x="539496" y="1867834"/>
            <a:ext cx="7790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）地球的公转方向为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db4259324.blank?vaa=1&amp;vcp=1&amp;vis=1&amp;pid=5f5f8f7de&amp;color=0,0,0&amp;vpa=55&amp;vtp=1&amp;vaab=1&amp;bbb=1"/>
          <p:cNvSpPr/>
          <p:nvPr/>
        </p:nvSpPr>
        <p:spPr>
          <a:xfrm>
            <a:off x="4283615" y="181639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800" dirty="0"/>
          </a:p>
        </p:txBody>
      </p:sp>
      <p:sp>
        <p:nvSpPr>
          <p:cNvPr id="7" name="QB_8_BD.151_1#5de6e7e90?htil=21&amp;vaa=1&amp;vcp=1&amp;vis=1&amp;pid=5f5f8f7de&amp;color=0,0,0&amp;vtp=1&amp;vaab=1&amp;bbb=1&amp;hb=1&amp;hs=1"/>
          <p:cNvSpPr/>
          <p:nvPr/>
        </p:nvSpPr>
        <p:spPr>
          <a:xfrm>
            <a:off x="539496" y="2497309"/>
            <a:ext cx="779068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（2）2024年9月17日（农历八月十五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），是我国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的中秋节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。9月17日这一天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，地球在公转轨道上的</a:t>
            </a:r>
            <a:endParaRPr lang="en-US" altLang="zh-CN" sz="2800" dirty="0"/>
          </a:p>
        </p:txBody>
      </p:sp>
      <p:sp>
        <p:nvSpPr>
          <p:cNvPr id="8" name="QB_8_AN.152_1#5de6e7e90.blank?vaa=1&amp;vcp=1&amp;vis=1&amp;pid=5f5f8f7de&amp;color=0,0,0&amp;vpa=56&amp;vtp=1&amp;vaab=1"/>
          <p:cNvSpPr/>
          <p:nvPr/>
        </p:nvSpPr>
        <p:spPr>
          <a:xfrm>
            <a:off x="5766838" y="374127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B_8_AN.153_1#5de6e7e90.blank?vaa=1&amp;vcp=1&amp;vis=1&amp;pid=5f5f8f7de&amp;color=0,0,0&amp;vpa=57&amp;vtp=1&amp;vaab=1&amp;bbb=1"/>
          <p:cNvSpPr/>
          <p:nvPr/>
        </p:nvSpPr>
        <p:spPr>
          <a:xfrm>
            <a:off x="1972713" y="436801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昼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4_1#cba0aef0e?vaa=1&amp;vcp=1&amp;vis=1&amp;pid=5f5f8f7de&amp;color=0,0,0&amp;vtp=1&amp;vaab=1&amp;bbb=1&amp;hb=1&amp;htil=1"/>
          <p:cNvSpPr/>
          <p:nvPr/>
        </p:nvSpPr>
        <p:spPr>
          <a:xfrm>
            <a:off x="587598" y="1541852"/>
            <a:ext cx="777341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（3）地球公转到图中C处时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，北极圈及其以北地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填“极昼”或“极夜”）现象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。由于地球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的公转，在温带形成了明显的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cba0aef0e.blank?vaa=1&amp;vcp=1&amp;vis=1&amp;pid=5f5f8f7de&amp;color=0,0,0&amp;vpa=58&amp;vtp=1&amp;vaab=1&amp;bbb=1&amp;htil=1&amp;hb=1"/>
          <p:cNvSpPr/>
          <p:nvPr/>
        </p:nvSpPr>
        <p:spPr>
          <a:xfrm>
            <a:off x="1309117" y="21590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极昼</a:t>
            </a:r>
            <a:endParaRPr lang="en-US" altLang="zh-CN" sz="2800" dirty="0"/>
          </a:p>
        </p:txBody>
      </p:sp>
      <p:sp>
        <p:nvSpPr>
          <p:cNvPr id="4" name="QB_8_AN.156_1#cba0aef0e.blank?vaa=1&amp;vcp=1&amp;vis=1&amp;pid=5f5f8f7de&amp;color=0,0,0&amp;vpa=59&amp;vtp=1&amp;vaab=1&amp;bbb=1"/>
          <p:cNvSpPr/>
          <p:nvPr/>
        </p:nvSpPr>
        <p:spPr>
          <a:xfrm>
            <a:off x="5220717" y="27858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四季</a:t>
            </a:r>
            <a:endParaRPr lang="en-US" altLang="zh-CN" sz="2800" dirty="0"/>
          </a:p>
        </p:txBody>
      </p:sp>
      <p:pic>
        <p:nvPicPr>
          <p:cNvPr id="5" name="QO_7_BD.148_1#5f5f8f7de?htil=21&amp;vaa=1&amp;vcp=1&amp;vis=1&amp;pid=e07b2edc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9350" y="1183172"/>
            <a:ext cx="3191256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57_1#eb54fecbe?vaa=1&amp;vcp=1&amp;vis=1&amp;pid=5f5f8f7de&amp;color=0,0,0&amp;vtp=1&amp;vaab=1&amp;bt=1&amp;bbb=1&amp;hb=1"/>
          <p:cNvSpPr/>
          <p:nvPr/>
        </p:nvSpPr>
        <p:spPr>
          <a:xfrm>
            <a:off x="587598" y="384992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（4）当地球公转到图中A处时，太阳直射的纬线是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，对应北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半球的节气为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此时澳大利亚的季节为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季。</a:t>
            </a:r>
            <a:endParaRPr lang="en-US" altLang="zh-CN" sz="2800" dirty="0"/>
          </a:p>
        </p:txBody>
      </p:sp>
      <p:sp>
        <p:nvSpPr>
          <p:cNvPr id="7" name="QB_8_AN.158_1#eb54fecbe.blank?vaa=1&amp;vcp=1&amp;vis=1&amp;pid=5f5f8f7de&amp;color=0,0,0&amp;vpa=60&amp;vtp=1&amp;vaab=1&amp;bbb=1"/>
          <p:cNvSpPr/>
          <p:nvPr/>
        </p:nvSpPr>
        <p:spPr>
          <a:xfrm>
            <a:off x="8500491" y="3819443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南回归线</a:t>
            </a:r>
            <a:endParaRPr lang="en-US" altLang="zh-CN" sz="2800" dirty="0"/>
          </a:p>
        </p:txBody>
      </p:sp>
      <p:sp>
        <p:nvSpPr>
          <p:cNvPr id="8" name="QB_8_AN.159_1#eb54fecbe.blank?vaa=1&amp;vcp=1&amp;vis=1&amp;pid=5f5f8f7de&amp;color=0,0,0&amp;vpa=61&amp;vtp=1&amp;vaab=1&amp;bbb=1"/>
          <p:cNvSpPr/>
          <p:nvPr/>
        </p:nvSpPr>
        <p:spPr>
          <a:xfrm>
            <a:off x="2731516" y="444618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冬至</a:t>
            </a:r>
            <a:endParaRPr lang="en-US" altLang="zh-CN" sz="2800" dirty="0"/>
          </a:p>
        </p:txBody>
      </p:sp>
      <p:sp>
        <p:nvSpPr>
          <p:cNvPr id="9" name="QB_8_AN.161_1#eb54fecbe.blank?vaa=1&amp;vcp=1&amp;vis=1&amp;pid=5f5f8f7de&amp;color=0,0,0&amp;vpa=62&amp;vtp=1&amp;vaab=1"/>
          <p:cNvSpPr/>
          <p:nvPr/>
        </p:nvSpPr>
        <p:spPr>
          <a:xfrm>
            <a:off x="7709916" y="444618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  <p:bldP spid="9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2ffeeeb?vcp=1&amp;pid=c74e2cbc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7b9027490?sp=1&amp;vcp=1&amp;pid=9e2ffeeeb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62_1#f83b1cee7?vaa=1&amp;vcp=1&amp;vis=1&amp;pid=7b9027490&amp;color=0,0,0&amp;vtp=1&amp;vaab=1&amp;bbb=1&amp;h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我国的二十四节气已被列入联合国教科文组织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《人类非物质文化遗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产代表作名录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》。读下图，完成14～15题。</a:t>
            </a:r>
            <a:endParaRPr lang="en-US" altLang="zh-CN" sz="2800" dirty="0"/>
          </a:p>
        </p:txBody>
      </p:sp>
      <p:pic>
        <p:nvPicPr>
          <p:cNvPr id="5" name="QM_7_BD.162_3#f83b1cee7?htil=1&amp;vaa=1&amp;vcp=1&amp;vis=1&amp;pid=7b90274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6152" y="3312893"/>
            <a:ext cx="3814920" cy="291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M_7_BD.162_4#f83b1cee7?htil=1&amp;vaa=1&amp;vcp=1&amp;vis=1&amp;pid=7b902749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9944" y="3429000"/>
            <a:ext cx="4470091" cy="280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3_1#7aad0ae3d?vaa=1&amp;vcp=1&amp;vis=1&amp;pid=f83b1cee7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有关图1中甲、乙、丙、丁四地的描述，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M_7_BD.163_3#7aad0ae3d?htil=1&amp;vaa=1&amp;vcp=1&amp;vis=1&amp;pid=f83b1ce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7792" y="3000640"/>
            <a:ext cx="4489408" cy="343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63_5#7aad0ae3d.choices?vaa=1&amp;vcp=1&amp;vis=1&amp;pid=f83b1cee7&amp;color=0,0,0&amp;vtp=1&amp;vaab=1&amp;bbb=1&amp;hb=1"/>
          <p:cNvSpPr/>
          <p:nvPr/>
        </p:nvSpPr>
        <p:spPr>
          <a:xfrm>
            <a:off x="539496" y="128391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A.丁地的经纬度为（20°S，160°E）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B.甲地在丁地的东南方向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C.若图1中的虚线为晨昏线，则当虚线处迎来日出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四地中处于夜晚的只有乙地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D.甲地位于中纬度、西半球、南温带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7aad0ae3d?vaa=1&amp;vcp=1&amp;vis=1&amp;pid=f83b1cee7&amp;color=0,0,0&amp;vtp=1&amp;vaab=1&amp;bt=1&amp;bbb=1&amp;hb=1"/>
          <p:cNvSpPr/>
          <p:nvPr/>
        </p:nvSpPr>
        <p:spPr>
          <a:xfrm>
            <a:off x="539496" y="27500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（提示：图1中各地均位于南半球，左下为北，右上为南，甲地在丁地的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东南方向。图中两条170°经线之间为180°经线，根据经度的变化规律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可知，向东增大的为东经，甲、丙、丁三地的经度为东经，乙地的经度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为180°。读图可知，甲地的经纬度为（50°S，170°E），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丁地的经纬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度为（20°S，160°E），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甲地位于中纬度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西半球、南温带。若图1中的虚线为晨昏线，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虚线处各地即将自西向东转入乙地所在的一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侧，说明此时乙地处于白天，甲、丙、丁三地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处于夜晚，C项说法错误，符合题意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</p:txBody>
      </p:sp>
      <p:pic>
        <p:nvPicPr>
          <p:cNvPr id="3" name="QM_7_BD.163_3#7aad0ae3d?htil=1&amp;vaa=1&amp;vcp=1&amp;vis=1&amp;pid=f83b1ce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3980" y="2969639"/>
            <a:ext cx="4489408" cy="343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N.1_1#7aad0ae3d?vaa=1&amp;vcp=1&amp;vis=1&amp;pid=f83b1cee7&amp;color=0,0,0&amp;vtp=1&amp;vaab=1&amp;bbb=1"/>
          <p:cNvSpPr/>
          <p:nvPr/>
        </p:nvSpPr>
        <p:spPr>
          <a:xfrm>
            <a:off x="422955" y="5850044"/>
            <a:ext cx="207819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321" y="2874040"/>
            <a:ext cx="5697090" cy="3429560"/>
          </a:xfrm>
          <a:prstGeom prst="rect">
            <a:avLst/>
          </a:prstGeom>
        </p:spPr>
      </p:pic>
      <p:sp>
        <p:nvSpPr>
          <p:cNvPr id="6" name="QC_8_BD.167_5#afe60490e.choices?vaa=1&amp;vcp=1&amp;vis=1&amp;pid=f83b1cee7&amp;color=0,0,0&amp;vtp=1&amp;vaab=1&amp;bbb=1&amp;hb=1"/>
          <p:cNvSpPr/>
          <p:nvPr/>
        </p:nvSpPr>
        <p:spPr>
          <a:xfrm>
            <a:off x="539496" y="113562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A.当地球公转到图2中的①段时，此时甲地昼短夜长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B.6月中旬，地球公转到图2中的②段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C.当地球公转到图2中的③段时，欧洲西部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地中海沿岸河流多数时间处于汛期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D.当地球公转到图2中的④段时，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太阳直射点向北移动</a:t>
            </a:r>
            <a:endParaRPr lang="en-US" altLang="zh-CN" sz="2800" dirty="0"/>
          </a:p>
        </p:txBody>
      </p:sp>
      <p:sp>
        <p:nvSpPr>
          <p:cNvPr id="2" name="QC_8_BD.167_1#afe60490e?vaa=1&amp;vcp=1&amp;vis=1&amp;pid=f83b1cee7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结合图2中的信息判断，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476" y="2954278"/>
            <a:ext cx="5682199" cy="3420596"/>
          </a:xfrm>
          <a:prstGeom prst="rect">
            <a:avLst/>
          </a:prstGeom>
        </p:spPr>
      </p:pic>
      <p:sp>
        <p:nvSpPr>
          <p:cNvPr id="2" name="QC_8_AS.1_1#afe60490e?vaa=1&amp;vcp=1&amp;vis=1&amp;pid=f83b1cee7&amp;color=0,0,0&amp;vtp=1&amp;vaab=1&amp;bt=1&amp;bbb=1&amp;hb=1"/>
          <p:cNvSpPr/>
          <p:nvPr/>
        </p:nvSpPr>
        <p:spPr>
          <a:xfrm>
            <a:off x="539496" y="554400"/>
            <a:ext cx="11109960" cy="3573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（提示：读图2可知，当地球公转到①段时，处于北半球的冬至与春分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之间，北半球各地昼短夜长，而甲地位于南半球，昼长夜短。6月中旬，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接近北半球的夏至，地球公转到图2中的②段。当地球公转到图2中的③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段时，欧洲西部地中海沿岸多处于夏季，当地属地中海气候，夏季炎热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干燥，河流多进入枯水期。当地球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公转到图2中的④段时，太阳直射点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向南移动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C_8_AN.2_1#afe60490e?vaa=1&amp;vcp=1&amp;vis=1&amp;pid=f83b1cee7&amp;color=0,0,0&amp;vtp=1&amp;vaab=1&amp;bbb=1"/>
          <p:cNvSpPr/>
          <p:nvPr/>
        </p:nvSpPr>
        <p:spPr>
          <a:xfrm>
            <a:off x="415325" y="487360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0dd3620d?sp=1&amp;vcp=1&amp;pid=9e2ffeeeb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71_1#200a841ec?sp=1&amp;vaa=1&amp;vcp=1&amp;vis=1&amp;pid=f0dd3620d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16.（2024·福建·中考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二十四节气对指导我国的农业生产与日常生活具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有重要意义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。读下面两幅图，完成下列各题。</a:t>
            </a:r>
            <a:endParaRPr lang="en-US" altLang="zh-CN" sz="2800" dirty="0"/>
          </a:p>
        </p:txBody>
      </p:sp>
      <p:pic>
        <p:nvPicPr>
          <p:cNvPr id="4" name="QO_7_BD.171_3#200a841ec?htil=1&amp;vaa=1&amp;vcp=1&amp;vis=1&amp;pid=f0dd3620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672" y="2572176"/>
            <a:ext cx="5029200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71_4#200a841ec?htil=1&amp;vaa=1&amp;vcp=1&amp;vis=1&amp;pid=f0dd3620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7960" y="2919648"/>
            <a:ext cx="4672584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2_1#18dd7878d?vaa=1&amp;vcp=1&amp;vis=1&amp;pid=200a841ec&amp;color=0,0,0&amp;vtp=1&amp;vaab=1&amp;bbb=1&amp;hb=1"/>
          <p:cNvSpPr/>
          <p:nvPr/>
        </p:nvSpPr>
        <p:spPr>
          <a:xfrm>
            <a:off x="539496" y="18634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（1）二十四节气反映了地球在公转轨道上的不同位置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，地球公转一周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所用的时间是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BD.174_1#83d78027b?vaa=1&amp;vcp=1&amp;vis=1&amp;pid=200a841ec&amp;color=0,0,0&amp;vtp=1&amp;vaab=1&amp;bbb=1&amp;hb=1"/>
          <p:cNvSpPr/>
          <p:nvPr/>
        </p:nvSpPr>
        <p:spPr>
          <a:xfrm>
            <a:off x="539496" y="314170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（2）据考证，二十四节气起源于黄河流域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，这与该流域所处的纬度位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。从所处的低、中、高纬度地区来看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，黄河流域处于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，四季变化明显。大雪节气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，黄河流域的昼夜长短情况是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18dd7878d.blank?vaa=1&amp;vcp=1&amp;vis=1&amp;pid=200a841ec&amp;color=0,0,0&amp;vpa=65&amp;vtp=1&amp;vaab=1&amp;bbb=1"/>
          <p:cNvSpPr/>
          <p:nvPr/>
        </p:nvSpPr>
        <p:spPr>
          <a:xfrm>
            <a:off x="2683414" y="245969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一年</a:t>
            </a:r>
            <a:endParaRPr lang="en-US" altLang="zh-CN" sz="2800" dirty="0"/>
          </a:p>
        </p:txBody>
      </p:sp>
      <p:sp>
        <p:nvSpPr>
          <p:cNvPr id="5" name="QB_8_AN.175_1#83d78027b.blank?vaa=1&amp;vcp=1&amp;vis=1&amp;pid=200a841ec&amp;color=0,0,0&amp;vpa=66&amp;vtp=1&amp;vaab=1&amp;bbb=1"/>
          <p:cNvSpPr/>
          <p:nvPr/>
        </p:nvSpPr>
        <p:spPr>
          <a:xfrm>
            <a:off x="9795414" y="375892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中纬度</a:t>
            </a:r>
            <a:endParaRPr lang="en-US" altLang="zh-CN" sz="2800" dirty="0"/>
          </a:p>
        </p:txBody>
      </p:sp>
      <p:sp>
        <p:nvSpPr>
          <p:cNvPr id="6" name="QB_8_AN.176_1#83d78027b.blank?vaa=1&amp;vcp=1&amp;vis=1&amp;pid=200a841ec&amp;color=0,0,0&amp;vpa=67&amp;vtp=1&amp;vaab=1&amp;bbb=1"/>
          <p:cNvSpPr/>
          <p:nvPr/>
        </p:nvSpPr>
        <p:spPr>
          <a:xfrm>
            <a:off x="9795414" y="438566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昼短夜长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1cdc5d3a.fixed?vcp=1&amp;pid=5d49408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</a:t>
            </a:r>
            <a:endParaRPr lang="en-US" altLang="zh-CN" sz="4000" dirty="0"/>
          </a:p>
        </p:txBody>
      </p:sp>
      <p:sp>
        <p:nvSpPr>
          <p:cNvPr id="3" name="C_4_BD#91cdc5d3a.fixed?vcp=1&amp;pid=5d49408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d3f3a83fb?vcp=1&amp;vis=1&amp;pid=200a841ec&amp;color=0,0,0&amp;mp=1&amp;vtp=1&amp;vaab=1&amp;bt=1&amp;bbb=1&amp;hb=1"/>
          <p:cNvSpPr/>
          <p:nvPr/>
        </p:nvSpPr>
        <p:spPr>
          <a:xfrm>
            <a:off x="539496" y="8968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唐诗《夏至五月中》中写道：“处处闻蝉响，须知五月中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。龙潜渌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，火助太阳宫。”（注：五月为农历）</a:t>
            </a:r>
            <a:endParaRPr lang="en-US" altLang="zh-CN" sz="2800" dirty="0"/>
          </a:p>
        </p:txBody>
      </p:sp>
      <p:sp>
        <p:nvSpPr>
          <p:cNvPr id="5" name="QB_8_BD.177_1#2a6a702bf?vaa=1&amp;vcp=1&amp;vis=1&amp;pid=200a841ec&amp;color=0,0,0&amp;vtp=1&amp;vaab=1&amp;bbb=1&amp;hb=1"/>
          <p:cNvSpPr/>
          <p:nvPr/>
        </p:nvSpPr>
        <p:spPr>
          <a:xfrm>
            <a:off x="539496" y="22317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3）诗句所描述的区域“五月中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”气温的高低情况是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此时太阳直射点在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半球，该区域获得的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6" name="QB_8_AN.178_1#2a6a702bf.blank?vaa=1&amp;vcp=1&amp;vis=1&amp;pid=200a841ec&amp;color=0,0,0&amp;vpa=68&amp;vtp=1&amp;vaab=1&amp;bbb=1"/>
          <p:cNvSpPr/>
          <p:nvPr/>
        </p:nvSpPr>
        <p:spPr>
          <a:xfrm>
            <a:off x="8353964" y="2201256"/>
            <a:ext cx="1300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气温高</a:t>
            </a:r>
            <a:endParaRPr lang="en-US" altLang="zh-CN" sz="2800" spc="-50" dirty="0"/>
          </a:p>
        </p:txBody>
      </p:sp>
      <p:sp>
        <p:nvSpPr>
          <p:cNvPr id="7" name="QB_8_AN.179_1#2a6a702bf.blank?vaa=1&amp;vcp=1&amp;vis=1&amp;pid=200a841ec&amp;color=0,0,0&amp;vpa=69&amp;vtp=1&amp;vaab=1"/>
          <p:cNvSpPr/>
          <p:nvPr/>
        </p:nvSpPr>
        <p:spPr>
          <a:xfrm>
            <a:off x="3346990" y="2828001"/>
            <a:ext cx="601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spc="-50" dirty="0"/>
          </a:p>
        </p:txBody>
      </p:sp>
      <p:sp>
        <p:nvSpPr>
          <p:cNvPr id="8" name="QB_8_AN.180_1#2a6a702bf.blank?vaa=1&amp;vcp=1&amp;vis=1&amp;pid=200a841ec&amp;color=0,0,0&amp;vpa=70&amp;vtp=1&amp;vaab=1&amp;bbb=1"/>
          <p:cNvSpPr/>
          <p:nvPr/>
        </p:nvSpPr>
        <p:spPr>
          <a:xfrm>
            <a:off x="7150639" y="2828001"/>
            <a:ext cx="3395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太阳光热（或热量）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ebcf4b6?vcp=1&amp;pid=91cdc5d3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地球的形状和大小</a:t>
            </a:r>
            <a:endParaRPr lang="en-US" altLang="zh-CN" sz="3200" dirty="0"/>
          </a:p>
        </p:txBody>
      </p:sp>
      <p:sp>
        <p:nvSpPr>
          <p:cNvPr id="3" name="QB_6_BD.10_1#dd76f6752?sp=1&amp;vaa=1&amp;vcp=1&amp;vis=1&amp;pid=6bebcf4b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1.地球的形状</a:t>
            </a:r>
            <a:endParaRPr lang="en-US" altLang="zh-CN" sz="2800" dirty="0"/>
          </a:p>
        </p:txBody>
      </p:sp>
      <p:graphicFrame>
        <p:nvGraphicFramePr>
          <p:cNvPr id="14" name="QB_6_BD.10_2#dd76f6752?colgroup=6,23&amp;vaa=1&amp;vcp=1&amp;vis=1&amp;pid=6bebcf4b6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82528" cy="2797176"/>
        </p:xfrm>
        <a:graphic>
          <a:graphicData uri="http://schemas.openxmlformats.org/drawingml/2006/table">
            <a:tbl>
              <a:tblPr/>
              <a:tblGrid>
                <a:gridCol w="2331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认识过程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天圆地方（“天圆如张盖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地方如棋局”）→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根据太阳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月亮的形状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推测地球是个球体→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船队的环球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初步证实地球是个球体→地球卫星照片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确证地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球是个球体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真实形状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两极稍扁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赤道略鼓的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11_1#dd76f6752.blank?vaa=1&amp;vcp=1&amp;vis=1&amp;pid=6bebcf4b6&amp;color=0,0,0&amp;vpa=3&amp;vtp=1&amp;vaab=1&amp;bbb=1"/>
          <p:cNvSpPr/>
          <p:nvPr/>
        </p:nvSpPr>
        <p:spPr>
          <a:xfrm>
            <a:off x="8274834" y="251718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麦哲伦</a:t>
            </a:r>
            <a:endParaRPr lang="en-US" altLang="zh-CN" sz="2800" dirty="0"/>
          </a:p>
        </p:txBody>
      </p:sp>
      <p:sp>
        <p:nvSpPr>
          <p:cNvPr id="6" name="QB_6_AN.12_1#dd76f6752.blank?vaa=1&amp;vcp=1&amp;vis=1&amp;pid=6bebcf4b6&amp;color=0,0,0&amp;vpa=4&amp;vtp=1&amp;vaab=1&amp;bbb=1"/>
          <p:cNvSpPr/>
          <p:nvPr/>
        </p:nvSpPr>
        <p:spPr>
          <a:xfrm>
            <a:off x="6496834" y="4175107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不规则球体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9b88aa7d?vcp=1&amp;pid=6bebcf4b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知识拓展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地球是个球体的例证</a:t>
            </a:r>
            <a:endParaRPr lang="en-US" altLang="zh-CN" sz="2800" dirty="0"/>
          </a:p>
        </p:txBody>
      </p:sp>
      <p:pic>
        <p:nvPicPr>
          <p:cNvPr id="3" name="P_6_BD#89b88aa7d?vcp=1&amp;pid=6bebcf4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0103" y="1236009"/>
            <a:ext cx="7837893" cy="504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2582</Words>
  <Application>Microsoft Office PowerPoint</Application>
  <PresentationFormat>宽屏</PresentationFormat>
  <Paragraphs>588</Paragraphs>
  <Slides>70</Slides>
  <Notes>68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0" baseType="lpstr">
      <vt:lpstr>Arial (正文)</vt:lpstr>
      <vt:lpstr>等线</vt:lpstr>
      <vt:lpstr>华文隶书</vt:lpstr>
      <vt:lpstr>楷体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14</cp:revision>
  <dcterms:created xsi:type="dcterms:W3CDTF">2024-11-11T10:48:00Z</dcterms:created>
  <dcterms:modified xsi:type="dcterms:W3CDTF">2025-07-28T00:58:45Z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05B7D6E2602A496CB3AB78930DD7B729_12</vt:lpwstr>
  </property>
  <property fmtid="{D5CDD505-2E9C-101B-9397-08002B2CF9AE}" pid="3" name="KSOProductBuildVer">
    <vt:lpwstr>2052-12.1.0.16929</vt:lpwstr>
  </property>
</Properties>
</file>