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234" autoAdjust="0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48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0716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12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12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12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12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88f0740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80B7E3B-F7F1-48DE-8414-F5460749523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微专题10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全面依法治国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88f0740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96DBB0C-01B9-4D54-9A0C-CCB16C1611A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aaa775d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bc29854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0e225fe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1aaa775d7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要点总结</a:t>
            </a:r>
            <a:endParaRPr lang="en-US" sz="1800" dirty="0"/>
          </a:p>
        </p:txBody>
      </p:sp>
      <p:sp>
        <p:nvSpPr>
          <p:cNvPr id="8" name="MasterShapeName?linknodeid=6bc29854d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热点素材</a:t>
            </a:r>
            <a:endParaRPr lang="en-US" sz="1800" dirty="0"/>
          </a:p>
        </p:txBody>
      </p:sp>
      <p:sp>
        <p:nvSpPr>
          <p:cNvPr id="9" name="MasterShapeName?linknodeid=50e225fed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微专题10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全面依法治国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88f0740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717942A-3F56-4A3B-B7E8-FF7E071D13A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aaa775d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bc29854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0e225fe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1aaa775d7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要点总结</a:t>
            </a:r>
            <a:endParaRPr lang="en-US" sz="1800" dirty="0"/>
          </a:p>
        </p:txBody>
      </p:sp>
      <p:sp>
        <p:nvSpPr>
          <p:cNvPr id="8" name="MasterShapeName?linknodeid=6bc29854d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热点素材</a:t>
            </a:r>
            <a:endParaRPr lang="en-US" sz="1800" dirty="0"/>
          </a:p>
        </p:txBody>
      </p:sp>
      <p:sp>
        <p:nvSpPr>
          <p:cNvPr id="9" name="MasterShapeName?linknodeid=50e225fed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微专题10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全面依法治国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daode_fazhi#pid=6732c277a9b4d0d6eb9d103c#tid=674953f362550100098fe43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B1D050E-77B5-E5B5-A89D-D188CD63F030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D2E4B88-F1D9-4FE8-AB8C-E15CDA88D3A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06A1BFC-940B-441F-996E-9F859207C50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aaa775d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bc29854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0e225fe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1aaa775d7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要点总结</a:t>
            </a:r>
            <a:endParaRPr lang="en-US" sz="1800" dirty="0"/>
          </a:p>
        </p:txBody>
      </p:sp>
      <p:sp>
        <p:nvSpPr>
          <p:cNvPr id="8" name="MasterShapeName?linknodeid=6bc29854d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热点素材</a:t>
            </a:r>
            <a:endParaRPr lang="en-US" sz="1800" dirty="0"/>
          </a:p>
        </p:txBody>
      </p:sp>
      <p:sp>
        <p:nvSpPr>
          <p:cNvPr id="9" name="MasterShapeName?linknodeid=50e225fed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FB40C28-B569-495C-8F7D-A5A6AC25DAC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aaa775d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bc29854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0e225fe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1aaa775d7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要点总结</a:t>
            </a:r>
            <a:endParaRPr lang="en-US" sz="1800" dirty="0"/>
          </a:p>
        </p:txBody>
      </p:sp>
      <p:sp>
        <p:nvSpPr>
          <p:cNvPr id="8" name="MasterShapeName?linknodeid=6bc29854d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热点素材</a:t>
            </a:r>
            <a:endParaRPr lang="en-US" sz="1800" dirty="0"/>
          </a:p>
        </p:txBody>
      </p:sp>
      <p:sp>
        <p:nvSpPr>
          <p:cNvPr id="9" name="MasterShapeName?linknodeid=50e225fed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7f279b268?sp=1&amp;vcp=1&amp;pid=1aaa775d7&amp;color=0,0,0&amp;vtp=1&amp;vaab=1&amp;bt=1&amp;bbb=1"/>
          <p:cNvSpPr/>
          <p:nvPr/>
        </p:nvSpPr>
        <p:spPr>
          <a:xfrm>
            <a:off x="541020" y="45240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（2）建设法治社会</a:t>
            </a:r>
            <a:endParaRPr lang="en-US" altLang="zh-CN" sz="2800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4ABB2BF-4DE6-F400-8310-722D7019E3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742" y="1109401"/>
            <a:ext cx="11468516" cy="512947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7f279b268?sp=1&amp;vcp=1&amp;pid=1aaa775d7&amp;color=0,0,0&amp;vtp=1&amp;vaab=1&amp;bt=1&amp;bbb=1&amp;hb=1"/>
          <p:cNvSpPr/>
          <p:nvPr/>
        </p:nvSpPr>
        <p:spPr>
          <a:xfrm>
            <a:off x="539496" y="12062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（3）易错点纠偏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依法行政是现代法治政府行使权力普遍奉行的基本准则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，主体是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政府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。依法执政是中国共产党执政的基本方式，主体是中国共产党。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误认为互联网扩大了公民监督政府的权利，促进依法行政。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“互联网+政务服务”是建设法治政府、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推进依法行政的重要途径，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也是公民行使监督权的重要渠道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。“互联网+政务服务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”是公民行使监督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权的重要渠道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，但是没有扩大公民的权利。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bc29854d.fixed?vcp=1&amp;pid=88f07407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微专题10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全面依法治国</a:t>
            </a:r>
            <a:endParaRPr lang="en-US" altLang="zh-CN" sz="4000" dirty="0"/>
          </a:p>
        </p:txBody>
      </p:sp>
      <p:sp>
        <p:nvSpPr>
          <p:cNvPr id="3" name="C_4_BD#6bc29854d.fixed?vcp=1&amp;pid=88f074075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热点素材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7405dc8dd?vcp=1&amp;pid=6bc29854d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十四届全国人大常委会第十次会议在北京人民大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会堂闭幕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会议经表决通过了新修订的突发事件应对法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农村集体经济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组织法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新修订的国境卫生检疫法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关于修改会计法的决定等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国家主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席习近平签署主席令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【解读】1.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全国人大及其常委会行使国家立法权。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科学完备的法律体系是实行法治的前提。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法治要求实行良法之治。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科学立法是厉行法治的前提。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国家主席行使公布法律、发布命令的职权。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c8967d8e?vcp=1&amp;pid=6bc29854d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典例精析</a:t>
            </a:r>
            <a:endParaRPr lang="en-US" altLang="zh-CN" sz="3200" dirty="0"/>
          </a:p>
        </p:txBody>
      </p:sp>
      <p:sp>
        <p:nvSpPr>
          <p:cNvPr id="3" name="QC_6_BD.1_1#2b75c3d72?vaa=1&amp;vcp=1&amp;pid=4c8967d8e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（2024·河南·中考）《中华人民共和国民法典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》中的下列规定集中体现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15" name="QC_6_BD.1_2#2b75c3d72?colgroup=30&amp;vaa=1&amp;vcp=1&amp;pid=4c8967d8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626614"/>
              </p:ext>
            </p:extLst>
          </p:nvPr>
        </p:nvGraphicFramePr>
        <p:xfrm>
          <a:off x="539496" y="2604561"/>
          <a:ext cx="11091672" cy="3365564"/>
        </p:xfrm>
        <a:graphic>
          <a:graphicData uri="http://schemas.openxmlformats.org/drawingml/2006/table">
            <a:tbl>
              <a:tblPr/>
              <a:tblGrid>
                <a:gridCol w="11091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655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第七条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民事主体从事民事活动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应当遵循诚信原则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秉持诚实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恪守承诺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第一百八十四条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因自愿实施紧急救助行为造成受助人损害的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助人不承担民事责任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第一千零四十三条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家庭应当树立优良家风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弘扬家庭美德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家庭文明建设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_1#2b75c3d72.choices?vaa=1&amp;vcp=1&amp;pid=4c8967d8e&amp;color=0,0,0&amp;vtp=1&amp;vaab=1&amp;bt=1&amp;bbb=1"/>
          <p:cNvSpPr/>
          <p:nvPr/>
        </p:nvSpPr>
        <p:spPr>
          <a:xfrm>
            <a:off x="539496" y="554400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A.民法典高度重视家庭家教家风建设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.我国社会主义法律与道德相辅相成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.道德只有依靠法律的规定才会有人遵守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.法律是一切组织和个人的根本活动准则</a:t>
            </a:r>
            <a:endParaRPr lang="en-US" altLang="zh-CN" sz="2800" dirty="0"/>
          </a:p>
        </p:txBody>
      </p:sp>
      <p:sp>
        <p:nvSpPr>
          <p:cNvPr id="3" name="QC_6_EX.1_1#2b75c3d72?vaa=1&amp;vcp=1&amp;pid=4c8967d8e&amp;color=0,0,0&amp;vtp=1&amp;vaab=1&amp;bbb=1&amp;hb=1"/>
          <p:cNvSpPr/>
          <p:nvPr/>
        </p:nvSpPr>
        <p:spPr>
          <a:xfrm>
            <a:off x="539496" y="2896026"/>
            <a:ext cx="11109960" cy="2903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小锦囊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第七条强调诚信原则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诚信既是道德规范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也是民法原则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一百八十四条鼓励自愿实施紧急救助行为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即便造成受助人损害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救助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人不担责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这既符合道德上鼓励助人的要求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也在法律上给予保障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现了法律对道德的促进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第一千零四十三条重视家庭家教家风建设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家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庭美德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文明建设既是道德范畴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也通过法律加以强调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B。</a:t>
            </a:r>
            <a:endParaRPr lang="en-US" altLang="zh-CN" sz="2800" dirty="0"/>
          </a:p>
        </p:txBody>
      </p:sp>
      <p:sp>
        <p:nvSpPr>
          <p:cNvPr id="4" name="QC_6_AN.2_1#2b75c3d72?vaa=1&amp;vcp=1&amp;pid=4c8967d8e&amp;color=0,0,0&amp;vtp=1&amp;vaab=1&amp;bbb=1"/>
          <p:cNvSpPr/>
          <p:nvPr/>
        </p:nvSpPr>
        <p:spPr>
          <a:xfrm>
            <a:off x="539496" y="583582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bcb38092?vcp=1&amp;pid=4c8967d8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针对训练</a:t>
            </a:r>
            <a:endParaRPr lang="en-US" altLang="zh-CN" sz="3200" dirty="0"/>
          </a:p>
        </p:txBody>
      </p:sp>
      <p:sp>
        <p:nvSpPr>
          <p:cNvPr id="3" name="QC_7_BD.6_1#d0e90a79a?sp=1&amp;vaa=1&amp;vcp=1&amp;pid=fbcb38092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下列情境中的人物用实际行动启示我们(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17" name="QC_7_BD.6_2#d0e90a79a?colgroup=10,8,10&amp;vaa=1&amp;vcp=1&amp;pid=fbcb3809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6233034"/>
              </p:ext>
            </p:extLst>
          </p:nvPr>
        </p:nvGraphicFramePr>
        <p:xfrm>
          <a:off x="539496" y="1961941"/>
          <a:ext cx="11064240" cy="2785428"/>
        </p:xfrm>
        <a:graphic>
          <a:graphicData uri="http://schemas.openxmlformats.org/drawingml/2006/table">
            <a:tbl>
              <a:tblPr/>
              <a:tblGrid>
                <a:gridCol w="3877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867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71755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罗某因同站进出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未乘车仍被扣除3元乘车费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起诉上海地铁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推动上海地铁票务规则调整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71755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某中学5名学生参加立法意见征询座谈会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为爱国主义教育法提出多项立法建议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71755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购买门票后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园区单方面将入园识别改为人脸识别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郭某将园区告上法庭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推动“人脸识别”入法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QC_7_AN.7_1#d0e90a79a.bracket?vaa=1&amp;vcp=1&amp;pid=fbcb38092&amp;color=0,0,0&amp;vpa=2&amp;vtp=1&amp;vaab=1"/>
          <p:cNvSpPr/>
          <p:nvPr/>
        </p:nvSpPr>
        <p:spPr>
          <a:xfrm>
            <a:off x="7128414" y="126249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7_BD.6_3#d0e90a79a.choices?vaa=1&amp;vcp=1&amp;pid=fbcb38092&amp;color=0,0,0&amp;vtp=1&amp;vaab=1&amp;bbb=1"/>
          <p:cNvSpPr/>
          <p:nvPr/>
        </p:nvSpPr>
        <p:spPr>
          <a:xfrm>
            <a:off x="539496" y="488294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.依法治国要求做到全民守法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.诉讼能够改变既有法律规定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C.我国的法律由人民制定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.要做法治中国建设的推动者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8_1#942319dbc?sp=1&amp;vaa=1&amp;vcp=1&amp;pid=fbcb38092&amp;color=0,0,0&amp;vtp=1&amp;vaab=1&amp;bt=1&amp;bbb=1&amp;hb=1"/>
          <p:cNvSpPr/>
          <p:nvPr/>
        </p:nvSpPr>
        <p:spPr>
          <a:xfrm>
            <a:off x="541020" y="10820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某班道德与法治学科开展议题式学习。议题：立法活动是怎样体现人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民当家作主的？学习任务与活动：让我们从法律的诞生历程中找出答案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7057DFE-C953-0426-D575-F578959E1D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550" y="2461424"/>
            <a:ext cx="11877675" cy="278925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8_3#942319dbc?vaa=1&amp;vcp=1&amp;pid=fbcb38092&amp;color=0,0,0&amp;mp=1&amp;vtp=1&amp;vaab=1&amp;bt=1&amp;bbb=1&amp;hb=1"/>
          <p:cNvSpPr/>
          <p:nvPr/>
        </p:nvSpPr>
        <p:spPr>
          <a:xfrm>
            <a:off x="539496" y="122504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请从民主与法治的角度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，解读爱国主义教育法的制定过程传递出的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信息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942319dbc?vaa=1&amp;vcp=1&amp;pid=fbcb38092&amp;color=0,0,0&amp;vtp=1&amp;vaab=1&amp;bbb=1&amp;hb=1"/>
          <p:cNvSpPr/>
          <p:nvPr/>
        </p:nvSpPr>
        <p:spPr>
          <a:xfrm>
            <a:off x="539496" y="2499931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党的领导是发展全过程人民民主的根本保证（或党领导立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法）。②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协商民主是社会主义民主政治的特有形式和独特优势（或我国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坚持科学立法、民主立法；我国是人民当家作主的社会主义国家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③法律由国家制定和认可。④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全国人大常委会行使国家立法权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。⑤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坚持党的领导、人民当家作主、依法治国有机统一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578d2f8a6?vcp=1&amp;pid=fbcb38092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请完成第181~182页【备考练习】习题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ec1d9635c.fixed?vcp=1&amp;pid=ed824f3b5&amp;color=241,138,6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F18A0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ec1d9635c.fixed?vcp=1&amp;pid=ed824f3b5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ec1d9635c.fixed?vcp=1&amp;pid=ed824f3b5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法治教育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0e225fed.fixed?vcp=1&amp;pid=88f07407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微专题10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全面依法治国</a:t>
            </a:r>
            <a:endParaRPr lang="en-US" altLang="zh-CN" sz="4000" dirty="0"/>
          </a:p>
        </p:txBody>
      </p:sp>
      <p:sp>
        <p:nvSpPr>
          <p:cNvPr id="3" name="C_4_BD#50e225fed.fixed?vcp=1&amp;pid=88f074075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微专题10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全面依法治国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0_1#8a9b386f3?sp=1&amp;vaa=1&amp;vcp=1&amp;pid=50e225fed&amp;color=0,0,0&amp;vtp=1&amp;vaab=1&amp;bt=1&amp;bbb=1&amp;hb=1"/>
          <p:cNvSpPr/>
          <p:nvPr/>
        </p:nvSpPr>
        <p:spPr>
          <a:xfrm>
            <a:off x="539496" y="5544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中考新题型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）十四届全国人大常委会第六次会议表决通过了《中华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人民共和国爱国主义教育法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》，自2024年1月1日起施行。在该法制定过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程中，社会公众就充实爱国主义教育内容提出了许多有价值的意见建议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以下关于《中华人民共和国爱国主义教育法》形成的路径合理的是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1_1#8a9b386f3.bracket?vaa=1&amp;vcp=1&amp;pid=50e225fed&amp;color=0,0,0&amp;vpa=3&amp;vtp=1&amp;vaab=1"/>
          <p:cNvSpPr/>
          <p:nvPr/>
        </p:nvSpPr>
        <p:spPr>
          <a:xfrm>
            <a:off x="11217814" y="248416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10_2#8a9b386f3?vaa=1&amp;vcp=1&amp;pid=50e225fed&amp;color=0,0,0&amp;vtp=1&amp;vaab=1&amp;bbb=1&amp;hb=1"/>
          <p:cNvSpPr/>
          <p:nvPr/>
        </p:nvSpPr>
        <p:spPr>
          <a:xfrm>
            <a:off x="539496" y="312583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①公民针对爱国主义教育法草案提出意见建议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②全国人大常委会表决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通过爱国主义教育法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③全国人大常委会进一步修改完善爱国主义教育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法草案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④全国人大常委会公布爱国主义教育法草案并征求意见</a:t>
            </a:r>
            <a:endParaRPr lang="en-US" altLang="zh-CN" sz="2800" dirty="0"/>
          </a:p>
        </p:txBody>
      </p:sp>
      <p:sp>
        <p:nvSpPr>
          <p:cNvPr id="5" name="QC_5_BD.10_3#8a9b386f3.choices?vaa=1&amp;vcp=1&amp;pid=50e225fed&amp;color=0,0,0&amp;vtp=1&amp;vaab=1&amp;bbb=1"/>
          <p:cNvSpPr/>
          <p:nvPr/>
        </p:nvSpPr>
        <p:spPr>
          <a:xfrm>
            <a:off x="539496" y="50562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.③→④→①→②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.③→④→②→①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C.①→④→②→③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.④→①→③→②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2_1#e5f0fb619?sp=1&amp;vaa=1&amp;vcp=1&amp;pid=50e225fed&amp;color=0,0,0&amp;vtp=1&amp;vaab=1&amp;bt=1&amp;bbb=1&amp;hb=1"/>
          <p:cNvSpPr/>
          <p:nvPr/>
        </p:nvSpPr>
        <p:spPr>
          <a:xfrm>
            <a:off x="539496" y="15398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某市积极践行“三抓三促”行动，把“12345”政务服务便民热线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“接诉即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”的接通率、办结率、满意率作为衡量指标，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解决市民急难愁盼问题。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“接诉即办”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机制有利于(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3_1#e5f0fb619.bracket?vaa=1&amp;vcp=1&amp;pid=50e225fed&amp;color=0,0,0&amp;vpa=4&amp;vtp=1&amp;vaab=1"/>
          <p:cNvSpPr/>
          <p:nvPr/>
        </p:nvSpPr>
        <p:spPr>
          <a:xfrm>
            <a:off x="5042440" y="28219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2_2#e5f0fb619?vaa=1&amp;vcp=1&amp;pid=50e225fed&amp;color=0,0,0&amp;vtp=1&amp;vaab=1&amp;bbb=1"/>
          <p:cNvSpPr/>
          <p:nvPr/>
        </p:nvSpPr>
        <p:spPr>
          <a:xfrm>
            <a:off x="539496" y="346357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①促进政府作风转变和公信力提升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②赋予人民群众决策权和监督权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提高政府的行政效率和效能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④增强人民群众的获得感和幸福感</a:t>
            </a:r>
            <a:endParaRPr lang="en-US" altLang="zh-CN" sz="2800" dirty="0"/>
          </a:p>
        </p:txBody>
      </p:sp>
      <p:sp>
        <p:nvSpPr>
          <p:cNvPr id="5" name="QC_5_BD.12_3#e5f0fb619.choices?vaa=1&amp;vcp=1&amp;pid=50e225fed&amp;color=0,0,0&amp;vtp=1&amp;vaab=1&amp;bbb=1"/>
          <p:cNvSpPr/>
          <p:nvPr/>
        </p:nvSpPr>
        <p:spPr>
          <a:xfrm>
            <a:off x="539496" y="47327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4_1#e0b9892ed?sp=1&amp;vaa=1&amp;vcp=1&amp;pid=50e225fed&amp;color=0,0,0&amp;vtp=1&amp;vaab=1&amp;bt=1&amp;bbb=1&amp;hb=1"/>
          <p:cNvSpPr/>
          <p:nvPr/>
        </p:nvSpPr>
        <p:spPr>
          <a:xfrm>
            <a:off x="539496" y="89849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自2024年1月1日起施行的《未成年人网络保护条例》规定，任何组织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和个人不得通过网络以文字、图片、音视频等形式，对未成年人实施侮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辱、诽谤、威胁或者恶意损害形象等网络欺凌行为。这标志着中国未成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年人网络保护法治建设迈上新台阶。此举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5_1#e0b9892ed.bracket?vaa=1&amp;vcp=1&amp;pid=50e225fed&amp;color=0,0,0&amp;vpa=5&amp;vtp=1&amp;vaab=1"/>
          <p:cNvSpPr/>
          <p:nvPr/>
        </p:nvSpPr>
        <p:spPr>
          <a:xfrm>
            <a:off x="7217314" y="28282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4_2#e0b9892ed?vaa=1&amp;vcp=1&amp;pid=50e225fed&amp;color=0,0,0&amp;vtp=1&amp;vaab=1&amp;bbb=1&amp;hb=1"/>
          <p:cNvSpPr/>
          <p:nvPr/>
        </p:nvSpPr>
        <p:spPr>
          <a:xfrm>
            <a:off x="539496" y="346992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①对未成年人进行司法保护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旨在为未成年人健康成长营造良好的网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络环境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③能杜绝侵犯未成年人合法权益的社会现象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说明依法治国是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党领导人民治理国家的基本方略</a:t>
            </a:r>
            <a:endParaRPr lang="en-US" altLang="zh-CN" sz="2800" dirty="0"/>
          </a:p>
        </p:txBody>
      </p:sp>
      <p:sp>
        <p:nvSpPr>
          <p:cNvPr id="5" name="QC_5_BD.14_3#e0b9892ed.choices?vaa=1&amp;vcp=1&amp;pid=50e225fed&amp;color=0,0,0&amp;vtp=1&amp;vaab=1&amp;bbb=1"/>
          <p:cNvSpPr/>
          <p:nvPr/>
        </p:nvSpPr>
        <p:spPr>
          <a:xfrm>
            <a:off x="539496" y="53925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6_1#a0c1bf8d6?sp=1&amp;vaa=1&amp;vcp=1&amp;pid=50e225fed&amp;color=0,0,0&amp;vtp=1&amp;vaab=1&amp;bt=1&amp;bbb=1&amp;hb=1"/>
          <p:cNvSpPr/>
          <p:nvPr/>
        </p:nvSpPr>
        <p:spPr>
          <a:xfrm>
            <a:off x="539496" y="44962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2024年4月23日，南宁市法治政府建设情况通报新闻发布会指出：南宁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市人民政府推行“631”和“721”工作法，即坚持60％或70％的问题用服务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解决，30％或20％的问题用管理解决，10％的问题用执法解决，取得显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著成效。这一举措有利于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7_1#a0c1bf8d6.bracket?vaa=1&amp;vcp=1&amp;pid=50e225fed&amp;color=0,0,0&amp;vpa=6&amp;vtp=1&amp;vaab=1"/>
          <p:cNvSpPr/>
          <p:nvPr/>
        </p:nvSpPr>
        <p:spPr>
          <a:xfrm>
            <a:off x="4759865" y="240898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6_2#a0c1bf8d6?vaa=1&amp;vcp=1&amp;pid=50e225fed&amp;color=0,0,0&amp;vtp=1&amp;vaab=1&amp;bbb=1"/>
          <p:cNvSpPr/>
          <p:nvPr/>
        </p:nvSpPr>
        <p:spPr>
          <a:xfrm>
            <a:off x="539496" y="302105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①建设服务型政府，坚持以人民为中心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确保公民的一切权利得到保障和实现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限制政府管理职能，提高政府公信力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缓解社会矛盾，促进社会的公平正义</a:t>
            </a:r>
            <a:endParaRPr lang="en-US" altLang="zh-CN" sz="2800" dirty="0"/>
          </a:p>
        </p:txBody>
      </p:sp>
      <p:sp>
        <p:nvSpPr>
          <p:cNvPr id="5" name="QC_5_BD.16_3#a0c1bf8d6.choices?vaa=1&amp;vcp=1&amp;pid=50e225fed&amp;color=0,0,0&amp;vtp=1&amp;vaab=1&amp;bbb=1"/>
          <p:cNvSpPr/>
          <p:nvPr/>
        </p:nvSpPr>
        <p:spPr>
          <a:xfrm>
            <a:off x="539496" y="557864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8_1#f81f433d1?vaa=1&amp;vcp=1&amp;pid=50e225fed&amp;color=0,0,0&amp;vtp=1&amp;vaab=1&amp;bt=1&amp;bbb=1&amp;hb=1"/>
          <p:cNvSpPr/>
          <p:nvPr/>
        </p:nvSpPr>
        <p:spPr>
          <a:xfrm>
            <a:off x="539496" y="125717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每一次立法都是一次生动的法治课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。从网上公开征集对法律草案的意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见建议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，到在家门口设立基层立法联系点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，通过引导社会各方面广泛参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与立法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，把立法过程变为宣传法律法规的过程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，让人们在潜移默化中受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到法治熏陶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这一举措(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9_1#f81f433d1.bracket?vaa=1&amp;vcp=1&amp;pid=50e225fed&amp;color=0,0,0&amp;vpa=7&amp;vtp=1&amp;vaab=1"/>
          <p:cNvSpPr/>
          <p:nvPr/>
        </p:nvSpPr>
        <p:spPr>
          <a:xfrm>
            <a:off x="4372515" y="318693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8_2#f81f433d1.choices?vaa=1&amp;vcp=1&amp;pid=50e225fed&amp;color=0,0,0&amp;vtp=1&amp;vaab=1&amp;bbb=1"/>
          <p:cNvSpPr/>
          <p:nvPr/>
        </p:nvSpPr>
        <p:spPr>
          <a:xfrm>
            <a:off x="539496" y="382860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A.体现了法治的根基在立法形式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B.取代了立法机关的职权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C.有利于提升全社会的法治观念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D.实现了严格执法的要求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df99fa962?vcp=1&amp;pid=50e225fed&amp;color=0,0,0&amp;vtp=1&amp;vaab=1&amp;bt=1&amp;bbb=1"/>
          <p:cNvSpPr/>
          <p:nvPr/>
        </p:nvSpPr>
        <p:spPr>
          <a:xfrm>
            <a:off x="539496" y="15439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【彰显法律尺度】</a:t>
            </a:r>
            <a:endParaRPr lang="en-US" altLang="zh-CN" sz="2800" dirty="0"/>
          </a:p>
        </p:txBody>
      </p:sp>
      <p:sp>
        <p:nvSpPr>
          <p:cNvPr id="3" name="QO_5_BD.20_1#4b646bb68?vaa=1&amp;vcp=1&amp;pid=50e225fed&amp;color=0,0,0&amp;vtp=1&amp;vaab=1&amp;bbb=1&amp;hb=1"/>
          <p:cNvSpPr/>
          <p:nvPr/>
        </p:nvSpPr>
        <p:spPr>
          <a:xfrm>
            <a:off x="539496" y="21761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4375" algn="l" latinLnBrk="1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6.材料一</a:t>
            </a: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刑法第二十条规定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为了使国家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公共利益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本人或者他</a:t>
            </a:r>
            <a:endParaRPr lang="en-US" altLang="zh-CN" sz="2800" b="0" i="0" spc="-5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人的人身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财产和其他权利免受正在进行的不法侵害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而采取的制止不法</a:t>
            </a:r>
            <a:endParaRPr lang="en-US" altLang="zh-CN" sz="2800" b="0" i="0" spc="-5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侵害的行为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对不法侵害人造成损害的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属于正当防卫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不负刑事责任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spc="-50" dirty="0"/>
          </a:p>
        </p:txBody>
      </p:sp>
      <p:sp>
        <p:nvSpPr>
          <p:cNvPr id="4" name="QO_6_BD.21_1#dde5dbfe8?vaa=1&amp;vcp=1&amp;pid=4b646bb68&amp;color=0,0,0&amp;vtp=1&amp;vaab=1&amp;bbb=1"/>
          <p:cNvSpPr/>
          <p:nvPr/>
        </p:nvSpPr>
        <p:spPr>
          <a:xfrm>
            <a:off x="539496" y="40987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（1）刑法第二十条内容体现了社会主义核心价值观中的哪一内容？</a:t>
            </a:r>
            <a:endParaRPr lang="en-US" altLang="zh-CN" sz="2800" dirty="0"/>
          </a:p>
        </p:txBody>
      </p:sp>
      <p:sp>
        <p:nvSpPr>
          <p:cNvPr id="5" name="QO_6_AN.1_1#dde5dbfe8?vaa=1&amp;vcp=1&amp;pid=4b646bb68&amp;color=0,0,0&amp;vtp=1&amp;vaab=1&amp;bbb=1"/>
          <p:cNvSpPr/>
          <p:nvPr/>
        </p:nvSpPr>
        <p:spPr>
          <a:xfrm>
            <a:off x="539496" y="47204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公正、法治。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9676ff43?vcp=1&amp;pid=4b646bb68&amp;color=0,0,0&amp;vtp=1&amp;vaab=1&amp;bt=1&amp;bbb=1"/>
          <p:cNvSpPr/>
          <p:nvPr/>
        </p:nvSpPr>
        <p:spPr>
          <a:xfrm>
            <a:off x="539496" y="90325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某电影以正当防卫为题材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引发社会热议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28" name="P_6_BD#99676ff43?colgroup=3,26&amp;vcp=1&amp;pid=4b646bb6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6318609"/>
              </p:ext>
            </p:extLst>
          </p:nvPr>
        </p:nvGraphicFramePr>
        <p:xfrm>
          <a:off x="539496" y="1584864"/>
          <a:ext cx="11082528" cy="3918396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657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检察官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71755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检察官应本着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办的不是案子而是别人的一生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的信念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捍卫司法尊严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71755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他人有难时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我们不做冷漠的旁观者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自己有危险时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不做沉默者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市民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71755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法不能向不法让步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不是口号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刑法第二十条已被唤醒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还要持续落实到位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这不仅需要执法者严格执法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还需要持续做好法治宣传工作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引导民众正确认识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3_1#b4c4b1280?vaa=1&amp;vcp=1&amp;pid=4b646bb68&amp;color=0,0,0&amp;mp=1&amp;vtp=1&amp;vaab=1&amp;bt=1&amp;bbb=1&amp;hb=1"/>
          <p:cNvSpPr/>
          <p:nvPr/>
        </p:nvSpPr>
        <p:spPr>
          <a:xfrm>
            <a:off x="539496" y="122097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（2）根据上述材料，结合所学知识回答怎样持续将“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法不能向不法让步”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落到实处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6_AN.1_1#b4c4b1280?vaa=1&amp;vcp=1&amp;pid=4b646bb68&amp;color=0,0,0&amp;vtp=1&amp;vaab=1&amp;bbb=1&amp;hb=1"/>
          <p:cNvSpPr/>
          <p:nvPr/>
        </p:nvSpPr>
        <p:spPr>
          <a:xfrm>
            <a:off x="539496" y="25039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①司法机关以事实为根据，以法律为准绳，坚持司法为民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护社会公平正义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。②执法机关做到执法必严，以法治手段惩恶扬善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扬正气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。③当自身合法权益受到侵害时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，我们要勇于拿起法律武器维护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自身的合法权益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。④公民要有正义感，敢于同违法行为作斗争。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⑤加强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法治宣传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，增强民众的法治意识，营造良好的法治文化环境。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aaa775d7.fixed?vcp=1&amp;pid=88f07407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微专题10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全面依法治国</a:t>
            </a:r>
            <a:endParaRPr lang="en-US" altLang="zh-CN" sz="4000" dirty="0"/>
          </a:p>
        </p:txBody>
      </p:sp>
      <p:sp>
        <p:nvSpPr>
          <p:cNvPr id="3" name="C_4_BD#1aaa775d7.fixed?vcp=1&amp;pid=88f074075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要点总结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7f279b268?sp=1&amp;vcp=1&amp;pid=1aaa775d7&amp;color=0,0,0&amp;vtp=1&amp;vaab=1&amp;bt=1&amp;bbb=1"/>
          <p:cNvSpPr/>
          <p:nvPr/>
        </p:nvSpPr>
        <p:spPr>
          <a:xfrm>
            <a:off x="539496" y="192093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1.知识概览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全面依法治国</a:t>
            </a:r>
            <a:endParaRPr lang="en-US" altLang="zh-CN" sz="2800" dirty="0"/>
          </a:p>
        </p:txBody>
      </p:sp>
      <p:graphicFrame>
        <p:nvGraphicFramePr>
          <p:cNvPr id="5" name="P_5_BD#7f279b268?colgroup=5,24&amp;vcp=1&amp;pid=1aaa775d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5385659"/>
              </p:ext>
            </p:extLst>
          </p:nvPr>
        </p:nvGraphicFramePr>
        <p:xfrm>
          <a:off x="539496" y="3257867"/>
          <a:ext cx="11100816" cy="1660780"/>
        </p:xfrm>
        <a:graphic>
          <a:graphicData uri="http://schemas.openxmlformats.org/drawingml/2006/table">
            <a:tbl>
              <a:tblPr/>
              <a:tblGrid>
                <a:gridCol w="2231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69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根本遵循和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行动指南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习近平法治思想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是什么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法治就是依法治理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5_BD#7f279b268?colgroup=5,24&amp;vcp=1&amp;pid=1aaa775d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250292"/>
              </p:ext>
            </p:extLst>
          </p:nvPr>
        </p:nvGraphicFramePr>
        <p:xfrm>
          <a:off x="539496" y="1164812"/>
          <a:ext cx="11100816" cy="5004372"/>
        </p:xfrm>
        <a:graphic>
          <a:graphicData uri="http://schemas.openxmlformats.org/drawingml/2006/table">
            <a:tbl>
              <a:tblPr/>
              <a:tblGrid>
                <a:gridCol w="2231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69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0437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为什么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对国家和社会：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法治是人类社会进入现代文明的重要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法治是人们共同的生活愿景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也是国家治理现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代化的重要标志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法治助推中国梦的实现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是实现政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治清明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社会公平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民心稳定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国家长治久安的必由之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法治是现代政治文明的核心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是发展市场经济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实现强国富民的基本保障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是解决社会矛盾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维护社会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稳定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实现社会正义的有效方式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⑤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走法治道路是实现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中华民族伟大复兴的必然选择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⑥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全面依法治国是中国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特色社会主义的本质要求和重要保障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5_BD#7f279b268?colgroup=5,24&amp;vcp=1&amp;pid=1aaa775d7&amp;color=0,0,0&amp;vtp=1&amp;vaab=1&amp;bt=1&amp;bbb=1">
            <a:extLst>
              <a:ext uri="{FF2B5EF4-FFF2-40B4-BE49-F238E27FC236}">
                <a16:creationId xmlns:a16="http://schemas.microsoft.com/office/drawing/2014/main" id="{9082BD96-80FF-B792-EDCB-125EE332738B}"/>
              </a:ext>
            </a:extLst>
          </p:cNvPr>
          <p:cNvSpPr txBox="1"/>
          <p:nvPr/>
        </p:nvSpPr>
        <p:spPr>
          <a:xfrm>
            <a:off x="10922167" y="4564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P_5_BD#7f279b268?colgroup=5,24&amp;vcp=1&amp;pid=1aaa775d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9319323"/>
              </p:ext>
            </p:extLst>
          </p:nvPr>
        </p:nvGraphicFramePr>
        <p:xfrm>
          <a:off x="539496" y="2665952"/>
          <a:ext cx="11100816" cy="2230692"/>
        </p:xfrm>
        <a:graphic>
          <a:graphicData uri="http://schemas.openxmlformats.org/drawingml/2006/table">
            <a:tbl>
              <a:tblPr/>
              <a:tblGrid>
                <a:gridCol w="2231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69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为什么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对公民：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法治能够为人们提供良好的生活秩序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让人们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建立起基本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稳定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持续的生活预期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保障人们在社会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各领域依法享有广泛的权利和自由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使人们安全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有尊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严地生活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5_BD#7f279b268?colgroup=5,24&amp;vcp=1&amp;pid=1aaa775d7&amp;color=0,0,0&amp;mp=1&amp;vtp=1&amp;vaab=1&amp;bt=1&amp;bbb=1">
            <a:extLst>
              <a:ext uri="{FF2B5EF4-FFF2-40B4-BE49-F238E27FC236}">
                <a16:creationId xmlns:a16="http://schemas.microsoft.com/office/drawing/2014/main" id="{E2A0D52E-6C78-64A9-F90E-C0C89B3CA9AA}"/>
              </a:ext>
            </a:extLst>
          </p:cNvPr>
          <p:cNvSpPr txBox="1"/>
          <p:nvPr/>
        </p:nvSpPr>
        <p:spPr>
          <a:xfrm>
            <a:off x="10922167" y="19575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P_5_BD#7f279b268?colgroup=5,24&amp;vcp=1&amp;pid=1aaa775d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0280711"/>
              </p:ext>
            </p:extLst>
          </p:nvPr>
        </p:nvGraphicFramePr>
        <p:xfrm>
          <a:off x="539496" y="1556480"/>
          <a:ext cx="11100816" cy="4449636"/>
        </p:xfrm>
        <a:graphic>
          <a:graphicData uri="http://schemas.openxmlformats.org/drawingml/2006/table">
            <a:tbl>
              <a:tblPr/>
              <a:tblGrid>
                <a:gridCol w="2231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69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496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怎么做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①坚持良法善治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②坚持科学立法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严格执法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公正司法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全民守法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努力使每一项立法都得到人民群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众的普遍拥护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使每一部法律法规都得到严格执行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每一个司法案件都体现公平正义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使每一位公民都成为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法治的忠实崇尚者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自觉遵守者和坚定捍卫者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③坚定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不移走中国特色社会主义法治道路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必须坚持党的领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人民当家作主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依法治国有机统一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④坚持依法治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国和以德治国相结合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5_BD#7f279b268?colgroup=5,24&amp;vcp=1&amp;pid=1aaa775d7&amp;color=0,0,0&amp;vtp=1&amp;vaab=1&amp;bt=1&amp;bbb=1">
            <a:extLst>
              <a:ext uri="{FF2B5EF4-FFF2-40B4-BE49-F238E27FC236}">
                <a16:creationId xmlns:a16="http://schemas.microsoft.com/office/drawing/2014/main" id="{2201FD2F-7EB2-12F8-9F81-A15F9BF31E56}"/>
              </a:ext>
            </a:extLst>
          </p:cNvPr>
          <p:cNvSpPr txBox="1"/>
          <p:nvPr/>
        </p:nvSpPr>
        <p:spPr>
          <a:xfrm>
            <a:off x="10922167" y="84807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P_5_BD#7f279b268?colgroup=5,24&amp;vcp=1&amp;pid=1aaa775d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1060886"/>
              </p:ext>
            </p:extLst>
          </p:nvPr>
        </p:nvGraphicFramePr>
        <p:xfrm>
          <a:off x="539496" y="1267364"/>
          <a:ext cx="11100816" cy="5027868"/>
        </p:xfrm>
        <a:graphic>
          <a:graphicData uri="http://schemas.openxmlformats.org/drawingml/2006/table">
            <a:tbl>
              <a:tblPr/>
              <a:tblGrid>
                <a:gridCol w="2231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69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怎么做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公民：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必须在宪法和法律范围内行使权利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履行义务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要增强尊法学法守法用法意识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弘扬法治精神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强化规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则意识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树立正确的权利义务观念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党和政府及其工作人员：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要带头尊法学法守法用法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高运用法治思维和法治方式深化改革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化解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矛盾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维护稳定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应对风险的能力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：需要加强法治宣传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弘扬法治精神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共同营造良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好的法治文化环境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在全社会鲜明地树立起“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守法光荣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违法可耻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”的法治文化导向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7f279b268?colgroup=5,24&amp;vcp=1&amp;pid=1aaa775d7&amp;color=0,0,0&amp;mp=1&amp;vtp=1&amp;vaab=1&amp;bt=1&amp;bbb=1">
            <a:extLst>
              <a:ext uri="{FF2B5EF4-FFF2-40B4-BE49-F238E27FC236}">
                <a16:creationId xmlns:a16="http://schemas.microsoft.com/office/drawing/2014/main" id="{D446F93B-7524-FC07-3E18-A5B2F20A90B7}"/>
              </a:ext>
            </a:extLst>
          </p:cNvPr>
          <p:cNvSpPr txBox="1"/>
          <p:nvPr/>
        </p:nvSpPr>
        <p:spPr>
          <a:xfrm>
            <a:off x="10922167" y="55895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7f279b268?vcp=1&amp;pid=1aaa775d7&amp;color=0,0,0&amp;mp=1&amp;vtp=1&amp;vaab=1&amp;bt=1&amp;bb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.重点难点易错点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（1）依法行政</a:t>
            </a:r>
            <a:endParaRPr lang="en-US" altLang="zh-CN" sz="2800" dirty="0"/>
          </a:p>
        </p:txBody>
      </p:sp>
      <p:graphicFrame>
        <p:nvGraphicFramePr>
          <p:cNvPr id="10" name="P_5_BD#7f279b268?colgroup=2,27&amp;vcp=1&amp;pid=1aaa775d7&amp;color=0,0,0&amp;mp=1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9783868"/>
              </p:ext>
            </p:extLst>
          </p:nvPr>
        </p:nvGraphicFramePr>
        <p:xfrm>
          <a:off x="539496" y="1891329"/>
          <a:ext cx="11100816" cy="3748677"/>
        </p:xfrm>
        <a:graphic>
          <a:graphicData uri="http://schemas.openxmlformats.org/drawingml/2006/table">
            <a:tbl>
              <a:tblPr/>
              <a:tblGrid>
                <a:gridCol w="990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100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695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依法行政是现代法治政府行使权力普遍奉行的基本准则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505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政府及其工作人员在行使行政权力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管理公共事务时必须由宪法和法律授权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并且依据宪法和法律的规定正确行使权力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695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规范政府的行政权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90831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做法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政府：全面推进政务公开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保障公民的知情权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参与权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表达权和监督权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促进政府决策科学化和民主化</a:t>
                      </a:r>
                      <a:endParaRPr lang="en-US" altLang="zh-CN" sz="1200" b="0" i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公民：积极参与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献计献策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主动监督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促进政府依法行政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969</Words>
  <Application>Microsoft Office PowerPoint</Application>
  <PresentationFormat>宽屏</PresentationFormat>
  <Paragraphs>210</Paragraphs>
  <Slides>28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 (正文)</vt:lpstr>
      <vt:lpstr>华文隶书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7</cp:revision>
  <dcterms:created xsi:type="dcterms:W3CDTF">2024-11-29T08:41:18Z</dcterms:created>
  <dcterms:modified xsi:type="dcterms:W3CDTF">2025-07-24T08:22:09Z</dcterms:modified>
  <cp:category/>
  <cp:contentStatus/>
</cp:coreProperties>
</file>