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300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7" r:id="rId32"/>
    <p:sldId id="301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302" r:id="rId43"/>
    <p:sldId id="297" r:id="rId4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2664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3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6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58625e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7E3B9F4-2E1F-47D7-A2E8-873893112CC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人体内物质的运输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58625e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209B342-DAE9-457B-ABF0-42FCEB82BBD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9e3a09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f72c2dc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14ed3e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a284d5a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9e3a091a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8f72c2dce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3114ed3e5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da284d5a0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人体内物质的运输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C36D18B-9860-0ED4-71F0-27353D91B75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53769F5-0DE1-4FB3-8882-2A91AF1417B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6A836BD-B036-4EC1-97F8-FC92B009920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9e3a091a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8f72c2dc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14ed3e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a284d5a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9e3a091a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8f72c2dce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3114ed3e5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da284d5a0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0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9_1#19596abb3?sp=1&amp;vaa=1&amp;vcp=1&amp;vis=1&amp;pid=44ff0294c&amp;color=0,0,0&amp;vtp=1&amp;vaab=1&amp;bt=1&amp;bbb=1"/>
          <p:cNvSpPr/>
          <p:nvPr/>
        </p:nvSpPr>
        <p:spPr>
          <a:xfrm>
            <a:off x="539496" y="10378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心脏的结构和功能</a:t>
            </a:r>
            <a:endParaRPr lang="en-US" altLang="zh-CN" sz="2800" dirty="0"/>
          </a:p>
        </p:txBody>
      </p:sp>
      <p:pic>
        <p:nvPicPr>
          <p:cNvPr id="3" name="QB_6_BD.29_2#19596abb3?vaa=1&amp;vcp=1&amp;vis=1&amp;pid=44ff029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57016" y="1719453"/>
            <a:ext cx="5084064" cy="408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B_6_BD.29_3#19596abb3?colgroup=9,9,9&amp;vaa=1&amp;vcp=1&amp;vis=1&amp;pid=44ff0294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380348"/>
              </p:ext>
            </p:extLst>
          </p:nvPr>
        </p:nvGraphicFramePr>
        <p:xfrm>
          <a:off x="539496" y="910906"/>
          <a:ext cx="11073384" cy="5036188"/>
        </p:xfrm>
        <a:graphic>
          <a:graphicData uri="http://schemas.openxmlformats.org/drawingml/2006/table">
            <a:tbl>
              <a:tblPr/>
              <a:tblGrid>
                <a:gridCol w="1042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3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61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30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307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特点或位置连接关系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主要由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心室壁比心房壁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左心室壁比右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心室壁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推动血液循环流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左心房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保证动脉血和静脉血不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相混合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右心房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左心室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右心室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QB_6_AN.30_1#19596abb3.blank?vaa=1&amp;vcp=1&amp;vis=1&amp;pid=44ff0294c&amp;color=0,0,0&amp;mp=1&amp;vpa=24&amp;vtp=1&amp;vaab=1&amp;bbb=1"/>
          <p:cNvSpPr/>
          <p:nvPr/>
        </p:nvSpPr>
        <p:spPr>
          <a:xfrm>
            <a:off x="5656094" y="145008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心肌</a:t>
            </a:r>
            <a:endParaRPr lang="en-US" altLang="zh-CN" sz="2800" dirty="0"/>
          </a:p>
        </p:txBody>
      </p:sp>
      <p:sp>
        <p:nvSpPr>
          <p:cNvPr id="4" name="QB_6_AN.31_1#19596abb3.blank?vaa=1&amp;vcp=1&amp;vis=1&amp;pid=44ff0294c&amp;color=0,0,0&amp;mp=1&amp;vpa=25&amp;vtp=1&amp;vaab=1"/>
          <p:cNvSpPr/>
          <p:nvPr/>
        </p:nvSpPr>
        <p:spPr>
          <a:xfrm>
            <a:off x="4589294" y="256768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厚</a:t>
            </a:r>
            <a:endParaRPr lang="en-US" altLang="zh-CN" sz="2800" dirty="0"/>
          </a:p>
        </p:txBody>
      </p:sp>
      <p:sp>
        <p:nvSpPr>
          <p:cNvPr id="5" name="QB_6_AN.32_1#19596abb3.blank?vaa=1&amp;vcp=1&amp;vis=1&amp;pid=44ff0294c&amp;color=0,0,0&amp;mp=1&amp;vpa=26&amp;vtp=1&amp;vaab=1"/>
          <p:cNvSpPr/>
          <p:nvPr/>
        </p:nvSpPr>
        <p:spPr>
          <a:xfrm>
            <a:off x="5656094" y="310641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厚</a:t>
            </a:r>
            <a:endParaRPr lang="en-US" altLang="zh-CN" sz="2800" dirty="0"/>
          </a:p>
        </p:txBody>
      </p:sp>
      <p:sp>
        <p:nvSpPr>
          <p:cNvPr id="6" name="QB_6_AN.33_1#19596abb3.blank?vaa=1&amp;vcp=1&amp;vis=1&amp;pid=44ff0294c&amp;color=0,0,0&amp;mp=1&amp;vpa=27&amp;vtp=1&amp;vaab=1&amp;bbb=1"/>
          <p:cNvSpPr/>
          <p:nvPr/>
        </p:nvSpPr>
        <p:spPr>
          <a:xfrm>
            <a:off x="5849271" y="366680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肺静脉</a:t>
            </a:r>
            <a:endParaRPr lang="en-US" altLang="zh-CN" sz="2800" dirty="0"/>
          </a:p>
        </p:txBody>
      </p:sp>
      <p:sp>
        <p:nvSpPr>
          <p:cNvPr id="7" name="QB_6_AN.34_1#19596abb3.blank?vaa=1&amp;vcp=1&amp;vis=1&amp;pid=44ff0294c&amp;color=0,0,0&amp;mp=1&amp;vpa=28&amp;vtp=1&amp;vaab=1&amp;bbb=1"/>
          <p:cNvSpPr/>
          <p:nvPr/>
        </p:nvSpPr>
        <p:spPr>
          <a:xfrm>
            <a:off x="5315871" y="4233291"/>
            <a:ext cx="2392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上、下腔静脉</a:t>
            </a:r>
            <a:endParaRPr lang="en-US" altLang="zh-CN" sz="2800" dirty="0"/>
          </a:p>
        </p:txBody>
      </p:sp>
      <p:sp>
        <p:nvSpPr>
          <p:cNvPr id="8" name="QB_6_AN.35_1#19596abb3.blank?vaa=1&amp;vcp=1&amp;vis=1&amp;pid=44ff0294c&amp;color=0,0,0&amp;mp=1&amp;vpa=29&amp;vtp=1&amp;vaab=1&amp;bbb=1"/>
          <p:cNvSpPr/>
          <p:nvPr/>
        </p:nvSpPr>
        <p:spPr>
          <a:xfrm>
            <a:off x="5849271" y="479977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主动脉</a:t>
            </a:r>
            <a:endParaRPr lang="en-US" altLang="zh-CN" sz="2800" dirty="0"/>
          </a:p>
        </p:txBody>
      </p:sp>
      <p:sp>
        <p:nvSpPr>
          <p:cNvPr id="9" name="QB_6_AN.36_1#19596abb3.blank?vaa=1&amp;vcp=1&amp;vis=1&amp;pid=44ff0294c&amp;color=0,0,0&amp;mp=1&amp;vpa=30&amp;vtp=1&amp;vaab=1&amp;bbb=1"/>
          <p:cNvSpPr/>
          <p:nvPr/>
        </p:nvSpPr>
        <p:spPr>
          <a:xfrm>
            <a:off x="5849271" y="536625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肺动脉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QB_6_BD.37_1#19596abb3?colgroup=9,9,9&amp;vaa=1&amp;vcp=1&amp;vis=1&amp;pid=44ff0294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235677"/>
              </p:ext>
            </p:extLst>
          </p:nvPr>
        </p:nvGraphicFramePr>
        <p:xfrm>
          <a:off x="539496" y="1152443"/>
          <a:ext cx="11112603" cy="2537588"/>
        </p:xfrm>
        <a:graphic>
          <a:graphicData uri="http://schemas.openxmlformats.org/drawingml/2006/table">
            <a:tbl>
              <a:tblPr/>
              <a:tblGrid>
                <a:gridCol w="10451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53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08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080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7556"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特点或位置连接关系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48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房室瓣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心房和心室间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防止血液倒流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使血液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流向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流向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4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动脉瓣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心室和动脉间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QB_6_AN.38_1#19596abb3.blank?vaa=1&amp;vcp=1&amp;vis=1&amp;pid=44ff0294c&amp;color=0,0,0&amp;mp=1&amp;vpa=31&amp;vtp=1&amp;vaab=1&amp;bbb=1"/>
          <p:cNvSpPr/>
          <p:nvPr/>
        </p:nvSpPr>
        <p:spPr>
          <a:xfrm>
            <a:off x="8737529" y="213980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心房</a:t>
            </a:r>
            <a:endParaRPr lang="en-US" altLang="zh-CN" sz="2800" dirty="0"/>
          </a:p>
        </p:txBody>
      </p:sp>
      <p:sp>
        <p:nvSpPr>
          <p:cNvPr id="4" name="QB_6_AN.39_1#19596abb3.blank?vaa=1&amp;vcp=1&amp;vis=1&amp;pid=44ff0294c&amp;color=0,0,0&amp;mp=1&amp;vpa=32&amp;vtp=1&amp;vaab=1&amp;bbb=1"/>
          <p:cNvSpPr/>
          <p:nvPr/>
        </p:nvSpPr>
        <p:spPr>
          <a:xfrm>
            <a:off x="8470829" y="266050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心室</a:t>
            </a:r>
            <a:endParaRPr lang="en-US" altLang="zh-CN" sz="2800" dirty="0"/>
          </a:p>
        </p:txBody>
      </p:sp>
      <p:sp>
        <p:nvSpPr>
          <p:cNvPr id="5" name="QB_6_AN.40_1#19596abb3.blank?vaa=1&amp;vcp=1&amp;vis=1&amp;pid=44ff0294c&amp;color=0,0,0&amp;mp=1&amp;vpa=33&amp;vtp=1&amp;vaab=1&amp;bbb=1"/>
          <p:cNvSpPr/>
          <p:nvPr/>
        </p:nvSpPr>
        <p:spPr>
          <a:xfrm>
            <a:off x="10325029" y="2660505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心室</a:t>
            </a:r>
            <a:endParaRPr lang="en-US" altLang="zh-CN" sz="2800" dirty="0"/>
          </a:p>
        </p:txBody>
      </p:sp>
      <p:sp>
        <p:nvSpPr>
          <p:cNvPr id="6" name="QB_6_AN.42_1#19596abb3.blank?vaa=1&amp;vcp=1&amp;vis=1&amp;pid=44ff0294c&amp;color=0,0,0&amp;mp=1&amp;vpa=34&amp;vtp=1&amp;vaab=1&amp;bbb=1"/>
          <p:cNvSpPr/>
          <p:nvPr/>
        </p:nvSpPr>
        <p:spPr>
          <a:xfrm>
            <a:off x="9164568" y="3169521"/>
            <a:ext cx="9699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  <p:pic>
        <p:nvPicPr>
          <p:cNvPr id="7" name="QB_6_BD.41_1#19596abb3?vaa=1&amp;vcp=1&amp;vis=1&amp;pid=44ff0294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7510" y="3806743"/>
            <a:ext cx="3133932" cy="251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B_6_BD.37_1#19596abb3?colgroup=9,9,9&amp;vaa=1&amp;vcp=1&amp;vis=1&amp;pid=44ff0294c&amp;color=0,0,0&amp;mp=1&amp;vtp=1&amp;vaab=1&amp;bt=1&amp;bbb=1">
            <a:extLst>
              <a:ext uri="{FF2B5EF4-FFF2-40B4-BE49-F238E27FC236}">
                <a16:creationId xmlns:a16="http://schemas.microsoft.com/office/drawing/2014/main" id="{31C1AF81-2107-3A71-568D-B37A315F4F2D}"/>
              </a:ext>
            </a:extLst>
          </p:cNvPr>
          <p:cNvSpPr txBox="1"/>
          <p:nvPr/>
        </p:nvSpPr>
        <p:spPr>
          <a:xfrm>
            <a:off x="10933954" y="554400"/>
            <a:ext cx="718145" cy="47808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39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3_1#69ae56a07?vaa=1&amp;vcp=1&amp;vis=1&amp;pid=44ff0294c&amp;color=0,0,0&amp;vtp=1&amp;vaab=1&amp;bt=1&amp;bbb=1"/>
          <p:cNvSpPr/>
          <p:nvPr/>
        </p:nvSpPr>
        <p:spPr>
          <a:xfrm>
            <a:off x="539496" y="16143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人体的血液循环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44_1#5377148eb?vaa=1&amp;vcp=1&amp;vis=1&amp;pid=69ae56a07&amp;color=0,0,0&amp;vtp=1&amp;vaab=1&amp;bbb=1&amp;hb=1"/>
              <p:cNvSpPr/>
              <p:nvPr/>
            </p:nvSpPr>
            <p:spPr>
              <a:xfrm>
                <a:off x="539496" y="2169001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（1）体循环：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各级动脉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全身毛细血管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级静脉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上、下腔静脉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经过体循环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血变成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44_1#5377148eb?vaa=1&amp;vcp=1&amp;vis=1&amp;pid=69ae56a0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69001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5377148eb.blank?vaa=1&amp;vcp=1&amp;vis=1&amp;pid=69ae56a07&amp;color=0,0,0&amp;vpa=35&amp;vtp=1&amp;vaab=1&amp;bbb=1"/>
          <p:cNvSpPr/>
          <p:nvPr/>
        </p:nvSpPr>
        <p:spPr>
          <a:xfrm>
            <a:off x="2861214" y="213852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左心室</a:t>
            </a:r>
            <a:endParaRPr lang="en-US" altLang="zh-CN" sz="2800" dirty="0"/>
          </a:p>
        </p:txBody>
      </p:sp>
      <p:sp>
        <p:nvSpPr>
          <p:cNvPr id="5" name="QB_7_AN.2_1#5377148eb.blank?vaa=1&amp;vcp=1&amp;vis=1&amp;pid=69ae56a07&amp;color=0,0,0&amp;vpa=36&amp;vtp=1&amp;vaab=1&amp;bbb=1"/>
          <p:cNvSpPr/>
          <p:nvPr/>
        </p:nvSpPr>
        <p:spPr>
          <a:xfrm>
            <a:off x="4635578" y="213852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主动脉</a:t>
            </a:r>
            <a:endParaRPr lang="en-US" altLang="zh-CN" sz="2800" dirty="0"/>
          </a:p>
        </p:txBody>
      </p:sp>
      <p:sp>
        <p:nvSpPr>
          <p:cNvPr id="6" name="QB_7_AN.3_1#5377148eb.blank?vaa=1&amp;vcp=1&amp;vis=1&amp;pid=69ae56a07&amp;color=0,0,0&amp;vpa=37&amp;vtp=1&amp;vaab=1&amp;bbb=1"/>
          <p:cNvSpPr/>
          <p:nvPr/>
        </p:nvSpPr>
        <p:spPr>
          <a:xfrm>
            <a:off x="4461415" y="28014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右心房</a:t>
            </a:r>
            <a:endParaRPr lang="en-US" altLang="zh-CN" sz="2800" dirty="0"/>
          </a:p>
        </p:txBody>
      </p:sp>
      <p:sp>
        <p:nvSpPr>
          <p:cNvPr id="7" name="QB_7_AN.4_1#5377148eb.blank?vaa=1&amp;vcp=1&amp;vis=1&amp;pid=69ae56a07&amp;color=0,0,0&amp;vpa=38&amp;vtp=1&amp;vaab=1&amp;bbb=1"/>
          <p:cNvSpPr/>
          <p:nvPr/>
        </p:nvSpPr>
        <p:spPr>
          <a:xfrm>
            <a:off x="8276177" y="280009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  <p:sp>
        <p:nvSpPr>
          <p:cNvPr id="8" name="QB_7_AN.5_1#5377148eb.blank?vaa=1&amp;vcp=1&amp;vis=1&amp;pid=69ae56a07&amp;color=0,0,0&amp;vpa=39&amp;vtp=1&amp;vaab=1&amp;bbb=1"/>
          <p:cNvSpPr/>
          <p:nvPr/>
        </p:nvSpPr>
        <p:spPr>
          <a:xfrm>
            <a:off x="638715" y="341296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BD.50_1#9e674a1b1?vaa=1&amp;vcp=1&amp;vis=1&amp;pid=69ae56a07&amp;color=0,0,0&amp;vtp=1&amp;vaab=1&amp;bbb=1&amp;hb=1"/>
              <p:cNvSpPr/>
              <p:nvPr/>
            </p:nvSpPr>
            <p:spPr>
              <a:xfrm>
                <a:off x="539496" y="4023201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（2）肺循环：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肺动脉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肺部的毛细血管网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肺静脉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经过肺循环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血又变成了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7_BD.50_1#9e674a1b1?vaa=1&amp;vcp=1&amp;vis=1&amp;pid=69ae56a0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23201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7_AN.51_1#9e674a1b1.blank?vaa=1&amp;vcp=1&amp;vis=1&amp;pid=69ae56a07&amp;color=0,0,0&amp;vpa=40&amp;vtp=1&amp;vaab=1&amp;bbb=1"/>
          <p:cNvSpPr/>
          <p:nvPr/>
        </p:nvSpPr>
        <p:spPr>
          <a:xfrm>
            <a:off x="2861214" y="399272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右心室</a:t>
            </a:r>
            <a:endParaRPr lang="en-US" altLang="zh-CN" sz="2800" dirty="0"/>
          </a:p>
        </p:txBody>
      </p:sp>
      <p:sp>
        <p:nvSpPr>
          <p:cNvPr id="11" name="QB_7_AN.52_1#9e674a1b1.blank?vaa=1&amp;vcp=1&amp;vis=1&amp;pid=69ae56a07&amp;color=0,0,0&amp;vpa=41&amp;vtp=1&amp;vaab=1&amp;bbb=1"/>
          <p:cNvSpPr/>
          <p:nvPr/>
        </p:nvSpPr>
        <p:spPr>
          <a:xfrm>
            <a:off x="549815" y="461946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左心房</a:t>
            </a:r>
            <a:endParaRPr lang="en-US" altLang="zh-CN" sz="2800" dirty="0"/>
          </a:p>
        </p:txBody>
      </p:sp>
      <p:sp>
        <p:nvSpPr>
          <p:cNvPr id="12" name="QB_7_AN.53_1#9e674a1b1.blank?vaa=1&amp;vcp=1&amp;vis=1&amp;pid=69ae56a07&amp;color=0,0,0&amp;vpa=42&amp;vtp=1&amp;vaab=1&amp;bbb=1"/>
          <p:cNvSpPr/>
          <p:nvPr/>
        </p:nvSpPr>
        <p:spPr>
          <a:xfrm>
            <a:off x="4461415" y="461946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</a:t>
            </a:r>
            <a:endParaRPr lang="en-US" altLang="zh-CN" sz="2800" dirty="0"/>
          </a:p>
        </p:txBody>
      </p:sp>
      <p:sp>
        <p:nvSpPr>
          <p:cNvPr id="13" name="QB_7_AN.54_1#9e674a1b1.blank?vaa=1&amp;vcp=1&amp;vis=1&amp;pid=69ae56a07&amp;color=0,0,0&amp;vpa=43&amp;vtp=1&amp;vaab=1&amp;bbb=1"/>
          <p:cNvSpPr/>
          <p:nvPr/>
        </p:nvSpPr>
        <p:spPr>
          <a:xfrm>
            <a:off x="7306214" y="461946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5_1#946c87398?vaa=1&amp;vcp=1&amp;vis=1&amp;pid=44ff0294c&amp;color=0,0,0&amp;vtp=1&amp;vaab=1&amp;bt=1&amp;bbb=1"/>
          <p:cNvSpPr/>
          <p:nvPr/>
        </p:nvSpPr>
        <p:spPr>
          <a:xfrm>
            <a:off x="539496" y="12943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输血与血型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56_1#0946df7d4?vaa=1&amp;vcp=1&amp;vis=1&amp;pid=946c87398&amp;color=0,0,0&amp;vtp=1&amp;vaab=1&amp;bbb=1&amp;hb=1"/>
              <p:cNvSpPr/>
              <p:nvPr/>
            </p:nvSpPr>
            <p:spPr>
              <a:xfrm>
                <a:off x="539496" y="1848961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（1）成年人体内的血量大致相当于本人体重的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7%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8%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。如果一次失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血超过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毫升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，就会出现头晕、心跳加快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、眼前发黑和出冷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汗等症状；如果一次失血超过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毫升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，就会发生生命危险。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56_1#0946df7d4?vaa=1&amp;vcp=1&amp;vis=1&amp;pid=946c8739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48961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4116" b="-10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_1#0946df7d4.blank?vaa=1&amp;vcp=1&amp;vis=1&amp;pid=946c87398&amp;color=0,0,0&amp;vpa=44&amp;vtp=1&amp;vaab=1&amp;bbb=1"/>
              <p:cNvSpPr/>
              <p:nvPr/>
            </p:nvSpPr>
            <p:spPr>
              <a:xfrm>
                <a:off x="1630108" y="2590323"/>
                <a:ext cx="208832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800∼1 000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1_1#0946df7d4.blank?vaa=1&amp;vcp=1&amp;vis=1&amp;pid=946c87398&amp;color=0,0,0&amp;vpa=4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0108" y="2590323"/>
                <a:ext cx="2088325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2_1#0946df7d4.blank?vaa=1&amp;vcp=1&amp;vis=1&amp;pid=946c87398&amp;color=0,0,0&amp;vpa=45&amp;vtp=1&amp;vaab=1&amp;bbb=1"/>
              <p:cNvSpPr/>
              <p:nvPr/>
            </p:nvSpPr>
            <p:spPr>
              <a:xfrm>
                <a:off x="5224209" y="3221640"/>
                <a:ext cx="2362962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1 200∼1 500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2_1#0946df7d4.blank?vaa=1&amp;vcp=1&amp;vis=1&amp;pid=946c87398&amp;color=0,0,0&amp;vpa=4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4209" y="3221640"/>
                <a:ext cx="2362962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59_1#a172d51e0?vaa=1&amp;vcp=1&amp;vis=1&amp;pid=946c87398&amp;color=0,0,0&amp;vtp=1&amp;vaab=1&amp;bbb=1"/>
              <p:cNvSpPr/>
              <p:nvPr/>
            </p:nvSpPr>
            <p:spPr>
              <a:xfrm>
                <a:off x="539496" y="3703161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血型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——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型、B型、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（3）安全输血以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为原则。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（4）我国实行无偿献血制度，提倡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周岁的健康公民自愿献血。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6" name="QB_7_BD.59_1#a172d51e0?vaa=1&amp;vcp=1&amp;vis=1&amp;pid=946c8739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03161"/>
                <a:ext cx="11109960" cy="1849057"/>
              </a:xfrm>
              <a:prstGeom prst="rect">
                <a:avLst/>
              </a:prstGeom>
              <a:blipFill>
                <a:blip r:embed="rId6"/>
                <a:stretch>
                  <a:fillRect l="-1976" r="-2525" b="-115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3_1#a172d51e0.blank?vaa=1&amp;vcp=1&amp;vis=1&amp;pid=946c87398&amp;color=0,0,0&amp;vpa=46&amp;vtp=1&amp;vaab=1&amp;bbb=1"/>
              <p:cNvSpPr/>
              <p:nvPr/>
            </p:nvSpPr>
            <p:spPr>
              <a:xfrm>
                <a:off x="1452308" y="3803427"/>
                <a:ext cx="852488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ABO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3_1#a172d51e0.blank?vaa=1&amp;vcp=1&amp;vis=1&amp;pid=946c87398&amp;color=0,0,0&amp;vpa=4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2308" y="3803427"/>
                <a:ext cx="852488" cy="40284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4_1#a172d51e0.blank?vaa=1&amp;vcp=1&amp;vis=1&amp;pid=946c87398&amp;color=0,0,0&amp;vpa=47&amp;vtp=1&amp;vaab=1&amp;bbb=1"/>
          <p:cNvSpPr/>
          <p:nvPr/>
        </p:nvSpPr>
        <p:spPr>
          <a:xfrm>
            <a:off x="3216815" y="432038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输同型血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7_AN.64_1#a172d51e0.blank?vaa=1&amp;vcp=1&amp;vis=1&amp;pid=946c87398&amp;color=0,0,0&amp;vpa=48&amp;vtp=1&amp;vaab=1&amp;bbb=1"/>
              <p:cNvSpPr/>
              <p:nvPr/>
            </p:nvSpPr>
            <p:spPr>
              <a:xfrm>
                <a:off x="6062409" y="5080158"/>
                <a:ext cx="1419987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18∼55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7_AN.64_1#a172d51e0.blank?vaa=1&amp;vcp=1&amp;vis=1&amp;pid=946c87398&amp;color=0,0,0&amp;vpa=4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2409" y="5080158"/>
                <a:ext cx="1419987" cy="40284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a2ff2a8b?vcp=1&amp;pid=8f72c2dc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6" name="QB_6_BD.65_1#4f3105877?colgroup=3,6,19&amp;vaa=1&amp;vcp=1&amp;vis=1&amp;pid=ea2ff2a8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550619"/>
              </p:ext>
            </p:extLst>
          </p:nvPr>
        </p:nvGraphicFramePr>
        <p:xfrm>
          <a:off x="539496" y="1327576"/>
          <a:ext cx="11082528" cy="4480116"/>
        </p:xfrm>
        <a:graphic>
          <a:graphicData uri="http://schemas.openxmlformats.org/drawingml/2006/table">
            <a:tbl>
              <a:tblPr/>
              <a:tblGrid>
                <a:gridCol w="1408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31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05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分层图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200"/>
                        </a:lnSpc>
                      </a:pPr>
                      <a:r>
                        <a:rPr lang="en-US" altLang="zh-CN" sz="10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毫升新鲜血液注入盛有抗凝剂的量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筒中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轻轻振荡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静置数小时后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量筒中出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现了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现象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的功能是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量筒中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层的细胞总称为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65_2#4f3105877.table_image?tii=1&amp;vaa=1&amp;vcp=1&amp;vis=1&amp;pid=ea2ff2a8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5768" y="2808714"/>
            <a:ext cx="1106424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66_1#4f3105877.blank?vaa=1&amp;vcp=1&amp;vis=1&amp;pid=ea2ff2a8b&amp;color=0,0,0&amp;vpa=49&amp;vtp=1&amp;vaab=1&amp;bbb=1"/>
          <p:cNvSpPr/>
          <p:nvPr/>
        </p:nvSpPr>
        <p:spPr>
          <a:xfrm>
            <a:off x="5383806" y="300108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分层</a:t>
            </a:r>
            <a:endParaRPr lang="en-US" altLang="zh-CN" sz="2800" dirty="0"/>
          </a:p>
        </p:txBody>
      </p:sp>
      <p:sp>
        <p:nvSpPr>
          <p:cNvPr id="6" name="QB_6_AN.67_1#4f3105877.blank?vaa=1&amp;vcp=1&amp;vis=1&amp;pid=ea2ff2a8b&amp;color=0,0,0&amp;vpa=50&amp;vtp=1&amp;vaab=1&amp;bbb=1"/>
          <p:cNvSpPr/>
          <p:nvPr/>
        </p:nvSpPr>
        <p:spPr>
          <a:xfrm>
            <a:off x="5917206" y="355988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血浆</a:t>
            </a:r>
            <a:endParaRPr lang="en-US" altLang="zh-CN" sz="2800" dirty="0"/>
          </a:p>
        </p:txBody>
      </p:sp>
      <p:sp>
        <p:nvSpPr>
          <p:cNvPr id="7" name="QB_6_AN.68_1#4f3105877.blank?vaa=1&amp;vcp=1&amp;vis=1&amp;pid=ea2ff2a8b&amp;color=0,0,0&amp;vpa=51&amp;vtp=1&amp;vaab=1&amp;bbb=1&amp;hb=1"/>
          <p:cNvSpPr/>
          <p:nvPr/>
        </p:nvSpPr>
        <p:spPr>
          <a:xfrm>
            <a:off x="4662288" y="3559887"/>
            <a:ext cx="690473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运输养料和废物，运载血细胞</a:t>
            </a:r>
            <a:endParaRPr lang="en-US" altLang="zh-CN" sz="2800" dirty="0"/>
          </a:p>
        </p:txBody>
      </p:sp>
      <p:sp>
        <p:nvSpPr>
          <p:cNvPr id="8" name="QB_6_AN.69_1#4f3105877.blank?vaa=1&amp;vcp=1&amp;vis=1&amp;pid=ea2ff2a8b&amp;color=0,0,0&amp;vpa=52&amp;vtp=1&amp;vaab=1&amp;bbb=1"/>
          <p:cNvSpPr/>
          <p:nvPr/>
        </p:nvSpPr>
        <p:spPr>
          <a:xfrm>
            <a:off x="4672606" y="521622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血细胞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6_BD.70_1#4f3105877?colgroup=3,6,19&amp;vaa=1&amp;vcp=1&amp;vis=1&amp;pid=ea2ff2a8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581288"/>
              </p:ext>
            </p:extLst>
          </p:nvPr>
        </p:nvGraphicFramePr>
        <p:xfrm>
          <a:off x="539496" y="1815560"/>
          <a:ext cx="11082528" cy="3931476"/>
        </p:xfrm>
        <a:graphic>
          <a:graphicData uri="http://schemas.openxmlformats.org/drawingml/2006/table">
            <a:tbl>
              <a:tblPr/>
              <a:tblGrid>
                <a:gridCol w="1408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31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血管关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900"/>
                        </a:lnSpc>
                      </a:pPr>
                      <a:r>
                        <a:rPr lang="en-US" altLang="zh-CN" sz="78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的特点是管壁较薄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腔较大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弹性小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血流速度最慢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管壁最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薄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管腔最小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适于物质交换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70_2#4f3105877.table_image?tii=2&amp;vaa=1&amp;vcp=1&amp;vis=1&amp;pid=ea2ff2a8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93976" y="3264694"/>
            <a:ext cx="2350008" cy="157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71_1#4f3105877.blank?vaa=1&amp;vcp=1&amp;vis=1&amp;pid=ea2ff2a8b&amp;color=0,0,0&amp;mp=1&amp;vpa=53&amp;vtp=1&amp;vaab=1&amp;bbb=1"/>
          <p:cNvSpPr/>
          <p:nvPr/>
        </p:nvSpPr>
        <p:spPr>
          <a:xfrm>
            <a:off x="6984007" y="23765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  <p:sp>
        <p:nvSpPr>
          <p:cNvPr id="5" name="QB_6_AN.72_1#4f3105877.blank?vaa=1&amp;vcp=1&amp;vis=1&amp;pid=ea2ff2a8b&amp;color=0,0,0&amp;mp=1&amp;vpa=54&amp;vtp=1&amp;vaab=1&amp;bbb=1"/>
          <p:cNvSpPr/>
          <p:nvPr/>
        </p:nvSpPr>
        <p:spPr>
          <a:xfrm>
            <a:off x="9104907" y="2376551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</a:t>
            </a:r>
            <a:endParaRPr lang="en-US" altLang="zh-CN" sz="2800" dirty="0"/>
          </a:p>
        </p:txBody>
      </p:sp>
      <p:sp>
        <p:nvSpPr>
          <p:cNvPr id="6" name="QB_6_AN.73_1#4f3105877.blank?vaa=1&amp;vcp=1&amp;vis=1&amp;pid=ea2ff2a8b&amp;color=0,0,0&amp;mp=1&amp;vpa=55&amp;vtp=1&amp;vaab=1&amp;bbb=1"/>
          <p:cNvSpPr/>
          <p:nvPr/>
        </p:nvSpPr>
        <p:spPr>
          <a:xfrm>
            <a:off x="5028206" y="29353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</a:t>
            </a:r>
            <a:endParaRPr lang="en-US" altLang="zh-CN" sz="2800" dirty="0"/>
          </a:p>
        </p:txBody>
      </p:sp>
      <p:sp>
        <p:nvSpPr>
          <p:cNvPr id="7" name="QB_6_AN.74_1#4f3105877.blank?vaa=1&amp;vcp=1&amp;vis=1&amp;pid=ea2ff2a8b&amp;color=0,0,0&amp;mp=1&amp;vpa=56&amp;vtp=1&amp;vaab=1"/>
          <p:cNvSpPr/>
          <p:nvPr/>
        </p:nvSpPr>
        <p:spPr>
          <a:xfrm>
            <a:off x="6628407" y="34941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8" name="QB_6_AN.75_1#4f3105877.blank?vaa=1&amp;vcp=1&amp;vis=1&amp;pid=ea2ff2a8b&amp;color=0,0,0&amp;mp=1&amp;vpa=57&amp;vtp=1&amp;vaab=1"/>
          <p:cNvSpPr/>
          <p:nvPr/>
        </p:nvSpPr>
        <p:spPr>
          <a:xfrm>
            <a:off x="6628407" y="46117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2" name="QB_6_BD.70_1#4f3105877?colgroup=3,6,19&amp;vaa=1&amp;vcp=1&amp;vis=1&amp;pid=ea2ff2a8b&amp;color=0,0,0&amp;mp=1&amp;vtp=1&amp;vaab=1&amp;bt=1&amp;bbb=1">
            <a:extLst>
              <a:ext uri="{FF2B5EF4-FFF2-40B4-BE49-F238E27FC236}">
                <a16:creationId xmlns:a16="http://schemas.microsoft.com/office/drawing/2014/main" id="{C25DF00F-718E-0CF8-3D72-3BF7F83F1D0A}"/>
              </a:ext>
            </a:extLst>
          </p:cNvPr>
          <p:cNvSpPr txBox="1"/>
          <p:nvPr/>
        </p:nvSpPr>
        <p:spPr>
          <a:xfrm>
            <a:off x="10903879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QB_6_AN.81_1#4f3105877.blank?vaa=1&amp;vcp=1&amp;vis=1&amp;pid=ea2ff2a8b&amp;color=0,0,0&amp;mp=1&amp;vpa=62&amp;vtp=1&amp;vaab=1&amp;bbb=1&amp;hb=1"/>
          <p:cNvSpPr/>
          <p:nvPr/>
        </p:nvSpPr>
        <p:spPr>
          <a:xfrm>
            <a:off x="4950327" y="2957986"/>
            <a:ext cx="690473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上腔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QB_6_BD.76_1#4f3105877?colgroup=3,6,19&amp;vaa=1&amp;vcp=1&amp;vis=1&amp;pid=ea2ff2a8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439900"/>
                  </p:ext>
                </p:extLst>
              </p:nvPr>
            </p:nvGraphicFramePr>
            <p:xfrm>
              <a:off x="539496" y="1815560"/>
              <a:ext cx="11082528" cy="3931476"/>
            </p:xfrm>
            <a:graphic>
              <a:graphicData uri="http://schemas.openxmlformats.org/drawingml/2006/table">
                <a:tbl>
                  <a:tblPr/>
                  <a:tblGrid>
                    <a:gridCol w="14081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426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0317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191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心脏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结构示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意图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6900"/>
                            </a:lnSpc>
                          </a:pPr>
                          <a:r>
                            <a:rPr lang="en-US" altLang="zh-CN" sz="94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写出图中结构的名称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b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zh-CN" altLang="en-US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c</m:t>
                              </m:r>
                            </m:oMath>
                          </a14:m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zh-CN" altLang="en-US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d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①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②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③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④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心脏结构中壁最厚的是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［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］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QB_6_BD.76_1#4f3105877?colgroup=3,6,19&amp;vaa=1&amp;vcp=1&amp;vis=1&amp;pid=ea2ff2a8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439900"/>
                  </p:ext>
                </p:extLst>
              </p:nvPr>
            </p:nvGraphicFramePr>
            <p:xfrm>
              <a:off x="539496" y="1815560"/>
              <a:ext cx="11082528" cy="3931476"/>
            </p:xfrm>
            <a:graphic>
              <a:graphicData uri="http://schemas.openxmlformats.org/drawingml/2006/table">
                <a:tbl>
                  <a:tblPr/>
                  <a:tblGrid>
                    <a:gridCol w="14081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426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70317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191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心脏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结构示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意图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6900"/>
                            </a:lnSpc>
                          </a:pPr>
                          <a:r>
                            <a:rPr lang="en-US" altLang="zh-CN" sz="94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7712" t="-17235" r="-173" b="-39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6_BD.76_2#4f3105877.table_image?tii=3&amp;vaa=1&amp;vcp=1&amp;vis=1&amp;pid=ea2ff2a8b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9132" y="3100102"/>
            <a:ext cx="2139696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77_1#4f3105877.blank?vaa=1&amp;vcp=1&amp;vis=1&amp;pid=ea2ff2a8b&amp;color=0,0,0&amp;mp=1&amp;vpa=58&amp;vtp=1&amp;vaab=1&amp;bbb=1"/>
          <p:cNvSpPr/>
          <p:nvPr/>
        </p:nvSpPr>
        <p:spPr>
          <a:xfrm>
            <a:off x="9277944" y="23765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右心房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6_AN.78_1#4f3105877.blank?vaa=1&amp;vcp=1&amp;vis=1&amp;pid=ea2ff2a8b&amp;color=0,0,0&amp;mp=1&amp;vpa=59&amp;vtp=1&amp;vaab=1&amp;bbb=1"/>
          <p:cNvSpPr/>
          <p:nvPr/>
        </p:nvSpPr>
        <p:spPr>
          <a:xfrm>
            <a:off x="4743786" y="2952638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右心室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79_1#4f3105877.blank?vaa=1&amp;vcp=1&amp;vis=1&amp;pid=ea2ff2a8b&amp;color=0,0,0&amp;mp=1&amp;vpa=60&amp;vtp=1&amp;vaab=1&amp;bbb=1"/>
          <p:cNvSpPr/>
          <p:nvPr/>
        </p:nvSpPr>
        <p:spPr>
          <a:xfrm>
            <a:off x="6654862" y="2952638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左心房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AN.80_1#4f3105877.blank?vaa=1&amp;vcp=1&amp;vis=1&amp;pid=ea2ff2a8b&amp;color=0,0,0&amp;mp=1&amp;vpa=61&amp;vtp=1&amp;vaab=1&amp;bbb=1"/>
          <p:cNvSpPr/>
          <p:nvPr/>
        </p:nvSpPr>
        <p:spPr>
          <a:xfrm>
            <a:off x="8602463" y="29353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左心室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6_AN.82_1#4f3105877.blank?vaa=1&amp;vcp=1&amp;vis=1&amp;pid=ea2ff2a8b&amp;color=0,0,0&amp;mp=1&amp;vpa=63&amp;vtp=1&amp;vaab=1&amp;bbb=1"/>
          <p:cNvSpPr/>
          <p:nvPr/>
        </p:nvSpPr>
        <p:spPr>
          <a:xfrm>
            <a:off x="6394094" y="3480053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主动脉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6_AN.83_1#4f3105877.blank?vaa=1&amp;vcp=1&amp;vis=1&amp;pid=ea2ff2a8b&amp;color=0,0,0&amp;mp=1&amp;vpa=64&amp;vtp=1&amp;vaab=1&amp;bbb=1"/>
          <p:cNvSpPr/>
          <p:nvPr/>
        </p:nvSpPr>
        <p:spPr>
          <a:xfrm>
            <a:off x="8602462" y="3485229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肺动脉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QB_6_AN.84_1#4f3105877.blank?vaa=1&amp;vcp=1&amp;vis=1&amp;pid=ea2ff2a8b&amp;color=0,0,0&amp;mp=1&amp;vpa=65&amp;vtp=1&amp;vaab=1&amp;bbb=1"/>
          <p:cNvSpPr/>
          <p:nvPr/>
        </p:nvSpPr>
        <p:spPr>
          <a:xfrm>
            <a:off x="4743786" y="3518976"/>
            <a:ext cx="7216567" cy="10152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                             				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肺静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B_6_AN.85_1#4f3105877.blank?vaa=1&amp;vcp=1&amp;vis=1&amp;pid=ea2ff2a8b&amp;color=0,0,0&amp;mp=1&amp;vpa=66&amp;vtp=1&amp;vaab=1&amp;bbb=1"/>
              <p:cNvSpPr/>
              <p:nvPr/>
            </p:nvSpPr>
            <p:spPr>
              <a:xfrm>
                <a:off x="9550201" y="4674647"/>
                <a:ext cx="37782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2" name="QB_6_AN.85_1#4f3105877.blank?vaa=1&amp;vcp=1&amp;vis=1&amp;pid=ea2ff2a8b&amp;color=0,0,0&amp;mp=1&amp;vpa=6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0201" y="4674647"/>
                <a:ext cx="377825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QB_6_AN.86_1#4f3105877.blank?vaa=1&amp;vcp=1&amp;vis=1&amp;pid=ea2ff2a8b&amp;color=0,0,0&amp;mp=1&amp;vpa=67&amp;vtp=1&amp;vaab=1&amp;bbb=1&amp;hb=1"/>
          <p:cNvSpPr/>
          <p:nvPr/>
        </p:nvSpPr>
        <p:spPr>
          <a:xfrm>
            <a:off x="4662288" y="4611751"/>
            <a:ext cx="690473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左心室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6_BD.76_1#4f3105877?colgroup=3,6,19&amp;vaa=1&amp;vcp=1&amp;vis=1&amp;pid=ea2ff2a8b&amp;color=0,0,0&amp;mp=1&amp;vtp=1&amp;vaab=1&amp;bt=1&amp;bbb=1">
            <a:extLst>
              <a:ext uri="{FF2B5EF4-FFF2-40B4-BE49-F238E27FC236}">
                <a16:creationId xmlns:a16="http://schemas.microsoft.com/office/drawing/2014/main" id="{B0EC0ADF-E878-79F1-B522-12C70FC5D8B5}"/>
              </a:ext>
            </a:extLst>
          </p:cNvPr>
          <p:cNvSpPr txBox="1"/>
          <p:nvPr/>
        </p:nvSpPr>
        <p:spPr>
          <a:xfrm>
            <a:off x="10903879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6_BD.87_1#4f3105877?colgroup=3,6,19&amp;vaa=1&amp;vcp=1&amp;vis=1&amp;pid=ea2ff2a8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015961"/>
              </p:ext>
            </p:extLst>
          </p:nvPr>
        </p:nvGraphicFramePr>
        <p:xfrm>
          <a:off x="539496" y="2368772"/>
          <a:ext cx="11082528" cy="2825052"/>
        </p:xfrm>
        <a:graphic>
          <a:graphicData uri="http://schemas.openxmlformats.org/drawingml/2006/table">
            <a:tbl>
              <a:tblPr/>
              <a:tblGrid>
                <a:gridCol w="1408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31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4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心脏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900"/>
                        </a:lnSpc>
                      </a:pPr>
                      <a:r>
                        <a:rPr lang="en-US" altLang="zh-CN" sz="94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图中流着动脉血的是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填序号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心脏里的血流方向是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用序号和箭头表示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87_2#4f3105877.table_image?tii=4&amp;vaa=1&amp;vcp=1&amp;vis=1&amp;pid=ea2ff2a8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9132" y="3100102"/>
            <a:ext cx="2139696" cy="19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88_1#4f3105877.blank?vaa=1&amp;vcp=1&amp;vis=1&amp;pid=ea2ff2a8b&amp;color=0,0,0&amp;mp=1&amp;vpa=68&amp;vtp=1&amp;vaab=1&amp;bbb=1"/>
              <p:cNvSpPr/>
              <p:nvPr/>
            </p:nvSpPr>
            <p:spPr>
              <a:xfrm>
                <a:off x="8762007" y="2996533"/>
                <a:ext cx="2390775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、②、④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QB_6_AN.88_1#4f3105877.blank?vaa=1&amp;vcp=1&amp;vis=1&amp;pid=ea2ff2a8b&amp;color=0,0,0&amp;mp=1&amp;vpa=6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2007" y="2996533"/>
                <a:ext cx="2390775" cy="410782"/>
              </a:xfrm>
              <a:prstGeom prst="rect">
                <a:avLst/>
              </a:prstGeom>
              <a:blipFill>
                <a:blip r:embed="rId4"/>
                <a:stretch>
                  <a:fillRect t="-37313" r="-3308" b="-462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89_1#4f3105877.blank?vaa=1&amp;vcp=1&amp;vis=1&amp;pid=ea2ff2a8b&amp;color=0,0,0&amp;mp=1&amp;vpa=69&amp;vtp=1&amp;vaab=1&amp;bbb=1"/>
              <p:cNvSpPr/>
              <p:nvPr/>
            </p:nvSpPr>
            <p:spPr>
              <a:xfrm>
                <a:off x="8826301" y="4109815"/>
                <a:ext cx="1984312" cy="41668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500"/>
                  </a:lnSpc>
                </a:pP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b</m:t>
                        </m:r>
                      </m:e>
                    </m:d>
                  </m:oMath>
                </a14:m>
                <a:r>
                  <a:rPr lang="zh-CN" altLang="en-US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d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6_AN.89_1#4f3105877.blank?vaa=1&amp;vcp=1&amp;vis=1&amp;pid=ea2ff2a8b&amp;color=0,0,0&amp;mp=1&amp;vpa=6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6301" y="4109815"/>
                <a:ext cx="1984312" cy="416687"/>
              </a:xfrm>
              <a:prstGeom prst="rect">
                <a:avLst/>
              </a:prstGeom>
              <a:blipFill>
                <a:blip r:embed="rId5"/>
                <a:stretch>
                  <a:fillRect l="-1538" t="-33333" r="-1846" b="-463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QB_6_BD.87_1#4f3105877?colgroup=3,6,19&amp;vaa=1&amp;vcp=1&amp;vis=1&amp;pid=ea2ff2a8b&amp;color=0,0,0&amp;mp=1&amp;vtp=1&amp;vaab=1&amp;bt=1&amp;bbb=1">
            <a:extLst>
              <a:ext uri="{FF2B5EF4-FFF2-40B4-BE49-F238E27FC236}">
                <a16:creationId xmlns:a16="http://schemas.microsoft.com/office/drawing/2014/main" id="{C005C466-FC0F-0D51-557B-A856012F39B6}"/>
              </a:ext>
            </a:extLst>
          </p:cNvPr>
          <p:cNvSpPr txBox="1"/>
          <p:nvPr/>
        </p:nvSpPr>
        <p:spPr>
          <a:xfrm>
            <a:off x="10903879" y="166036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6_BD.90_1#4f3105877?colgroup=3,6,19&amp;vaa=1&amp;vcp=1&amp;vis=1&amp;pid=ea2ff2a8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494993"/>
              </p:ext>
            </p:extLst>
          </p:nvPr>
        </p:nvGraphicFramePr>
        <p:xfrm>
          <a:off x="539496" y="1152443"/>
          <a:ext cx="11082528" cy="5163948"/>
        </p:xfrm>
        <a:graphic>
          <a:graphicData uri="http://schemas.openxmlformats.org/drawingml/2006/table">
            <a:tbl>
              <a:tblPr/>
              <a:tblGrid>
                <a:gridCol w="1408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2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317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75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63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人体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血液循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环部分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流经血管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在组织细胞处完成物质交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换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由血管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送回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这一循环途径称为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经过肺循环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血液由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变成了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臀部注射的药液成分最先在心脏的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出现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90_2#4f3105877.table_image?tii=5&amp;vaa=1&amp;vcp=1&amp;vis=1&amp;pid=ea2ff2a8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1428" y="2561731"/>
            <a:ext cx="1975104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91_1#4f3105877.blank?vaa=1&amp;vcp=1&amp;vis=1&amp;pid=ea2ff2a8b&amp;color=0,0,0&amp;mp=1&amp;vpa=70&amp;vtp=1&amp;vaab=1&amp;bbb=1"/>
          <p:cNvSpPr/>
          <p:nvPr/>
        </p:nvSpPr>
        <p:spPr>
          <a:xfrm>
            <a:off x="6864944" y="1641965"/>
            <a:ext cx="1325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左心室</a:t>
            </a:r>
            <a:endParaRPr lang="en-US" altLang="zh-CN" sz="2800" dirty="0"/>
          </a:p>
        </p:txBody>
      </p:sp>
      <p:sp>
        <p:nvSpPr>
          <p:cNvPr id="5" name="QB_6_AN.92_1#4f3105877.blank?vaa=1&amp;vcp=1&amp;vis=1&amp;pid=ea2ff2a8b&amp;color=0,0,0&amp;mp=1&amp;vpa=71&amp;vtp=1&amp;vaab=1"/>
          <p:cNvSpPr/>
          <p:nvPr/>
        </p:nvSpPr>
        <p:spPr>
          <a:xfrm>
            <a:off x="5104039" y="2170559"/>
            <a:ext cx="436563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endParaRPr lang="en-US" altLang="zh-CN" sz="2800" dirty="0"/>
          </a:p>
        </p:txBody>
      </p:sp>
      <p:sp>
        <p:nvSpPr>
          <p:cNvPr id="6" name="QB_6_AN.93_1#4f3105877.blank?vaa=1&amp;vcp=1&amp;vis=1&amp;pid=ea2ff2a8b&amp;color=0,0,0&amp;mp=1&amp;vpa=72&amp;vtp=1&amp;vaab=1&amp;bbb=1"/>
          <p:cNvSpPr/>
          <p:nvPr/>
        </p:nvSpPr>
        <p:spPr>
          <a:xfrm>
            <a:off x="6231637" y="2171060"/>
            <a:ext cx="1325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主动脉</a:t>
            </a:r>
            <a:endParaRPr lang="en-US" altLang="zh-CN" sz="2800" dirty="0"/>
          </a:p>
        </p:txBody>
      </p:sp>
      <p:sp>
        <p:nvSpPr>
          <p:cNvPr id="7" name="QB_6_AN.94_1#4f3105877.blank?vaa=1&amp;vcp=1&amp;vis=1&amp;pid=ea2ff2a8b&amp;color=0,0,0&amp;mp=1&amp;vpa=73&amp;vtp=1&amp;vaab=1"/>
          <p:cNvSpPr/>
          <p:nvPr/>
        </p:nvSpPr>
        <p:spPr>
          <a:xfrm>
            <a:off x="6864944" y="2683365"/>
            <a:ext cx="436563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endParaRPr lang="en-US" altLang="zh-CN" sz="2800" dirty="0"/>
          </a:p>
        </p:txBody>
      </p:sp>
      <p:sp>
        <p:nvSpPr>
          <p:cNvPr id="8" name="QB_6_AN.95_1#4f3105877.blank?vaa=1&amp;vcp=1&amp;vis=1&amp;pid=ea2ff2a8b&amp;color=0,0,0&amp;mp=1&amp;vpa=74&amp;vtp=1&amp;vaab=1&amp;bbb=1"/>
          <p:cNvSpPr/>
          <p:nvPr/>
        </p:nvSpPr>
        <p:spPr>
          <a:xfrm>
            <a:off x="7935470" y="2683365"/>
            <a:ext cx="23923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上、下腔静脉</a:t>
            </a:r>
            <a:endParaRPr lang="en-US" altLang="zh-CN" sz="2800" dirty="0"/>
          </a:p>
        </p:txBody>
      </p:sp>
      <p:sp>
        <p:nvSpPr>
          <p:cNvPr id="9" name="QB_6_AN.96_1#4f3105877.blank?vaa=1&amp;vcp=1&amp;vis=1&amp;pid=ea2ff2a8b&amp;color=0,0,0&amp;mp=1&amp;vpa=75&amp;vtp=1&amp;vaab=1"/>
          <p:cNvSpPr/>
          <p:nvPr/>
        </p:nvSpPr>
        <p:spPr>
          <a:xfrm>
            <a:off x="5074670" y="3215939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B_6_AN.97_1#4f3105877.blank?vaa=1&amp;vcp=1&amp;vis=1&amp;pid=ea2ff2a8b&amp;color=0,0,0&amp;mp=1&amp;vpa=76&amp;vtp=1&amp;vaab=1&amp;bbb=1"/>
          <p:cNvSpPr/>
          <p:nvPr/>
        </p:nvSpPr>
        <p:spPr>
          <a:xfrm>
            <a:off x="6095006" y="3204065"/>
            <a:ext cx="1325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右心房</a:t>
            </a:r>
            <a:endParaRPr lang="en-US" altLang="zh-CN" sz="2800" dirty="0"/>
          </a:p>
        </p:txBody>
      </p:sp>
      <p:sp>
        <p:nvSpPr>
          <p:cNvPr id="11" name="QB_6_AN.98_1#4f3105877.blank?vaa=1&amp;vcp=1&amp;vis=1&amp;pid=ea2ff2a8b&amp;color=0,0,0&amp;mp=1&amp;vpa=77&amp;vtp=1&amp;vaab=1&amp;bbb=1"/>
          <p:cNvSpPr/>
          <p:nvPr/>
        </p:nvSpPr>
        <p:spPr>
          <a:xfrm>
            <a:off x="4672606" y="3724765"/>
            <a:ext cx="1325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体循环</a:t>
            </a:r>
            <a:endParaRPr lang="en-US" altLang="zh-CN" sz="2800" dirty="0"/>
          </a:p>
        </p:txBody>
      </p:sp>
      <p:sp>
        <p:nvSpPr>
          <p:cNvPr id="12" name="QB_6_AN.99_1#4f3105877.blank?vaa=1&amp;vcp=1&amp;vis=1&amp;pid=ea2ff2a8b&amp;color=0,0,0&amp;mp=1&amp;vpa=78&amp;vtp=1&amp;vaab=1&amp;bbb=1"/>
          <p:cNvSpPr/>
          <p:nvPr/>
        </p:nvSpPr>
        <p:spPr>
          <a:xfrm>
            <a:off x="8749307" y="4245465"/>
            <a:ext cx="1325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静脉血</a:t>
            </a:r>
            <a:endParaRPr lang="en-US" altLang="zh-CN" sz="2800" dirty="0"/>
          </a:p>
        </p:txBody>
      </p:sp>
      <p:sp>
        <p:nvSpPr>
          <p:cNvPr id="13" name="QB_6_AN.100_1#4f3105877.blank?vaa=1&amp;vcp=1&amp;vis=1&amp;pid=ea2ff2a8b&amp;color=0,0,0&amp;mp=1&amp;vpa=79&amp;vtp=1&amp;vaab=1&amp;bbb=1"/>
          <p:cNvSpPr/>
          <p:nvPr/>
        </p:nvSpPr>
        <p:spPr>
          <a:xfrm>
            <a:off x="4672606" y="4766165"/>
            <a:ext cx="1325563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动脉血</a:t>
            </a:r>
            <a:endParaRPr lang="en-US" altLang="zh-CN" sz="2800" dirty="0"/>
          </a:p>
        </p:txBody>
      </p:sp>
      <p:sp>
        <p:nvSpPr>
          <p:cNvPr id="14" name="QB_6_AN.101_1#4f3105877.blank?vaa=1&amp;vcp=1&amp;vis=1&amp;pid=ea2ff2a8b&amp;color=0,0,0&amp;mp=1&amp;vpa=80&amp;vtp=1&amp;vaab=1"/>
          <p:cNvSpPr/>
          <p:nvPr/>
        </p:nvSpPr>
        <p:spPr>
          <a:xfrm>
            <a:off x="5087737" y="5807565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2" name="QB_6_BD.90_1#4f3105877?colgroup=3,6,19&amp;vaa=1&amp;vcp=1&amp;vis=1&amp;pid=ea2ff2a8b&amp;color=0,0,0&amp;mp=1&amp;vtp=1&amp;vaab=1&amp;bt=1&amp;bbb=1">
            <a:extLst>
              <a:ext uri="{FF2B5EF4-FFF2-40B4-BE49-F238E27FC236}">
                <a16:creationId xmlns:a16="http://schemas.microsoft.com/office/drawing/2014/main" id="{233AF1F6-43DC-9146-A4C6-37B8F6665161}"/>
              </a:ext>
            </a:extLst>
          </p:cNvPr>
          <p:cNvSpPr txBox="1"/>
          <p:nvPr/>
        </p:nvSpPr>
        <p:spPr>
          <a:xfrm>
            <a:off x="10903879" y="554400"/>
            <a:ext cx="718145" cy="47808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39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757485e8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3757485e8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3757485e8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生物圈中的人</a:t>
            </a:r>
            <a:endParaRPr lang="en-US" altLang="zh-CN" sz="4000" dirty="0"/>
          </a:p>
        </p:txBody>
      </p:sp>
      <p:sp>
        <p:nvSpPr>
          <p:cNvPr id="5" name="C_2#3757485e8.fixed?vcp=1&amp;pid=1ecd7ee21&amp;color=0,0,0&amp;vtp=1&amp;vaab=1&amp;bbb=1">
            <a:extLst>
              <a:ext uri="{FF2B5EF4-FFF2-40B4-BE49-F238E27FC236}">
                <a16:creationId xmlns:a16="http://schemas.microsoft.com/office/drawing/2014/main" id="{8B19C942-FC3C-E340-D1F9-C8B589BFF405}"/>
              </a:ext>
            </a:extLst>
          </p:cNvPr>
          <p:cNvSpPr/>
          <p:nvPr/>
        </p:nvSpPr>
        <p:spPr>
          <a:xfrm>
            <a:off x="303276" y="4421125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 人体内物质的运输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QB_7_BD.103_1#ddeed8f18?htil=1&amp;vaa=1&amp;vcp=1&amp;vis=1&amp;pid=c52be4a75&amp;color=0,0,0&amp;vtp=1&amp;vaab=1&amp;bbb=1&amp;hb=1&amp;hs=1">
            <a:extLst>
              <a:ext uri="{FF2B5EF4-FFF2-40B4-BE49-F238E27FC236}">
                <a16:creationId xmlns:a16="http://schemas.microsoft.com/office/drawing/2014/main" id="{A8A62A4B-484C-6580-7715-409D5516708D}"/>
              </a:ext>
            </a:extLst>
          </p:cNvPr>
          <p:cNvSpPr/>
          <p:nvPr/>
        </p:nvSpPr>
        <p:spPr>
          <a:xfrm>
            <a:off x="549815" y="381049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[___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某成人的血常规检测单上此血细胞数量低于正常值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他可能患有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症，你建议他多吃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的食品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C_5_BD#5320b2f13?vcp=1&amp;pid=8f72c2dce&amp;color=0,170,129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pic>
        <p:nvPicPr>
          <p:cNvPr id="3" name="QO_6_BD.102_1#c52be4a75?htil=1&amp;vaa=1&amp;vcp=1&amp;vis=1&amp;pid=5320b2f1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1663" y="1285528"/>
            <a:ext cx="25146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02_2#c52be4a75?htil=1&amp;sp=1&amp;vaa=1&amp;vcp=1&amp;vis=1&amp;pid=5320b2f13&amp;color=0,0,0&amp;vtp=1&amp;vaab=1&amp;bbb=1&amp;hb=1&amp;hs=1"/>
          <p:cNvSpPr/>
          <p:nvPr/>
        </p:nvSpPr>
        <p:spPr>
          <a:xfrm>
            <a:off x="539496" y="1267240"/>
            <a:ext cx="846734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1.观察人血的永久涂片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右图是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“用显微镜观察人血的永久涂片”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实验中，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在显微镜下观察到的血细胞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，请回答下列问题。</a:t>
            </a:r>
            <a:endParaRPr lang="en-US" altLang="zh-CN" sz="2800" dirty="0"/>
          </a:p>
        </p:txBody>
      </p:sp>
      <p:sp>
        <p:nvSpPr>
          <p:cNvPr id="5" name="QB_7_BD.103_1#ddeed8f18?htil=1&amp;vaa=1&amp;vcp=1&amp;vis=1&amp;pid=c52be4a75&amp;color=0,0,0&amp;vtp=1&amp;vaab=1&amp;bbb=1&amp;hb=1&amp;hs=1"/>
          <p:cNvSpPr/>
          <p:nvPr/>
        </p:nvSpPr>
        <p:spPr>
          <a:xfrm>
            <a:off x="539496" y="3181014"/>
            <a:ext cx="846734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（1）你所观察到的人血永久涂片中数量最多的是</a:t>
            </a:r>
            <a:endParaRPr lang="en-US" altLang="zh-CN" sz="2800" dirty="0"/>
          </a:p>
        </p:txBody>
      </p:sp>
      <p:sp>
        <p:nvSpPr>
          <p:cNvPr id="6" name="QB_7_AN.1_1#ddeed8f18.blank?vaa=1&amp;vcp=1&amp;vis=1&amp;pid=c52be4a75&amp;color=0,0,0&amp;vpa=81&amp;vtp=1&amp;vaab=1"/>
          <p:cNvSpPr/>
          <p:nvPr/>
        </p:nvSpPr>
        <p:spPr>
          <a:xfrm>
            <a:off x="682980" y="378001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7" name="QB_7_AN.2_1#ddeed8f18.blank?vaa=1&amp;vcp=1&amp;vis=1&amp;pid=c52be4a75&amp;color=0,0,0&amp;vpa=82&amp;vtp=1&amp;vaab=1&amp;bbb=1"/>
          <p:cNvSpPr/>
          <p:nvPr/>
        </p:nvSpPr>
        <p:spPr>
          <a:xfrm>
            <a:off x="1747173" y="378001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红细胞</a:t>
            </a:r>
            <a:endParaRPr lang="en-US" altLang="zh-CN" sz="2800" dirty="0"/>
          </a:p>
        </p:txBody>
      </p:sp>
      <p:sp>
        <p:nvSpPr>
          <p:cNvPr id="8" name="QB_7_AN.3_1#ddeed8f18.blank?vaa=1&amp;vcp=1&amp;vis=1&amp;pid=c52be4a75&amp;color=0,0,0&amp;vpa=83&amp;vtp=1&amp;vaab=1&amp;bbb=1"/>
          <p:cNvSpPr/>
          <p:nvPr/>
        </p:nvSpPr>
        <p:spPr>
          <a:xfrm>
            <a:off x="2327814" y="440675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贫血</a:t>
            </a:r>
            <a:endParaRPr lang="en-US" altLang="zh-CN" sz="2800" dirty="0"/>
          </a:p>
        </p:txBody>
      </p:sp>
      <p:sp>
        <p:nvSpPr>
          <p:cNvPr id="9" name="QB_7_AN.4_1#ddeed8f18.blank?vaa=1&amp;vcp=1&amp;vis=1&amp;pid=c52be4a75&amp;color=0,0,0&amp;vpa=84&amp;vtp=1&amp;vaab=1&amp;bbb=1"/>
          <p:cNvSpPr/>
          <p:nvPr/>
        </p:nvSpPr>
        <p:spPr>
          <a:xfrm>
            <a:off x="6239415" y="4406755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含铁或蛋白质丰富</a:t>
            </a:r>
            <a:endParaRPr lang="en-US" altLang="zh-CN" sz="2800" dirty="0"/>
          </a:p>
        </p:txBody>
      </p:sp>
      <p:sp>
        <p:nvSpPr>
          <p:cNvPr id="10" name="QB_7_BD.108_1#81bb12997?vaa=1&amp;vcp=1&amp;vis=1&amp;pid=c52be4a75&amp;color=0,0,0&amp;vtp=1&amp;vaab=1&amp;bbb=1&amp;hb=1&amp;hs=1"/>
          <p:cNvSpPr/>
          <p:nvPr/>
        </p:nvSpPr>
        <p:spPr>
          <a:xfrm>
            <a:off x="539496" y="508747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（2）若人体有炎症时，则图中［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的数量会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填“高于”或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“低于”）正常值。</a:t>
            </a:r>
            <a:endParaRPr lang="en-US" altLang="zh-CN" sz="2800" dirty="0"/>
          </a:p>
        </p:txBody>
      </p:sp>
      <p:sp>
        <p:nvSpPr>
          <p:cNvPr id="11" name="QB_7_AN.109_1#81bb12997.blank?vaa=1&amp;vcp=1&amp;vis=1&amp;pid=c52be4a75&amp;color=0,0,0&amp;vpa=85&amp;vtp=1&amp;vaab=1"/>
          <p:cNvSpPr/>
          <p:nvPr/>
        </p:nvSpPr>
        <p:spPr>
          <a:xfrm>
            <a:off x="5706015" y="505699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12" name="QB_7_AN.110_1#81bb12997.blank?vaa=1&amp;vcp=1&amp;vis=1&amp;pid=c52be4a75&amp;color=0,0,0&amp;vpa=86&amp;vtp=1&amp;vaab=1&amp;bbb=1"/>
          <p:cNvSpPr/>
          <p:nvPr/>
        </p:nvSpPr>
        <p:spPr>
          <a:xfrm>
            <a:off x="8373014" y="505699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7_AN.2_1#ad0ef1981.blank?vaa=1&amp;vcp=1&amp;vis=1&amp;pid=c52be4a75&amp;color=0,0,0&amp;vpa=88&amp;vtp=1&amp;vaab=1&amp;bbb=1&amp;htil=1">
            <a:extLst>
              <a:ext uri="{FF2B5EF4-FFF2-40B4-BE49-F238E27FC236}">
                <a16:creationId xmlns:a16="http://schemas.microsoft.com/office/drawing/2014/main" id="{D5D89A8D-2D9E-86C6-4031-B9236CEBA76A}"/>
              </a:ext>
            </a:extLst>
          </p:cNvPr>
          <p:cNvSpPr/>
          <p:nvPr/>
        </p:nvSpPr>
        <p:spPr>
          <a:xfrm>
            <a:off x="768097" y="2013994"/>
            <a:ext cx="8450073" cy="57252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itchFamily="34" charset="-120"/>
              </a:rPr>
              <a:t>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血小板</a:t>
            </a:r>
            <a:endParaRPr lang="en-US" altLang="zh-CN" sz="2800" dirty="0">
              <a:ea typeface="SimSun" panose="02010600030101010101" pitchFamily="2" charset="-122"/>
            </a:endParaRPr>
          </a:p>
        </p:txBody>
      </p:sp>
      <p:sp>
        <p:nvSpPr>
          <p:cNvPr id="2" name="QB_7_BD.111_1#ad0ef1981?vaa=1&amp;vcp=1&amp;vis=1&amp;pid=c52be4a75&amp;color=0,0,0&amp;vtp=1&amp;vaab=1&amp;bbb=1&amp;htil=1&amp;hb=1">
            <a:extLst>
              <a:ext uri="{FF2B5EF4-FFF2-40B4-BE49-F238E27FC236}">
                <a16:creationId xmlns:a16="http://schemas.microsoft.com/office/drawing/2014/main" id="{578EE980-656C-2157-051F-C3CAD04CF439}"/>
              </a:ext>
            </a:extLst>
          </p:cNvPr>
          <p:cNvSpPr/>
          <p:nvPr/>
        </p:nvSpPr>
        <p:spPr>
          <a:xfrm>
            <a:off x="539497" y="2044474"/>
            <a:ext cx="9804653" cy="5783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（3）在血细胞中形状不规则的细胞是［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］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3" name="QB_7_AN.1_1#ad0ef1981.blank?vaa=1&amp;vcp=1&amp;vis=1&amp;pid=c52be4a75&amp;color=0,0,0&amp;vpa=87&amp;vtp=1&amp;vaab=1">
            <a:extLst>
              <a:ext uri="{FF2B5EF4-FFF2-40B4-BE49-F238E27FC236}">
                <a16:creationId xmlns:a16="http://schemas.microsoft.com/office/drawing/2014/main" id="{21872FBA-B652-3FFE-7B77-00C524EDFC51}"/>
              </a:ext>
            </a:extLst>
          </p:cNvPr>
          <p:cNvSpPr/>
          <p:nvPr/>
        </p:nvSpPr>
        <p:spPr>
          <a:xfrm>
            <a:off x="6772816" y="201399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pic>
        <p:nvPicPr>
          <p:cNvPr id="5" name="QO_6_BD.102_1#c52be4a75?htil=1&amp;vaa=1&amp;vcp=1&amp;vis=1&amp;pid=5320b2f13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FDF14397-9DB5-FFFC-63DB-3D3043B0FC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5651" y="2794226"/>
            <a:ext cx="25146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89072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14_1#30e4d7830?sp=1&amp;vaa=1&amp;vcp=1&amp;vis=1&amp;pid=5320b2f13&amp;color=0,0,0&amp;vtp=1&amp;vaab=1&amp;bt=1&amp;bbb=1&amp;hb=1"/>
          <p:cNvSpPr/>
          <p:nvPr/>
        </p:nvSpPr>
        <p:spPr>
          <a:xfrm>
            <a:off x="539496" y="12171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2.观察小鱼尾鳍内血液的流动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选用实验材料时，应选择尾部色素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填“多”或“少”）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的活小鱼，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这样做的好处是实验材料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便于观察清楚血管类型。</a:t>
            </a:r>
            <a:endParaRPr lang="en-US" altLang="zh-CN" sz="2800" dirty="0"/>
          </a:p>
        </p:txBody>
      </p:sp>
      <p:sp>
        <p:nvSpPr>
          <p:cNvPr id="3" name="QO_6_AN.1_1#30e4d7830.blank?vaa=1&amp;vcp=1&amp;vis=1&amp;pid=5320b2f13&amp;color=0,0,0&amp;vpa=89&amp;vtp=1&amp;vaab=1"/>
          <p:cNvSpPr/>
          <p:nvPr/>
        </p:nvSpPr>
        <p:spPr>
          <a:xfrm>
            <a:off x="6595014" y="183438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4" name="QO_6_AN.2_1#30e4d7830.blank?vaa=1&amp;vcp=1&amp;vis=1&amp;pid=5320b2f13&amp;color=0,0,0&amp;vpa=90&amp;vtp=1&amp;vaab=1&amp;bbb=1"/>
          <p:cNvSpPr/>
          <p:nvPr/>
        </p:nvSpPr>
        <p:spPr>
          <a:xfrm>
            <a:off x="4461415" y="2461133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薄而透明</a:t>
            </a:r>
            <a:endParaRPr lang="en-US" altLang="zh-CN" sz="2800" dirty="0"/>
          </a:p>
        </p:txBody>
      </p:sp>
      <p:sp>
        <p:nvSpPr>
          <p:cNvPr id="5" name="QB_7_BD.117_1#6b57c4d0d?vaa=1&amp;vcp=1&amp;vis=1&amp;pid=30e4d7830&amp;color=0,0,0&amp;vtp=1&amp;vaab=1&amp;bbb=1&amp;hb=1"/>
          <p:cNvSpPr/>
          <p:nvPr/>
        </p:nvSpPr>
        <p:spPr>
          <a:xfrm>
            <a:off x="539496" y="31409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的棉絮将小鱼头部的鳃盖和躯干部包裹起来，露出口和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尾部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，将小鱼平放在培养皿中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，使尾鳍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在培养皿上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待鱼安静后，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盖在尾鳍上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，然后，将培养皿放在载物台上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倍显微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镜观察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18_1#6b57c4d0d.blank?vaa=1&amp;vcp=1&amp;vis=1&amp;pid=30e4d7830&amp;color=0,0,0&amp;vpa=91&amp;vtp=1&amp;vaab=1&amp;bbb=1"/>
          <p:cNvSpPr/>
          <p:nvPr/>
        </p:nvSpPr>
        <p:spPr>
          <a:xfrm>
            <a:off x="1794414" y="31104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湿润</a:t>
            </a:r>
            <a:endParaRPr lang="en-US" altLang="zh-CN" sz="2800" dirty="0"/>
          </a:p>
        </p:txBody>
      </p:sp>
      <p:sp>
        <p:nvSpPr>
          <p:cNvPr id="7" name="QB_7_AN.119_1#6b57c4d0d.blank?vaa=1&amp;vcp=1&amp;vis=1&amp;pid=30e4d7830&amp;color=0,0,0&amp;vpa=92&amp;vtp=1&amp;vaab=1&amp;bbb=1"/>
          <p:cNvSpPr/>
          <p:nvPr/>
        </p:nvSpPr>
        <p:spPr>
          <a:xfrm>
            <a:off x="6595014" y="37581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平贴</a:t>
            </a:r>
            <a:endParaRPr lang="en-US" altLang="zh-CN" sz="2800" dirty="0"/>
          </a:p>
        </p:txBody>
      </p:sp>
      <p:sp>
        <p:nvSpPr>
          <p:cNvPr id="8" name="QB_7_AN.120_1#6b57c4d0d.blank?vaa=1&amp;vcp=1&amp;vis=1&amp;pid=30e4d7830&amp;color=0,0,0&amp;vpa=93&amp;vtp=1&amp;vaab=1&amp;bbb=1"/>
          <p:cNvSpPr/>
          <p:nvPr/>
        </p:nvSpPr>
        <p:spPr>
          <a:xfrm>
            <a:off x="905415" y="440582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载玻片</a:t>
            </a:r>
            <a:endParaRPr lang="en-US" altLang="zh-CN" sz="2800" dirty="0"/>
          </a:p>
        </p:txBody>
      </p:sp>
      <p:sp>
        <p:nvSpPr>
          <p:cNvPr id="9" name="QB_7_AN.121_1#6b57c4d0d.blank?vaa=1&amp;vcp=1&amp;vis=1&amp;pid=30e4d7830&amp;color=0,0,0&amp;vpa=94&amp;vtp=1&amp;vaab=1"/>
          <p:cNvSpPr/>
          <p:nvPr/>
        </p:nvSpPr>
        <p:spPr>
          <a:xfrm>
            <a:off x="9795414" y="440582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122_1#2141de877?htil=2&amp;vaa=1&amp;vcp=1&amp;vis=1&amp;pid=30e4d783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57084" y="1421606"/>
            <a:ext cx="1856232" cy="128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22_2#2141de877?htil=2&amp;sp=1&amp;vaa=1&amp;vcp=1&amp;vis=1&amp;pid=30e4d7830&amp;color=0,0,0&amp;vtp=1&amp;vaab=1&amp;bt=1&amp;bbb=1&amp;hb=1&amp;hs=1"/>
          <p:cNvSpPr/>
          <p:nvPr/>
        </p:nvSpPr>
        <p:spPr>
          <a:xfrm>
            <a:off x="539496" y="1284446"/>
            <a:ext cx="8680704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（2）在右图所示显微镜下观察到的图像中，可以看到［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］中的红细胞单行通过，血流速度最慢。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血液在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标号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［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］处流动快。</a:t>
            </a:r>
            <a:endParaRPr lang="en-US" altLang="zh-CN" sz="28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4" name="QB_7_AN.1_1#2141de877.blank?vaa=1&amp;vcp=1&amp;vis=1&amp;pid=30e4d7830&amp;color=0,0,0&amp;vpa=95&amp;vtp=1&amp;vaab=1"/>
          <p:cNvSpPr/>
          <p:nvPr/>
        </p:nvSpPr>
        <p:spPr>
          <a:xfrm>
            <a:off x="973678" y="190166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5" name="QB_7_AN.2_1#2141de877.blank?vaa=1&amp;vcp=1&amp;vis=1&amp;pid=30e4d7830&amp;color=0,0,0&amp;vpa=96&amp;vtp=1&amp;vaab=1"/>
          <p:cNvSpPr/>
          <p:nvPr/>
        </p:nvSpPr>
        <p:spPr>
          <a:xfrm>
            <a:off x="2023015" y="252232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6" name="QC_7_BD.125_1#a9ef5d02d?vaa=1&amp;vcp=1&amp;vis=1&amp;pid=30e4d7830&amp;color=0,0,0&amp;vtp=1&amp;vaab=1&amp;bbb=1&amp;hs=1"/>
          <p:cNvSpPr/>
          <p:nvPr/>
        </p:nvSpPr>
        <p:spPr>
          <a:xfrm>
            <a:off x="539496" y="32049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（3）血液在动脉、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静脉和毛细血管之间正确的流动方向是(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3_1#a9ef5d02d.bracket?vaa=1&amp;vcp=1&amp;vis=1&amp;pid=30e4d7830&amp;color=0,0,0&amp;vpa=97&amp;vtp=1&amp;vaab=1"/>
          <p:cNvSpPr/>
          <p:nvPr/>
        </p:nvSpPr>
        <p:spPr>
          <a:xfrm>
            <a:off x="9884314" y="319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7_BD.125_2#a9ef5d02d.choices?vaa=1&amp;vcp=1&amp;vis=1&amp;pid=30e4d7830&amp;color=0,0,0&amp;vtp=1&amp;vaab=1&amp;bbb=1&amp;hs=1"/>
              <p:cNvSpPr/>
              <p:nvPr/>
            </p:nvSpPr>
            <p:spPr>
              <a:xfrm>
                <a:off x="539496" y="3761327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A.静脉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毛细血管</a:t>
                </a:r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B.动脉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毛细血管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静脉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C.毛细血管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静脉</a:t>
                </a:r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D.毛细血管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静脉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7_BD.125_2#a9ef5d02d.choices?vaa=1&amp;vcp=1&amp;vis=1&amp;pid=30e4d7830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1327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b="-1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BD.127_1#e6b58ab73?vaa=1&amp;vcp=1&amp;vis=1&amp;pid=30e4d7830&amp;color=0,0,0&amp;vtp=1&amp;vaab=1&amp;bbb=1&amp;hs=1"/>
          <p:cNvSpPr/>
          <p:nvPr/>
        </p:nvSpPr>
        <p:spPr>
          <a:xfrm>
            <a:off x="539496" y="49748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）小鱼血液循环的动力来自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128_1#e6b58ab73.blank?vaa=1&amp;vcp=1&amp;vis=1&amp;pid=30e4d7830&amp;color=0,0,0&amp;vpa=98&amp;vtp=1&amp;vaab=1&amp;bbb=1"/>
          <p:cNvSpPr/>
          <p:nvPr/>
        </p:nvSpPr>
        <p:spPr>
          <a:xfrm>
            <a:off x="5350415" y="493607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10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9_1#aeb983fdd?htil=3&amp;vaa=1&amp;vcp=1&amp;vis=1&amp;pid=5320b2f1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5592" y="910431"/>
            <a:ext cx="346557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29_2#aeb983fdd?htil=3&amp;sp=1&amp;vaa=1&amp;vcp=1&amp;vis=1&amp;pid=5320b2f13&amp;color=0,0,0&amp;vtp=1&amp;vaab=1&amp;bt=1&amp;bbb=1&amp;hb=1&amp;hs=1"/>
          <p:cNvSpPr/>
          <p:nvPr/>
        </p:nvSpPr>
        <p:spPr>
          <a:xfrm>
            <a:off x="539496" y="892143"/>
            <a:ext cx="750722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3.观察心脏的结构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某同学利用一离体的猪心脏，进行了很有趣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，他尝试向血管内灌入生理盐水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，结果发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现有些能成功灌入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，有些却无法灌入。</a:t>
            </a:r>
            <a:endParaRPr lang="en-US" altLang="zh-CN" sz="2800" dirty="0"/>
          </a:p>
        </p:txBody>
      </p:sp>
      <p:sp>
        <p:nvSpPr>
          <p:cNvPr id="4" name="QB_7_BD.130_1#343852d31?htil=3&amp;vaa=1&amp;vcp=1&amp;vis=1&amp;pid=aeb983fdd&amp;color=0,0,0&amp;vtp=1&amp;vaab=1&amp;bbb=1&amp;hb=1&amp;hs=1"/>
          <p:cNvSpPr/>
          <p:nvPr/>
        </p:nvSpPr>
        <p:spPr>
          <a:xfrm>
            <a:off x="539496" y="3463575"/>
            <a:ext cx="750722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（1）根据实验观察，心脏的左右两部分是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的。若用手捏一捏心脏，你会感觉到心室的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壁比心房的壁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四个腔中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］的壁最厚。</a:t>
            </a:r>
            <a:endParaRPr lang="en-US" altLang="zh-CN" sz="2800" dirty="0"/>
          </a:p>
        </p:txBody>
      </p:sp>
      <p:sp>
        <p:nvSpPr>
          <p:cNvPr id="5" name="QB_7_AN.1_1#343852d31.blank?vaa=1&amp;vcp=1&amp;vis=1&amp;pid=aeb983fdd&amp;color=0,0,0&amp;vpa=99&amp;vtp=1&amp;vaab=1&amp;bbb=1&amp;hb=1"/>
          <p:cNvSpPr/>
          <p:nvPr/>
        </p:nvSpPr>
        <p:spPr>
          <a:xfrm>
            <a:off x="539496" y="3433095"/>
            <a:ext cx="7507224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不相通</a:t>
            </a:r>
            <a:endParaRPr lang="en-US" altLang="zh-CN" sz="2800" dirty="0"/>
          </a:p>
        </p:txBody>
      </p:sp>
      <p:sp>
        <p:nvSpPr>
          <p:cNvPr id="6" name="QB_7_AN.2_1#343852d31.blank?vaa=1&amp;vcp=1&amp;vis=1&amp;pid=aeb983fdd&amp;color=0,0,0&amp;vpa=100&amp;vtp=1&amp;vaab=1"/>
          <p:cNvSpPr/>
          <p:nvPr/>
        </p:nvSpPr>
        <p:spPr>
          <a:xfrm>
            <a:off x="2683414" y="470754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厚</a:t>
            </a:r>
            <a:endParaRPr lang="en-US" altLang="zh-CN" sz="2800" dirty="0"/>
          </a:p>
        </p:txBody>
      </p:sp>
      <p:sp>
        <p:nvSpPr>
          <p:cNvPr id="7" name="QB_7_AN.3_1#343852d31.blank?vaa=1&amp;vcp=1&amp;vis=1&amp;pid=aeb983fdd&amp;color=0,0,0&amp;vpa=101&amp;vtp=1&amp;vaab=1"/>
          <p:cNvSpPr/>
          <p:nvPr/>
        </p:nvSpPr>
        <p:spPr>
          <a:xfrm>
            <a:off x="5490115" y="470754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8" name="QB_7_BD.134_1#1c69b5524?vaa=1&amp;vcp=1&amp;vis=1&amp;pid=aeb983fdd&amp;color=0,0,0&amp;vtp=1&amp;vaab=1&amp;bbb=1&amp;hs=1"/>
          <p:cNvSpPr/>
          <p:nvPr/>
        </p:nvSpPr>
        <p:spPr>
          <a:xfrm>
            <a:off x="539496" y="53861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）与心房相连的血管是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，与心室相连的血管是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135_1#1c69b5524.blank?vaa=1&amp;vcp=1&amp;vis=1&amp;pid=aeb983fdd&amp;color=0,0,0&amp;vpa=102&amp;vtp=1&amp;vaab=1&amp;bbb=1"/>
          <p:cNvSpPr/>
          <p:nvPr/>
        </p:nvSpPr>
        <p:spPr>
          <a:xfrm>
            <a:off x="4639215" y="533473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</a:t>
            </a:r>
            <a:endParaRPr lang="en-US" altLang="zh-CN" sz="2800" dirty="0"/>
          </a:p>
        </p:txBody>
      </p:sp>
      <p:sp>
        <p:nvSpPr>
          <p:cNvPr id="10" name="QB_7_AN.136_1#1c69b5524.blank?vaa=1&amp;vcp=1&amp;vis=1&amp;pid=aeb983fdd&amp;color=0,0,0&amp;vpa=103&amp;vtp=1&amp;vaab=1&amp;bbb=1"/>
          <p:cNvSpPr/>
          <p:nvPr/>
        </p:nvSpPr>
        <p:spPr>
          <a:xfrm>
            <a:off x="9262014" y="533473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7_1#e53a1e92f?htil=4&amp;vaa=1&amp;vcp=1&amp;vis=1&amp;pid=aeb983fd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8132" y="776700"/>
            <a:ext cx="2688336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37_2#e53a1e92f?htil=4&amp;vaa=1&amp;vcp=1&amp;vis=1&amp;pid=aeb983fdd&amp;color=0,0,0&amp;mp=1&amp;vtp=1&amp;vaab=1&amp;bt=1&amp;bbb=1&amp;hb=1&amp;hs=1"/>
          <p:cNvSpPr/>
          <p:nvPr/>
        </p:nvSpPr>
        <p:spPr>
          <a:xfrm>
            <a:off x="539496" y="758412"/>
            <a:ext cx="829360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3）如果向图中②所示的血管注入生理盐水，同时绑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紧①，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则生理盐水会从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］所示的结构中流出。</a:t>
            </a:r>
            <a:endParaRPr lang="en-US" altLang="zh-CN" sz="2800" spc="-50" dirty="0"/>
          </a:p>
        </p:txBody>
      </p:sp>
      <p:sp>
        <p:nvSpPr>
          <p:cNvPr id="4" name="QB_7_AN.1_1#e53a1e92f.blank?vaa=1&amp;vcp=1&amp;vis=1&amp;pid=aeb983fdd&amp;color=0,0,0&amp;mp=1&amp;vpa=104&amp;vtp=1&amp;vaab=1"/>
          <p:cNvSpPr/>
          <p:nvPr/>
        </p:nvSpPr>
        <p:spPr>
          <a:xfrm>
            <a:off x="4394740" y="1354677"/>
            <a:ext cx="601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spc="-50" dirty="0"/>
          </a:p>
        </p:txBody>
      </p:sp>
      <p:sp>
        <p:nvSpPr>
          <p:cNvPr id="5" name="QB_7_BD.139_1#b57c3a7fd?vaa=1&amp;vcp=1&amp;vis=1&amp;pid=aeb983fdd&amp;color=0,0,0&amp;vtp=1&amp;vaab=1&amp;bbb=1&amp;hb=1&amp;hs=1"/>
          <p:cNvSpPr/>
          <p:nvPr/>
        </p:nvSpPr>
        <p:spPr>
          <a:xfrm>
            <a:off x="539496" y="360664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（4）该同学完成实验后认识到，当心室壁的肌肉收缩时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，血液会从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，原因是心脏里有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（5）心脏左侧收集来自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的血液，并把血液泵到全身各处；右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侧收集来自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的血液，并把这些血液泵到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2_1#b57c3a7fd.blank?vaa=1&amp;vcp=1&amp;vis=1&amp;pid=aeb983fdd&amp;color=0,0,0&amp;vpa=105&amp;vtp=1&amp;vaab=1&amp;bbb=1"/>
          <p:cNvSpPr/>
          <p:nvPr/>
        </p:nvSpPr>
        <p:spPr>
          <a:xfrm>
            <a:off x="549815" y="42238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心室</a:t>
            </a:r>
            <a:endParaRPr lang="en-US" altLang="zh-CN" sz="2800" dirty="0"/>
          </a:p>
        </p:txBody>
      </p:sp>
      <p:sp>
        <p:nvSpPr>
          <p:cNvPr id="7" name="QB_7_AN.3_1#b57c3a7fd.blank?vaa=1&amp;vcp=1&amp;vis=1&amp;pid=aeb983fdd&amp;color=0,0,0&amp;vpa=106&amp;vtp=1&amp;vaab=1&amp;bbb=1"/>
          <p:cNvSpPr/>
          <p:nvPr/>
        </p:nvSpPr>
        <p:spPr>
          <a:xfrm>
            <a:off x="2327814" y="42238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  <p:sp>
        <p:nvSpPr>
          <p:cNvPr id="8" name="QB_7_AN.4_1#b57c3a7fd.blank?vaa=1&amp;vcp=1&amp;vis=1&amp;pid=aeb983fdd&amp;color=0,0,0&amp;vpa=107&amp;vtp=1&amp;vaab=1&amp;bbb=1"/>
          <p:cNvSpPr/>
          <p:nvPr/>
        </p:nvSpPr>
        <p:spPr>
          <a:xfrm>
            <a:off x="6239415" y="42238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瓣膜</a:t>
            </a:r>
            <a:endParaRPr lang="en-US" altLang="zh-CN" sz="2800" dirty="0"/>
          </a:p>
        </p:txBody>
      </p:sp>
      <p:sp>
        <p:nvSpPr>
          <p:cNvPr id="10" name="QB_7_AN.144_1#b57c3a7fd.blank?vaa=1&amp;vcp=1&amp;vis=1&amp;pid=aeb983fdd&amp;color=0,0,0&amp;vpa=108&amp;vtp=1&amp;vaab=1&amp;bbb=1"/>
          <p:cNvSpPr/>
          <p:nvPr/>
        </p:nvSpPr>
        <p:spPr>
          <a:xfrm>
            <a:off x="4283615" y="487156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肺静脉</a:t>
            </a:r>
            <a:endParaRPr lang="en-US" altLang="zh-CN" sz="2800" dirty="0"/>
          </a:p>
        </p:txBody>
      </p:sp>
      <p:sp>
        <p:nvSpPr>
          <p:cNvPr id="11" name="QB_7_AN.145_1#b57c3a7fd.blank?vaa=1&amp;vcp=1&amp;vis=1&amp;pid=aeb983fdd&amp;color=0,0,0&amp;vpa=109&amp;vtp=1&amp;vaab=1&amp;bbb=1"/>
          <p:cNvSpPr/>
          <p:nvPr/>
        </p:nvSpPr>
        <p:spPr>
          <a:xfrm>
            <a:off x="2327814" y="549830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全身各处</a:t>
            </a:r>
            <a:endParaRPr lang="en-US" altLang="zh-CN" sz="2800" dirty="0"/>
          </a:p>
        </p:txBody>
      </p:sp>
      <p:sp>
        <p:nvSpPr>
          <p:cNvPr id="12" name="QB_7_AN.146_1#b57c3a7fd.blank?vaa=1&amp;vcp=1&amp;vis=1&amp;pid=aeb983fdd&amp;color=0,0,0&amp;vpa=110&amp;vtp=1&amp;vaab=1&amp;bbb=1"/>
          <p:cNvSpPr/>
          <p:nvPr/>
        </p:nvSpPr>
        <p:spPr>
          <a:xfrm>
            <a:off x="8373014" y="549830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肺动脉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114ed3e5.fixed?vcp=1&amp;pid=258625ee8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人体内物质的运输</a:t>
            </a:r>
            <a:endParaRPr lang="en-US" altLang="zh-CN" sz="4000" dirty="0"/>
          </a:p>
        </p:txBody>
      </p:sp>
      <p:sp>
        <p:nvSpPr>
          <p:cNvPr id="3" name="C_4_BD#3114ed3e5.fixed?vcp=1&amp;pid=258625ee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47_1#5e7c8d0a9?htil=5&amp;vaa=1&amp;vcp=1&amp;vis=1&amp;pid=3114ed3e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6215" y="959580"/>
            <a:ext cx="2825496" cy="320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147_2#5e7c8d0a9?htil=5&amp;vaa=1&amp;vcp=1&amp;vis=1&amp;pid=3114ed3e5&amp;color=0,0,0&amp;vtp=1&amp;vaab=1&amp;bt=1&amp;bbb=1&amp;hb=1&amp;hs=1"/>
          <p:cNvSpPr/>
          <p:nvPr/>
        </p:nvSpPr>
        <p:spPr>
          <a:xfrm>
            <a:off x="539496" y="941292"/>
            <a:ext cx="8147304" cy="31944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广西·中考）假期结束，小黄同学感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到身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心疲惫、腹胀恶心。经诊断，这是“假期综合征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假期综合征”主要是因为假期长时间使用电子设备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睡眠不足，加之假期饮食不规律、不节制，久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坐不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动。下图为人体部分器官示意图，据图回答下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题。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148_1#902d3992b?htil=5&amp;vaa=1&amp;vcp=1&amp;vis=1&amp;pid=5e7c8d0a9&amp;color=0,0,0&amp;vtp=1&amp;vaab=1&amp;bbb=1&amp;hb=1&amp;hs=1"/>
              <p:cNvSpPr/>
              <p:nvPr/>
            </p:nvSpPr>
            <p:spPr>
              <a:xfrm>
                <a:off x="539496" y="4241852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（1）假期长时间使用电子设备使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填器官名称）过度兴奋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影响睡眠，导致身心疲惫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148_1#902d3992b?htil=5&amp;vaa=1&amp;vcp=1&amp;vis=1&amp;pid=5e7c8d0a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41852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r="-329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49_1#902d3992b.blank?vaa=1&amp;vcp=1&amp;vis=1&amp;pid=5e7c8d0a9&amp;color=0,0,0&amp;vpa=111&amp;vtp=1&amp;vaab=1&amp;bbb=1"/>
          <p:cNvSpPr/>
          <p:nvPr/>
        </p:nvSpPr>
        <p:spPr>
          <a:xfrm>
            <a:off x="6175915" y="421137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50_1#0d613adc4?htil=6&amp;vaa=1&amp;vcp=1&amp;vis=1&amp;pid=5e7c8d0a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6757" y="639540"/>
            <a:ext cx="2990088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150_2#0d613adc4?htil=6&amp;vaa=1&amp;vcp=1&amp;vis=1&amp;pid=5e7c8d0a9&amp;color=0,0,0&amp;vtp=1&amp;vaab=1&amp;bt=1&amp;bbb=1&amp;hb=1&amp;hs=1"/>
              <p:cNvSpPr/>
              <p:nvPr/>
            </p:nvSpPr>
            <p:spPr>
              <a:xfrm>
                <a:off x="539496" y="621252"/>
                <a:ext cx="7991856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（2）正常情况下，营养物质经消化吸收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，输送到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心脏后，再经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填“静脉”或“动脉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”）运送到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身体各处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。长时间饮食不规律或不节制可影响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填器官名称）的正常蠕动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，食物不能与消化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液充分混合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，导致消化不良、腹胀恶心。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150_2#0d613adc4?htil=6&amp;vaa=1&amp;vcp=1&amp;vis=1&amp;pid=5e7c8d0a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21252"/>
                <a:ext cx="7991856" cy="3144457"/>
              </a:xfrm>
              <a:prstGeom prst="rect">
                <a:avLst/>
              </a:prstGeom>
              <a:blipFill>
                <a:blip r:embed="rId4"/>
                <a:stretch>
                  <a:fillRect l="-2746" r="-153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1_1#0d613adc4.blank?vaa=1&amp;vcp=1&amp;vis=1&amp;pid=5e7c8d0a9&amp;color=0,0,0&amp;vpa=112&amp;vtp=1&amp;vaab=1&amp;bbb=1"/>
          <p:cNvSpPr/>
          <p:nvPr/>
        </p:nvSpPr>
        <p:spPr>
          <a:xfrm>
            <a:off x="2683414" y="123847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  <p:sp>
        <p:nvSpPr>
          <p:cNvPr id="5" name="QB_6_AN.2_1#0d613adc4.blank?vaa=1&amp;vcp=1&amp;vis=1&amp;pid=5e7c8d0a9&amp;color=0,0,0&amp;vpa=113&amp;vtp=1&amp;vaab=1"/>
          <p:cNvSpPr/>
          <p:nvPr/>
        </p:nvSpPr>
        <p:spPr>
          <a:xfrm>
            <a:off x="549815" y="253387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胃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153_1#785f11b05?htil=6&amp;vaa=1&amp;vcp=1&amp;vis=1&amp;pid=5e7c8d0a9&amp;color=0,0,0&amp;vtp=1&amp;vaab=1&amp;bbb=1&amp;hb=1&amp;hs=1"/>
              <p:cNvSpPr/>
              <p:nvPr/>
            </p:nvSpPr>
            <p:spPr>
              <a:xfrm>
                <a:off x="539496" y="3819874"/>
                <a:ext cx="7991856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（3）肺是呼吸系统的主要器官，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中的肺泡壁和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BD.153_1#785f11b05?htil=6&amp;vaa=1&amp;vcp=1&amp;vis=1&amp;pid=5e7c8d0a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19874"/>
                <a:ext cx="7991856" cy="553657"/>
              </a:xfrm>
              <a:prstGeom prst="rect">
                <a:avLst/>
              </a:prstGeom>
              <a:blipFill>
                <a:blip r:embed="rId5"/>
                <a:stretch>
                  <a:fillRect l="-2746" t="-1111" b="-4000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154_1#785f11b05.blank?vaa=1&amp;vcp=1&amp;vis=1&amp;pid=5e7c8d0a9&amp;color=0,0,0&amp;vpa=114&amp;vtp=1&amp;vaab=1&amp;bbb=1"/>
          <p:cNvSpPr/>
          <p:nvPr/>
        </p:nvSpPr>
        <p:spPr>
          <a:xfrm>
            <a:off x="8728614" y="434578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气体交换</a:t>
            </a:r>
            <a:endParaRPr lang="en-US" altLang="zh-CN" sz="2800" dirty="0"/>
          </a:p>
        </p:txBody>
      </p:sp>
      <p:sp>
        <p:nvSpPr>
          <p:cNvPr id="8" name="QB_6_AN.155_1#785f11b05.blank?vaa=1&amp;vcp=1&amp;vis=1&amp;pid=5e7c8d0a9&amp;color=0,0,0&amp;vpa=115&amp;vtp=1&amp;vaab=1&amp;bbb=1"/>
          <p:cNvSpPr/>
          <p:nvPr/>
        </p:nvSpPr>
        <p:spPr>
          <a:xfrm>
            <a:off x="7306214" y="562022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</a:t>
            </a:r>
            <a:endParaRPr lang="en-US" altLang="zh-CN" sz="2800" dirty="0"/>
          </a:p>
        </p:txBody>
      </p:sp>
      <p:sp>
        <p:nvSpPr>
          <p:cNvPr id="9" name="QB_6_BD.153_1#785f11b05?htil=6&amp;vaa=1&amp;vcp=1&amp;vis=1&amp;pid=5e7c8d0a9&amp;color=0,0,0&amp;vtp=1&amp;vaab=1&amp;bbb=1&amp;hb=1&amp;hs=1">
            <a:extLst>
              <a:ext uri="{FF2B5EF4-FFF2-40B4-BE49-F238E27FC236}">
                <a16:creationId xmlns:a16="http://schemas.microsoft.com/office/drawing/2014/main" id="{9F5BA705-F582-F74D-CC0C-61AF824BECCC}"/>
              </a:ext>
            </a:extLst>
          </p:cNvPr>
          <p:cNvSpPr/>
          <p:nvPr/>
        </p:nvSpPr>
        <p:spPr>
          <a:xfrm>
            <a:off x="539496" y="4376261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毛细血管壁都只有一层上皮细胞，这样的结构有利于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。适当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运动可以加快氧气在体内的运输，细胞能够利用更多氧气分解有机物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（如糖类），产生二氧化碳和水，同时释放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恢复体力。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56_1#1f5ef4fc0?htil=7&amp;vaa=1&amp;vcp=1&amp;vis=1&amp;pid=5e7c8d0a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5450" y="1143000"/>
            <a:ext cx="4114800" cy="459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56_2#1f5ef4fc0?htil=7&amp;vaa=1&amp;vcp=1&amp;vis=1&amp;pid=5e7c8d0a9&amp;color=0,0,0&amp;vtp=1&amp;vaab=1&amp;bt=1&amp;bbb=1&amp;hb=1"/>
          <p:cNvSpPr/>
          <p:nvPr/>
        </p:nvSpPr>
        <p:spPr>
          <a:xfrm>
            <a:off x="539496" y="1124712"/>
            <a:ext cx="6867144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（4）《黄帝内经》提出“食饮有节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，起居有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”的健康观。为了预防“假期综合征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们可以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答出一点即可）。</a:t>
            </a:r>
            <a:endParaRPr lang="en-US" altLang="zh-CN" sz="2800" dirty="0"/>
          </a:p>
        </p:txBody>
      </p:sp>
      <p:sp>
        <p:nvSpPr>
          <p:cNvPr id="4" name="QB_6_AN.157_1#1f5ef4fc0.blank?vaa=1&amp;vcp=1&amp;vis=1&amp;pid=5e7c8d0a9&amp;color=0,0,0&amp;vpa=116&amp;vtp=1&amp;vaab=1&amp;bbb=1&amp;hb=1"/>
          <p:cNvSpPr/>
          <p:nvPr/>
        </p:nvSpPr>
        <p:spPr>
          <a:xfrm>
            <a:off x="539496" y="2389632"/>
            <a:ext cx="6867144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规律饮食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（“合理膳食”“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适当运动” 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按时作息”或“少使用电子设备”）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9e3a091a.fixed?vcp=1&amp;pid=258625ee8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人体内物质的运输</a:t>
            </a:r>
            <a:endParaRPr lang="en-US" altLang="zh-CN" sz="4000" dirty="0"/>
          </a:p>
        </p:txBody>
      </p:sp>
      <p:sp>
        <p:nvSpPr>
          <p:cNvPr id="3" name="C_4_BD#89e3a091a.fixed?vcp=1&amp;pid=258625ee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5e7c8d0a9?htil=8&amp;vaa=1&amp;vcp=1&amp;vis=1&amp;pid=3114ed3e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5944" y="561153"/>
            <a:ext cx="2935224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5e7c8d0a9?htil=8&amp;vaa=1&amp;vcp=1&amp;vis=1&amp;pid=3114ed3e5&amp;color=0,0,0&amp;vtp=1&amp;vaab=1&amp;bt=1&amp;bbb=1&amp;hb=1"/>
          <p:cNvSpPr/>
          <p:nvPr/>
        </p:nvSpPr>
        <p:spPr>
          <a:xfrm>
            <a:off x="539496" y="542865"/>
            <a:ext cx="804672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/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/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熟练掌握人体各大系统的结构和功能与各大系统之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/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间的联系是解题关键。A为大脑，假期长时间使用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/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电子设备使其过度兴奋，影响睡眠，导致身心疲惫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/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血液循环分为体循环和肺循环，其循环途径如下图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4" name="QO_5_EX.1_1#5e7c8d0a9?vaa=1&amp;vcp=1&amp;vis=1&amp;pid=3114ed3e5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0728" y="2737541"/>
            <a:ext cx="4678358" cy="35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5e7c8d0a9?vaa=1&amp;vcp=1&amp;vis=1&amp;pid=3114ed3e5&amp;color=0,0,0&amp;vtp=1&amp;vaab=1&amp;bt=1&amp;bbb=1&amp;hb=1"/>
          <p:cNvSpPr/>
          <p:nvPr/>
        </p:nvSpPr>
        <p:spPr>
          <a:xfrm>
            <a:off x="539496" y="554400"/>
            <a:ext cx="11109960" cy="58293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由此可见，正常情况下，营养物质经消化吸收，输送到心脏后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经动脉运送到身体各处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。C胃的作用是暂时贮存食物、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初步消化蛋白质，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胃的蠕动能使食物与消化液充分混合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，有利于蛋白质的消化。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B肺泡是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气体交换的场所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，肺泡外面包绕着丰富的毛细血管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，肺泡壁和毛细血管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壁都很薄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，只由一层上皮细胞构成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，这样使肺泡与血液很容易发生气体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。活细胞利用氧，将有机物分解成二氧化碳和水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，并且将储存在有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机物中的能量释放出来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，供给生命活动的需要，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这个过程叫作呼吸作用；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，适当运动可以加快氧气在体内的运输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，细胞能够利用更多氧气分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解有机物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（如糖类），产生二氧化碳和水，同时释放能量，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恢复体力。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5e7c8d0a9?vaa=1&amp;vcp=1&amp;vis=1&amp;pid=3114ed3e5&amp;color=0,0,0&amp;vtp=1&amp;vaab=1&amp;bt=1&amp;bbb=1&amp;hb=1">
            <a:extLst>
              <a:ext uri="{FF2B5EF4-FFF2-40B4-BE49-F238E27FC236}">
                <a16:creationId xmlns:a16="http://schemas.microsoft.com/office/drawing/2014/main" id="{88149A4F-4986-0FA1-2D2F-99C96CD1D969}"/>
              </a:ext>
            </a:extLst>
          </p:cNvPr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根据题干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“‘假期综合征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’主要是因为假期长时间使用电子设备导致睡眠不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，加之假期饮食不规律、不节制，久坐不动”的描述，为了预防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“假期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综合征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”，我们可以规律饮食、合理膳食、适当运动、按时作息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、少使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用电子设备等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34655047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a284d5a0.fixed?vcp=1&amp;pid=258625ee8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人体内物质的运输</a:t>
            </a:r>
            <a:endParaRPr lang="en-US" altLang="zh-CN" sz="4000" dirty="0"/>
          </a:p>
        </p:txBody>
      </p:sp>
      <p:sp>
        <p:nvSpPr>
          <p:cNvPr id="3" name="C_4_BD#da284d5a0.fixed?vcp=1&amp;pid=258625ee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75642278?vcp=1&amp;pid=da284d5a0&amp;color=0,170,129&amp;vtp=1&amp;vaab=1&amp;bt=1&amp;bbb=1"/>
          <p:cNvSpPr/>
          <p:nvPr/>
        </p:nvSpPr>
        <p:spPr>
          <a:xfrm>
            <a:off x="539496" y="554400"/>
            <a:ext cx="11109960" cy="5695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pic>
        <p:nvPicPr>
          <p:cNvPr id="3" name="QC_6_BD.159_1#535685fe7?htil=9&amp;vaa=1&amp;vcp=1&amp;vis=1&amp;pid=77564227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79992" y="1322543"/>
            <a:ext cx="255117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59_2#535685fe7?htil=9&amp;sp=1&amp;vaa=1&amp;vcp=1&amp;vis=1&amp;pid=775642278&amp;color=0,0,0&amp;vtp=1&amp;vaab=1&amp;bbb=1&amp;hs=1"/>
          <p:cNvSpPr/>
          <p:nvPr/>
        </p:nvSpPr>
        <p:spPr>
          <a:xfrm>
            <a:off x="539496" y="1185384"/>
            <a:ext cx="8421624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右图所示是血液分层实验，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有关说法错误的是(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AN.1_1#535685fe7.bracket?vaa=1&amp;vcp=1&amp;vis=1&amp;pid=775642278&amp;color=0,0,0&amp;vpa=117&amp;vtp=1&amp;vaab=1"/>
          <p:cNvSpPr/>
          <p:nvPr/>
        </p:nvSpPr>
        <p:spPr>
          <a:xfrm>
            <a:off x="8195214" y="1169446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6_BD.159_3#535685fe7.choices?htil=9&amp;vaa=1&amp;vcp=1&amp;vis=1&amp;pid=775642278&amp;color=0,0,0&amp;vtp=1&amp;vaab=1&amp;bbb=1&amp;hs=1"/>
          <p:cNvSpPr/>
          <p:nvPr/>
        </p:nvSpPr>
        <p:spPr>
          <a:xfrm>
            <a:off x="539496" y="1714100"/>
            <a:ext cx="8421624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4318762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①是抗凝剂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.②是血浆</a:t>
            </a:r>
            <a:endParaRPr lang="en-US" altLang="zh-CN" sz="2800" dirty="0"/>
          </a:p>
          <a:p>
            <a:pPr latinLnBrk="1">
              <a:lnSpc>
                <a:spcPts val="4100"/>
              </a:lnSpc>
              <a:tabLst>
                <a:tab pos="4318762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③是白细胞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.④是红细胞</a:t>
            </a:r>
            <a:endParaRPr lang="en-US" altLang="zh-CN" sz="2800" dirty="0"/>
          </a:p>
        </p:txBody>
      </p:sp>
      <p:sp>
        <p:nvSpPr>
          <p:cNvPr id="7" name="QC_6_BD.161_1#83a1287d3?sp=1&amp;vaa=1&amp;vcp=1&amp;vis=1&amp;pid=775642278&amp;color=0,0,0&amp;vtp=1&amp;vaab=1&amp;bbb=1&amp;hs=1"/>
          <p:cNvSpPr/>
          <p:nvPr/>
        </p:nvSpPr>
        <p:spPr>
          <a:xfrm>
            <a:off x="539496" y="4155739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血液是人体内的液体组织，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其中血浆的主要功能是(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8" name="QC_6_AN.162_1#83a1287d3.bracket?vaa=1&amp;vcp=1&amp;vis=1&amp;pid=775642278&amp;color=0,0,0&amp;vpa=118&amp;vtp=1&amp;vaab=1"/>
          <p:cNvSpPr/>
          <p:nvPr/>
        </p:nvSpPr>
        <p:spPr>
          <a:xfrm>
            <a:off x="8906414" y="4139801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C_6_BD.161_2#83a1287d3?vaa=1&amp;vcp=1&amp;vis=1&amp;pid=775642278&amp;color=0,0,0&amp;vtp=1&amp;vaab=1&amp;bbb=1&amp;hb=1&amp;hs=1"/>
          <p:cNvSpPr/>
          <p:nvPr/>
        </p:nvSpPr>
        <p:spPr>
          <a:xfrm>
            <a:off x="539496" y="4683615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①运输养料和废物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②促进止血、加速凝血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运输氧气和部分二氧化碳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运载血细胞</a:t>
            </a:r>
            <a:endParaRPr lang="en-US" altLang="zh-CN" sz="2800" dirty="0"/>
          </a:p>
        </p:txBody>
      </p:sp>
      <p:sp>
        <p:nvSpPr>
          <p:cNvPr id="10" name="QC_6_BD.161_3#83a1287d3.choices?vaa=1&amp;vcp=1&amp;vis=1&amp;pid=775642278&amp;color=0,0,0&amp;vtp=1&amp;vaab=1&amp;bbb=1&amp;hs=1"/>
          <p:cNvSpPr/>
          <p:nvPr/>
        </p:nvSpPr>
        <p:spPr>
          <a:xfrm>
            <a:off x="539496" y="5780832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8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3_1#cda5c8f31?sp=1&amp;vaa=1&amp;vcp=1&amp;vis=1&amp;pid=775642278&amp;color=0,0,0&amp;vtp=1&amp;vaab=1&amp;bt=1&amp;bbb=1"/>
          <p:cNvSpPr/>
          <p:nvPr/>
        </p:nvSpPr>
        <p:spPr>
          <a:xfrm>
            <a:off x="539496" y="11879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下图是人体内三种血管的示意图，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下列有关叙述不正确的是(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64_1#cda5c8f31.bracket?vaa=1&amp;vcp=1&amp;vis=1&amp;pid=775642278&amp;color=0,0,0&amp;vpa=119&amp;vtp=1&amp;vaab=1"/>
          <p:cNvSpPr/>
          <p:nvPr/>
        </p:nvSpPr>
        <p:spPr>
          <a:xfrm>
            <a:off x="10328814" y="11745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4" name="QC_6_BD.163_2#cda5c8f31?vaa=1&amp;vcp=1&amp;vis=1&amp;pid=7756422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9896" y="1874107"/>
            <a:ext cx="4709160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63_3#cda5c8f31.choices?vaa=1&amp;vcp=1&amp;vis=1&amp;pid=775642278&amp;color=0,0,0&amp;vtp=1&amp;vaab=1&amp;bbb=1"/>
          <p:cNvSpPr/>
          <p:nvPr/>
        </p:nvSpPr>
        <p:spPr>
          <a:xfrm>
            <a:off x="539496" y="313140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A.一般情况下，①血管内有瓣膜，②血管内无瓣膜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.②血管中的血液一定为动脉血，血流速度最快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.③代表毛细血管，管壁最薄，管腔最小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.吸气时，空气中的氧气透过肺泡壁进入③，由血液中的红细胞携带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65_1#8921af9ec?sp=1&amp;vaa=1&amp;vcp=1&amp;vis=1&amp;pid=775642278&amp;color=0,0,0&amp;vtp=1&amp;vaab=1&amp;bt=1&amp;bbb=1&amp;hb=1"/>
          <p:cNvSpPr/>
          <p:nvPr/>
        </p:nvSpPr>
        <p:spPr>
          <a:xfrm>
            <a:off x="539496" y="88188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（广西北部湾·中考）下图为人体血液循环示意图，下列有关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66_1#8921af9ec.bracket?vaa=1&amp;vcp=1&amp;vis=1&amp;pid=775642278&amp;color=0,0,0&amp;vpa=120&amp;vtp=1&amp;vaab=1"/>
          <p:cNvSpPr/>
          <p:nvPr/>
        </p:nvSpPr>
        <p:spPr>
          <a:xfrm>
            <a:off x="1599431" y="154639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6_BD.165_2#8921af9ec?htil=10&amp;vaa=1&amp;vcp=1&amp;vis=1&amp;pid=77564227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007" y="2218817"/>
            <a:ext cx="4059936" cy="300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65_3#8921af9ec.choices?htil=10&amp;vaa=1&amp;vcp=1&amp;vis=1&amp;pid=775642278&amp;color=0,0,0&amp;vtp=1&amp;vaab=1&amp;bbb=1&amp;hb=1"/>
              <p:cNvSpPr/>
              <p:nvPr/>
            </p:nvSpPr>
            <p:spPr>
              <a:xfrm>
                <a:off x="539496" y="2164905"/>
                <a:ext cx="6922008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A.心房与动脉相连，心室与静脉相连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.当血液流经①后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，血液由动脉血变为静脉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.右心房是肺循环的起点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.体循环是指血液流经“左心室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②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右心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”的过程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65_3#8921af9ec.choices?htil=10&amp;vaa=1&amp;vcp=1&amp;vis=1&amp;pid=77564227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64905"/>
                <a:ext cx="6922008" cy="3792157"/>
              </a:xfrm>
              <a:prstGeom prst="rect">
                <a:avLst/>
              </a:prstGeom>
              <a:blipFill>
                <a:blip r:embed="rId4"/>
                <a:stretch>
                  <a:fillRect l="-3172" r="-1498" b="-57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67_1#0405f5a20?htil=11&amp;vaa=1&amp;vcp=1&amp;vis=1&amp;pid=77564227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52003" y="572691"/>
            <a:ext cx="1066393" cy="1169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67_2#0405f5a20?htil=11&amp;sp=1&amp;vaa=1&amp;vcp=1&amp;vis=1&amp;pid=775642278&amp;color=0,0,0&amp;vtp=1&amp;vaab=1&amp;bt=1&amp;bbb=1&amp;hb=1&amp;hs=1"/>
          <p:cNvSpPr/>
          <p:nvPr/>
        </p:nvSpPr>
        <p:spPr>
          <a:xfrm>
            <a:off x="539496" y="554400"/>
            <a:ext cx="9089136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静脉瓣膜不正常可能会使静脉压过高，造成静脉曲张。</a:t>
            </a:r>
          </a:p>
          <a:p>
            <a:pPr latinLnBrk="1">
              <a:lnSpc>
                <a:spcPts val="46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图是人体静脉瓣的活动示意图，下列有关静脉瓣的主要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0405f5a20.bracket?vaa=1&amp;vcp=1&amp;vis=1&amp;pid=775642278&amp;color=0,0,0&amp;vpa=121&amp;vtp=1&amp;vaab=1"/>
          <p:cNvSpPr/>
          <p:nvPr/>
        </p:nvSpPr>
        <p:spPr>
          <a:xfrm>
            <a:off x="3661315" y="1713021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67_3#0405f5a20.choices?vaa=1&amp;vcp=1&amp;vis=1&amp;pid=775642278&amp;color=0,0,0&amp;vtp=1&amp;vaab=1&amp;bbb=1&amp;hs=1"/>
          <p:cNvSpPr/>
          <p:nvPr/>
        </p:nvSpPr>
        <p:spPr>
          <a:xfrm>
            <a:off x="539496" y="2279823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.维持正常血压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B.减慢血液流速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C.控制血液流量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.防止血液倒流</a:t>
            </a:r>
            <a:endParaRPr lang="en-US" altLang="zh-CN" sz="2800" dirty="0"/>
          </a:p>
        </p:txBody>
      </p:sp>
      <p:sp>
        <p:nvSpPr>
          <p:cNvPr id="6" name="QC_6_BD.169_1#5f4524914?vaa=1&amp;vcp=1&amp;vis=1&amp;pid=775642278&amp;color=0,0,0&amp;vtp=1&amp;vaab=1&amp;bbb=1&amp;hb=1&amp;hs=1"/>
          <p:cNvSpPr/>
          <p:nvPr/>
        </p:nvSpPr>
        <p:spPr>
          <a:xfrm>
            <a:off x="539496" y="2844973"/>
            <a:ext cx="11109960" cy="112011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（湖南益阳·模拟）每年6月14日是世界献血日。关于献血与输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C_6_AN.170_1#5f4524914.bracket?vaa=1&amp;vcp=1&amp;vis=1&amp;pid=775642278&amp;color=0,0,0&amp;vpa=122&amp;vtp=1&amp;vaab=1"/>
          <p:cNvSpPr/>
          <p:nvPr/>
        </p:nvSpPr>
        <p:spPr>
          <a:xfrm>
            <a:off x="2566127" y="3523064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C_6_BD.169_2#5f4524914.choices?vaa=1&amp;vcp=1&amp;vis=1&amp;pid=775642278&amp;color=0,0,0&amp;vtp=1&amp;vaab=1&amp;bbb=1&amp;hs=1"/>
              <p:cNvSpPr/>
              <p:nvPr/>
            </p:nvSpPr>
            <p:spPr>
              <a:xfrm>
                <a:off x="539496" y="3990451"/>
                <a:ext cx="11109960" cy="22586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A.献血时应从静脉血管采血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.严重贫血的人应输入血小板治疗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.异型输血容易导致红细胞凝集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.健康成人每次献血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毫升不影响健康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QC_6_BD.169_2#5f4524914.choices?vaa=1&amp;vcp=1&amp;vis=1&amp;pid=775642278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90451"/>
                <a:ext cx="11109960" cy="2258632"/>
              </a:xfrm>
              <a:prstGeom prst="rect">
                <a:avLst/>
              </a:prstGeom>
              <a:blipFill>
                <a:blip r:embed="rId4"/>
                <a:stretch>
                  <a:fillRect l="-1976" t="-1622" b="-94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e6d96d68?vcp=1&amp;pid=da284d5a0&amp;color=0,170,129&amp;vtp=1&amp;vaab=1&amp;bt=1&amp;bbb=1"/>
          <p:cNvSpPr/>
          <p:nvPr/>
        </p:nvSpPr>
        <p:spPr>
          <a:xfrm>
            <a:off x="539496" y="554400"/>
            <a:ext cx="11109960" cy="5988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6_BD.171_1#06ae94979?vaa=1&amp;vcp=1&amp;vis=1&amp;pid=0e6d96d68&amp;color=0,0,0&amp;vtp=1&amp;vaab=1&amp;bbb=1&amp;hb=1"/>
          <p:cNvSpPr/>
          <p:nvPr/>
        </p:nvSpPr>
        <p:spPr>
          <a:xfrm>
            <a:off x="539496" y="1224868"/>
            <a:ext cx="11109960" cy="109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某同学因为严重腹泻需要输液治疗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，消炎药物和生理盐水通过血管输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入他的体内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有关叙述正确的是(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73_1#06ae94979.bracket?vaa=1&amp;vcp=1&amp;vis=1&amp;pid=0e6d96d68&amp;color=0,0,0&amp;vpa=123&amp;vtp=1&amp;vaab=1"/>
          <p:cNvSpPr/>
          <p:nvPr/>
        </p:nvSpPr>
        <p:spPr>
          <a:xfrm>
            <a:off x="5794915" y="1796114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171_2#06ae94979.choices?vaa=1&amp;vcp=1&amp;vis=1&amp;pid=0e6d96d68&amp;color=0,0,0&amp;vtp=1&amp;vaab=1&amp;bbb=1"/>
          <p:cNvSpPr/>
          <p:nvPr/>
        </p:nvSpPr>
        <p:spPr>
          <a:xfrm>
            <a:off x="539496" y="2377674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A.输液时针头应插入动脉血管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.消炎药物和生理盐水最先进入心脏的右心房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.药物只会在消化道处发挥药效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.药物只经过体循环不会经过肺循环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1_1#06ae94979?vaa=1&amp;vcp=1&amp;vis=1&amp;pid=0e6d96d68&amp;color=0,0,0&amp;vtp=1&amp;vaab=1&amp;bbb=1&amp;hb=1"/>
              <p:cNvSpPr/>
              <p:nvPr/>
            </p:nvSpPr>
            <p:spPr>
              <a:xfrm>
                <a:off x="539496" y="4631988"/>
                <a:ext cx="11109960" cy="16744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药物经上肢静脉进入下腔静脉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右心房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右心室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肺动脉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肺部的毛细血管网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肺静脉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左心房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左心室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主动脉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肠动脉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肠部毛细血管网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AS.1_1#06ae94979?vaa=1&amp;vcp=1&amp;vis=1&amp;pid=0e6d96d6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31988"/>
                <a:ext cx="11109960" cy="1674432"/>
              </a:xfrm>
              <a:prstGeom prst="rect">
                <a:avLst/>
              </a:prstGeom>
              <a:blipFill>
                <a:blip r:embed="rId3"/>
                <a:stretch>
                  <a:fillRect l="-1976" t="-2182" b="-1090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4_1#3133e51fe?sp=1&amp;vaa=1&amp;vcp=1&amp;vis=1&amp;pid=0e6d96d68&amp;color=0,0,0&amp;vtp=1&amp;vaab=1&amp;bt=1&amp;bbb=1"/>
          <p:cNvSpPr/>
          <p:nvPr/>
        </p:nvSpPr>
        <p:spPr>
          <a:xfrm>
            <a:off x="539496" y="8377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请根据下面血液化验报告单的化验结果，回答下列问题。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0" name="QO_6_BD.174_2#3133e51fe?colgroup=30&amp;vaa=1&amp;vcp=1&amp;vis=1&amp;pid=0e6d96d68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4999555"/>
                  </p:ext>
                </p:extLst>
              </p:nvPr>
            </p:nvGraphicFramePr>
            <p:xfrm>
              <a:off x="539496" y="1519395"/>
              <a:ext cx="11073384" cy="4487485"/>
            </p:xfrm>
            <a:graphic>
              <a:graphicData uri="http://schemas.openxmlformats.org/drawingml/2006/table">
                <a:tbl>
                  <a:tblPr/>
                  <a:tblGrid>
                    <a:gridCol w="29900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6576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4256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 gridSpan="3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XXX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医院血液化验报告单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49021">
                    <a:tc gridSpan="3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NO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：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0050898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gridSpan="3"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姓名：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XX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年龄:41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性别:男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科别：急诊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测定值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正常参考范围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红细胞总数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4.37×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(4∼5.5)×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血红蛋白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135 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(120∼160)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g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/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白细胞总数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5.4×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(4.0∼10.0)×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9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血小板总数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2.53×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(1.0∼3.0)×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11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L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0" name="QO_6_BD.174_2#3133e51fe?colgroup=30&amp;vaa=1&amp;vcp=1&amp;vis=1&amp;pid=0e6d96d68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4999555"/>
                  </p:ext>
                </p:extLst>
              </p:nvPr>
            </p:nvGraphicFramePr>
            <p:xfrm>
              <a:off x="539496" y="1519395"/>
              <a:ext cx="11073384" cy="4487485"/>
            </p:xfrm>
            <a:graphic>
              <a:graphicData uri="http://schemas.openxmlformats.org/drawingml/2006/table">
                <a:tbl>
                  <a:tblPr/>
                  <a:tblGrid>
                    <a:gridCol w="29900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6576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42569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484">
                    <a:tc grid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5" t="-5376" r="-110" b="-723656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49021">
                    <a:tc grid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5" t="-108889" r="-110" b="-647778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 grid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5" t="-202151" r="-110" b="-52688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测定值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正常参考范围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红细胞总数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2000" t="-397849" r="-121333" b="-331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0413" t="-397849" r="-275" b="-3311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血红蛋白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2000" t="-497849" r="-121333" b="-231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0413" t="-497849" r="-275" b="-2311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白细胞总数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2000" t="-597849" r="-121333" b="-131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0413" t="-597849" r="-275" b="-1311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血小板总数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2000" t="-697849" r="-121333" b="-31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0413" t="-697849" r="-275" b="-311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009a68bd?vcp=1&amp;pid=89e3a091a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485900"/>
            <a:ext cx="11073384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C81CE6E-15DA-E6B4-4DA7-F2EB894CEC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078" y="2569192"/>
            <a:ext cx="333375" cy="21431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4_3#3133e51fe?vaa=1&amp;vcp=1&amp;vis=1&amp;pid=0e6d96d68&amp;color=0,0,0&amp;mp=1&amp;vtp=1&amp;vaab=1&amp;bt=1&amp;bbb=1"/>
          <p:cNvSpPr/>
          <p:nvPr/>
        </p:nvSpPr>
        <p:spPr>
          <a:xfrm>
            <a:off x="539496" y="21826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请你做个小医生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通过看化验单结果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帮忙诊断一下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:</a:t>
            </a:r>
            <a:endParaRPr lang="en-US" altLang="zh-CN" sz="2800" dirty="0"/>
          </a:p>
        </p:txBody>
      </p:sp>
      <p:sp>
        <p:nvSpPr>
          <p:cNvPr id="3" name="QB_7_BD.175_1#d03b26dd8?vaa=1&amp;vcp=1&amp;vis=1&amp;pid=3133e51fe&amp;color=0,0,0&amp;vtp=1&amp;vaab=1&amp;bbb=1"/>
          <p:cNvSpPr/>
          <p:nvPr/>
        </p:nvSpPr>
        <p:spPr>
          <a:xfrm>
            <a:off x="539496" y="2814891"/>
            <a:ext cx="11460163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（1）在化验单中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他的化验项目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是异常的。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（2）诊断他可能患的病是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（3）应多吃含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丰富的食物，配合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药物治疗。</a:t>
            </a:r>
            <a:endParaRPr lang="en-US" altLang="zh-CN" sz="2800" dirty="0"/>
          </a:p>
        </p:txBody>
      </p:sp>
      <p:sp>
        <p:nvSpPr>
          <p:cNvPr id="4" name="QB_7_AN.1_1#d03b26dd8.blank?vaa=1&amp;vcp=1&amp;vis=1&amp;pid=3133e51fe&amp;color=0,0,0&amp;vpa=124&amp;vtp=1&amp;vaab=1&amp;bbb=1"/>
          <p:cNvSpPr/>
          <p:nvPr/>
        </p:nvSpPr>
        <p:spPr>
          <a:xfrm>
            <a:off x="5687890" y="2790215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红细胞总数</a:t>
            </a:r>
            <a:endParaRPr lang="en-US" altLang="zh-CN" sz="2800" dirty="0"/>
          </a:p>
        </p:txBody>
      </p:sp>
      <p:sp>
        <p:nvSpPr>
          <p:cNvPr id="5" name="QB_7_AN.2_1#d03b26dd8.blank?vaa=1&amp;vcp=1&amp;vis=1&amp;pid=3133e51fe&amp;color=0,0,0&amp;vpa=125&amp;vtp=1&amp;vaab=1&amp;bbb=1"/>
          <p:cNvSpPr/>
          <p:nvPr/>
        </p:nvSpPr>
        <p:spPr>
          <a:xfrm>
            <a:off x="8146795" y="2784411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白细胞总数</a:t>
            </a:r>
            <a:endParaRPr lang="en-US" altLang="zh-CN" sz="2800" dirty="0"/>
          </a:p>
        </p:txBody>
      </p:sp>
      <p:sp>
        <p:nvSpPr>
          <p:cNvPr id="7" name="QB_7_AN.3_1#d03b26dd8.blank?vaa=1&amp;vcp=1&amp;vis=1&amp;pid=3133e51fe&amp;color=0,0,0&amp;vpa=126&amp;vtp=1&amp;vaab=1&amp;bbb=1"/>
          <p:cNvSpPr/>
          <p:nvPr/>
        </p:nvSpPr>
        <p:spPr>
          <a:xfrm>
            <a:off x="4639215" y="34321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贫血</a:t>
            </a:r>
            <a:endParaRPr lang="en-US" altLang="zh-CN" sz="2800" dirty="0"/>
          </a:p>
        </p:txBody>
      </p:sp>
      <p:sp>
        <p:nvSpPr>
          <p:cNvPr id="8" name="QB_7_AN.4_1#d03b26dd8.blank?vaa=1&amp;vcp=1&amp;vis=1&amp;pid=3133e51fe&amp;color=0,0,0&amp;vpa=127&amp;vtp=1&amp;vaab=1&amp;bbb=1"/>
          <p:cNvSpPr/>
          <p:nvPr/>
        </p:nvSpPr>
        <p:spPr>
          <a:xfrm>
            <a:off x="6061615" y="34321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炎症</a:t>
            </a:r>
            <a:endParaRPr lang="en-US" altLang="zh-CN" sz="2800" dirty="0"/>
          </a:p>
        </p:txBody>
      </p:sp>
      <p:sp>
        <p:nvSpPr>
          <p:cNvPr id="10" name="QB_7_AN.182_1#d03b26dd8.blank?vaa=1&amp;vcp=1&amp;vis=1&amp;pid=3133e51fe&amp;color=0,0,0&amp;vpa=128&amp;vtp=1&amp;vaab=1"/>
          <p:cNvSpPr/>
          <p:nvPr/>
        </p:nvSpPr>
        <p:spPr>
          <a:xfrm>
            <a:off x="2861214" y="405885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铁</a:t>
            </a:r>
            <a:endParaRPr lang="en-US" altLang="zh-CN" sz="2800" dirty="0"/>
          </a:p>
        </p:txBody>
      </p:sp>
      <p:sp>
        <p:nvSpPr>
          <p:cNvPr id="11" name="QB_7_AN.183_1#d03b26dd8.blank?vaa=1&amp;vcp=1&amp;vis=1&amp;pid=3133e51fe&amp;color=0,0,0&amp;vpa=129&amp;vtp=1&amp;vaab=1&amp;bbb=1"/>
          <p:cNvSpPr/>
          <p:nvPr/>
        </p:nvSpPr>
        <p:spPr>
          <a:xfrm>
            <a:off x="3928015" y="405885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</a:t>
            </a:r>
            <a:endParaRPr lang="en-US" altLang="zh-CN" sz="2800" dirty="0"/>
          </a:p>
        </p:txBody>
      </p:sp>
      <p:sp>
        <p:nvSpPr>
          <p:cNvPr id="12" name="QB_7_AN.184_1#d03b26dd8.blank?vaa=1&amp;vcp=1&amp;vis=1&amp;pid=3133e51fe&amp;color=0,0,0&amp;vpa=130&amp;vtp=1&amp;vaab=1&amp;bbb=1"/>
          <p:cNvSpPr/>
          <p:nvPr/>
        </p:nvSpPr>
        <p:spPr>
          <a:xfrm>
            <a:off x="8195214" y="405885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eb80d619?vcp=1&amp;pid=da284d5a0&amp;color=0,170,129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O_6_BD.185_1#781a266b6?htil=12&amp;vaa=1&amp;vcp=1&amp;vis=1&amp;pid=feb80d61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8418" y="881233"/>
            <a:ext cx="4294282" cy="3835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6_BD.185_2#781a266b6?htil=12&amp;sp=1&amp;vaa=1&amp;vcp=1&amp;vis=1&amp;pid=feb80d619&amp;color=0,0,0&amp;vtp=1&amp;vaab=1&amp;bbb=1&amp;hb=1"/>
              <p:cNvSpPr/>
              <p:nvPr/>
            </p:nvSpPr>
            <p:spPr>
              <a:xfrm>
                <a:off x="539496" y="1267240"/>
                <a:ext cx="6620256" cy="3194401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9.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（广西北部湾·中考）创新题·知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识概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念图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如下图所示，图甲是人体心脏结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构模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式图，图乙是人体部分系统的生理活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式图，其中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表示两种不同的气体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。请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据图回答问题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O_6_BD.185_2#781a266b6?htil=12&amp;sp=1&amp;vaa=1&amp;vcp=1&amp;vis=1&amp;pid=feb80d61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6620256" cy="3194401"/>
              </a:xfrm>
              <a:prstGeom prst="rect">
                <a:avLst/>
              </a:prstGeom>
              <a:blipFill>
                <a:blip r:embed="rId4"/>
                <a:stretch>
                  <a:fillRect l="-3315" r="-5341" b="-49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86_1#c4a398c1f?htil=12&amp;vaa=1&amp;vcp=1&amp;vis=1&amp;pid=781a266b6&amp;color=0,0,0&amp;vtp=1&amp;vaab=1&amp;bbb=1&amp;hb=1&amp;hs=1">
            <a:extLst>
              <a:ext uri="{FF2B5EF4-FFF2-40B4-BE49-F238E27FC236}">
                <a16:creationId xmlns:a16="http://schemas.microsoft.com/office/drawing/2014/main" id="{64A318FE-87C4-FF77-F691-B404AAFFE55D}"/>
              </a:ext>
            </a:extLst>
          </p:cNvPr>
          <p:cNvSpPr/>
          <p:nvPr/>
        </p:nvSpPr>
        <p:spPr>
          <a:xfrm>
            <a:off x="539496" y="1433182"/>
            <a:ext cx="6620256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（1）图甲中，心室壁最厚的是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</a:t>
            </a:r>
            <a:r>
              <a:rPr lang="zh-CN" altLang="en-US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填序号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与②相连的血管是</a:t>
            </a:r>
            <a:r>
              <a:rPr lang="en-US" altLang="zh-CN" sz="2800" i="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，</a:t>
            </a:r>
            <a:endParaRPr lang="en-US" altLang="zh-CN" sz="28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3" name="QB_7_BD.186_1#c4a398c1f?htil=12&amp;vaa=1&amp;vcp=1&amp;vis=1&amp;pid=781a266b6&amp;color=0,0,0&amp;vtp=1&amp;vaab=1&amp;bbb=1&amp;hb=1&amp;hs=1">
            <a:extLst>
              <a:ext uri="{FF2B5EF4-FFF2-40B4-BE49-F238E27FC236}">
                <a16:creationId xmlns:a16="http://schemas.microsoft.com/office/drawing/2014/main" id="{4D0274C0-DEF0-9FFF-223E-ABB1733B9A0F}"/>
              </a:ext>
            </a:extLst>
          </p:cNvPr>
          <p:cNvSpPr/>
          <p:nvPr/>
        </p:nvSpPr>
        <p:spPr>
          <a:xfrm>
            <a:off x="539496" y="2711455"/>
            <a:ext cx="694750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流经该血管的血液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，经过循环流到④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过程血液发生的变化是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c4a398c1f.blank?vaa=1&amp;vcp=1&amp;vis=1&amp;pid=781a266b6&amp;color=0,0,0&amp;vpa=131&amp;vtp=1&amp;vaab=1">
            <a:extLst>
              <a:ext uri="{FF2B5EF4-FFF2-40B4-BE49-F238E27FC236}">
                <a16:creationId xmlns:a16="http://schemas.microsoft.com/office/drawing/2014/main" id="{B3E9695A-55A6-A08A-9C57-611B4692D1C0}"/>
              </a:ext>
            </a:extLst>
          </p:cNvPr>
          <p:cNvSpPr/>
          <p:nvPr/>
        </p:nvSpPr>
        <p:spPr>
          <a:xfrm>
            <a:off x="5350415" y="140270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5" name="QB_7_AN.2_1#c4a398c1f.blank?vaa=1&amp;vcp=1&amp;vis=1&amp;pid=781a266b6&amp;color=0,0,0&amp;vpa=132&amp;vtp=1&amp;vaab=1&amp;bbb=1">
            <a:extLst>
              <a:ext uri="{FF2B5EF4-FFF2-40B4-BE49-F238E27FC236}">
                <a16:creationId xmlns:a16="http://schemas.microsoft.com/office/drawing/2014/main" id="{4C0C4602-C59D-0471-6462-3BE30DB108E3}"/>
              </a:ext>
            </a:extLst>
          </p:cNvPr>
          <p:cNvSpPr/>
          <p:nvPr/>
        </p:nvSpPr>
        <p:spPr>
          <a:xfrm>
            <a:off x="4420933" y="202944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肺动脉</a:t>
            </a:r>
            <a:endParaRPr lang="en-US" altLang="zh-CN" sz="2800" dirty="0"/>
          </a:p>
        </p:txBody>
      </p:sp>
      <p:sp>
        <p:nvSpPr>
          <p:cNvPr id="6" name="QB_7_AN.189_1#c4a398c1f.blank?vaa=1&amp;vcp=1&amp;vis=1&amp;pid=781a266b6&amp;color=0,0,0&amp;vpa=133&amp;vtp=1&amp;vaab=1&amp;bbb=1">
            <a:extLst>
              <a:ext uri="{FF2B5EF4-FFF2-40B4-BE49-F238E27FC236}">
                <a16:creationId xmlns:a16="http://schemas.microsoft.com/office/drawing/2014/main" id="{13A3E1CA-A896-4DED-7766-3B5524BB918E}"/>
              </a:ext>
            </a:extLst>
          </p:cNvPr>
          <p:cNvSpPr/>
          <p:nvPr/>
        </p:nvSpPr>
        <p:spPr>
          <a:xfrm>
            <a:off x="4016915" y="3307720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由静脉血变为动脉血</a:t>
            </a:r>
            <a:endParaRPr lang="en-US" altLang="zh-CN" sz="2800" dirty="0"/>
          </a:p>
        </p:txBody>
      </p:sp>
      <p:pic>
        <p:nvPicPr>
          <p:cNvPr id="7" name="QO_6_BD.185_1#781a266b6?htil=12&amp;vaa=1&amp;vcp=1&amp;vis=1&amp;pid=feb80d619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644AB505-29D8-609F-8C44-6C8E3C4479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1464" y="623143"/>
            <a:ext cx="4389207" cy="391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88794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90_1#8ccc507fe?htil=13&amp;vaa=1&amp;vcp=1&amp;vis=1&amp;pid=781a266b6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7546" y="584295"/>
            <a:ext cx="4873752" cy="431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90_2#8ccc507fe?htil=13&amp;vaa=1&amp;vcp=1&amp;vis=1&amp;pid=781a266b6&amp;color=0,0,0&amp;vtp=1&amp;vaab=1&amp;bt=1&amp;bbb=1&amp;hb=1"/>
              <p:cNvSpPr/>
              <p:nvPr/>
            </p:nvSpPr>
            <p:spPr>
              <a:xfrm>
                <a:off x="539496" y="1221486"/>
                <a:ext cx="6099048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（2）图乙中，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，组织细胞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利用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分解有机物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，为人体的生命活动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提供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190_2#8ccc507fe?htil=13&amp;vaa=1&amp;vcp=1&amp;vis=1&amp;pid=781a266b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21486"/>
                <a:ext cx="6099048" cy="1849057"/>
              </a:xfrm>
              <a:prstGeom prst="rect">
                <a:avLst/>
              </a:prstGeom>
              <a:blipFill>
                <a:blip r:embed="rId4"/>
                <a:stretch>
                  <a:fillRect l="-3600" r="-1200" b="-10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8ccc507fe.blank?vaa=1&amp;vcp=1&amp;vis=1&amp;pid=781a266b6&amp;color=0,0,0&amp;vpa=134&amp;vtp=1&amp;vaab=1&amp;bbb=1"/>
          <p:cNvSpPr/>
          <p:nvPr/>
        </p:nvSpPr>
        <p:spPr>
          <a:xfrm>
            <a:off x="3512090" y="119100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5" name="QB_7_AN.2_1#8ccc507fe.blank?vaa=1&amp;vcp=1&amp;vis=1&amp;pid=781a266b6&amp;color=0,0,0&amp;vpa=135&amp;vtp=1&amp;vaab=1&amp;bbb=1"/>
          <p:cNvSpPr/>
          <p:nvPr/>
        </p:nvSpPr>
        <p:spPr>
          <a:xfrm>
            <a:off x="1261015" y="246545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</a:t>
            </a:r>
            <a:endParaRPr lang="en-US" altLang="zh-CN" sz="2800" dirty="0"/>
          </a:p>
        </p:txBody>
      </p:sp>
      <p:sp>
        <p:nvSpPr>
          <p:cNvPr id="6" name="QB_7_BD.193_1#b88cce2eb?htil=13&amp;vaa=1&amp;vcp=1&amp;vis=1&amp;pid=781a266b6&amp;color=0,0,0&amp;vtp=1&amp;vaab=1&amp;bbb=1"/>
          <p:cNvSpPr/>
          <p:nvPr/>
        </p:nvSpPr>
        <p:spPr>
          <a:xfrm>
            <a:off x="539496" y="3141980"/>
            <a:ext cx="609904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D系统中形成尿液的器官是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7" name="QB_7_AN.194_1#b88cce2eb.blank?vaa=1&amp;vcp=1&amp;vis=1&amp;pid=781a266b6&amp;color=0,0,0&amp;vpa=136&amp;vtp=1&amp;vaab=1&amp;bbb=1"/>
          <p:cNvSpPr/>
          <p:nvPr/>
        </p:nvSpPr>
        <p:spPr>
          <a:xfrm>
            <a:off x="5521865" y="3090545"/>
            <a:ext cx="950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肾脏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009a68bd?vcp=1&amp;pid=89e3a091a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449324"/>
            <a:ext cx="11073384" cy="395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2009a68bd?vcp=1&amp;pid=89e3a091a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1641348"/>
            <a:ext cx="11073384" cy="357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589272C-6050-DD64-AF77-3211437DAC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121" y="2357437"/>
            <a:ext cx="333375" cy="21431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f72c2dce.fixed?vcp=1&amp;pid=258625ee8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人体内物质的运输</a:t>
            </a:r>
            <a:endParaRPr lang="en-US" altLang="zh-CN" sz="4000" dirty="0"/>
          </a:p>
        </p:txBody>
      </p:sp>
      <p:sp>
        <p:nvSpPr>
          <p:cNvPr id="3" name="C_4_BD#8f72c2dce.fixed?vcp=1&amp;pid=258625ee8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4ff0294c?vcp=1&amp;pid=8f72c2dce&amp;color=0,170,129&amp;vtp=1&amp;vaab=1&amp;bt=1&amp;bbb=1"/>
          <p:cNvSpPr/>
          <p:nvPr/>
        </p:nvSpPr>
        <p:spPr>
          <a:xfrm>
            <a:off x="539496" y="554400"/>
            <a:ext cx="11109960" cy="5951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fef7d2ef4?vaa=1&amp;vcp=1&amp;vis=1&amp;pid=44ff0294c&amp;color=0,0,0&amp;vtp=1&amp;vaab=1&amp;bbb=1"/>
          <p:cNvSpPr/>
          <p:nvPr/>
        </p:nvSpPr>
        <p:spPr>
          <a:xfrm>
            <a:off x="539496" y="1213732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</a:t>
            </a:r>
            <a:endParaRPr lang="en-US" altLang="zh-CN" sz="2800" dirty="0"/>
          </a:p>
        </p:txBody>
      </p:sp>
      <p:sp>
        <p:nvSpPr>
          <p:cNvPr id="4" name="QB_7_BD.2_1#ec953ad27?vaa=1&amp;vcp=1&amp;vis=1&amp;pid=fef7d2ef4&amp;color=0,0,0&amp;vtp=1&amp;vaab=1&amp;bbb=1&amp;hb=1"/>
          <p:cNvSpPr/>
          <p:nvPr/>
        </p:nvSpPr>
        <p:spPr>
          <a:xfrm>
            <a:off x="539496" y="1781537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（1）血液的组成包括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。血细胞中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数量最多，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有细胞核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体积最小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运载血细胞、运输养料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运输氧气（因为有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对人体起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防御和保护作用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加速止血和凝血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4_1#ec953ad27.blank?vaa=1&amp;vcp=1&amp;vis=1&amp;pid=fef7d2ef4&amp;color=0,0,0&amp;vpa=1&amp;vtp=1&amp;vaab=1&amp;bbb=1"/>
          <p:cNvSpPr/>
          <p:nvPr/>
        </p:nvSpPr>
        <p:spPr>
          <a:xfrm>
            <a:off x="3928015" y="1755819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血浆</a:t>
            </a:r>
            <a:endParaRPr lang="en-US" altLang="zh-CN" sz="2800" dirty="0"/>
          </a:p>
        </p:txBody>
      </p:sp>
      <p:sp>
        <p:nvSpPr>
          <p:cNvPr id="6" name="QB_7_AN.5_1#ec953ad27.blank?vaa=1&amp;vcp=1&amp;vis=1&amp;pid=fef7d2ef4&amp;color=0,0,0&amp;vpa=2&amp;vtp=1&amp;vaab=1&amp;bbb=1"/>
          <p:cNvSpPr/>
          <p:nvPr/>
        </p:nvSpPr>
        <p:spPr>
          <a:xfrm>
            <a:off x="5350415" y="1755819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血细胞</a:t>
            </a:r>
            <a:endParaRPr lang="en-US" altLang="zh-CN" sz="2800" dirty="0"/>
          </a:p>
        </p:txBody>
      </p:sp>
      <p:sp>
        <p:nvSpPr>
          <p:cNvPr id="7" name="QB_7_AN.6_1#ec953ad27.blank?vaa=1&amp;vcp=1&amp;vis=1&amp;pid=fef7d2ef4&amp;color=0,0,0&amp;vpa=3&amp;vtp=1&amp;vaab=1&amp;bbb=1"/>
          <p:cNvSpPr/>
          <p:nvPr/>
        </p:nvSpPr>
        <p:spPr>
          <a:xfrm>
            <a:off x="8550814" y="1755819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红细胞</a:t>
            </a:r>
            <a:endParaRPr lang="en-US" altLang="zh-CN" sz="2800" dirty="0"/>
          </a:p>
        </p:txBody>
      </p:sp>
      <p:sp>
        <p:nvSpPr>
          <p:cNvPr id="8" name="QB_7_AN.7_1#ec953ad27.blank?vaa=1&amp;vcp=1&amp;vis=1&amp;pid=fef7d2ef4&amp;color=0,0,0&amp;vpa=4&amp;vtp=1&amp;vaab=1&amp;bbb=1"/>
          <p:cNvSpPr/>
          <p:nvPr/>
        </p:nvSpPr>
        <p:spPr>
          <a:xfrm>
            <a:off x="549815" y="2340020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白细胞</a:t>
            </a:r>
            <a:endParaRPr lang="en-US" altLang="zh-CN" sz="2800" dirty="0"/>
          </a:p>
        </p:txBody>
      </p:sp>
      <p:sp>
        <p:nvSpPr>
          <p:cNvPr id="9" name="QB_7_AN.8_1#ec953ad27.blank?vaa=1&amp;vcp=1&amp;vis=1&amp;pid=fef7d2ef4&amp;color=0,0,0&amp;vpa=5&amp;vtp=1&amp;vaab=1&amp;bbb=1"/>
          <p:cNvSpPr/>
          <p:nvPr/>
        </p:nvSpPr>
        <p:spPr>
          <a:xfrm>
            <a:off x="3750215" y="2340020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血小板</a:t>
            </a:r>
            <a:endParaRPr lang="en-US" altLang="zh-CN" sz="2800" dirty="0"/>
          </a:p>
        </p:txBody>
      </p:sp>
      <p:sp>
        <p:nvSpPr>
          <p:cNvPr id="10" name="QB_7_AN.9_1#ec953ad27.blank?vaa=1&amp;vcp=1&amp;vis=1&amp;pid=fef7d2ef4&amp;color=0,0,0&amp;vpa=6&amp;vtp=1&amp;vaab=1&amp;bbb=1"/>
          <p:cNvSpPr/>
          <p:nvPr/>
        </p:nvSpPr>
        <p:spPr>
          <a:xfrm>
            <a:off x="6950614" y="2340020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血浆</a:t>
            </a:r>
            <a:endParaRPr lang="en-US" altLang="zh-CN" sz="2800" dirty="0"/>
          </a:p>
        </p:txBody>
      </p:sp>
      <p:sp>
        <p:nvSpPr>
          <p:cNvPr id="11" name="QB_7_AN.10_1#ec953ad27.blank?vaa=1&amp;vcp=1&amp;vis=1&amp;pid=fef7d2ef4&amp;color=0,0,0&amp;vpa=7&amp;vtp=1&amp;vaab=1&amp;bbb=1"/>
          <p:cNvSpPr/>
          <p:nvPr/>
        </p:nvSpPr>
        <p:spPr>
          <a:xfrm>
            <a:off x="1972214" y="2924219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红细胞</a:t>
            </a:r>
            <a:endParaRPr lang="en-US" altLang="zh-CN" sz="2800" dirty="0"/>
          </a:p>
        </p:txBody>
      </p:sp>
      <p:sp>
        <p:nvSpPr>
          <p:cNvPr id="12" name="QB_7_AN.2_1#ec953ad27.blank?vaa=1&amp;vcp=1&amp;vis=1&amp;pid=fef7d2ef4&amp;color=0,0,0&amp;vpa=8&amp;vtp=1&amp;vaab=1&amp;bbb=1"/>
          <p:cNvSpPr/>
          <p:nvPr/>
        </p:nvSpPr>
        <p:spPr>
          <a:xfrm>
            <a:off x="6239415" y="2924219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血红蛋白</a:t>
            </a:r>
            <a:endParaRPr lang="en-US" altLang="zh-CN" sz="2800" dirty="0"/>
          </a:p>
        </p:txBody>
      </p:sp>
      <p:sp>
        <p:nvSpPr>
          <p:cNvPr id="13" name="QB_7_AN.3_1#ec953ad27.blank?vaa=1&amp;vcp=1&amp;vis=1&amp;pid=fef7d2ef4&amp;color=0,0,0&amp;vpa=9&amp;vtp=1&amp;vaab=1&amp;bbb=1"/>
          <p:cNvSpPr/>
          <p:nvPr/>
        </p:nvSpPr>
        <p:spPr>
          <a:xfrm>
            <a:off x="8728614" y="2924219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白细胞</a:t>
            </a:r>
            <a:endParaRPr lang="en-US" altLang="zh-CN" sz="2800" dirty="0"/>
          </a:p>
        </p:txBody>
      </p:sp>
      <p:sp>
        <p:nvSpPr>
          <p:cNvPr id="14" name="QB_7_AN.1_1#ec953ad27.blank?vaa=1&amp;vcp=1&amp;vis=1&amp;pid=fef7d2ef4&amp;color=0,0,0&amp;vpa=10&amp;vtp=1&amp;vaab=1&amp;bbb=1"/>
          <p:cNvSpPr/>
          <p:nvPr/>
        </p:nvSpPr>
        <p:spPr>
          <a:xfrm>
            <a:off x="3394615" y="3486259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血小板</a:t>
            </a:r>
            <a:endParaRPr lang="en-US" altLang="zh-CN" sz="2800" dirty="0"/>
          </a:p>
        </p:txBody>
      </p:sp>
      <p:sp>
        <p:nvSpPr>
          <p:cNvPr id="15" name="QB_7_BD.13_1#0d0b1639c?vaa=1&amp;vcp=1&amp;vis=1&amp;pid=fef7d2ef4&amp;color=0,0,0&amp;vtp=1&amp;vaab=1&amp;bbb=1&amp;hb=1"/>
          <p:cNvSpPr/>
          <p:nvPr/>
        </p:nvSpPr>
        <p:spPr>
          <a:xfrm>
            <a:off x="539496" y="4080238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）血常规检查时发现红细胞数目偏低可能是患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；体内有炎症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时会发现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数目增多。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（3）动脉血：含氧量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，颜色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红。静脉血：含氧量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颜色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红。</a:t>
            </a:r>
            <a:endParaRPr lang="en-US" altLang="zh-CN" sz="2800" dirty="0"/>
          </a:p>
        </p:txBody>
      </p:sp>
      <p:sp>
        <p:nvSpPr>
          <p:cNvPr id="16" name="QB_7_AN.11_1#0d0b1639c.blank?vaa=1&amp;vcp=1&amp;vis=1&amp;pid=fef7d2ef4&amp;color=0,0,0&amp;vpa=11&amp;vtp=1&amp;vaab=1&amp;bbb=1"/>
          <p:cNvSpPr/>
          <p:nvPr/>
        </p:nvSpPr>
        <p:spPr>
          <a:xfrm>
            <a:off x="8195214" y="4054520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贫血</a:t>
            </a:r>
            <a:endParaRPr lang="en-US" altLang="zh-CN" sz="2800" dirty="0"/>
          </a:p>
        </p:txBody>
      </p:sp>
      <p:sp>
        <p:nvSpPr>
          <p:cNvPr id="17" name="QB_7_AN.12_1#0d0b1639c.blank?vaa=1&amp;vcp=1&amp;vis=1&amp;pid=fef7d2ef4&amp;color=0,0,0&amp;vpa=12&amp;vtp=1&amp;vaab=1&amp;bbb=1"/>
          <p:cNvSpPr/>
          <p:nvPr/>
        </p:nvSpPr>
        <p:spPr>
          <a:xfrm>
            <a:off x="1972214" y="4638721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白细胞</a:t>
            </a:r>
            <a:endParaRPr lang="en-US" altLang="zh-CN" sz="2800" dirty="0"/>
          </a:p>
        </p:txBody>
      </p:sp>
      <p:sp>
        <p:nvSpPr>
          <p:cNvPr id="19" name="QB_7_AN.17_1#0d0b1639c.blank?vaa=1&amp;vcp=1&amp;vis=1&amp;pid=fef7d2ef4&amp;color=0,0,0&amp;vpa=13&amp;vtp=1&amp;vaab=1&amp;bbb=1"/>
          <p:cNvSpPr/>
          <p:nvPr/>
        </p:nvSpPr>
        <p:spPr>
          <a:xfrm>
            <a:off x="3928015" y="5222920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</a:t>
            </a:r>
            <a:endParaRPr lang="en-US" altLang="zh-CN" sz="2800" dirty="0"/>
          </a:p>
        </p:txBody>
      </p:sp>
      <p:sp>
        <p:nvSpPr>
          <p:cNvPr id="20" name="QB_7_AN.18_1#0d0b1639c.blank?vaa=1&amp;vcp=1&amp;vis=1&amp;pid=fef7d2ef4&amp;color=0,0,0&amp;vpa=14&amp;vtp=1&amp;vaab=1"/>
          <p:cNvSpPr/>
          <p:nvPr/>
        </p:nvSpPr>
        <p:spPr>
          <a:xfrm>
            <a:off x="6061615" y="5222920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</a:t>
            </a:r>
            <a:endParaRPr lang="en-US" altLang="zh-CN" sz="2800" dirty="0"/>
          </a:p>
        </p:txBody>
      </p:sp>
      <p:sp>
        <p:nvSpPr>
          <p:cNvPr id="21" name="QB_7_AN.19_1#0d0b1639c.blank?vaa=1&amp;vcp=1&amp;vis=1&amp;pid=fef7d2ef4&amp;color=0,0,0&amp;vpa=15&amp;vtp=1&amp;vaab=1&amp;bbb=1"/>
          <p:cNvSpPr/>
          <p:nvPr/>
        </p:nvSpPr>
        <p:spPr>
          <a:xfrm>
            <a:off x="9973214" y="5222920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较少</a:t>
            </a:r>
            <a:endParaRPr lang="en-US" altLang="zh-CN" sz="2800" dirty="0"/>
          </a:p>
        </p:txBody>
      </p:sp>
      <p:sp>
        <p:nvSpPr>
          <p:cNvPr id="22" name="QB_7_AN.20_1#0d0b1639c.blank?vaa=1&amp;vcp=1&amp;vis=1&amp;pid=fef7d2ef4&amp;color=0,0,0&amp;vpa=16&amp;vtp=1&amp;vaab=1"/>
          <p:cNvSpPr/>
          <p:nvPr/>
        </p:nvSpPr>
        <p:spPr>
          <a:xfrm>
            <a:off x="1261015" y="5784960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6" grpId="0" uiExpand="1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6" grpId="0" build="p" animBg="1"/>
      <p:bldP spid="17" grpId="0" build="p" animBg="1"/>
      <p:bldP spid="19" grpId="0" build="p" animBg="1"/>
      <p:bldP spid="20" grpId="0" build="p" animBg="1"/>
      <p:bldP spid="21" grpId="0" build="p" animBg="1"/>
      <p:bldP spid="22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1_1#24cd74e51?sp=1&amp;vaa=1&amp;vcp=1&amp;vis=1&amp;pid=44ff0294c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血液运输的管道——血管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血管分为三种：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（将心脏的血液送到全身各部分）、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（将全身各部分的血液送回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（血液与细胞进行气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体和物质交换的场所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脉搏指的是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的跳动，次数与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，但意义不同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。抽血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时针刺入的是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22_1#24cd74e51.blank?vaa=1&amp;vcp=1&amp;vis=1&amp;pid=44ff0294c&amp;color=0,0,0&amp;vpa=17&amp;vtp=1&amp;vaab=1&amp;bbb=1"/>
          <p:cNvSpPr/>
          <p:nvPr/>
        </p:nvSpPr>
        <p:spPr>
          <a:xfrm>
            <a:off x="3750215" y="214982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  <p:sp>
        <p:nvSpPr>
          <p:cNvPr id="4" name="QB_6_AN.23_1#24cd74e51.blank?vaa=1&amp;vcp=1&amp;vis=1&amp;pid=44ff0294c&amp;color=0,0,0&amp;vpa=18&amp;vtp=1&amp;vaab=1&amp;bbb=1"/>
          <p:cNvSpPr/>
          <p:nvPr/>
        </p:nvSpPr>
        <p:spPr>
          <a:xfrm>
            <a:off x="10506614" y="214982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</a:t>
            </a:r>
            <a:endParaRPr lang="en-US" altLang="zh-CN" sz="2800" dirty="0"/>
          </a:p>
        </p:txBody>
      </p:sp>
      <p:sp>
        <p:nvSpPr>
          <p:cNvPr id="5" name="QB_6_AN.24_1#24cd74e51.blank?vaa=1&amp;vcp=1&amp;vis=1&amp;pid=44ff0294c&amp;color=0,0,0&amp;vpa=19&amp;vtp=1&amp;vaab=1&amp;bbb=1"/>
          <p:cNvSpPr/>
          <p:nvPr/>
        </p:nvSpPr>
        <p:spPr>
          <a:xfrm>
            <a:off x="4817015" y="279752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心脏</a:t>
            </a:r>
            <a:endParaRPr lang="en-US" altLang="zh-CN" sz="2800" dirty="0"/>
          </a:p>
        </p:txBody>
      </p:sp>
      <p:sp>
        <p:nvSpPr>
          <p:cNvPr id="6" name="QB_6_AN.25_1#24cd74e51.blank?vaa=1&amp;vcp=1&amp;vis=1&amp;pid=44ff0294c&amp;color=0,0,0&amp;vpa=20&amp;vtp=1&amp;vaab=1&amp;bbb=1"/>
          <p:cNvSpPr/>
          <p:nvPr/>
        </p:nvSpPr>
        <p:spPr>
          <a:xfrm>
            <a:off x="6595014" y="279752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</a:t>
            </a:r>
            <a:endParaRPr lang="en-US" altLang="zh-CN" sz="2800" dirty="0"/>
          </a:p>
        </p:txBody>
      </p:sp>
      <p:sp>
        <p:nvSpPr>
          <p:cNvPr id="7" name="QB_6_AN.26_1#24cd74e51.blank?vaa=1&amp;vcp=1&amp;vis=1&amp;pid=44ff0294c&amp;color=0,0,0&amp;vpa=21&amp;vtp=1&amp;vaab=1&amp;bbb=1"/>
          <p:cNvSpPr/>
          <p:nvPr/>
        </p:nvSpPr>
        <p:spPr>
          <a:xfrm>
            <a:off x="3039014" y="409292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</a:t>
            </a:r>
            <a:endParaRPr lang="en-US" altLang="zh-CN" sz="2800" dirty="0"/>
          </a:p>
        </p:txBody>
      </p:sp>
      <p:sp>
        <p:nvSpPr>
          <p:cNvPr id="8" name="QB_6_AN.27_1#24cd74e51.blank?vaa=1&amp;vcp=1&amp;vis=1&amp;pid=44ff0294c&amp;color=0,0,0&amp;vpa=22&amp;vtp=1&amp;vaab=1&amp;bbb=1"/>
          <p:cNvSpPr/>
          <p:nvPr/>
        </p:nvSpPr>
        <p:spPr>
          <a:xfrm>
            <a:off x="6595014" y="409292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心率</a:t>
            </a:r>
            <a:endParaRPr lang="en-US" altLang="zh-CN" sz="2800" dirty="0"/>
          </a:p>
        </p:txBody>
      </p:sp>
      <p:sp>
        <p:nvSpPr>
          <p:cNvPr id="9" name="QB_6_AN.28_1#24cd74e51.blank?vaa=1&amp;vcp=1&amp;vis=1&amp;pid=44ff0294c&amp;color=0,0,0&amp;vpa=23&amp;vtp=1&amp;vaab=1&amp;bbb=1"/>
          <p:cNvSpPr/>
          <p:nvPr/>
        </p:nvSpPr>
        <p:spPr>
          <a:xfrm>
            <a:off x="2683414" y="471966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</TotalTime>
  <Words>1695</Words>
  <Application>Microsoft Office PowerPoint</Application>
  <PresentationFormat>宽屏</PresentationFormat>
  <Paragraphs>469</Paragraphs>
  <Slides>43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10</cp:revision>
  <dcterms:created xsi:type="dcterms:W3CDTF">2024-11-18T02:46:59Z</dcterms:created>
  <dcterms:modified xsi:type="dcterms:W3CDTF">2025-07-24T10:07:58Z</dcterms:modified>
  <cp:category/>
  <cp:contentStatus/>
</cp:coreProperties>
</file>