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8" r:id="rId35"/>
    <p:sldId id="289" r:id="rId36"/>
    <p:sldId id="290" r:id="rId37"/>
    <p:sldId id="291" r:id="rId38"/>
    <p:sldId id="292" r:id="rId39"/>
    <p:sldId id="302" r:id="rId40"/>
    <p:sldId id="299" r:id="rId41"/>
    <p:sldId id="293" r:id="rId42"/>
    <p:sldId id="300" r:id="rId43"/>
    <p:sldId id="294" r:id="rId4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14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0A3FA-E67A-803D-A91F-2EADD7853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AE85DC-B9F2-8ABC-771E-916E57A3B5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DD804F-81E7-ABC5-525B-76C1A6568C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F6CBBA-4CF1-4FCE-C70C-39B52E9307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1527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260622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F3E5EBA-C059-435B-B2DD-FB72B2091B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青藏地区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260622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0FBF372-BE8D-4FF7-83FE-4C7DCB098B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ecf6b0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c753163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203ee3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8dedc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ecf6b03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c753163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203ee3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8dedcd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青藏地区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1DC11D4-B65E-B90D-6BD5-5AADBA6FB3F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4D4EFF8-D37D-4690-9DE6-F2F68B9C34C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A29D6E-063F-489E-99E6-8B8012F977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ecf6b03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c753163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203ee32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c8dedcd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ecf6b033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c7531634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203ee325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6c8dedcd0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2E2C95F5-829B-3293-D108-EE482DDC3992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7695a51d0?sp=1&amp;vaa=1&amp;vcp=1&amp;vis=1&amp;pid=465256465&amp;color=0,0,0&amp;vtp=1&amp;vaab=1&amp;bt=1&amp;bbb=1"/>
          <p:cNvSpPr/>
          <p:nvPr/>
        </p:nvSpPr>
        <p:spPr>
          <a:xfrm>
            <a:off x="539496" y="8273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2.人文地理特征</a:t>
            </a:r>
            <a:endParaRPr lang="en-US" altLang="zh-CN" sz="2800" dirty="0"/>
          </a:p>
        </p:txBody>
      </p:sp>
      <p:graphicFrame>
        <p:nvGraphicFramePr>
          <p:cNvPr id="11" name="QB_6_BD.5_2#7695a51d0?colgroup=1,1,25&amp;vaa=1&amp;vcp=1&amp;vis=1&amp;pid=4652564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641699"/>
              </p:ext>
            </p:extLst>
          </p:nvPr>
        </p:nvGraphicFramePr>
        <p:xfrm>
          <a:off x="539496" y="1508949"/>
          <a:ext cx="11082528" cy="4508376"/>
        </p:xfrm>
        <a:graphic>
          <a:graphicData uri="http://schemas.openxmlformats.org/drawingml/2006/table">
            <a:tbl>
              <a:tblPr/>
              <a:tblGrid>
                <a:gridCol w="841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0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青藏地区耐寒的高山草甸发育良好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青海牧区和西藏牧区是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我国重要的高寒牧区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主要畜种有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藏绵羊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藏山羊等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河谷农业：分布在雅鲁藏布江谷地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湟水谷地等海拔较低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农业生产条件较好的地区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主要农作物：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豌豆等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居民爱喝青稞酒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日常饮食有糌粑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牛羊肉等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青藏地区牧民一般居住帐篷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农区和城镇多见平顶碉房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6_1#7695a51d0.blank?vaa=1&amp;vcp=1&amp;vis=1&amp;pid=465256465&amp;color=0,0,0&amp;vpa=3&amp;vtp=1&amp;vaab=1&amp;bbb=1"/>
          <p:cNvSpPr/>
          <p:nvPr/>
        </p:nvSpPr>
        <p:spPr>
          <a:xfrm>
            <a:off x="4082311" y="26158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牦牛</a:t>
            </a:r>
            <a:endParaRPr lang="en-US" altLang="zh-CN" sz="2800" dirty="0"/>
          </a:p>
        </p:txBody>
      </p:sp>
      <p:sp>
        <p:nvSpPr>
          <p:cNvPr id="5" name="QB_6_AN.7_1#7695a51d0.blank?vaa=1&amp;vcp=1&amp;vis=1&amp;pid=465256465&amp;color=0,0,0&amp;vpa=4&amp;vtp=1&amp;vaab=1&amp;bbb=1"/>
          <p:cNvSpPr/>
          <p:nvPr/>
        </p:nvSpPr>
        <p:spPr>
          <a:xfrm>
            <a:off x="4437911" y="430352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7c08560?vcp=1&amp;pid=5c753163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三江源地区</a:t>
            </a:r>
            <a:endParaRPr lang="en-US" altLang="zh-CN" sz="3200" dirty="0"/>
          </a:p>
        </p:txBody>
      </p:sp>
      <p:graphicFrame>
        <p:nvGraphicFramePr>
          <p:cNvPr id="12" name="QB_6_BD.8_1#8539ab6a2?colgroup=3,26&amp;vaa=1&amp;vcp=1&amp;vis=1&amp;pid=6b7c0856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899220"/>
              </p:ext>
            </p:extLst>
          </p:nvPr>
        </p:nvGraphicFramePr>
        <p:xfrm>
          <a:off x="539496" y="1324401"/>
          <a:ext cx="11091672" cy="3930144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位于青海省南部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是长江源区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黄河源区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澜沧江源区的总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被誉为“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雪山和冰川融水是三江源地区江河的最初水源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湖泊和沼泽是三江源地区河流的天然调蓄器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三江源地区是世界上海拔最高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面积最大的高原湿地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也是世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界上高海拔地区生物多样性最集中的地区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孕育了三大江河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是我国重要的水源涵养地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9_1#8539ab6a2.blank?vaa=1&amp;vcp=1&amp;vis=1&amp;pid=6b7c08560&amp;color=0,0,0&amp;vpa=5&amp;vtp=1&amp;vaab=1&amp;bbb=1"/>
          <p:cNvSpPr/>
          <p:nvPr/>
        </p:nvSpPr>
        <p:spPr>
          <a:xfrm>
            <a:off x="3842726" y="186681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中华水塔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10_1#8539ab6a2?colgroup=3,26&amp;vaa=1&amp;vcp=1&amp;vis=1&amp;pid=6b7c0856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367641"/>
              </p:ext>
            </p:extLst>
          </p:nvPr>
        </p:nvGraphicFramePr>
        <p:xfrm>
          <a:off x="539496" y="2118804"/>
          <a:ext cx="11091672" cy="3324988"/>
        </p:xfrm>
        <a:graphic>
          <a:graphicData uri="http://schemas.openxmlformats.org/drawingml/2006/table">
            <a:tbl>
              <a:tblPr/>
              <a:tblGrid>
                <a:gridCol w="1298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3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由于全球变暖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三江源地区冰川逐年萎缩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湿地面积不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断缩小甚至干涸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不合理的人类活动加剧了三江源地区生态环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境的恶化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（如水土流失加剧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草地沙化严重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虫鼠猖獗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野生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动物锐减等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自然保护区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11_1#8539ab6a2.blank?vaa=1&amp;vcp=1&amp;vis=1&amp;pid=6b7c08560&amp;color=0,0,0&amp;mp=1&amp;vpa=6&amp;vtp=1&amp;vaab=1&amp;bbb=1"/>
          <p:cNvSpPr/>
          <p:nvPr/>
        </p:nvSpPr>
        <p:spPr>
          <a:xfrm>
            <a:off x="2631463" y="46371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三江源</a:t>
            </a:r>
            <a:endParaRPr lang="en-US" altLang="zh-CN" sz="2800" dirty="0"/>
          </a:p>
        </p:txBody>
      </p:sp>
      <p:sp>
        <p:nvSpPr>
          <p:cNvPr id="2" name="QB_6_BD.10_1#8539ab6a2?colgroup=3,26&amp;vaa=1&amp;vcp=1&amp;vis=1&amp;pid=6b7c08560&amp;color=0,0,0&amp;mp=1&amp;vtp=1&amp;vaab=1&amp;bt=1&amp;bbb=1">
            <a:extLst>
              <a:ext uri="{FF2B5EF4-FFF2-40B4-BE49-F238E27FC236}">
                <a16:creationId xmlns:a16="http://schemas.microsoft.com/office/drawing/2014/main" id="{F4C50EE2-D93C-442F-6752-A0567A1E8534}"/>
              </a:ext>
            </a:extLst>
          </p:cNvPr>
          <p:cNvSpPr txBox="1"/>
          <p:nvPr/>
        </p:nvSpPr>
        <p:spPr>
          <a:xfrm>
            <a:off x="10913023" y="14103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203ee325.fixed?vcp=1&amp;pid=6260622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青藏地区</a:t>
            </a:r>
            <a:endParaRPr lang="en-US" altLang="zh-CN" sz="4000" dirty="0"/>
          </a:p>
        </p:txBody>
      </p:sp>
      <p:sp>
        <p:nvSpPr>
          <p:cNvPr id="3" name="C_4_BD#8203ee325.fixed?vcp=1&amp;pid=6260622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ea4b1b6?vcp=1&amp;pid=8203ee3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青藏地区的区域特征</a:t>
            </a:r>
            <a:endParaRPr lang="en-US" altLang="zh-CN" sz="3200" dirty="0"/>
          </a:p>
        </p:txBody>
      </p:sp>
      <p:pic>
        <p:nvPicPr>
          <p:cNvPr id="3" name="QO_6_BD.12_1#354651ad0?htil=1&amp;vaa=1&amp;vcp=1&amp;vis=1&amp;pid=42ea4b1b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5664" y="1281783"/>
            <a:ext cx="5184648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2_2#354651ad0?htil=1&amp;sp=1&amp;vaa=1&amp;vcp=1&amp;vis=1&amp;pid=42ea4b1b6&amp;color=0,0,0&amp;vtp=1&amp;vaab=1&amp;bbb=1&amp;hb=1"/>
          <p:cNvSpPr/>
          <p:nvPr/>
        </p:nvSpPr>
        <p:spPr>
          <a:xfrm>
            <a:off x="539496" y="1263495"/>
            <a:ext cx="5797296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茶卡盐湖位于青藏高原上的柴达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木盆地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，湖面海拔3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，气候较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为干燥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一年中湖泊面积变化较大。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当湖泊水量增大后，蔚蓝色的天空倒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映在宽阔而平静的湖面上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水天相接，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纯净梦幻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，被称为中国的“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天空之镜”。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读茶卡盐湖景观图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13_2#68d125c64?htil=2&amp;vaa=1&amp;vcp=1&amp;vis=1&amp;pid=354651ad0&amp;color=0,0,0&amp;vtp=1&amp;vaab=1&amp;bt=1&amp;bbb=1"/>
          <p:cNvSpPr/>
          <p:nvPr/>
        </p:nvSpPr>
        <p:spPr>
          <a:xfrm>
            <a:off x="539496" y="1854962"/>
            <a:ext cx="700430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茶卡盐湖位于我国地势(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5_1#68d125c64.bracket?vaa=1&amp;vcp=1&amp;vis=1&amp;pid=354651ad0&amp;color=0,0,0&amp;vpa=7&amp;vtp=1&amp;vaab=1"/>
          <p:cNvSpPr/>
          <p:nvPr/>
        </p:nvSpPr>
        <p:spPr>
          <a:xfrm>
            <a:off x="5261515" y="184162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3_3#68d125c64.choices?htil=2&amp;vaa=1&amp;vcp=1&amp;vis=1&amp;pid=354651ad0&amp;color=0,0,0&amp;vtp=1&amp;vaab=1&amp;bbb=1"/>
          <p:cNvSpPr/>
          <p:nvPr/>
        </p:nvSpPr>
        <p:spPr>
          <a:xfrm>
            <a:off x="539496" y="2487231"/>
            <a:ext cx="700430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1010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.第一级阶梯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.第二级阶梯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1010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C.第三级阶梯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.阶梯交界处</a:t>
            </a:r>
            <a:endParaRPr lang="en-US" altLang="zh-CN" sz="2800" dirty="0"/>
          </a:p>
        </p:txBody>
      </p:sp>
      <p:sp>
        <p:nvSpPr>
          <p:cNvPr id="6" name="QC_7_AS.1_1#68d125c64?htil=2&amp;vaa=1&amp;vcp=1&amp;vis=1&amp;pid=354651ad0&amp;color=0,0,0&amp;vtp=1&amp;vaab=1&amp;bbb=1&amp;hb=1"/>
          <p:cNvSpPr/>
          <p:nvPr/>
        </p:nvSpPr>
        <p:spPr>
          <a:xfrm>
            <a:off x="539495" y="3764216"/>
            <a:ext cx="11109165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茶卡盐湖位于青藏高原上的柴达木盆地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位于我国地势的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第一级阶梯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17_2#887edb097?htil=3&amp;vaa=1&amp;vcp=1&amp;vis=1&amp;pid=354651ad0&amp;color=0,0,0&amp;vtp=1&amp;vaab=1&amp;bt=1&amp;bbb=1&amp;hb=1&amp;hs=1"/>
          <p:cNvSpPr/>
          <p:nvPr/>
        </p:nvSpPr>
        <p:spPr>
          <a:xfrm>
            <a:off x="539495" y="1541018"/>
            <a:ext cx="8206939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（2）茶卡盐湖水量最多的季节及原因分别是(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9_1#887edb097.bracket?vaa=1&amp;vcp=1&amp;vis=1&amp;pid=354651ad0&amp;color=0,0,0&amp;vpa=8&amp;vtp=1&amp;vaab=1"/>
          <p:cNvSpPr/>
          <p:nvPr/>
        </p:nvSpPr>
        <p:spPr>
          <a:xfrm>
            <a:off x="7760654" y="156781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7_3#887edb097.choices?htil=3&amp;vaa=1&amp;vcp=1&amp;vis=1&amp;pid=354651ad0&amp;color=0,0,0&amp;vtp=1&amp;vaab=1&amp;bbb=1&amp;hs=1"/>
          <p:cNvSpPr/>
          <p:nvPr/>
        </p:nvSpPr>
        <p:spPr>
          <a:xfrm>
            <a:off x="539496" y="2162419"/>
            <a:ext cx="695858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8724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A.夏季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降水多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冰雪融水多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8724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C.冬季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蒸发少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D.冬季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降水多</a:t>
            </a:r>
            <a:endParaRPr lang="en-US" altLang="zh-CN" sz="2800" dirty="0"/>
          </a:p>
        </p:txBody>
      </p:sp>
      <p:sp>
        <p:nvSpPr>
          <p:cNvPr id="6" name="QC_7_AS.1_1#887edb097?vaa=1&amp;vcp=1&amp;vis=1&amp;pid=354651ad0&amp;color=0,0,0&amp;vtp=1&amp;vaab=1&amp;bbb=1&amp;hb=1&amp;hs=1"/>
          <p:cNvSpPr/>
          <p:nvPr/>
        </p:nvSpPr>
        <p:spPr>
          <a:xfrm>
            <a:off x="539496" y="34368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茶卡盐湖位于青藏高原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那里海拔高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气温低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河湖补给以冰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雪融水为主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青藏高原气温较高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冰雪融水量大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湖泊水量最多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_1#354651ad0?htil=1&amp;vaa=1&amp;vcp=1&amp;vis=1&amp;pid=42ea4b1b6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5B241FED-C9BB-71DB-4783-9264C29D91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4119" y="1063406"/>
            <a:ext cx="5184648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1_2#ddd2415bb?htil=4&amp;vaa=1&amp;vcp=1&amp;vis=1&amp;pid=354651ad0&amp;color=0,0,0&amp;vtp=1&amp;vaab=1&amp;bt=1&amp;bbb=1&amp;hs=1"/>
          <p:cNvSpPr/>
          <p:nvPr/>
        </p:nvSpPr>
        <p:spPr>
          <a:xfrm>
            <a:off x="539496" y="442087"/>
            <a:ext cx="72603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（3）形成“天空之镜”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美景的条件不包括(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3_1#ddd2415bb.bracket?vaa=1&amp;vcp=1&amp;vis=1&amp;pid=354651ad0&amp;color=0,0,0&amp;vpa=9&amp;vtp=1&amp;vaab=1"/>
          <p:cNvSpPr/>
          <p:nvPr/>
        </p:nvSpPr>
        <p:spPr>
          <a:xfrm>
            <a:off x="6998239" y="4287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21_3#ddd2415bb.choices?htil=4&amp;vaa=1&amp;vcp=1&amp;vis=1&amp;pid=354651ad0&amp;color=0,0,0&amp;vtp=1&amp;vaab=1&amp;bbb=1&amp;hs=1"/>
          <p:cNvSpPr/>
          <p:nvPr/>
        </p:nvSpPr>
        <p:spPr>
          <a:xfrm>
            <a:off x="539496" y="1074356"/>
            <a:ext cx="72603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381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A.空气洁净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37381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B.湖面平静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381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C.天气晴朗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37381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D.湖水含盐量多</a:t>
            </a:r>
            <a:endParaRPr lang="en-US" altLang="zh-CN" sz="2800" dirty="0"/>
          </a:p>
        </p:txBody>
      </p:sp>
      <p:sp>
        <p:nvSpPr>
          <p:cNvPr id="6" name="QC_7_AS.1_1#ddd2415bb?htil=4&amp;vaa=1&amp;vcp=1&amp;vis=1&amp;pid=354651ad0&amp;color=0,0,0&amp;vtp=1&amp;vaab=1&amp;bbb=1&amp;hb=1&amp;hs=1"/>
          <p:cNvSpPr/>
          <p:nvPr/>
        </p:nvSpPr>
        <p:spPr>
          <a:xfrm>
            <a:off x="393233" y="3684841"/>
            <a:ext cx="11279465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结合青藏高原的自然环境特征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及材料信息可知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晴朗而洁净的空气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宽阔而平静的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湖面有利于形成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天空之镜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美景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湖水含盐量多与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天空之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美景的形成关系不大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02f7b12b0?sp=1&amp;vcp=1&amp;pid=42ea4b1b6&amp;color=0,0,0&amp;vtp=1&amp;vaab=1&amp;bt=1&amp;bbb=1"/>
          <p:cNvSpPr/>
          <p:nvPr/>
        </p:nvSpPr>
        <p:spPr>
          <a:xfrm>
            <a:off x="539496" y="4107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25_1#4f5b38f02?sp=1&amp;vaa=1&amp;vcp=1&amp;vis=1&amp;pid=42ea4b1b6&amp;color=0,0,0&amp;vtp=1&amp;vaab=1&amp;bbb=1&amp;hb=1"/>
          <p:cNvSpPr/>
          <p:nvPr/>
        </p:nvSpPr>
        <p:spPr>
          <a:xfrm>
            <a:off x="539496" y="98991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川藏铁路是第二条进藏“天路”，起点为成都，终点是拉萨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，沿途穿越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的是我国乃至全世界山脉峰岭最密集的地区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修建难度之大世所罕见。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读川藏铁路示意图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，结合所学知识，完成下列各题。</a:t>
            </a:r>
            <a:endParaRPr lang="en-US" altLang="zh-CN" sz="2800" dirty="0"/>
          </a:p>
        </p:txBody>
      </p:sp>
      <p:pic>
        <p:nvPicPr>
          <p:cNvPr id="4" name="QO_6_BD.25_2#4f5b38f02?htil=5&amp;vaa=1&amp;vcp=1&amp;vis=1&amp;pid=42ea4b1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0350" y="3209717"/>
            <a:ext cx="5445581" cy="273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6_1#7b89b2df1?htil=5&amp;vaa=1&amp;vcp=1&amp;vis=1&amp;pid=4f5b38f02&amp;color=0,0,0&amp;vtp=1&amp;vaab=1&amp;bbb=1&amp;hb=1"/>
          <p:cNvSpPr/>
          <p:nvPr/>
        </p:nvSpPr>
        <p:spPr>
          <a:xfrm>
            <a:off x="539496" y="2755211"/>
            <a:ext cx="6409944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（1）下列描述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，符合川藏铁路沿线区域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26_2#7b89b2df1.choices?htil=5&amp;vaa=1&amp;vcp=1&amp;vis=1&amp;pid=4f5b38f02&amp;color=0,0,0&amp;vtp=1&amp;vaab=1&amp;bbb=1"/>
          <p:cNvSpPr/>
          <p:nvPr/>
        </p:nvSpPr>
        <p:spPr>
          <a:xfrm>
            <a:off x="539496" y="3936311"/>
            <a:ext cx="6409944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A.沙漠、戈壁广阔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.雪峰连绵，冰川广布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.地表千沟万壑，支离破碎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.石林、孤峰、溶洞等喀斯特地貌广布</a:t>
            </a:r>
            <a:endParaRPr lang="en-US" altLang="zh-CN" sz="2800" dirty="0"/>
          </a:p>
        </p:txBody>
      </p:sp>
      <p:sp>
        <p:nvSpPr>
          <p:cNvPr id="7" name="QC_7_AN.27_1#7b89b2df1.bracket?vaa=1&amp;vcp=1&amp;vis=1&amp;pid=4f5b38f02&amp;color=0,0,0&amp;vpa=10&amp;vtp=1&amp;vaab=1"/>
          <p:cNvSpPr/>
          <p:nvPr/>
        </p:nvSpPr>
        <p:spPr>
          <a:xfrm>
            <a:off x="2238914" y="334226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8_1#ac85cd874?sp=1&amp;vaa=1&amp;vcp=1&amp;vis=1&amp;pid=4f5b38f02&amp;color=0,0,0&amp;vtp=1&amp;vaab=1&amp;bt=1&amp;bbb=1"/>
          <p:cNvSpPr/>
          <p:nvPr/>
        </p:nvSpPr>
        <p:spPr>
          <a:xfrm>
            <a:off x="644271" y="4104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（2）川藏铁路建成通车后，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将促进沿线地区(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29_1#ac85cd874.bracket?vaa=1&amp;vcp=1&amp;vis=1&amp;pid=4f5b38f02&amp;color=0,0,0&amp;vpa=11&amp;vtp=1&amp;vaab=1"/>
          <p:cNvSpPr/>
          <p:nvPr/>
        </p:nvSpPr>
        <p:spPr>
          <a:xfrm>
            <a:off x="7855489" y="3970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O_6_BD.28_2#ac85cd874?vaa=1&amp;vcp=1&amp;vis=1&amp;pid=4f5b38f0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7692" y="1118901"/>
            <a:ext cx="6975736" cy="343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8_3#ac85cd874?vaa=1&amp;vcp=1&amp;vis=1&amp;pid=4f5b38f02&amp;color=0,0,0&amp;vtp=1&amp;vaab=1&amp;bbb=1&amp;hb=1"/>
          <p:cNvSpPr/>
          <p:nvPr/>
        </p:nvSpPr>
        <p:spPr>
          <a:xfrm>
            <a:off x="644271" y="45541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①旅游业的发展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②资源的开发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③动植物的迁移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④文化的交流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⑥气候的改变</a:t>
            </a:r>
            <a:endParaRPr lang="en-US" altLang="zh-CN" sz="2800" dirty="0"/>
          </a:p>
        </p:txBody>
      </p:sp>
      <p:sp>
        <p:nvSpPr>
          <p:cNvPr id="6" name="QC_7_BD.28_4#ac85cd874.choices?vaa=1&amp;vcp=1&amp;vis=1&amp;pid=4f5b38f02&amp;color=0,0,0&amp;vtp=1&amp;vaab=1&amp;bbb=1"/>
          <p:cNvSpPr/>
          <p:nvPr/>
        </p:nvSpPr>
        <p:spPr>
          <a:xfrm>
            <a:off x="644271" y="5832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C.①③⑤⑥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19ad2cad?vcp=1&amp;pid=8203ee325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三江源地区</a:t>
            </a:r>
            <a:endParaRPr lang="en-US" altLang="zh-CN" sz="3200" dirty="0"/>
          </a:p>
        </p:txBody>
      </p:sp>
      <p:sp>
        <p:nvSpPr>
          <p:cNvPr id="3" name="QO_6_BD.30_1#f0c3a53fd?sp=1&amp;vaa=1&amp;vcp=1&amp;vis=1&amp;pid=d19ad2cad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读三江源地区河流、山脉分布图（甲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）和三江源地区生态环境问题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知识结构图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（乙），完成下列各题。</a:t>
            </a:r>
            <a:endParaRPr lang="en-US" altLang="zh-CN" sz="2800" dirty="0"/>
          </a:p>
        </p:txBody>
      </p:sp>
      <p:pic>
        <p:nvPicPr>
          <p:cNvPr id="4" name="QO_6_BD.30_3#f0c3a53fd?htil=1&amp;vaa=1&amp;vcp=1&amp;vis=1&amp;pid=d19ad2c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" y="3168314"/>
            <a:ext cx="4864608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30_4#f0c3a53fd?htil=1&amp;vaa=1&amp;vcp=1&amp;vis=1&amp;pid=d19ad2c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8232" y="2601386"/>
            <a:ext cx="4892040" cy="317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1_1#97d32b9b5?vaa=1&amp;vcp=1&amp;vis=1&amp;pid=f0c3a53fd&amp;color=0,0,0&amp;vtp=1&amp;vaab=1&amp;bt=1&amp;bbb=1"/>
          <p:cNvSpPr/>
          <p:nvPr/>
        </p:nvSpPr>
        <p:spPr>
          <a:xfrm>
            <a:off x="539496" y="762890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（1）下列河流，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发源地不在三江源地区的是(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33_1#97d32b9b5.bracket?vaa=1&amp;vcp=1&amp;vis=1&amp;pid=f0c3a53fd&amp;color=0,0,0&amp;vpa=12&amp;vtp=1&amp;vaab=1"/>
          <p:cNvSpPr/>
          <p:nvPr/>
        </p:nvSpPr>
        <p:spPr>
          <a:xfrm>
            <a:off x="7750714" y="749619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6_BD.31_3#97d32b9b5?htil=1&amp;vaa=1&amp;vcp=1&amp;vis=1&amp;pid=f0c3a53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4633" y="1580610"/>
            <a:ext cx="6012942" cy="322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31_5#97d32b9b5.choices?vaa=1&amp;vcp=1&amp;vis=1&amp;pid=f0c3a53fd&amp;color=0,0,0&amp;vtp=1&amp;vaab=1&amp;bbb=1"/>
          <p:cNvSpPr/>
          <p:nvPr/>
        </p:nvSpPr>
        <p:spPr>
          <a:xfrm>
            <a:off x="619887" y="1580611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A.澜沧江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B.雅鲁藏布江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D.长江</a:t>
            </a:r>
            <a:endParaRPr lang="en-US" altLang="zh-CN" sz="2800" dirty="0"/>
          </a:p>
        </p:txBody>
      </p:sp>
      <p:sp>
        <p:nvSpPr>
          <p:cNvPr id="7" name="QC_7_AS.1_1#97d32b9b5?vaa=1&amp;vcp=1&amp;vis=1&amp;pid=f0c3a53fd&amp;color=0,0,0&amp;vtp=1&amp;vaab=1&amp;bbb=1&amp;hb=1"/>
          <p:cNvSpPr/>
          <p:nvPr/>
        </p:nvSpPr>
        <p:spPr>
          <a:xfrm>
            <a:off x="539496" y="4883913"/>
            <a:ext cx="11109960" cy="1179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是指长江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黄河和澜沧江三大江河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雅鲁藏布江发源于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喜马拉雅山北麓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5_1#172f246d7?vaa=1&amp;vcp=1&amp;vis=1&amp;pid=f0c3a53fd&amp;color=0,0,0&amp;vtp=1&amp;vaab=1&amp;bt=1&amp;bbb=1"/>
          <p:cNvSpPr/>
          <p:nvPr/>
        </p:nvSpPr>
        <p:spPr>
          <a:xfrm>
            <a:off x="539496" y="762890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（2）分析乙图，③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处应填入的内容是(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37_1#172f246d7.bracket?vaa=1&amp;vcp=1&amp;vis=1&amp;pid=f0c3a53fd&amp;color=0,0,0&amp;vpa=13&amp;vtp=1&amp;vaab=1"/>
          <p:cNvSpPr/>
          <p:nvPr/>
        </p:nvSpPr>
        <p:spPr>
          <a:xfrm>
            <a:off x="6683914" y="749619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O_6_BD.35_3#172f246d7?htil=1&amp;vaa=1&amp;vcp=1&amp;vis=1&amp;pid=f0c3a53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5608" y="1774762"/>
            <a:ext cx="3767328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35_4#172f246d7?htil=1&amp;vaa=1&amp;vcp=1&amp;vis=1&amp;pid=f0c3a53f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3992" y="1436434"/>
            <a:ext cx="4151376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35_5#172f246d7.choices?vaa=1&amp;vcp=1&amp;vis=1&amp;pid=f0c3a53fd&amp;color=0,0,0&amp;vtp=1&amp;vaab=1&amp;bbb=1"/>
          <p:cNvSpPr/>
          <p:nvPr/>
        </p:nvSpPr>
        <p:spPr>
          <a:xfrm>
            <a:off x="539496" y="4268534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.草地沙化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B.冰川消退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C.过度放牧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.全球气候变暖</a:t>
            </a:r>
            <a:endParaRPr lang="en-US" altLang="zh-CN" sz="2800" dirty="0"/>
          </a:p>
        </p:txBody>
      </p:sp>
      <p:sp>
        <p:nvSpPr>
          <p:cNvPr id="7" name="QC_7_AS.1_1#172f246d7?vaa=1&amp;vcp=1&amp;vis=1&amp;pid=f0c3a53fd&amp;color=0,0,0&amp;vtp=1&amp;vaab=1&amp;bbb=1&amp;hb=1"/>
          <p:cNvSpPr/>
          <p:nvPr/>
        </p:nvSpPr>
        <p:spPr>
          <a:xfrm>
            <a:off x="539496" y="4883913"/>
            <a:ext cx="11109960" cy="1179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处填写的内容应为造成草场退化的人为原因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项符合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38698c9f?vcp=1&amp;pid=d19ad2cad&amp;color=0,0,0&amp;vtp=1&amp;vaab=1&amp;bt=1&amp;bbb=1"/>
          <p:cNvSpPr/>
          <p:nvPr/>
        </p:nvSpPr>
        <p:spPr>
          <a:xfrm>
            <a:off x="539496" y="4769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39_1#9542bba18?htil=9&amp;vaa=1&amp;vcp=1&amp;vis=1&amp;pid=d19ad2ca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1892" y="665766"/>
            <a:ext cx="4597765" cy="351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9_2#9542bba18?htil=9&amp;sp=1&amp;vaa=1&amp;vcp=1&amp;vis=1&amp;pid=d19ad2cad&amp;color=0,0,0&amp;vtp=1&amp;vaab=1&amp;bbb=1&amp;hb=1"/>
          <p:cNvSpPr/>
          <p:nvPr/>
        </p:nvSpPr>
        <p:spPr>
          <a:xfrm>
            <a:off x="539496" y="1104678"/>
            <a:ext cx="57972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2021年10月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，我国宣布设立三江源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等第一批国家公园。读三江源国家公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园位置示意图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C_7_BD.40_1#78bf49107?htil=9&amp;vaa=1&amp;vcp=1&amp;vis=1&amp;pid=9542bba18&amp;color=0,0,0&amp;vtp=1&amp;vaab=1&amp;bbb=1&amp;hb=1">
            <a:extLst>
              <a:ext uri="{FF2B5EF4-FFF2-40B4-BE49-F238E27FC236}">
                <a16:creationId xmlns:a16="http://schemas.microsoft.com/office/drawing/2014/main" id="{232B3612-1DF3-CA96-0350-5226A9377DEC}"/>
              </a:ext>
            </a:extLst>
          </p:cNvPr>
          <p:cNvSpPr/>
          <p:nvPr/>
        </p:nvSpPr>
        <p:spPr>
          <a:xfrm>
            <a:off x="538997" y="3042263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）三江源国家公园所在地区突出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的自然环境特征是(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40_2#78bf49107.choices?htil=9&amp;vaa=1&amp;vcp=1&amp;vis=1&amp;pid=9542bba18&amp;color=0,0,0&amp;vtp=1&amp;vaab=1&amp;bbb=1">
            <a:extLst>
              <a:ext uri="{FF2B5EF4-FFF2-40B4-BE49-F238E27FC236}">
                <a16:creationId xmlns:a16="http://schemas.microsoft.com/office/drawing/2014/main" id="{41503C4E-AD70-83FC-4B73-88941F28D13D}"/>
              </a:ext>
            </a:extLst>
          </p:cNvPr>
          <p:cNvSpPr/>
          <p:nvPr/>
        </p:nvSpPr>
        <p:spPr>
          <a:xfrm>
            <a:off x="538997" y="4312726"/>
            <a:ext cx="57972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22349" algn="l"/>
                <a:tab pos="3006598" algn="l"/>
                <a:tab pos="449084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.干旱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B.高寒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C.湿热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.干热</a:t>
            </a:r>
            <a:endParaRPr lang="en-US" altLang="zh-CN" sz="2800" dirty="0"/>
          </a:p>
        </p:txBody>
      </p:sp>
      <p:sp>
        <p:nvSpPr>
          <p:cNvPr id="7" name="QC_7_AS.2_1#78bf49107?htil=9&amp;vaa=1&amp;vcp=1&amp;vis=1&amp;pid=9542bba18&amp;color=0,0,0&amp;vtp=1&amp;vaab=1&amp;bbb=1&amp;hb=1&amp;hs=1">
            <a:extLst>
              <a:ext uri="{FF2B5EF4-FFF2-40B4-BE49-F238E27FC236}">
                <a16:creationId xmlns:a16="http://schemas.microsoft.com/office/drawing/2014/main" id="{C674E91C-552F-FCF2-5503-35F360C37D5E}"/>
              </a:ext>
            </a:extLst>
          </p:cNvPr>
          <p:cNvSpPr/>
          <p:nvPr/>
        </p:nvSpPr>
        <p:spPr>
          <a:xfrm>
            <a:off x="538997" y="4934391"/>
            <a:ext cx="57972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提示：三江源国家公园位于三江源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地区，这里海拔高，气温低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高寒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是其突出的自然环境特征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9" name="QC_7_AN.1_1#78bf49107.bracket?vaa=1&amp;vcp=1&amp;vis=1&amp;pid=9542bba18&amp;color=0,0,0&amp;vpa=14&amp;vtp=1&amp;vaab=1">
            <a:extLst>
              <a:ext uri="{FF2B5EF4-FFF2-40B4-BE49-F238E27FC236}">
                <a16:creationId xmlns:a16="http://schemas.microsoft.com/office/drawing/2014/main" id="{4B650441-B196-2221-4568-2865B3BCB61F}"/>
              </a:ext>
            </a:extLst>
          </p:cNvPr>
          <p:cNvSpPr/>
          <p:nvPr/>
        </p:nvSpPr>
        <p:spPr>
          <a:xfrm>
            <a:off x="3660816" y="367662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44_2#75c20dfb5?htil=10&amp;vaa=1&amp;vcp=1&amp;vis=1&amp;pid=9542bba18&amp;color=0,0,0&amp;vtp=1&amp;vaab=1&amp;bt=1&amp;bbb=1&amp;hb=1"/>
          <p:cNvSpPr/>
          <p:nvPr/>
        </p:nvSpPr>
        <p:spPr>
          <a:xfrm>
            <a:off x="539496" y="1380744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（2）设立国家公园的意义在于(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46_1#75c20dfb5.bracket?vaa=1&amp;vcp=1&amp;vis=1&amp;pid=9542bba18&amp;color=0,0,0&amp;vpa=15&amp;vtp=1&amp;vaab=1"/>
          <p:cNvSpPr/>
          <p:nvPr/>
        </p:nvSpPr>
        <p:spPr>
          <a:xfrm>
            <a:off x="5603748" y="1413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44_3#75c20dfb5.choices?htil=10&amp;vaa=1&amp;vcp=1&amp;vis=1&amp;pid=9542bba18&amp;color=0,0,0&amp;vtp=1&amp;vaab=1&amp;bbb=1"/>
          <p:cNvSpPr/>
          <p:nvPr/>
        </p:nvSpPr>
        <p:spPr>
          <a:xfrm>
            <a:off x="539496" y="2054954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0659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A.促进工业发展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B.发展种植业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0659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C.解决就业问题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D.保护生态环境</a:t>
            </a:r>
            <a:endParaRPr lang="en-US" altLang="zh-CN" sz="2800" dirty="0"/>
          </a:p>
        </p:txBody>
      </p:sp>
      <p:sp>
        <p:nvSpPr>
          <p:cNvPr id="6" name="QC_7_AS.1_1#75c20dfb5?htil=10&amp;vaa=1&amp;vcp=1&amp;vis=1&amp;pid=9542bba18&amp;color=0,0,0&amp;vtp=1&amp;vaab=1&amp;bbb=1&amp;hb=1"/>
          <p:cNvSpPr/>
          <p:nvPr/>
        </p:nvSpPr>
        <p:spPr>
          <a:xfrm>
            <a:off x="539496" y="3331939"/>
            <a:ext cx="1012850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提示：设立国家公园的意义在于保护当地脆弱的生态环境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c8dedcd0.fixed?vcp=1&amp;pid=6260622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青藏地区</a:t>
            </a:r>
            <a:endParaRPr lang="en-US" altLang="zh-CN" sz="4000" dirty="0"/>
          </a:p>
        </p:txBody>
      </p:sp>
      <p:sp>
        <p:nvSpPr>
          <p:cNvPr id="3" name="C_4_BD#6c8dedcd0.fixed?vcp=1&amp;pid=6260622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6a23ef4a?vcp=1&amp;pid=6c8dedc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eeac1432e?sp=1&amp;vcp=1&amp;pid=36a23ef4a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48_1#e8899f9fe?vaa=1&amp;vcp=1&amp;vis=1&amp;pid=eeac1432e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青藏地区山脉众多，冰川广布，终年积雪。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49_1#e8899f9fe.bracket?vaa=1&amp;vcp=1&amp;vis=1&amp;pid=eeac1432e&amp;color=0,0,0&amp;vpa=16&amp;vtp=1&amp;vaab=1"/>
          <p:cNvSpPr/>
          <p:nvPr/>
        </p:nvSpPr>
        <p:spPr>
          <a:xfrm>
            <a:off x="9617614" y="1934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48_2#e8899f9fe.choices?vaa=1&amp;vcp=1&amp;vis=1&amp;pid=eeac1432e&amp;color=0,0,0&amp;vtp=1&amp;vaab=1&amp;bbb=1"/>
          <p:cNvSpPr/>
          <p:nvPr/>
        </p:nvSpPr>
        <p:spPr>
          <a:xfrm>
            <a:off x="539496" y="25843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A.纬度高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，气温低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.光照时间短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C.受海洋影响大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.海拔高，气温低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50_1#9a998f25b?vaa=1&amp;vcp=1&amp;vis=1&amp;pid=eeac1432e&amp;color=0,0,0&amp;vtp=1&amp;vaab=1&amp;bt=1&amp;bbb=1&amp;hb=1"/>
          <p:cNvSpPr/>
          <p:nvPr/>
        </p:nvSpPr>
        <p:spPr>
          <a:xfrm>
            <a:off x="539496" y="8806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（2023·四川广安·中考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为了更好地复习和巩固有关青藏地区的知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，乐乐绘制了“青藏地区知识树”。读图，完成2～3题。</a:t>
            </a:r>
            <a:endParaRPr lang="en-US" altLang="zh-CN" sz="2800" dirty="0"/>
          </a:p>
        </p:txBody>
      </p:sp>
      <p:pic>
        <p:nvPicPr>
          <p:cNvPr id="3" name="QM_7_BD.50_2#9a998f25b?htil=11&amp;vaa=1&amp;vcp=1&amp;vis=1&amp;pid=eeac143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1817" y="2217547"/>
            <a:ext cx="3364992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51_1#332b7b64c?htil=11&amp;vaa=1&amp;vcp=1&amp;vis=1&amp;pid=9a998f25b&amp;color=0,0,0&amp;vtp=1&amp;vaab=1&amp;bbb=1&amp;hb=1"/>
          <p:cNvSpPr/>
          <p:nvPr/>
        </p:nvSpPr>
        <p:spPr>
          <a:xfrm>
            <a:off x="539496" y="2163635"/>
            <a:ext cx="76169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下列关于“青藏地区知识树”中信息的解读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合青藏地区地理特征的是(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51_2#332b7b64c.choices?htil=11&amp;vaa=1&amp;vcp=1&amp;vis=1&amp;pid=9a998f25b&amp;color=0,0,0&amp;vtp=1&amp;vaab=1&amp;bbb=1"/>
          <p:cNvSpPr/>
          <p:nvPr/>
        </p:nvSpPr>
        <p:spPr>
          <a:xfrm>
            <a:off x="539496" y="3440620"/>
            <a:ext cx="76169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A.“世界屋脊”——青藏高原——纬度高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.高寒农牧业——畜牧业——牦牛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.资源丰富——地热能丰富——拉萨是“日光城”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.少数民族——藏族——火把节</a:t>
            </a:r>
            <a:endParaRPr lang="en-US" altLang="zh-CN" sz="2800" dirty="0"/>
          </a:p>
        </p:txBody>
      </p:sp>
      <p:sp>
        <p:nvSpPr>
          <p:cNvPr id="6" name="QC_8_AN.52_1#332b7b64c.bracket?vaa=1&amp;vcp=1&amp;vis=1&amp;pid=9a998f25b&amp;color=0,0,0&amp;vpa=17&amp;vtp=1&amp;vaab=1"/>
          <p:cNvSpPr/>
          <p:nvPr/>
        </p:nvSpPr>
        <p:spPr>
          <a:xfrm>
            <a:off x="4728115" y="27980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53_1#ac328406a?htil=12&amp;vaa=1&amp;vcp=1&amp;vis=1&amp;pid=9a998f2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9798" y="1421892"/>
            <a:ext cx="3803904" cy="403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53_2#ac328406a?htil=12&amp;vaa=1&amp;vcp=1&amp;vis=1&amp;pid=9a998f25b&amp;color=0,0,0&amp;vtp=1&amp;vaab=1&amp;bt=1&amp;bbb=1&amp;hb=1"/>
          <p:cNvSpPr/>
          <p:nvPr/>
        </p:nvSpPr>
        <p:spPr>
          <a:xfrm>
            <a:off x="539496" y="1403604"/>
            <a:ext cx="717804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青藏地区生态环境脆弱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，为实现生态可持续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下列措施可行的是(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54_1#ac328406a.bracket?vaa=1&amp;vcp=1&amp;vis=1&amp;pid=9a998f25b&amp;color=0,0,0&amp;vpa=18&amp;vtp=1&amp;vaab=1"/>
          <p:cNvSpPr/>
          <p:nvPr/>
        </p:nvSpPr>
        <p:spPr>
          <a:xfrm>
            <a:off x="4728115" y="20379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53_3#ac328406a.choices?htil=12&amp;vaa=1&amp;vcp=1&amp;vis=1&amp;pid=9a998f25b&amp;color=0,0,0&amp;vtp=1&amp;vaab=1&amp;bbb=1"/>
          <p:cNvSpPr/>
          <p:nvPr/>
        </p:nvSpPr>
        <p:spPr>
          <a:xfrm>
            <a:off x="539496" y="2686621"/>
            <a:ext cx="717804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A.开垦高原湿地，扩大农作物种植面积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.开发矿产资源，发展重工业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.发展独特的民族风情文化旅游业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.兴建草场，扩大放牧规模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55_1#127395bc7?htil=13&amp;vaa=1&amp;vcp=1&amp;vis=1&amp;pid=eeac1432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2339" y="572689"/>
            <a:ext cx="4096522" cy="254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55_2#127395bc7?htil=13&amp;vaa=1&amp;vcp=1&amp;vis=1&amp;pid=eeac1432e&amp;color=0,0,0&amp;vtp=1&amp;vaab=1&amp;bt=1&amp;bbb=1&amp;hb=1&amp;hs=1"/>
          <p:cNvSpPr/>
          <p:nvPr/>
        </p:nvSpPr>
        <p:spPr>
          <a:xfrm>
            <a:off x="539496" y="554400"/>
            <a:ext cx="647395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（2023·四川成都·中考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青稞是藏族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居民的主要粮食作物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具有高抗氧化性、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营养价值高等优点。读青稞在西藏的主要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分布范围示意图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，完成4～6题。</a:t>
            </a:r>
            <a:endParaRPr lang="en-US" altLang="zh-CN" sz="2800" dirty="0"/>
          </a:p>
        </p:txBody>
      </p:sp>
      <p:sp>
        <p:nvSpPr>
          <p:cNvPr id="4" name="QC_8_BD.56_1#72ee27897?htil=13&amp;vaa=1&amp;vcp=1&amp;vis=1&amp;pid=127395bc7&amp;color=0,0,0&amp;vtp=1&amp;vaab=1&amp;bbb=1&amp;hs=1"/>
          <p:cNvSpPr/>
          <p:nvPr/>
        </p:nvSpPr>
        <p:spPr>
          <a:xfrm>
            <a:off x="539496" y="2927522"/>
            <a:ext cx="6473952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图示区域年降水量分布特征为(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72ee27897.bracket?vaa=1&amp;vcp=1&amp;vis=1&amp;pid=127395bc7&amp;color=0,0,0&amp;vpa=19&amp;vtp=1&amp;vaab=1"/>
          <p:cNvSpPr/>
          <p:nvPr/>
        </p:nvSpPr>
        <p:spPr>
          <a:xfrm>
            <a:off x="5706015" y="291444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56_2#72ee27897.choices?htil=13&amp;vaa=1&amp;vcp=1&amp;vis=1&amp;pid=127395bc7&amp;color=0,0,0&amp;vtp=1&amp;vaab=1&amp;bbb=1&amp;hs=1"/>
          <p:cNvSpPr/>
          <p:nvPr/>
        </p:nvSpPr>
        <p:spPr>
          <a:xfrm>
            <a:off x="539496" y="350632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.从东南向西北递减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.从西北向东南递减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C.从西南向东北递增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.从东北向西南递增</a:t>
            </a:r>
            <a:endParaRPr lang="en-US" altLang="zh-CN" sz="2800" dirty="0"/>
          </a:p>
        </p:txBody>
      </p:sp>
      <p:sp>
        <p:nvSpPr>
          <p:cNvPr id="7" name="QC_8_BD.58_1#8f0842b0d?vaa=1&amp;vcp=1&amp;vis=1&amp;pid=127395bc7&amp;color=0,0,0&amp;vtp=1&amp;vaab=1&amp;bbb=1&amp;hs=1"/>
          <p:cNvSpPr/>
          <p:nvPr/>
        </p:nvSpPr>
        <p:spPr>
          <a:xfrm>
            <a:off x="539496" y="468736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青稞主要分布在(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59_1#8f0842b0d.bracket?vaa=1&amp;vcp=1&amp;vis=1&amp;pid=127395bc7&amp;color=0,0,0&amp;vpa=20&amp;vtp=1&amp;vaab=1"/>
          <p:cNvSpPr/>
          <p:nvPr/>
        </p:nvSpPr>
        <p:spPr>
          <a:xfrm>
            <a:off x="3572415" y="467428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8_BD.58_2#8f0842b0d.choices?vaa=1&amp;vcp=1&amp;vis=1&amp;pid=127395bc7&amp;color=0,0,0&amp;vtp=1&amp;vaab=1&amp;bbb=1&amp;hs=1"/>
          <p:cNvSpPr/>
          <p:nvPr/>
        </p:nvSpPr>
        <p:spPr>
          <a:xfrm>
            <a:off x="539496" y="5265909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.西藏西北湖泊区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.西藏东南湖泊区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C.西藏东南河谷区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.西藏西北河谷区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ecf6b033.fixed?vcp=1&amp;pid=6260622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青藏地区</a:t>
            </a:r>
            <a:endParaRPr lang="en-US" altLang="zh-CN" sz="4000" dirty="0"/>
          </a:p>
        </p:txBody>
      </p:sp>
      <p:sp>
        <p:nvSpPr>
          <p:cNvPr id="3" name="C_4_BD#fecf6b033.fixed?vcp=1&amp;pid=6260622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60_2#c40377576?htil=14&amp;vaa=1&amp;vcp=1&amp;vis=1&amp;pid=127395bc7&amp;color=0,0,0&amp;vtp=1&amp;vaab=1&amp;bt=1&amp;bbb=1&amp;hb=1"/>
          <p:cNvSpPr/>
          <p:nvPr/>
        </p:nvSpPr>
        <p:spPr>
          <a:xfrm>
            <a:off x="539496" y="1915668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以青稞为原料制作的当地特色美食是(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61_1#c40377576.bracket?vaa=1&amp;vcp=1&amp;vis=1&amp;pid=127395bc7&amp;color=0,0,0&amp;vpa=21&amp;vtp=1&amp;vaab=1"/>
          <p:cNvSpPr/>
          <p:nvPr/>
        </p:nvSpPr>
        <p:spPr>
          <a:xfrm>
            <a:off x="6793245" y="19557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60_3#c40377576.choices?htil=14&amp;vaa=1&amp;vcp=1&amp;vis=1&amp;pid=127395bc7&amp;color=0,0,0&amp;vtp=1&amp;vaab=1&amp;bbb=1"/>
          <p:cNvSpPr/>
          <p:nvPr/>
        </p:nvSpPr>
        <p:spPr>
          <a:xfrm>
            <a:off x="539496" y="2550033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97787" algn="l"/>
                <a:tab pos="3157474" algn="l"/>
                <a:tab pos="4717161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A.糌粑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B.米线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C.煎饼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D.凉皮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2_1#a712b01f2?htil=15&amp;vaa=1&amp;vcp=1&amp;vis=1&amp;pid=eeac1432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5022" y="1635716"/>
            <a:ext cx="6110378" cy="281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62_2#a712b01f2?htil=15&amp;vaa=1&amp;vcp=1&amp;vis=1&amp;pid=eeac1432e&amp;color=0,0,0&amp;vtp=1&amp;vaab=1&amp;bt=1&amp;bbb=1&amp;hb=1&amp;hs=1"/>
          <p:cNvSpPr/>
          <p:nvPr/>
        </p:nvSpPr>
        <p:spPr>
          <a:xfrm>
            <a:off x="539496" y="352127"/>
            <a:ext cx="5888736" cy="13082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三江源地区被誉为“中华水塔”，三江源国家公园于2021年正式设立。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读三江源地区示意图，完成7～8题。</a:t>
            </a:r>
            <a:endParaRPr lang="en-US" altLang="zh-CN" sz="2800" dirty="0"/>
          </a:p>
        </p:txBody>
      </p:sp>
      <p:sp>
        <p:nvSpPr>
          <p:cNvPr id="4" name="QC_8_BD.63_1#e0af4a679?htil=15&amp;vaa=1&amp;vcp=1&amp;vis=1&amp;pid=a712b01f2&amp;color=0,0,0&amp;vtp=1&amp;vaab=1&amp;bbb=1&amp;hs=1"/>
          <p:cNvSpPr/>
          <p:nvPr/>
        </p:nvSpPr>
        <p:spPr>
          <a:xfrm>
            <a:off x="417072" y="4449127"/>
            <a:ext cx="58887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三江源中的“三江”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64_1#e0af4a679.bracket?vaa=1&amp;vcp=1&amp;vis=1&amp;pid=a712b01f2&amp;color=0,0,0&amp;vpa=22&amp;vtp=1&amp;vaab=1"/>
          <p:cNvSpPr/>
          <p:nvPr/>
        </p:nvSpPr>
        <p:spPr>
          <a:xfrm>
            <a:off x="4831116" y="443579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BD.63_2#e0af4a679.choices?htil=15&amp;vaa=1&amp;vcp=1&amp;vis=1&amp;pid=a712b01f2&amp;color=0,0,0&amp;vtp=1&amp;vaab=1&amp;bbb=1&amp;hs=1"/>
          <p:cNvSpPr/>
          <p:nvPr/>
        </p:nvSpPr>
        <p:spPr>
          <a:xfrm>
            <a:off x="417072" y="50786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A.长江、珠江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、黄河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.长江、黄河、黑龙江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.长江、塔里木河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、珠江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.长江、黄河、澜沧江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65_1#8cd3fe3d3?htil=16&amp;vaa=1&amp;vcp=1&amp;vis=1&amp;pid=a712b01f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8964" y="727205"/>
            <a:ext cx="7280618" cy="335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5_2#8cd3fe3d3?htil=16&amp;vaa=1&amp;vcp=1&amp;vis=1&amp;pid=a712b01f2&amp;color=0,0,0&amp;vtp=1&amp;vaab=1&amp;bt=1&amp;bbb=1&amp;hb=1"/>
          <p:cNvSpPr/>
          <p:nvPr/>
        </p:nvSpPr>
        <p:spPr>
          <a:xfrm>
            <a:off x="555117" y="4245482"/>
            <a:ext cx="58887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“中华水塔”水量最丰盈的时期，有可能在(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67_1#8cd3fe3d3.bracket?vaa=1&amp;vcp=1&amp;vis=1&amp;pid=a712b01f2&amp;color=0,0,0&amp;vpa=23&amp;vtp=1&amp;vaab=1"/>
          <p:cNvSpPr/>
          <p:nvPr/>
        </p:nvSpPr>
        <p:spPr>
          <a:xfrm>
            <a:off x="7518685" y="425802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65_3#8cd3fe3d3.choices?htil=16&amp;vaa=1&amp;vcp=1&amp;vis=1&amp;pid=a712b01f2&amp;color=0,0,0&amp;vtp=1&amp;vaab=1&amp;bbb=1"/>
          <p:cNvSpPr/>
          <p:nvPr/>
        </p:nvSpPr>
        <p:spPr>
          <a:xfrm>
            <a:off x="555117" y="4893182"/>
            <a:ext cx="58887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503934" algn="l"/>
                <a:tab pos="2969768" algn="l"/>
                <a:tab pos="443560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B.4月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C.7月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D.11月</a:t>
            </a:r>
            <a:endParaRPr lang="en-US" altLang="zh-CN" sz="2800" dirty="0"/>
          </a:p>
        </p:txBody>
      </p:sp>
      <p:sp>
        <p:nvSpPr>
          <p:cNvPr id="6" name="QC_8_AS.1_1#8cd3fe3d3?htil=16&amp;vaa=1&amp;vcp=1&amp;vis=1&amp;pid=a712b01f2&amp;color=0,0,0&amp;vtp=1&amp;vaab=1&amp;bbb=1&amp;hb=1"/>
          <p:cNvSpPr/>
          <p:nvPr/>
        </p:nvSpPr>
        <p:spPr>
          <a:xfrm>
            <a:off x="222885" y="5596507"/>
            <a:ext cx="5888736" cy="717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（提示：7月气温最高，冰雪融水最多，此时三江源地区河流水量最丰盈）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c9eaaa9c?sp=1&amp;vcp=1&amp;pid=36a23ef4a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69_1#756f11a91?sp=1&amp;vaa=1&amp;vcp=1&amp;vis=1&amp;pid=fc9eaaa9c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某年暑假期间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，家住眉山的小明妈妈带着小明到西藏去看望驻守边疆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的爸爸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。读青藏地区示意图和甲、乙两幅景观图，完成下列各题。</a:t>
            </a:r>
            <a:endParaRPr lang="en-US" altLang="zh-CN" sz="2800" dirty="0"/>
          </a:p>
        </p:txBody>
      </p:sp>
      <p:pic>
        <p:nvPicPr>
          <p:cNvPr id="4" name="QO_7_BD.69_2#756f11a91?htil=17&amp;vaa=1&amp;vcp=1&amp;vis=1&amp;pid=fc9eaaa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320" y="2453976"/>
            <a:ext cx="3355848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70_1#18574acba?htil=17&amp;vaa=1&amp;vcp=1&amp;vis=1&amp;pid=756f11a91&amp;color=0,0,0&amp;vtp=1&amp;vaab=1&amp;bbb=1&amp;hb=1"/>
          <p:cNvSpPr/>
          <p:nvPr/>
        </p:nvSpPr>
        <p:spPr>
          <a:xfrm>
            <a:off x="539496" y="2518264"/>
            <a:ext cx="76260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（1）出发前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，小明查阅青藏地区的相关资料了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：青藏地区海拔高，空气稀薄，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太阳辐射强，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紫外线强，所以需准备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地势高，气温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还需带上防寒衣物。</a:t>
            </a:r>
            <a:endParaRPr lang="en-US" altLang="zh-CN" sz="2800" dirty="0"/>
          </a:p>
        </p:txBody>
      </p:sp>
      <p:sp>
        <p:nvSpPr>
          <p:cNvPr id="6" name="QB_8_AN.71_1#18574acba.blank?vaa=1&amp;vcp=1&amp;vis=1&amp;pid=756f11a91&amp;color=0,0,0&amp;vpa=24&amp;vtp=1&amp;vaab=1&amp;bbb=1"/>
          <p:cNvSpPr/>
          <p:nvPr/>
        </p:nvSpPr>
        <p:spPr>
          <a:xfrm>
            <a:off x="4105815" y="37831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防晒物品</a:t>
            </a:r>
            <a:endParaRPr lang="en-US" altLang="zh-CN" sz="2800" dirty="0"/>
          </a:p>
        </p:txBody>
      </p:sp>
      <p:sp>
        <p:nvSpPr>
          <p:cNvPr id="7" name="QB_8_AN.72_1#18574acba.blank?vaa=1&amp;vcp=1&amp;vis=1&amp;pid=756f11a91&amp;color=0,0,0&amp;vpa=25&amp;vtp=1&amp;vaab=1"/>
          <p:cNvSpPr/>
          <p:nvPr/>
        </p:nvSpPr>
        <p:spPr>
          <a:xfrm>
            <a:off x="2683414" y="440992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3_1#080563d70?vaa=1&amp;vcp=1&amp;vis=1&amp;pid=756f11a91&amp;color=0,0,0&amp;mp=1&amp;vtp=1&amp;vaab=1&amp;bbb=1&amp;hb=1&amp;htil=1">
            <a:extLst>
              <a:ext uri="{FF2B5EF4-FFF2-40B4-BE49-F238E27FC236}">
                <a16:creationId xmlns:a16="http://schemas.microsoft.com/office/drawing/2014/main" id="{183E8E5B-A110-721F-4390-7E1D84E8BCD0}"/>
              </a:ext>
            </a:extLst>
          </p:cNvPr>
          <p:cNvSpPr/>
          <p:nvPr/>
        </p:nvSpPr>
        <p:spPr>
          <a:xfrm>
            <a:off x="539495" y="554400"/>
            <a:ext cx="11148921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（2）小明和妈妈选择乘坐火车去西藏。他们的乘车线路是：从眉山出发，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沿成昆线、宝成线、陇海线、兰青线到西宁，到西宁后又沿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到达拉萨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080563d70.blank?vaa=1&amp;vcp=1&amp;vis=1&amp;pid=756f11a91&amp;color=0,0,0&amp;mp=1&amp;vpa=26&amp;vtp=1&amp;vaab=1&amp;bbb=1&amp;htil=1&amp;hb=1">
            <a:extLst>
              <a:ext uri="{FF2B5EF4-FFF2-40B4-BE49-F238E27FC236}">
                <a16:creationId xmlns:a16="http://schemas.microsoft.com/office/drawing/2014/main" id="{84E10C53-C703-84DF-090C-6809A1CD8E24}"/>
              </a:ext>
            </a:extLst>
          </p:cNvPr>
          <p:cNvSpPr/>
          <p:nvPr/>
        </p:nvSpPr>
        <p:spPr>
          <a:xfrm>
            <a:off x="9722527" y="12391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00C6295-91E2-8A39-69D3-8249E41D1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2170006"/>
            <a:ext cx="5681662" cy="404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2787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5_1#fad6e7a41?htil=18&amp;vaa=1&amp;vcp=1&amp;vis=1&amp;pid=756f11a9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6281" y="827890"/>
            <a:ext cx="3975257" cy="456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75_2#fad6e7a41?htil=18&amp;vaa=1&amp;vcp=1&amp;vis=1&amp;pid=756f11a91&amp;color=0,0,0&amp;mp=1&amp;vtp=1&amp;vaab=1&amp;bt=1&amp;bbb=1&amp;hb=1&amp;hs=1"/>
          <p:cNvSpPr/>
          <p:nvPr/>
        </p:nvSpPr>
        <p:spPr>
          <a:xfrm>
            <a:off x="539496" y="549624"/>
            <a:ext cx="762609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（3）他们乘火车从西宁到拉萨途中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，发现该铁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路部分路段采用了以桥代路的修建方式，这样做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的目的是为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迁徙提供安全通道。他们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还多次看见成群的牦牛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（甲图所示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）在山坡上悠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闲地吃着青草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fad6e7a41.blank?vaa=1&amp;vcp=1&amp;vis=1&amp;pid=756f11a91&amp;color=0,0,0&amp;mp=1&amp;vpa=27&amp;vtp=1&amp;vaab=1&amp;bbb=1"/>
          <p:cNvSpPr/>
          <p:nvPr/>
        </p:nvSpPr>
        <p:spPr>
          <a:xfrm>
            <a:off x="2327814" y="181454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野生动物</a:t>
            </a:r>
            <a:endParaRPr lang="en-US" altLang="zh-CN" sz="2800" dirty="0"/>
          </a:p>
        </p:txBody>
      </p:sp>
      <p:sp>
        <p:nvSpPr>
          <p:cNvPr id="5" name="QB_8_BD.77_1#7befd7e70?vaa=1&amp;vcp=1&amp;vis=1&amp;pid=756f11a91&amp;color=0,0,0&amp;vtp=1&amp;vaab=1&amp;bbb=1&amp;hb=1&amp;hs=1"/>
          <p:cNvSpPr/>
          <p:nvPr/>
        </p:nvSpPr>
        <p:spPr>
          <a:xfrm>
            <a:off x="539496" y="37500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（4）到达拉萨后，他们参观了世界文化遗产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晚上漫步在大街上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看见明亮又无输电线路的街灯，请推测该街灯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的能源来自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能。</a:t>
            </a:r>
            <a:endParaRPr lang="en-US" altLang="zh-CN" sz="2800" dirty="0"/>
          </a:p>
        </p:txBody>
      </p:sp>
      <p:sp>
        <p:nvSpPr>
          <p:cNvPr id="6" name="QB_8_AN.78_1#7befd7e70.blank?vaa=1&amp;vcp=1&amp;vis=1&amp;pid=756f11a91&amp;color=0,0,0&amp;vpa=28&amp;vtp=1&amp;vaab=1&amp;bbb=1"/>
          <p:cNvSpPr/>
          <p:nvPr/>
        </p:nvSpPr>
        <p:spPr>
          <a:xfrm>
            <a:off x="539496" y="436181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布达拉宫</a:t>
            </a:r>
            <a:endParaRPr lang="en-US" altLang="zh-CN" sz="2800" dirty="0"/>
          </a:p>
        </p:txBody>
      </p:sp>
      <p:sp>
        <p:nvSpPr>
          <p:cNvPr id="7" name="QB_8_AN.79_1#7befd7e70.blank?vaa=1&amp;vcp=1&amp;vis=1&amp;pid=756f11a91&amp;color=0,0,0&amp;vpa=29&amp;vtp=1&amp;vaab=1&amp;bbb=1"/>
          <p:cNvSpPr/>
          <p:nvPr/>
        </p:nvSpPr>
        <p:spPr>
          <a:xfrm>
            <a:off x="2327814" y="56495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bef4d54e?vcp=1&amp;pid=6c8dedcd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d9709f137?sp=1&amp;vcp=1&amp;pid=9bef4d54e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C_7_BD.80_1#a85aa8639?vaa=1&amp;vcp=1&amp;vis=1&amp;pid=d9709f137&amp;color=0,0,0&amp;vtp=1&amp;vaab=1&amp;bbb=1"/>
          <p:cNvSpPr/>
          <p:nvPr/>
        </p:nvSpPr>
        <p:spPr>
          <a:xfrm>
            <a:off x="539496" y="1947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下列关于青藏地区的叙述，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81_1#a85aa8639.bracket?vaa=1&amp;vcp=1&amp;vis=1&amp;pid=d9709f137&amp;color=0,0,0&amp;vpa=30&amp;vtp=1&amp;vaab=1"/>
          <p:cNvSpPr/>
          <p:nvPr/>
        </p:nvSpPr>
        <p:spPr>
          <a:xfrm>
            <a:off x="6950614" y="19340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80_2#a85aa8639.choices?vaa=1&amp;vcp=1&amp;vis=1&amp;pid=d9709f137&amp;color=0,0,0&amp;vtp=1&amp;vaab=1&amp;bbb=1"/>
          <p:cNvSpPr/>
          <p:nvPr/>
        </p:nvSpPr>
        <p:spPr>
          <a:xfrm>
            <a:off x="539496" y="258430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A.本区的主体是有“世界屋脊”之称的内蒙古高原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.本区有全国重要的牧区，主要畜种有牦牛、三河牛、三河马等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.本区是藏族的主要聚居地，藏族居民主要种植小麦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.本区的农作物一般分布在地势较低的河谷地带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2_1#8af87d39a?htil=19&amp;vaa=1&amp;vcp=1&amp;vis=1&amp;pid=d9709f13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3264" y="923131"/>
            <a:ext cx="1527048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82_2#8af87d39a?htil=19&amp;vaa=1&amp;vcp=1&amp;vis=1&amp;pid=d9709f137&amp;color=0,0,0&amp;vtp=1&amp;vaab=1&amp;bt=1&amp;bbb=1&amp;hb=1&amp;hs=1"/>
          <p:cNvSpPr/>
          <p:nvPr/>
        </p:nvSpPr>
        <p:spPr>
          <a:xfrm>
            <a:off x="539496" y="904843"/>
            <a:ext cx="94548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（2024·青海·中考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青海省柴达木盆地分布着我国的珍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稀野生动物兔狲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（见右图）。兔狲体形粗短，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其大小似家猫，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腹部的长毛和绒毛具有很好的保暖作用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。据此完成11～12题。</a:t>
            </a:r>
            <a:endParaRPr lang="en-US" altLang="zh-CN" sz="2800" dirty="0"/>
          </a:p>
        </p:txBody>
      </p:sp>
      <p:sp>
        <p:nvSpPr>
          <p:cNvPr id="4" name="QC_8_BD.83_1#dbbbdf12f?htil=19&amp;vaa=1&amp;vcp=1&amp;vis=1&amp;pid=8af87d39a&amp;color=0,0,0&amp;vtp=1&amp;vaab=1&amp;bbb=1&amp;hs=1"/>
          <p:cNvSpPr/>
          <p:nvPr/>
        </p:nvSpPr>
        <p:spPr>
          <a:xfrm>
            <a:off x="539496" y="2820765"/>
            <a:ext cx="94548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兔狲腹部的长毛和绒毛主要是为了适应青藏地区(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_1#dbbbdf12f.bracket?vaa=1&amp;vcp=1&amp;vis=1&amp;pid=8af87d39a&amp;color=0,0,0&amp;vpa=31&amp;vtp=1&amp;vaab=1"/>
          <p:cNvSpPr/>
          <p:nvPr/>
        </p:nvSpPr>
        <p:spPr>
          <a:xfrm>
            <a:off x="8708994" y="280743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83_2#dbbbdf12f.choices?htil=19&amp;vaa=1&amp;vcp=1&amp;vis=1&amp;pid=8af87d39a&amp;color=0,0,0&amp;vtp=1&amp;vaab=1&amp;bbb=1&amp;hs=1"/>
          <p:cNvSpPr/>
          <p:nvPr/>
        </p:nvSpPr>
        <p:spPr>
          <a:xfrm>
            <a:off x="539496" y="3450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.寒冷的气候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.崎岖的地形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C.缺氧的环境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.强烈的光照</a:t>
            </a:r>
            <a:endParaRPr lang="en-US" altLang="zh-CN" sz="2800" dirty="0"/>
          </a:p>
        </p:txBody>
      </p:sp>
      <p:sp>
        <p:nvSpPr>
          <p:cNvPr id="7" name="QC_8_BD.85_1#21f21e97b?vaa=1&amp;vcp=1&amp;vis=1&amp;pid=8af87d39a&amp;color=0,0,0&amp;vtp=1&amp;vaab=1&amp;bbb=1&amp;hs=1"/>
          <p:cNvSpPr/>
          <p:nvPr/>
        </p:nvSpPr>
        <p:spPr>
          <a:xfrm>
            <a:off x="539496" y="4719415"/>
            <a:ext cx="11520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为了更好地保护野生动物，促进人与自然和谐共生，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86_1#21f21e97b.bracket?vaa=1&amp;vcp=1&amp;vis=1&amp;pid=8af87d39a&amp;color=0,0,0&amp;vpa=32&amp;vtp=1&amp;vaab=1"/>
          <p:cNvSpPr/>
          <p:nvPr/>
        </p:nvSpPr>
        <p:spPr>
          <a:xfrm>
            <a:off x="10862214" y="47060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8_BD.85_2#21f21e97b.choices?vaa=1&amp;vcp=1&amp;vis=1&amp;pid=8af87d39a&amp;color=0,0,0&amp;vtp=1&amp;vaab=1&amp;bbb=1&amp;hs=1"/>
          <p:cNvSpPr/>
          <p:nvPr/>
        </p:nvSpPr>
        <p:spPr>
          <a:xfrm>
            <a:off x="539496" y="53410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.扩建周边城镇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B.增加耕地面积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C.建设工业基地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.保护生态环境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b36b4d36?sp=1&amp;vcp=1&amp;pid=9bef4d54e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87_1#85db1c8a4?sp=1&amp;vaa=1&amp;vcp=1&amp;vis=1&amp;pid=0b36b4d36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13.（2024·吉林长春·中考，有改动）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区域发展应遵循因地制宜的原则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。青藏地区位于我国西南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，东北地区位于我国东北部，为发展经济，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两地应充分挖掘自身优势，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积极探索发展新渠道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08775-833A-3883-86A4-8EF0D836C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7_BD.87_2#85db1c8a4?vaa=1&amp;vcp=1&amp;vis=1&amp;pid=0b36b4d36&amp;color=0,0,0&amp;vtp=1&amp;vaab=1&amp;bbb=1&amp;hb=1">
            <a:extLst>
              <a:ext uri="{FF2B5EF4-FFF2-40B4-BE49-F238E27FC236}">
                <a16:creationId xmlns:a16="http://schemas.microsoft.com/office/drawing/2014/main" id="{35ACB0DF-0E8B-37F2-4BBC-B9F0730E2925}"/>
              </a:ext>
            </a:extLst>
          </p:cNvPr>
          <p:cNvSpPr/>
          <p:nvPr/>
        </p:nvSpPr>
        <p:spPr>
          <a:xfrm>
            <a:off x="379285" y="603517"/>
            <a:ext cx="11433429" cy="9791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下面的图1为青藏地区示意图，图2为东北地区示意图，图3为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湿地生态效益示意图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20CF11B-2468-8727-13F7-250DFB716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48" y="2413155"/>
            <a:ext cx="3757142" cy="25600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32850FE-EF19-3A5A-654D-351F7954D3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2915" y="2016436"/>
            <a:ext cx="3626899" cy="34494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E37583E-3BDF-1219-DF90-A19F3D2014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9814" y="2128009"/>
            <a:ext cx="4269325" cy="306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539577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ec4d35161?colgroup=15,14&amp;vcp=1&amp;pid=fecf6b03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670779"/>
              </p:ext>
            </p:extLst>
          </p:nvPr>
        </p:nvGraphicFramePr>
        <p:xfrm>
          <a:off x="539496" y="1732661"/>
          <a:ext cx="11100816" cy="3392678"/>
        </p:xfrm>
        <a:graphic>
          <a:graphicData uri="http://schemas.openxmlformats.org/drawingml/2006/table">
            <a:tbl>
              <a:tblPr/>
              <a:tblGrid>
                <a:gridCol w="5660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0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青藏地区的地理位置和自然地理特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说明自然条件对该区域经济社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会发展的影响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认识因地制宜的重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8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c4d35161.table_image?tii=1&amp;vcp=1&amp;pid=fecf6b0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5644" y="2761869"/>
            <a:ext cx="524865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87_4#85db1c8a4?sp=1&amp;vaa=1&amp;vcp=1&amp;vis=1&amp;pid=0b36b4d36&amp;color=0,0,0&amp;vtp=1&amp;vaab=1&amp;bbb=1">
            <a:extLst>
              <a:ext uri="{FF2B5EF4-FFF2-40B4-BE49-F238E27FC236}">
                <a16:creationId xmlns:a16="http://schemas.microsoft.com/office/drawing/2014/main" id="{63741A26-DA40-9719-D912-0B72823FBA24}"/>
              </a:ext>
            </a:extLst>
          </p:cNvPr>
          <p:cNvSpPr/>
          <p:nvPr/>
        </p:nvSpPr>
        <p:spPr>
          <a:xfrm>
            <a:off x="539496" y="81114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【“冷资源”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“热经济”】</a:t>
            </a:r>
            <a:endParaRPr lang="en-US" altLang="zh-CN" sz="2800" dirty="0"/>
          </a:p>
        </p:txBody>
      </p:sp>
      <p:sp>
        <p:nvSpPr>
          <p:cNvPr id="4" name="QB_8_BD.88_1#92ca446da?vaa=1&amp;vcp=1&amp;vis=1&amp;pid=85db1c8a4&amp;color=0,0,0&amp;vtp=1&amp;vaab=1&amp;bbb=1&amp;hb=1">
            <a:extLst>
              <a:ext uri="{FF2B5EF4-FFF2-40B4-BE49-F238E27FC236}">
                <a16:creationId xmlns:a16="http://schemas.microsoft.com/office/drawing/2014/main" id="{21921A9E-062E-2A82-55D4-9DB77A5A9C5D}"/>
              </a:ext>
            </a:extLst>
          </p:cNvPr>
          <p:cNvSpPr/>
          <p:nvPr/>
        </p:nvSpPr>
        <p:spPr>
          <a:xfrm>
            <a:off x="539496" y="1331779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）青藏地区主要受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因素影响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，形成独特的高寒气候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；东北地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区纬度较高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，冬季寒冷。两地“冷资源”丰富，积极发展冰雪旅游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不断催生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“热经济”。</a:t>
            </a:r>
            <a:endParaRPr lang="en-US" altLang="zh-CN" sz="2800" dirty="0"/>
          </a:p>
        </p:txBody>
      </p:sp>
      <p:sp>
        <p:nvSpPr>
          <p:cNvPr id="5" name="QB_8_AN.89_1#92ca446da.blank?vaa=1&amp;vcp=1&amp;vis=1&amp;pid=85db1c8a4&amp;color=0,0,0&amp;vpa=33&amp;vtp=1&amp;vaab=1&amp;bbb=1">
            <a:extLst>
              <a:ext uri="{FF2B5EF4-FFF2-40B4-BE49-F238E27FC236}">
                <a16:creationId xmlns:a16="http://schemas.microsoft.com/office/drawing/2014/main" id="{49DFB645-0D7B-A612-A59F-12D307D13ACD}"/>
              </a:ext>
            </a:extLst>
          </p:cNvPr>
          <p:cNvSpPr/>
          <p:nvPr/>
        </p:nvSpPr>
        <p:spPr>
          <a:xfrm>
            <a:off x="3928015" y="130231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CBB7CD0-02C1-151A-B440-01671EAE9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116" y="2477911"/>
            <a:ext cx="5764340" cy="392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73609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04317d6bc?sp=1&amp;vcp=1&amp;vis=1&amp;pid=85db1c8a4&amp;color=0,0,0&amp;mp=1&amp;vtp=1&amp;vaab=1&amp;bt=1&amp;bbb=1"/>
          <p:cNvSpPr/>
          <p:nvPr/>
        </p:nvSpPr>
        <p:spPr>
          <a:xfrm>
            <a:off x="539496" y="3252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【新能源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好“风”“光”】</a:t>
            </a:r>
            <a:endParaRPr lang="en-US" altLang="zh-CN" sz="2800" dirty="0"/>
          </a:p>
        </p:txBody>
      </p:sp>
      <p:sp>
        <p:nvSpPr>
          <p:cNvPr id="3" name="QO_8_BD.90_1#0e71047b5?sp=1&amp;vaa=1&amp;vcp=1&amp;vis=1&amp;pid=85db1c8a4&amp;color=0,0,0&amp;vtp=1&amp;vaab=1&amp;bbb=1&amp;hb=1"/>
          <p:cNvSpPr/>
          <p:nvPr/>
        </p:nvSpPr>
        <p:spPr>
          <a:xfrm>
            <a:off x="539496" y="9529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（2）近年来，青藏地区的塔拉滩大力发展光伏产业，逐步探索出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“光伏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牧场+生态”的绿色发展模式。结合所学知识，将下列结构图补充完整。</a:t>
            </a:r>
            <a:endParaRPr lang="en-US" altLang="zh-CN" sz="2800" dirty="0"/>
          </a:p>
        </p:txBody>
      </p:sp>
      <p:pic>
        <p:nvPicPr>
          <p:cNvPr id="4" name="QO_8_BD.90_2#0e71047b5?vaa=1&amp;vcp=1&amp;vis=1&amp;pid=85db1c8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3796" y="2253446"/>
            <a:ext cx="8791194" cy="289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91_1#04c6c9055?vaa=1&amp;vcp=1&amp;vis=1&amp;pid=0e71047b5&amp;color=0,0,0&amp;vtp=1&amp;vaab=1&amp;bbb=1"/>
          <p:cNvSpPr/>
          <p:nvPr/>
        </p:nvSpPr>
        <p:spPr>
          <a:xfrm>
            <a:off x="539496" y="51921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</p:txBody>
      </p:sp>
      <p:sp>
        <p:nvSpPr>
          <p:cNvPr id="6" name="QB_9_AN.1_1#04c6c9055.blank?vaa=1&amp;vcp=1&amp;vis=1&amp;pid=0e71047b5&amp;color=0,0,0&amp;vpa=34&amp;vtp=1&amp;vaab=1&amp;bbb=1"/>
          <p:cNvSpPr/>
          <p:nvPr/>
        </p:nvSpPr>
        <p:spPr>
          <a:xfrm>
            <a:off x="905415" y="516170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强（充足）</a:t>
            </a:r>
            <a:endParaRPr lang="en-US" altLang="zh-CN" sz="2800" dirty="0"/>
          </a:p>
        </p:txBody>
      </p:sp>
      <p:sp>
        <p:nvSpPr>
          <p:cNvPr id="8" name="QB_9_AN.94_1#04c6c9055.blank?vaa=1&amp;vcp=1&amp;vis=1&amp;pid=0e71047b5&amp;color=0,0,0&amp;vpa=35&amp;vtp=1&amp;vaab=1&amp;bbb=1"/>
          <p:cNvSpPr/>
          <p:nvPr/>
        </p:nvSpPr>
        <p:spPr>
          <a:xfrm>
            <a:off x="905415" y="578845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畜牧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5_1#558f696ab?vaa=1&amp;vcp=1&amp;vis=1&amp;pid=85db1c8a4&amp;color=0,0,0&amp;vtp=1&amp;vaab=1&amp;bbb=1&amp;hb=1">
            <a:extLst>
              <a:ext uri="{FF2B5EF4-FFF2-40B4-BE49-F238E27FC236}">
                <a16:creationId xmlns:a16="http://schemas.microsoft.com/office/drawing/2014/main" id="{3CBAB20A-40F3-7159-3832-1A4577825949}"/>
              </a:ext>
            </a:extLst>
          </p:cNvPr>
          <p:cNvSpPr/>
          <p:nvPr/>
        </p:nvSpPr>
        <p:spPr>
          <a:xfrm>
            <a:off x="539496" y="50022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（3）东北地区铁路网稠密，图2中铁路干线A是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东北地区分布有我国四大工业基地之一的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工业基地。近年来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东北地区大力发展风电，新能源装备制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造业快速发展，为东北地区的振兴注入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了新的活力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96_1#558f696ab.blank?vaa=1&amp;vcp=1&amp;vis=1&amp;pid=85db1c8a4&amp;color=0,0,0&amp;vpa=36&amp;vtp=1&amp;vaab=1&amp;bbb=1">
            <a:extLst>
              <a:ext uri="{FF2B5EF4-FFF2-40B4-BE49-F238E27FC236}">
                <a16:creationId xmlns:a16="http://schemas.microsoft.com/office/drawing/2014/main" id="{F3ACD5D6-0BC4-8E2F-3F5A-D42576587E4F}"/>
              </a:ext>
            </a:extLst>
          </p:cNvPr>
          <p:cNvSpPr/>
          <p:nvPr/>
        </p:nvSpPr>
        <p:spPr>
          <a:xfrm>
            <a:off x="7918989" y="46974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京哈（或哈大）</a:t>
            </a:r>
            <a:endParaRPr lang="en-US" altLang="zh-CN" sz="2800" dirty="0"/>
          </a:p>
        </p:txBody>
      </p:sp>
      <p:sp>
        <p:nvSpPr>
          <p:cNvPr id="4" name="QB_8_AN.97_1#558f696ab.blank?vaa=1&amp;vcp=1&amp;vis=1&amp;pid=85db1c8a4&amp;color=0,0,0&amp;vpa=37&amp;vtp=1&amp;vaab=1&amp;bbb=1">
            <a:extLst>
              <a:ext uri="{FF2B5EF4-FFF2-40B4-BE49-F238E27FC236}">
                <a16:creationId xmlns:a16="http://schemas.microsoft.com/office/drawing/2014/main" id="{B84BEAC9-5F1C-917D-3067-DED390F52317}"/>
              </a:ext>
            </a:extLst>
          </p:cNvPr>
          <p:cNvSpPr/>
          <p:nvPr/>
        </p:nvSpPr>
        <p:spPr>
          <a:xfrm>
            <a:off x="6950614" y="111744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辽中南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0B0E7F6-2D52-74D9-F156-1BA81A7C4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7315" y="1919295"/>
            <a:ext cx="4698842" cy="446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30251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C6B92B0-3F35-9CBB-36D0-39A7DBA5C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827" y="2340024"/>
            <a:ext cx="5646579" cy="4056813"/>
          </a:xfrm>
          <a:prstGeom prst="rect">
            <a:avLst/>
          </a:prstGeom>
        </p:spPr>
      </p:pic>
      <p:sp>
        <p:nvSpPr>
          <p:cNvPr id="2" name="P_8#dd8c4fcda?sp=1&amp;vcp=1&amp;vis=1&amp;pid=85db1c8a4&amp;color=0,0,0&amp;vtp=1&amp;vaab=1&amp;bt=1&amp;bbb=1"/>
          <p:cNvSpPr/>
          <p:nvPr/>
        </p:nvSpPr>
        <p:spPr>
          <a:xfrm>
            <a:off x="444246" y="3865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【保护湿地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构筑屏障】</a:t>
            </a:r>
            <a:endParaRPr lang="en-US" altLang="zh-CN" sz="2800" dirty="0"/>
          </a:p>
        </p:txBody>
      </p:sp>
      <p:sp>
        <p:nvSpPr>
          <p:cNvPr id="4" name="QB_8_BD.98_2#a489dfbfa?htil=20&amp;sp=1&amp;vaa=1&amp;vcp=1&amp;vis=1&amp;pid=85db1c8a4&amp;color=0,0,0&amp;vtp=1&amp;vaab=1&amp;bbb=1&amp;hb=1"/>
          <p:cNvSpPr/>
          <p:nvPr/>
        </p:nvSpPr>
        <p:spPr>
          <a:xfrm>
            <a:off x="444246" y="1014285"/>
            <a:ext cx="726948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（4）三江源地区分布有世界上最大的高原湿地，三江平原分布有亚洲最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大的淡水湿地。近年来，两地在湿地保护上取得了显著得到成效。湿地关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系着生态环境与经济社会发展，根据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图3中湿地生态效益示意图，写出一条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湿地保护的措施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99_1#a489dfbfa.blank?vaa=1&amp;vcp=1&amp;vis=1&amp;pid=85db1c8a4&amp;color=0,0,0&amp;vpa=38&amp;vtp=1&amp;vaab=1&amp;bbb=1"/>
          <p:cNvSpPr/>
          <p:nvPr/>
        </p:nvSpPr>
        <p:spPr>
          <a:xfrm>
            <a:off x="444246" y="3571493"/>
            <a:ext cx="437753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加强湿地生态保护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区的建设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ec4d35161?colgroup=15,14&amp;vcp=1&amp;pid=fecf6b03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902845"/>
              </p:ext>
            </p:extLst>
          </p:nvPr>
        </p:nvGraphicFramePr>
        <p:xfrm>
          <a:off x="539496" y="2084959"/>
          <a:ext cx="11100816" cy="3392678"/>
        </p:xfrm>
        <a:graphic>
          <a:graphicData uri="http://schemas.openxmlformats.org/drawingml/2006/table">
            <a:tbl>
              <a:tblPr/>
              <a:tblGrid>
                <a:gridCol w="5660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0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三江源地区的区域特征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分析三江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源地区存在的突出环境问题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保护三江源地区生态环境的重要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8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c4d35161.table_image?tii=2&amp;vcp=1&amp;pid=fecf6b03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5644" y="3114167"/>
            <a:ext cx="524865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ec4d35161?colgroup=15,14&amp;vcp=1&amp;pid=fecf6b033&amp;color=0,0,0&amp;mp=1&amp;vtp=1&amp;vaab=1&amp;bt=1&amp;bbb=1">
            <a:extLst>
              <a:ext uri="{FF2B5EF4-FFF2-40B4-BE49-F238E27FC236}">
                <a16:creationId xmlns:a16="http://schemas.microsoft.com/office/drawing/2014/main" id="{49A799FD-36F2-350A-9E8F-B7F90B58F5C1}"/>
              </a:ext>
            </a:extLst>
          </p:cNvPr>
          <p:cNvSpPr txBox="1"/>
          <p:nvPr/>
        </p:nvSpPr>
        <p:spPr>
          <a:xfrm>
            <a:off x="10922167" y="137655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ec4d35161?colgroup=15,14&amp;vcp=1&amp;pid=fecf6b03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962546"/>
              </p:ext>
            </p:extLst>
          </p:nvPr>
        </p:nvGraphicFramePr>
        <p:xfrm>
          <a:off x="539496" y="2084959"/>
          <a:ext cx="11100816" cy="3392678"/>
        </p:xfrm>
        <a:graphic>
          <a:graphicData uri="http://schemas.openxmlformats.org/drawingml/2006/table">
            <a:tbl>
              <a:tblPr/>
              <a:tblGrid>
                <a:gridCol w="5660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0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3.运用图文资料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说出我国的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发展成就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说明我国发展中面临的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挑战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通过实例说明我国是如何做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负责任的大国的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000"/>
                        </a:lnSpc>
                      </a:pPr>
                      <a:r>
                        <a:rPr lang="en-US" altLang="zh-CN" sz="83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c4d35161.table_image?tii=3&amp;vcp=1&amp;pid=fecf6b03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5644" y="3114167"/>
            <a:ext cx="524865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ec4d35161?colgroup=15,14&amp;vcp=1&amp;pid=fecf6b033&amp;color=0,0,0&amp;mp=1&amp;vtp=1&amp;vaab=1&amp;bt=1&amp;bbb=1">
            <a:extLst>
              <a:ext uri="{FF2B5EF4-FFF2-40B4-BE49-F238E27FC236}">
                <a16:creationId xmlns:a16="http://schemas.microsoft.com/office/drawing/2014/main" id="{113BB0E2-AC14-73F0-5BDE-80FCCAD61293}"/>
              </a:ext>
            </a:extLst>
          </p:cNvPr>
          <p:cNvSpPr txBox="1"/>
          <p:nvPr/>
        </p:nvSpPr>
        <p:spPr>
          <a:xfrm>
            <a:off x="10922167" y="137655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c7531634.fixed?vcp=1&amp;pid=62606223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青藏地区</a:t>
            </a:r>
            <a:endParaRPr lang="en-US" altLang="zh-CN" sz="4000" dirty="0"/>
          </a:p>
        </p:txBody>
      </p:sp>
      <p:sp>
        <p:nvSpPr>
          <p:cNvPr id="3" name="C_4_BD#5c7531634.fixed?vcp=1&amp;pid=6260622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5256465?vcp=1&amp;pid=5c753163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青藏地区的区域特征</a:t>
            </a:r>
            <a:endParaRPr lang="en-US" altLang="zh-CN" sz="3200" dirty="0"/>
          </a:p>
        </p:txBody>
      </p:sp>
      <p:sp>
        <p:nvSpPr>
          <p:cNvPr id="3" name="QB_6_BD.1_1#aaf64840d?sp=1&amp;vaa=1&amp;vcp=1&amp;vis=1&amp;pid=46525646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1.自然地理特征</a:t>
            </a:r>
            <a:endParaRPr lang="en-US" altLang="zh-CN" sz="2800" dirty="0"/>
          </a:p>
        </p:txBody>
      </p:sp>
      <p:graphicFrame>
        <p:nvGraphicFramePr>
          <p:cNvPr id="9" name="QB_6_BD.1_2#aaf64840d?colgroup=5,23&amp;vaa=1&amp;vcp=1&amp;vis=1&amp;pid=46525646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600471"/>
              </p:ext>
            </p:extLst>
          </p:nvPr>
        </p:nvGraphicFramePr>
        <p:xfrm>
          <a:off x="539496" y="1958766"/>
          <a:ext cx="11082528" cy="3363660"/>
        </p:xfrm>
        <a:graphic>
          <a:graphicData uri="http://schemas.openxmlformats.org/drawingml/2006/table">
            <a:tbl>
              <a:tblPr/>
              <a:tblGrid>
                <a:gridCol w="2295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7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位于我国西南部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横断山脉以西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祁连山以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南至国界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青海和四川的西部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主体部分是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地形以高原为主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地势高耸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平均海拔在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米以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“世界屋脊”——青藏高原分布于此（“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远看是山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近看是川”是青藏高原地形的显著特征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_1#aaf64840d.blank?vaa=1&amp;vcp=1&amp;vis=1&amp;pid=465256465&amp;color=0,0,0&amp;vpa=1&amp;vtp=1&amp;vaab=1&amp;bbb=1"/>
          <p:cNvSpPr/>
          <p:nvPr/>
        </p:nvSpPr>
        <p:spPr>
          <a:xfrm>
            <a:off x="8936758" y="306563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dirty="0"/>
          </a:p>
        </p:txBody>
      </p:sp>
      <p:sp>
        <p:nvSpPr>
          <p:cNvPr id="6" name="QB_6_AN.3_1#aaf64840d.blank?vaa=1&amp;vcp=1&amp;vis=1&amp;pid=465256465&amp;color=0,0,0&amp;vpa=2&amp;vtp=1&amp;vaab=1&amp;bbb=1"/>
          <p:cNvSpPr/>
          <p:nvPr/>
        </p:nvSpPr>
        <p:spPr>
          <a:xfrm>
            <a:off x="9292358" y="3648121"/>
            <a:ext cx="1147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6_BD.4_1#aaf64840d?colgroup=5,23&amp;vaa=1&amp;vcp=1&amp;vis=1&amp;pid=465256465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913527"/>
              </p:ext>
            </p:extLst>
          </p:nvPr>
        </p:nvGraphicFramePr>
        <p:xfrm>
          <a:off x="539496" y="2365088"/>
          <a:ext cx="11082528" cy="2832420"/>
        </p:xfrm>
        <a:graphic>
          <a:graphicData uri="http://schemas.openxmlformats.org/drawingml/2006/table">
            <a:tbl>
              <a:tblPr/>
              <a:tblGrid>
                <a:gridCol w="2295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7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阿尔金山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祁连山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横断山脉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喜马拉雅山脉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青藏高原（含柴达木盆地）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独特的高山气候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冬寒夏凉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日照充足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太阳辐射强烈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地表景观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终年积雪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冰川广布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江河发源地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澜沧江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雅鲁藏布江等大河的发源地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QB_6_BD.4_1#aaf64840d?colgroup=5,23&amp;vaa=1&amp;vcp=1&amp;vis=1&amp;pid=465256465&amp;color=0,0,0&amp;mp=1&amp;vtp=1&amp;vaab=1&amp;bt=1&amp;bbb=1">
            <a:extLst>
              <a:ext uri="{FF2B5EF4-FFF2-40B4-BE49-F238E27FC236}">
                <a16:creationId xmlns:a16="http://schemas.microsoft.com/office/drawing/2014/main" id="{C07F0D1D-5397-0868-685E-CB08B52C3236}"/>
              </a:ext>
            </a:extLst>
          </p:cNvPr>
          <p:cNvSpPr txBox="1"/>
          <p:nvPr/>
        </p:nvSpPr>
        <p:spPr>
          <a:xfrm>
            <a:off x="10903879" y="16566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1472</Words>
  <Application>Microsoft Office PowerPoint</Application>
  <PresentationFormat>宽屏</PresentationFormat>
  <Paragraphs>349</Paragraphs>
  <Slides>43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Arial (正文)</vt:lpstr>
      <vt:lpstr>华文隶书</vt:lpstr>
      <vt:lpstr>楷体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2024-11-11T08:09:22Z</dcterms:created>
  <dcterms:modified xsi:type="dcterms:W3CDTF">2025-08-27T11:25:01Z</dcterms:modified>
  <cp:category/>
  <cp:contentStatus/>
</cp:coreProperties>
</file>