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  <p:sldId id="296" r:id="rId11"/>
    <p:sldId id="297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81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1.png"/><Relationship Id="rId1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5.png"/><Relationship Id="rId1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7.png"/><Relationship Id="rId1" Type="http://schemas.openxmlformats.org/officeDocument/2006/relationships/image" Target="../media/image16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9.png"/><Relationship Id="rId1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6820" y="1057275"/>
            <a:ext cx="9665335" cy="4564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38490" y="43894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37.8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9160" y="3993515"/>
            <a:ext cx="1436370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倍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8697595" y="3465195"/>
                <a:ext cx="1302385" cy="6483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</m:ctrlPr>
                        </m:fPr>
                        <m:num>
                          <m: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kern="12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7595" y="3465195"/>
                <a:ext cx="1302385" cy="64833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10154920" y="317404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0945" y="5201920"/>
            <a:ext cx="131953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265" y="1313815"/>
            <a:ext cx="10657840" cy="35452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046605" y="3438525"/>
                <a:ext cx="3399790" cy="14204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  <m:r>
                      <a:rPr lang="en-US" altLang="zh-CN" sz="2000" i="1" kern="1200">
                        <a:solidFill>
                          <a:srgbClr val="F0127D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𝜋</m:t>
                    </m:r>
                  </m:oMath>
                </a14:m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MS Mincho" charset="0"/>
                    <a:cs typeface="Times New Roman" panose="02020603050405020304" charset="0"/>
                    <a:sym typeface="+mn-ea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  <a:sym typeface="+mn-ea"/>
                          </a:rPr>
                        </m:ctrlPr>
                      </m:sSupPr>
                      <m:e>
                        <m:r>
                          <a:rPr lang="en-US" altLang="zh-CN" sz="20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400" kern="1200">
                                <a:solidFill>
                                  <a:srgbClr val="F0127D"/>
                                </a:solidFill>
                                <a:latin typeface="Times New Roman" panose="02020603050405020304" charset="0"/>
                                <a:ea typeface="黑体" panose="02010609060101010101" charset="-122"/>
                                <a:cs typeface="Times New Roman" panose="02020603050405020304" charset="0"/>
                              </a:rPr>
                            </m:ctrlPr>
                          </m:fPr>
                          <m:num>
                            <m:r>
                              <a:rPr lang="en-US" altLang="zh-CN" sz="2400" kern="1200">
                                <a:solidFill>
                                  <a:srgbClr val="F0127D"/>
                                </a:solidFill>
                                <a:latin typeface="Times New Roman" panose="02020603050405020304" charset="0"/>
                                <a:ea typeface="黑体" panose="02010609060101010101" charset="-122"/>
                                <a:cs typeface="Times New Roman" panose="02020603050405020304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kern="1200">
                                <a:solidFill>
                                  <a:srgbClr val="F0127D"/>
                                </a:solidFill>
                                <a:latin typeface="Times New Roman" panose="02020603050405020304" charset="0"/>
                                <a:ea typeface="黑体" panose="02010609060101010101" charset="-122"/>
                                <a:cs typeface="Times New Roman" panose="02020603050405020304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𝑟</m:t>
                        </m:r>
                        <m:r>
                          <a:rPr lang="en-US" altLang="zh-CN" sz="20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</m:e>
                      <m:sup>
                        <m:r>
                          <a:rPr lang="en-US" altLang="zh-CN" sz="2000" i="1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  <a:sym typeface="+mn-ea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MS Mincho" charset="0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h</a:t>
                </a:r>
                <a14:m>
                  <m:oMath xmlns:m="http://schemas.openxmlformats.org/officeDocument/2006/math">
                    <m:r>
                      <a:rPr lang="en-US" altLang="zh-CN" sz="2000" i="1" kern="1200">
                        <a:solidFill>
                          <a:srgbClr val="F0127D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24</m:t>
                        </m:r>
                      </m:den>
                    </m:f>
                    <m:r>
                      <a:rPr lang="en-US" altLang="zh-CN" sz="2000" i="1" kern="1200">
                        <a:solidFill>
                          <a:srgbClr val="F0127D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</a:rPr>
                      <m:t>𝜋</m:t>
                    </m:r>
                    <m:sSup>
                      <m:sSupPr>
                        <m:ctrlP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𝑟</m:t>
                        </m:r>
                      </m:e>
                      <m:sup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000" i="1" kern="1200">
                    <a:solidFill>
                      <a:srgbClr val="F0127D"/>
                    </a:solidFill>
                    <a:latin typeface="Cambria Math" panose="02040503050406030204" charset="0"/>
                    <a:ea typeface="黑体" panose="02010609060101010101" charset="-122"/>
                    <a:cs typeface="Cambria Math" panose="02040503050406030204" charset="0"/>
                  </a:rPr>
                  <a:t>h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24</m:t>
                        </m:r>
                      </m:den>
                    </m:f>
                    <m:r>
                      <a:rPr lang="en-US" altLang="zh-CN" sz="2000" i="1" kern="1200">
                        <a:solidFill>
                          <a:srgbClr val="F0127D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</a:rPr>
                      <m:t>𝜋</m:t>
                    </m:r>
                    <m:sSup>
                      <m:sSupPr>
                        <m:ctrlP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𝑟</m:t>
                        </m:r>
                      </m:e>
                      <m:sup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000" i="1">
                    <a:solidFill>
                      <a:srgbClr val="F0127D"/>
                    </a:solidFill>
                    <a:latin typeface="Cambria Math" panose="02040503050406030204" charset="0"/>
                    <a:ea typeface="黑体" panose="02010609060101010101" charset="-122"/>
                    <a:cs typeface="Cambria Math" panose="02040503050406030204" charset="0"/>
                    <a:sym typeface="+mn-ea"/>
                  </a:rPr>
                  <a:t>h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  <m:r>
                      <a:rPr lang="en-US" altLang="zh-CN" sz="2000" i="1" kern="1200">
                        <a:solidFill>
                          <a:srgbClr val="F0127D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</a:rPr>
                      <m:t>𝜋</m:t>
                    </m:r>
                    <m:sSup>
                      <m:sSupPr>
                        <m:ctrlP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𝑟</m:t>
                        </m:r>
                      </m:e>
                      <m:sup>
                        <m:r>
                          <a:rPr lang="en-US" altLang="zh-CN" sz="2000" i="1" kern="1200">
                            <a:solidFill>
                              <a:srgbClr val="F0127D"/>
                            </a:solidFill>
                            <a:latin typeface="Cambria Math" panose="02040503050406030204" charset="0"/>
                            <a:ea typeface="黑体" panose="02010609060101010101" charset="-122"/>
                            <a:cs typeface="Cambria Math" panose="0204050305040603020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000" i="1">
                    <a:solidFill>
                      <a:srgbClr val="F0127D"/>
                    </a:solidFill>
                    <a:latin typeface="Cambria Math" panose="02040503050406030204" charset="0"/>
                    <a:ea typeface="黑体" panose="02010609060101010101" charset="-122"/>
                    <a:cs typeface="Cambria Math" panose="02040503050406030204" charset="0"/>
                    <a:sym typeface="+mn-ea"/>
                  </a:rPr>
                  <a:t>h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8</m:t>
                        </m:r>
                      </m:den>
                    </m:f>
                  </m:oMath>
                </a14:m>
                <a:endParaRPr lang="en-US" altLang="zh-CN" sz="2000" i="1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(8-1)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0.8=5.6(L)</a:t>
                </a:r>
                <a:endParaRPr lang="en-US" altLang="zh-CN" sz="20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6605" y="3438525"/>
                <a:ext cx="3399790" cy="142049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29620" cy="33051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412875" y="3942715"/>
                <a:ext cx="3527425" cy="6762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5=47.1(cm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875" y="3942715"/>
                <a:ext cx="3527425" cy="676275"/>
              </a:xfrm>
              <a:prstGeom prst="rect">
                <a:avLst/>
              </a:prstGeom>
              <a:blipFill rotWithShape="1">
                <a:blip r:embed="rId2"/>
                <a:stretch>
                  <a:fillRect b="-41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6470650" y="3885565"/>
                <a:ext cx="4056380" cy="7899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(8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12=200.96(cm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0650" y="3885565"/>
                <a:ext cx="4056380" cy="789940"/>
              </a:xfrm>
              <a:prstGeom prst="rect">
                <a:avLst/>
              </a:prstGeom>
              <a:blipFill rotWithShape="1">
                <a:blip r:embed="rId3"/>
                <a:stretch>
                  <a:fillRect b="-21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985" y="1490345"/>
            <a:ext cx="10522585" cy="29121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376045" y="2831465"/>
                <a:ext cx="4792980" cy="11455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(6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1.8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1.7≈29(t)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6045" y="2831465"/>
                <a:ext cx="4792980" cy="11455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645" y="1490345"/>
            <a:ext cx="10861040" cy="27355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206625" y="2663825"/>
                <a:ext cx="4245610" cy="10007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12.56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3.14=2(cm)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3=12.56(cm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6625" y="2663825"/>
                <a:ext cx="4245610" cy="1000760"/>
              </a:xfrm>
              <a:prstGeom prst="rect">
                <a:avLst/>
              </a:prstGeom>
              <a:blipFill rotWithShape="1">
                <a:blip r:embed="rId2"/>
                <a:stretch>
                  <a:fillRect b="-261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81690" cy="1881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08505" y="2675890"/>
            <a:ext cx="4268470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30.24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3=10.08(cm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6450" cy="2331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84705" y="3098165"/>
            <a:ext cx="3444875" cy="513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12=225(cm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39780" cy="39630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619885" y="2778125"/>
                <a:ext cx="4328795" cy="16871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(30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30=7065(cm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30=27000(cm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    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27000-7065=19935(cm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885" y="2778125"/>
                <a:ext cx="4328795" cy="168719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710545" cy="410146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421765" y="2808605"/>
                <a:ext cx="4237990" cy="62103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5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10≈261.67(cm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1765" y="2808605"/>
                <a:ext cx="4237990" cy="621030"/>
              </a:xfrm>
              <a:prstGeom prst="rect">
                <a:avLst/>
              </a:prstGeom>
              <a:blipFill rotWithShape="1">
                <a:blip r:embed="rId2"/>
                <a:stretch>
                  <a:fillRect b="-54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93825"/>
            <a:ext cx="10960735" cy="23139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520825" y="2917825"/>
                <a:ext cx="4275455" cy="167322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32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3=32(m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4cm=0.04m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32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8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0.04=100(m)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0825" y="2917825"/>
                <a:ext cx="4275455" cy="16732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</Words>
  <Application>WPS 演示</Application>
  <PresentationFormat>宽屏</PresentationFormat>
  <Paragraphs>44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Bodoni Bd BT</vt:lpstr>
      <vt:lpstr>MS Mincho</vt:lpstr>
      <vt:lpstr>Bodoni Bk BT</vt:lpstr>
      <vt:lpstr>Segoe Print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2025-02-08T15:19:55Z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