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71" r:id="rId3"/>
    <p:sldId id="272" r:id="rId4"/>
    <p:sldId id="273" r:id="rId5"/>
    <p:sldId id="274" r:id="rId6"/>
    <p:sldId id="275" r:id="rId7"/>
    <p:sldId id="276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第4课时_00"/>
          <p:cNvPicPr>
            <a:picLocks noChangeAspect="1"/>
          </p:cNvPicPr>
          <p:nvPr/>
        </p:nvPicPr>
        <p:blipFill>
          <a:blip r:embed="rId1"/>
          <a:srcRect l="11961" r="12851"/>
          <a:stretch>
            <a:fillRect/>
          </a:stretch>
        </p:blipFill>
        <p:spPr>
          <a:xfrm>
            <a:off x="127635" y="894715"/>
            <a:ext cx="11936730" cy="410019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018665" y="3872865"/>
            <a:ext cx="7366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r>
              <a:rPr lang="en-US" altLang="en-US" sz="2400" b="0" i="1">
                <a:solidFill>
                  <a:srgbClr val="FF0000"/>
                </a:solidFill>
                <a:latin typeface="Times New Roman" panose="02020603050405020304" charset="0"/>
              </a:rPr>
              <a:t>m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12615" y="3872865"/>
            <a:ext cx="5721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r>
              <a:rPr lang="en-US" altLang="en-US" sz="2400" b="0" i="1">
                <a:solidFill>
                  <a:srgbClr val="FF0000"/>
                </a:solidFill>
                <a:latin typeface="Times New Roman" panose="02020603050405020304" charset="0"/>
              </a:rPr>
              <a:t>y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96835" y="3872865"/>
            <a:ext cx="1016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0.85</a:t>
            </a:r>
            <a:r>
              <a:rPr lang="en-US" altLang="en-US" sz="2400" b="0" i="1">
                <a:solidFill>
                  <a:srgbClr val="FF0000"/>
                </a:solidFill>
                <a:latin typeface="Times New Roman" panose="02020603050405020304" charset="0"/>
              </a:rPr>
              <a:t>b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905490" y="3872865"/>
            <a:ext cx="3302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0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60880" y="4400550"/>
            <a:ext cx="795020" cy="402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2.7</a:t>
            </a:r>
            <a:r>
              <a:rPr lang="en-US" altLang="en-US" sz="2400" b="0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61585" y="4399915"/>
            <a:ext cx="755650" cy="4616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0.8</a:t>
            </a:r>
            <a:r>
              <a:rPr lang="en-US" altLang="en-US" sz="2400" b="0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765415" y="4400550"/>
            <a:ext cx="9480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2.5</a:t>
            </a:r>
            <a:r>
              <a:rPr lang="en-US" altLang="en-US" sz="2400" b="0" i="1">
                <a:solidFill>
                  <a:srgbClr val="FF0000"/>
                </a:solidFill>
                <a:latin typeface="Times New Roman" panose="02020603050405020304" charset="0"/>
              </a:rPr>
              <a:t>y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246360" y="4400550"/>
            <a:ext cx="764540" cy="402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r>
              <a:rPr lang="en-US" altLang="en-US" sz="2400" b="0" i="1">
                <a:solidFill>
                  <a:srgbClr val="FF0000"/>
                </a:solidFill>
                <a:latin typeface="Times New Roman" panose="02020603050405020304" charset="0"/>
              </a:rPr>
              <a:t>a</a:t>
            </a:r>
            <a:r>
              <a:rPr lang="en-US" altLang="en-US" sz="2400" b="0" baseline="300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endParaRPr lang="en-US" altLang="en-US" sz="2400" b="0" baseline="30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第4课时_01"/>
          <p:cNvPicPr>
            <a:picLocks noChangeAspect="1"/>
          </p:cNvPicPr>
          <p:nvPr/>
        </p:nvPicPr>
        <p:blipFill>
          <a:blip r:embed="rId1"/>
          <a:srcRect l="11708" r="10237"/>
          <a:stretch>
            <a:fillRect/>
          </a:stretch>
        </p:blipFill>
        <p:spPr>
          <a:xfrm>
            <a:off x="415925" y="1169670"/>
            <a:ext cx="11165205" cy="451802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0139680" y="1605280"/>
            <a:ext cx="7366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200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41470" y="2157095"/>
            <a:ext cx="8718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200</a:t>
            </a:r>
            <a:r>
              <a:rPr lang="en-US" altLang="en-US" sz="2400" b="0" i="1">
                <a:solidFill>
                  <a:srgbClr val="FF0000"/>
                </a:solidFill>
                <a:latin typeface="Times New Roman" panose="02020603050405020304" charset="0"/>
              </a:rPr>
              <a:t>n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00590" y="2694940"/>
            <a:ext cx="861695" cy="3829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2400" b="0" i="1">
                <a:solidFill>
                  <a:srgbClr val="FF0000"/>
                </a:solidFill>
                <a:latin typeface="Times New Roman" panose="02020603050405020304" charset="0"/>
              </a:rPr>
              <a:t>m</a:t>
            </a:r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+1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83410" y="3184525"/>
            <a:ext cx="871855" cy="3917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2400" b="0" i="1">
                <a:solidFill>
                  <a:srgbClr val="FF0000"/>
                </a:solidFill>
                <a:latin typeface="Times New Roman" panose="02020603050405020304" charset="0"/>
              </a:rPr>
              <a:t>m</a:t>
            </a:r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+2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38265" y="3184525"/>
            <a:ext cx="9880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3</a:t>
            </a:r>
            <a:r>
              <a:rPr lang="en-US" altLang="en-US" sz="2400" b="0" i="1">
                <a:solidFill>
                  <a:srgbClr val="FF0000"/>
                </a:solidFill>
                <a:latin typeface="Times New Roman" panose="02020603050405020304" charset="0"/>
              </a:rPr>
              <a:t>m</a:t>
            </a:r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+3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02805" y="4210685"/>
            <a:ext cx="688975" cy="4032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30</a:t>
            </a:r>
            <a:r>
              <a:rPr lang="en-US" altLang="en-US" sz="2400" b="0" i="1">
                <a:solidFill>
                  <a:srgbClr val="FF0000"/>
                </a:solidFill>
                <a:latin typeface="Times New Roman" panose="02020603050405020304" charset="0"/>
              </a:rPr>
              <a:t>x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37945" y="5227320"/>
            <a:ext cx="141732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17780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6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a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+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/>
                <a:ea typeface="Times New Roman" panose="02020603050405020304"/>
              </a:rPr>
              <a:t>b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第4课时_02"/>
          <p:cNvPicPr>
            <a:picLocks noChangeAspect="1"/>
          </p:cNvPicPr>
          <p:nvPr/>
        </p:nvPicPr>
        <p:blipFill>
          <a:blip r:embed="rId1"/>
          <a:srcRect l="11838" r="13227" b="26038"/>
          <a:stretch>
            <a:fillRect/>
          </a:stretch>
        </p:blipFill>
        <p:spPr>
          <a:xfrm>
            <a:off x="371475" y="1001395"/>
            <a:ext cx="11236325" cy="34899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68095" y="2485390"/>
            <a:ext cx="649287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5715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195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t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     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当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t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=2.8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时，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195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t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=195×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2.8=546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68095" y="4695825"/>
            <a:ext cx="883793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5715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1200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195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t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     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当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t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=5.6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时，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1200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195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t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=1200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195×5.6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=108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第4课时_03"/>
          <p:cNvPicPr>
            <a:picLocks noChangeAspect="1"/>
          </p:cNvPicPr>
          <p:nvPr/>
        </p:nvPicPr>
        <p:blipFill>
          <a:blip r:embed="rId1"/>
          <a:srcRect l="11838" t="5869" r="23946" b="39163"/>
          <a:stretch>
            <a:fillRect/>
          </a:stretch>
        </p:blipFill>
        <p:spPr>
          <a:xfrm>
            <a:off x="299085" y="1036955"/>
            <a:ext cx="11602720" cy="27933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22400" y="2485390"/>
            <a:ext cx="765810" cy="546735"/>
          </a:xfrm>
          <a:prstGeom prst="rect">
            <a:avLst/>
          </a:prstGeom>
        </p:spPr>
        <p:txBody>
          <a:bodyPr wrap="square">
            <a:noAutofit/>
          </a:bodyPr>
          <a:p>
            <a:pPr marL="5715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6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     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68095" y="4191000"/>
            <a:ext cx="649287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5715" indent="0" algn="l" defTabSz="266700" eaLnBrk="0" fontAlgn="base"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当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=15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时，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=6×15=90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第4课时2_00"/>
          <p:cNvPicPr>
            <a:picLocks noChangeAspect="1"/>
          </p:cNvPicPr>
          <p:nvPr/>
        </p:nvPicPr>
        <p:blipFill>
          <a:blip r:embed="rId1"/>
          <a:srcRect l="10711" t="2258" r="14845" b="21108"/>
          <a:stretch>
            <a:fillRect/>
          </a:stretch>
        </p:blipFill>
        <p:spPr>
          <a:xfrm>
            <a:off x="1459865" y="732790"/>
            <a:ext cx="8680450" cy="49149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82165" y="3726180"/>
            <a:ext cx="446151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5715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优优家近    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90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75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=15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</a:t>
            </a:r>
            <a:endParaRPr lang="en-US" altLang="zh-CN" sz="2400" i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50110" y="5529580"/>
            <a:ext cx="8769985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5715" indent="0" algn="l" defTabSz="266700" eaLnBrk="0" fontAlgn="base">
              <a:spcAft>
                <a:spcPct val="0"/>
              </a:spcAft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当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t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=10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时，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90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t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+7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t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=90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×10+75×10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=1650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第4课时2_01"/>
          <p:cNvPicPr>
            <a:picLocks noChangeAspect="1"/>
          </p:cNvPicPr>
          <p:nvPr/>
        </p:nvPicPr>
        <p:blipFill>
          <a:blip r:embed="rId1"/>
          <a:srcRect l="10466" t="2241" r="11855" b="16117"/>
          <a:stretch>
            <a:fillRect/>
          </a:stretch>
        </p:blipFill>
        <p:spPr>
          <a:xfrm>
            <a:off x="2045335" y="744855"/>
            <a:ext cx="7849870" cy="49022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951345" y="2613025"/>
            <a:ext cx="3302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80995" y="2952115"/>
            <a:ext cx="330200" cy="4121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29535" y="4333240"/>
            <a:ext cx="5765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r>
              <a:rPr lang="en-US" altLang="en-US" sz="2400" b="0" i="1">
                <a:solidFill>
                  <a:srgbClr val="FF0000"/>
                </a:solidFill>
                <a:latin typeface="Times New Roman" panose="02020603050405020304" charset="0"/>
              </a:rPr>
              <a:t>n</a:t>
            </a:r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+1     </a:t>
            </a:r>
            <a:r>
              <a:rPr lang="en-US" altLang="en-US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当</a:t>
            </a:r>
            <a:r>
              <a:rPr lang="en-US" altLang="en-US" sz="2400" b="0" i="1">
                <a:solidFill>
                  <a:srgbClr val="FF0000"/>
                </a:solidFill>
                <a:latin typeface="Times New Roman" panose="02020603050405020304" charset="0"/>
              </a:rPr>
              <a:t>n</a:t>
            </a:r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=12</a:t>
            </a:r>
            <a:r>
              <a:rPr lang="zh-CN" altLang="en-US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时，</a:t>
            </a:r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r>
              <a:rPr lang="en-US" altLang="en-US" sz="2400" b="0" i="1">
                <a:solidFill>
                  <a:srgbClr val="FF0000"/>
                </a:solidFill>
                <a:latin typeface="Times New Roman" panose="02020603050405020304" charset="0"/>
              </a:rPr>
              <a:t>n</a:t>
            </a:r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</a:rPr>
              <a:t>+1=2×12+1=25</a:t>
            </a:r>
            <a:endParaRPr lang="en-US" altLang="en-US" sz="2400" b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29180" y="5762625"/>
            <a:ext cx="32365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（</a:t>
            </a:r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87</a:t>
            </a:r>
            <a:r>
              <a:rPr lang="en-US" altLang="en-US" sz="24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  <a:r>
              <a:rPr lang="zh-CN" altLang="en-US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）</a:t>
            </a:r>
            <a:r>
              <a:rPr lang="en-US" altLang="en-US" sz="2400" b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÷2=43</a:t>
            </a:r>
            <a:r>
              <a:rPr lang="zh-CN" altLang="en-US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en-US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zh-CN" altLang="en-US" sz="2400" b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）</a:t>
            </a:r>
            <a:endParaRPr lang="zh-CN" altLang="en-US" sz="2400" b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  <p:bldP spid="3" grpId="0"/>
      <p:bldP spid="3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265</Words>
  <Application>WPS 演示</Application>
  <PresentationFormat>宽屏</PresentationFormat>
  <Paragraphs>52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173</cp:revision>
  <dcterms:created xsi:type="dcterms:W3CDTF">2019-06-19T02:08:00Z</dcterms:created>
  <dcterms:modified xsi:type="dcterms:W3CDTF">2024-08-29T03:36:56Z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FB4BC680F93E4B0D8F9C2444A51F226A_13</vt:lpwstr>
  </property>
</Properties>
</file>