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31"/>
  </p:notesMasterIdLst>
  <p:sldIdLst>
    <p:sldId id="299" r:id="rId3"/>
    <p:sldId id="341" r:id="rId4"/>
    <p:sldId id="300" r:id="rId5"/>
    <p:sldId id="301" r:id="rId6"/>
    <p:sldId id="302" r:id="rId7"/>
    <p:sldId id="318" r:id="rId8"/>
    <p:sldId id="319" r:id="rId9"/>
    <p:sldId id="320" r:id="rId10"/>
    <p:sldId id="321" r:id="rId11"/>
    <p:sldId id="322" r:id="rId12"/>
    <p:sldId id="323" r:id="rId13"/>
    <p:sldId id="324" r:id="rId14"/>
    <p:sldId id="325" r:id="rId15"/>
    <p:sldId id="326" r:id="rId16"/>
    <p:sldId id="327" r:id="rId17"/>
    <p:sldId id="328" r:id="rId18"/>
    <p:sldId id="329" r:id="rId19"/>
    <p:sldId id="330" r:id="rId20"/>
    <p:sldId id="331" r:id="rId21"/>
    <p:sldId id="332" r:id="rId22"/>
    <p:sldId id="333" r:id="rId23"/>
    <p:sldId id="334" r:id="rId24"/>
    <p:sldId id="335" r:id="rId25"/>
    <p:sldId id="336" r:id="rId26"/>
    <p:sldId id="337" r:id="rId27"/>
    <p:sldId id="338" r:id="rId28"/>
    <p:sldId id="339" r:id="rId29"/>
    <p:sldId id="340"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4" userDrawn="1">
          <p15:clr>
            <a:srgbClr val="A4A3A4"/>
          </p15:clr>
        </p15:guide>
        <p15:guide id="2" pos="38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p:scale>
          <a:sx n="76" d="100"/>
          <a:sy n="76" d="100"/>
        </p:scale>
        <p:origin x="806" y="5"/>
      </p:cViewPr>
      <p:guideLst>
        <p:guide orient="horz" pos="2124"/>
        <p:guide pos="38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tags" Target="../tags/tag56.xml"/></Relationships>
</file>

<file path=ppt/slides/_rels/slide18.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image" Target="../media/image9.png"/><Relationship Id="rId5" Type="http://schemas.openxmlformats.org/officeDocument/2006/relationships/slideLayout" Target="../slideLayouts/slideLayout4.xml"/><Relationship Id="rId4" Type="http://schemas.openxmlformats.org/officeDocument/2006/relationships/tags" Target="../tags/tag60.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6.xml"/></Relationships>
</file>

<file path=ppt/slides/_rels/slide26.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12.png"/><Relationship Id="rId5" Type="http://schemas.openxmlformats.org/officeDocument/2006/relationships/slideLayout" Target="../slideLayouts/slideLayout4.xml"/><Relationship Id="rId4" Type="http://schemas.openxmlformats.org/officeDocument/2006/relationships/tags" Target="../tags/tag7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4.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5.png"/><Relationship Id="rId5" Type="http://schemas.openxmlformats.org/officeDocument/2006/relationships/slideLayout" Target="../slideLayouts/slideLayout4.xml"/><Relationship Id="rId4" Type="http://schemas.openxmlformats.org/officeDocument/2006/relationships/tags" Target="../tags/tag17.xml"/></Relationships>
</file>

<file path=ppt/slides/_rels/slide5.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tags" Target="../tags/tag30.xml"/><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tags" Target="../tags/tag29.xml"/><Relationship Id="rId2" Type="http://schemas.openxmlformats.org/officeDocument/2006/relationships/tags" Target="../tags/tag19.xml"/><Relationship Id="rId16" Type="http://schemas.openxmlformats.org/officeDocument/2006/relationships/image" Target="../media/image6.png"/><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tags" Target="../tags/tag28.xml"/><Relationship Id="rId5" Type="http://schemas.openxmlformats.org/officeDocument/2006/relationships/tags" Target="../tags/tag22.xml"/><Relationship Id="rId15" Type="http://schemas.openxmlformats.org/officeDocument/2006/relationships/slideLayout" Target="../slideLayouts/slideLayout4.xml"/><Relationship Id="rId10" Type="http://schemas.openxmlformats.org/officeDocument/2006/relationships/tags" Target="../tags/tag27.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tags" Target="../tags/tag31.xml"/></Relationships>
</file>

<file path=ppt/slides/_rels/slide6.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2" Type="http://schemas.openxmlformats.org/officeDocument/2006/relationships/tags" Target="../tags/tag33.xml"/><Relationship Id="rId16" Type="http://schemas.openxmlformats.org/officeDocument/2006/relationships/image" Target="../media/image6.png"/><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slideLayout" Target="../slideLayouts/slideLayout4.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715000" cy="1198880"/>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CHAPTER FIVE</a:t>
            </a:r>
          </a:p>
        </p:txBody>
      </p:sp>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员工培训</a:t>
            </a: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第五章</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525135" cy="70358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（四）根据培训时的工作状态划分</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67360" y="1806575"/>
            <a:ext cx="11256645" cy="4683760"/>
          </a:xfrm>
          <a:prstGeom prst="rect">
            <a:avLst/>
          </a:prstGeom>
        </p:spPr>
        <p:txBody>
          <a:bodyPr wrap="square">
            <a:noAutofit/>
          </a:bodyPr>
          <a:lstStyle/>
          <a:p>
            <a:pPr marL="0" indent="266700" algn="just" defTabSz="266700">
              <a:lnSpc>
                <a:spcPct val="150000"/>
              </a:lnSpc>
              <a:spcAft>
                <a:spcPct val="0"/>
              </a:spcAft>
            </a:pPr>
            <a:r>
              <a:rPr sz="2400" b="1">
                <a:highlight>
                  <a:srgbClr val="FFFF00"/>
                </a:highlight>
                <a:latin typeface="宋体" panose="02010600030101010101" pitchFamily="2" charset="-122"/>
                <a:ea typeface="宋体" panose="02010600030101010101" pitchFamily="2" charset="-122"/>
              </a:rPr>
              <a:t>1.脱产培训</a:t>
            </a:r>
            <a:r>
              <a:rPr lang="zh-CN" sz="2400" b="1">
                <a:highlight>
                  <a:srgbClr val="FFFF00"/>
                </a:highlight>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它是指在工作时间脱离直接工作场所进行全职培训。这种的培训可能会给现时工作的安排带来不利的影响，需要作妥善安排、协调处理。</a:t>
            </a:r>
          </a:p>
          <a:p>
            <a:pPr marL="0" indent="266700" algn="just" defTabSz="266700">
              <a:lnSpc>
                <a:spcPct val="150000"/>
              </a:lnSpc>
              <a:spcAft>
                <a:spcPct val="0"/>
              </a:spcAft>
            </a:pPr>
            <a:r>
              <a:rPr sz="2400" b="1">
                <a:highlight>
                  <a:srgbClr val="FFFF00"/>
                </a:highlight>
                <a:latin typeface="宋体" panose="02010600030101010101" pitchFamily="2" charset="-122"/>
                <a:ea typeface="宋体" panose="02010600030101010101" pitchFamily="2" charset="-122"/>
              </a:rPr>
              <a:t>2.半脱产培训</a:t>
            </a:r>
            <a:r>
              <a:rPr lang="zh-CN" sz="2400" b="1">
                <a:highlight>
                  <a:srgbClr val="FFFF00"/>
                </a:highlight>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相对于脱产培训而言，半脱产培训的部分时间仍需要参加部门的工作，而部分时间则脱离工作岗位进行学习培训。</a:t>
            </a:r>
          </a:p>
          <a:p>
            <a:pPr marL="0" indent="266700" algn="just" defTabSz="266700">
              <a:lnSpc>
                <a:spcPct val="150000"/>
              </a:lnSpc>
              <a:spcAft>
                <a:spcPct val="0"/>
              </a:spcAft>
            </a:pPr>
            <a:r>
              <a:rPr sz="2400" b="1">
                <a:highlight>
                  <a:srgbClr val="FFFF00"/>
                </a:highlight>
                <a:latin typeface="宋体" panose="02010600030101010101" pitchFamily="2" charset="-122"/>
                <a:ea typeface="宋体" panose="02010600030101010101" pitchFamily="2" charset="-122"/>
              </a:rPr>
              <a:t>3.在职培训（或称为在岗培训）</a:t>
            </a:r>
            <a:r>
              <a:rPr lang="zh-CN" sz="2400" b="1">
                <a:highlight>
                  <a:srgbClr val="FFFF00"/>
                </a:highlight>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在职培训是一种在工作现场进行，能够将理论与实践紧密结合的培训方式。在职培训通常由经验丰富的员工或管理人员担任导师，通过在实际工作环境中对新员工或需要提升技能的员工进行一对一或小组形式的指导，帮助他们快速掌握实际操作技能和工作经验。</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558419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三、人力资源培训管理的流程</a:t>
            </a:r>
          </a:p>
        </p:txBody>
      </p:sp>
      <p:pic>
        <p:nvPicPr>
          <p:cNvPr id="2" name="图片 1"/>
          <p:cNvPicPr>
            <a:picLocks noChangeAspect="1"/>
          </p:cNvPicPr>
          <p:nvPr/>
        </p:nvPicPr>
        <p:blipFill>
          <a:blip r:embed="rId3"/>
          <a:stretch>
            <a:fillRect/>
          </a:stretch>
        </p:blipFill>
        <p:spPr>
          <a:xfrm>
            <a:off x="3428365" y="1447165"/>
            <a:ext cx="5869940" cy="429387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（一）分析培训需求</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90855" y="2108835"/>
            <a:ext cx="11256645" cy="1753235"/>
          </a:xfrm>
          <a:prstGeom prst="rect">
            <a:avLst/>
          </a:prstGeom>
        </p:spPr>
        <p:txBody>
          <a:bodyPr wrap="square">
            <a:sp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1.</a:t>
            </a:r>
            <a:r>
              <a:rPr sz="2400" b="1">
                <a:highlight>
                  <a:srgbClr val="FFFF00"/>
                </a:highlight>
                <a:latin typeface="宋体" panose="02010600030101010101" pitchFamily="2" charset="-122"/>
                <a:ea typeface="宋体" panose="02010600030101010101" pitchFamily="2" charset="-122"/>
              </a:rPr>
              <a:t>组织分析</a:t>
            </a:r>
            <a:r>
              <a:rPr sz="2400" b="1">
                <a:latin typeface="宋体" panose="02010600030101010101" pitchFamily="2" charset="-122"/>
                <a:ea typeface="宋体" panose="02010600030101010101" pitchFamily="2" charset="-122"/>
              </a:rPr>
              <a:t>，了解组织的战略目标和业务需求；</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2.</a:t>
            </a:r>
            <a:r>
              <a:rPr sz="2400" b="1">
                <a:highlight>
                  <a:srgbClr val="FFFF00"/>
                </a:highlight>
                <a:latin typeface="宋体" panose="02010600030101010101" pitchFamily="2" charset="-122"/>
                <a:ea typeface="宋体" panose="02010600030101010101" pitchFamily="2" charset="-122"/>
              </a:rPr>
              <a:t>任务分析</a:t>
            </a:r>
            <a:r>
              <a:rPr sz="2400" b="1">
                <a:latin typeface="宋体" panose="02010600030101010101" pitchFamily="2" charset="-122"/>
                <a:ea typeface="宋体" panose="02010600030101010101" pitchFamily="2" charset="-122"/>
              </a:rPr>
              <a:t>，明确各个岗位的工作职责、任职资格和关键绩效指标；</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3.</a:t>
            </a:r>
            <a:r>
              <a:rPr sz="2400" b="1">
                <a:highlight>
                  <a:srgbClr val="FFFF00"/>
                </a:highlight>
                <a:latin typeface="宋体" panose="02010600030101010101" pitchFamily="2" charset="-122"/>
                <a:ea typeface="宋体" panose="02010600030101010101" pitchFamily="2" charset="-122"/>
              </a:rPr>
              <a:t>人员分析</a:t>
            </a:r>
            <a:r>
              <a:rPr sz="2400" b="1">
                <a:latin typeface="宋体" panose="02010600030101010101" pitchFamily="2" charset="-122"/>
                <a:ea typeface="宋体" panose="02010600030101010101" pitchFamily="2" charset="-122"/>
              </a:rPr>
              <a:t>，评估员工当前的综合素质水平、发展需求和潜力</a:t>
            </a:r>
            <a:r>
              <a:rPr lang="zh-CN" sz="2400" b="1">
                <a:latin typeface="宋体" panose="02010600030101010101" pitchFamily="2" charset="-122"/>
                <a:ea typeface="宋体" panose="02010600030101010101" pitchFamily="2" charset="-122"/>
              </a:rPr>
              <a:t>。</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（二）制定培训计划</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589915" y="2108835"/>
            <a:ext cx="11011535" cy="3415030"/>
          </a:xfrm>
          <a:prstGeom prst="rect">
            <a:avLst/>
          </a:prstGeom>
        </p:spPr>
        <p:txBody>
          <a:bodyPr wrap="square">
            <a:sp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1.</a:t>
            </a:r>
            <a:r>
              <a:rPr sz="2400" b="1">
                <a:highlight>
                  <a:srgbClr val="FFFF00"/>
                </a:highlight>
                <a:latin typeface="宋体" panose="02010600030101010101" pitchFamily="2" charset="-122"/>
                <a:ea typeface="宋体" panose="02010600030101010101" pitchFamily="2" charset="-122"/>
              </a:rPr>
              <a:t>确定培训目标</a:t>
            </a:r>
            <a:r>
              <a:rPr sz="2400" b="1">
                <a:latin typeface="宋体" panose="02010600030101010101" pitchFamily="2" charset="-122"/>
                <a:ea typeface="宋体" panose="02010600030101010101" pitchFamily="2" charset="-122"/>
              </a:rPr>
              <a:t>，如明确培训后员工应达到的能力水平；</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2.</a:t>
            </a:r>
            <a:r>
              <a:rPr sz="2400" b="1">
                <a:highlight>
                  <a:srgbClr val="FFFF00"/>
                </a:highlight>
                <a:latin typeface="宋体" panose="02010600030101010101" pitchFamily="2" charset="-122"/>
                <a:ea typeface="宋体" panose="02010600030101010101" pitchFamily="2" charset="-122"/>
              </a:rPr>
              <a:t>设计培训课程</a:t>
            </a:r>
            <a:r>
              <a:rPr sz="2400" b="1">
                <a:latin typeface="宋体" panose="02010600030101010101" pitchFamily="2" charset="-122"/>
                <a:ea typeface="宋体" panose="02010600030101010101" pitchFamily="2" charset="-122"/>
              </a:rPr>
              <a:t>，包括课程体系和授课内容等；</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3.</a:t>
            </a:r>
            <a:r>
              <a:rPr sz="2400" b="1">
                <a:highlight>
                  <a:srgbClr val="FFFF00"/>
                </a:highlight>
                <a:latin typeface="宋体" panose="02010600030101010101" pitchFamily="2" charset="-122"/>
                <a:ea typeface="宋体" panose="02010600030101010101" pitchFamily="2" charset="-122"/>
              </a:rPr>
              <a:t>选择培训方法</a:t>
            </a:r>
            <a:r>
              <a:rPr sz="2400" b="1">
                <a:latin typeface="宋体" panose="02010600030101010101" pitchFamily="2" charset="-122"/>
                <a:ea typeface="宋体" panose="02010600030101010101" pitchFamily="2" charset="-122"/>
              </a:rPr>
              <a:t>，如讲授法、专题讲座法、工作轮换法、角色扮演法等；</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4.</a:t>
            </a:r>
            <a:r>
              <a:rPr sz="2400" b="1">
                <a:highlight>
                  <a:srgbClr val="FFFF00"/>
                </a:highlight>
                <a:latin typeface="宋体" panose="02010600030101010101" pitchFamily="2" charset="-122"/>
                <a:ea typeface="宋体" panose="02010600030101010101" pitchFamily="2" charset="-122"/>
              </a:rPr>
              <a:t>安排培训时间和地点</a:t>
            </a:r>
            <a:r>
              <a:rPr sz="2400" b="1">
                <a:latin typeface="宋体" panose="02010600030101010101" pitchFamily="2" charset="-122"/>
                <a:ea typeface="宋体" panose="02010600030101010101" pitchFamily="2" charset="-122"/>
              </a:rPr>
              <a:t>，确保培训的顺利进行；</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5.</a:t>
            </a:r>
            <a:r>
              <a:rPr sz="2400" b="1">
                <a:highlight>
                  <a:srgbClr val="FFFF00"/>
                </a:highlight>
                <a:latin typeface="宋体" panose="02010600030101010101" pitchFamily="2" charset="-122"/>
                <a:ea typeface="宋体" panose="02010600030101010101" pitchFamily="2" charset="-122"/>
              </a:rPr>
              <a:t>明确培训的学员和授课讲师</a:t>
            </a:r>
            <a:r>
              <a:rPr sz="24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6.</a:t>
            </a:r>
            <a:r>
              <a:rPr sz="2400" b="1">
                <a:highlight>
                  <a:srgbClr val="FFFF00"/>
                </a:highlight>
                <a:latin typeface="宋体" panose="02010600030101010101" pitchFamily="2" charset="-122"/>
                <a:ea typeface="宋体" panose="02010600030101010101" pitchFamily="2" charset="-122"/>
              </a:rPr>
              <a:t>预算培训费用</a:t>
            </a:r>
            <a:r>
              <a:rPr sz="2400" b="1">
                <a:latin typeface="宋体" panose="02010600030101010101" pitchFamily="2" charset="-122"/>
                <a:ea typeface="宋体" panose="02010600030101010101" pitchFamily="2" charset="-122"/>
              </a:rPr>
              <a:t>，包括讲师费用、材料费用、场地费用等。</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（三）实施培训计划</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787650" y="2108835"/>
            <a:ext cx="3823335" cy="2306955"/>
          </a:xfrm>
          <a:prstGeom prst="rect">
            <a:avLst/>
          </a:prstGeom>
        </p:spPr>
        <p:txBody>
          <a:bodyPr wrap="square">
            <a:sp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1.</a:t>
            </a:r>
            <a:r>
              <a:rPr sz="2400" b="1">
                <a:latin typeface="宋体" panose="02010600030101010101" pitchFamily="2" charset="-122"/>
                <a:ea typeface="宋体" panose="02010600030101010101" pitchFamily="2" charset="-122"/>
              </a:rPr>
              <a:t>开展培训课程；</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2.</a:t>
            </a:r>
            <a:r>
              <a:rPr sz="2400" b="1">
                <a:latin typeface="宋体" panose="02010600030101010101" pitchFamily="2" charset="-122"/>
                <a:ea typeface="宋体" panose="02010600030101010101" pitchFamily="2" charset="-122"/>
              </a:rPr>
              <a:t>监督培训过程；</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3.</a:t>
            </a:r>
            <a:r>
              <a:rPr sz="2400" b="1">
                <a:latin typeface="宋体" panose="02010600030101010101" pitchFamily="2" charset="-122"/>
                <a:ea typeface="宋体" panose="02010600030101010101" pitchFamily="2" charset="-122"/>
              </a:rPr>
              <a:t>收集学员反馈；</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4.</a:t>
            </a:r>
            <a:r>
              <a:rPr sz="2400" b="1">
                <a:latin typeface="宋体" panose="02010600030101010101" pitchFamily="2" charset="-122"/>
                <a:ea typeface="宋体" panose="02010600030101010101" pitchFamily="2" charset="-122"/>
              </a:rPr>
              <a:t>提供必要支持</a:t>
            </a:r>
            <a:r>
              <a:rPr lang="zh-CN" sz="2400" b="1">
                <a:latin typeface="宋体" panose="02010600030101010101" pitchFamily="2" charset="-122"/>
                <a:ea typeface="宋体" panose="02010600030101010101" pitchFamily="2" charset="-122"/>
              </a:rPr>
              <a:t>。</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（四）转移培训成果</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721360" y="4947920"/>
            <a:ext cx="10549890" cy="1198880"/>
          </a:xfrm>
          <a:prstGeom prst="rect">
            <a:avLst/>
          </a:prstGeom>
        </p:spPr>
        <p:txBody>
          <a:bodyPr wrap="square">
            <a:sp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a:t>
            </a:r>
            <a:r>
              <a:rPr sz="2400" b="1">
                <a:latin typeface="宋体" panose="02010600030101010101" pitchFamily="2" charset="-122"/>
                <a:ea typeface="宋体" panose="02010600030101010101" pitchFamily="2" charset="-122"/>
              </a:rPr>
              <a:t>培训学员将培训所学的知识、技能和素质有效地、持续地运用于工作之中，旨在提高员工工作绩效，促进企业发展。</a:t>
            </a:r>
          </a:p>
        </p:txBody>
      </p:sp>
      <p:pic>
        <p:nvPicPr>
          <p:cNvPr id="2" name="图片 1"/>
          <p:cNvPicPr>
            <a:picLocks noChangeAspect="1"/>
          </p:cNvPicPr>
          <p:nvPr/>
        </p:nvPicPr>
        <p:blipFill>
          <a:blip r:embed="rId3"/>
          <a:stretch>
            <a:fillRect/>
          </a:stretch>
        </p:blipFill>
        <p:spPr>
          <a:xfrm>
            <a:off x="1956435" y="1767840"/>
            <a:ext cx="8714105" cy="318008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（五）评估培训效果</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532380" y="1998345"/>
            <a:ext cx="5107305" cy="2861310"/>
          </a:xfrm>
          <a:prstGeom prst="rect">
            <a:avLst/>
          </a:prstGeom>
        </p:spPr>
        <p:txBody>
          <a:bodyPr wrap="square">
            <a:sp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1.</a:t>
            </a:r>
            <a:r>
              <a:rPr sz="2400" b="1">
                <a:latin typeface="宋体" panose="02010600030101010101" pitchFamily="2" charset="-122"/>
                <a:ea typeface="宋体" panose="02010600030101010101" pitchFamily="2" charset="-122"/>
              </a:rPr>
              <a:t>明确评估的目的</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2.</a:t>
            </a:r>
            <a:r>
              <a:rPr sz="2400" b="1">
                <a:latin typeface="宋体" panose="02010600030101010101" pitchFamily="2" charset="-122"/>
                <a:ea typeface="宋体" panose="02010600030101010101" pitchFamily="2" charset="-122"/>
              </a:rPr>
              <a:t>确定评估的内容</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3.</a:t>
            </a:r>
            <a:r>
              <a:rPr sz="2400" b="1">
                <a:latin typeface="宋体" panose="02010600030101010101" pitchFamily="2" charset="-122"/>
                <a:ea typeface="宋体" panose="02010600030101010101" pitchFamily="2" charset="-122"/>
              </a:rPr>
              <a:t>设计评估的具体方案</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4.</a:t>
            </a:r>
            <a:r>
              <a:rPr sz="2400" b="1">
                <a:latin typeface="宋体" panose="02010600030101010101" pitchFamily="2" charset="-122"/>
                <a:ea typeface="宋体" panose="02010600030101010101" pitchFamily="2" charset="-122"/>
              </a:rPr>
              <a:t>实施培训效果评估</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5.</a:t>
            </a:r>
            <a:r>
              <a:rPr sz="2400" b="1">
                <a:latin typeface="宋体" panose="02010600030101010101" pitchFamily="2" charset="-122"/>
                <a:ea typeface="宋体" panose="02010600030101010101" pitchFamily="2" charset="-122"/>
              </a:rPr>
              <a:t>评估结果反馈。</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291465"/>
            <a:ext cx="4730750" cy="7067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第二节 培训管理</a:t>
            </a:r>
          </a:p>
        </p:txBody>
      </p:sp>
      <p:sp>
        <p:nvSpPr>
          <p:cNvPr id="6" name="矩形 5"/>
          <p:cNvSpPr/>
          <p:nvPr/>
        </p:nvSpPr>
        <p:spPr>
          <a:xfrm>
            <a:off x="5118749" y="197048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一、培训需求分析</a:t>
            </a:r>
          </a:p>
        </p:txBody>
      </p:sp>
      <p:sp>
        <p:nvSpPr>
          <p:cNvPr id="3" name="矩形 2"/>
          <p:cNvSpPr/>
          <p:nvPr/>
        </p:nvSpPr>
        <p:spPr>
          <a:xfrm>
            <a:off x="5118749" y="274836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二、培训方法</a:t>
            </a:r>
          </a:p>
        </p:txBody>
      </p:sp>
      <p:sp>
        <p:nvSpPr>
          <p:cNvPr id="7" name="矩形 6"/>
          <p:cNvSpPr/>
          <p:nvPr/>
        </p:nvSpPr>
        <p:spPr>
          <a:xfrm>
            <a:off x="5114304" y="352623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三、培训效果评估</a:t>
            </a:r>
          </a:p>
        </p:txBody>
      </p:sp>
      <p:pic>
        <p:nvPicPr>
          <p:cNvPr id="8" name="图片 7"/>
          <p:cNvPicPr>
            <a:picLocks noChangeAspect="1"/>
          </p:cNvPicPr>
          <p:nvPr/>
        </p:nvPicPr>
        <p:blipFill>
          <a:blip r:embed="rId3"/>
          <a:stretch>
            <a:fillRect/>
          </a:stretch>
        </p:blipFill>
        <p:spPr>
          <a:xfrm>
            <a:off x="556260" y="1769745"/>
            <a:ext cx="4066540" cy="384429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38125" y="2289810"/>
            <a:ext cx="5109845" cy="1781175"/>
          </a:xfrm>
          <a:prstGeom prst="rect">
            <a:avLst/>
          </a:prstGeom>
          <a:noFill/>
        </p:spPr>
        <p:txBody>
          <a:bodyPr wrap="square" lIns="0" tIns="0" rIns="0" bIns="0" rtlCol="0">
            <a:noAutofit/>
          </a:bodyPr>
          <a:lstStyle/>
          <a:p>
            <a:pPr>
              <a:lnSpc>
                <a:spcPct val="130000"/>
              </a:lnSpc>
              <a:defRPr/>
            </a:pPr>
            <a:r>
              <a:rPr lang="zh-CN" altLang="en-US" sz="2800" dirty="0">
                <a:solidFill>
                  <a:srgbClr val="000000"/>
                </a:solidFill>
                <a:highlight>
                  <a:srgbClr val="FFFF00"/>
                </a:highlight>
                <a:cs typeface="+mn-ea"/>
                <a:sym typeface="+mn-lt"/>
              </a:rPr>
              <a:t>必要性</a:t>
            </a:r>
            <a:r>
              <a:rPr lang="zh-CN" altLang="en-US" sz="2800" dirty="0">
                <a:solidFill>
                  <a:srgbClr val="000000"/>
                </a:solidFill>
                <a:cs typeface="+mn-ea"/>
                <a:sym typeface="+mn-lt"/>
              </a:rPr>
              <a:t>：确定培训的关键领域和需要培训的员工；确保培训内容与员工的实际需求相匹配。</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一、培训需求分析</a:t>
            </a:r>
          </a:p>
        </p:txBody>
      </p:sp>
      <p:pic>
        <p:nvPicPr>
          <p:cNvPr id="5" name="图片 4"/>
          <p:cNvPicPr>
            <a:picLocks noChangeAspect="1"/>
          </p:cNvPicPr>
          <p:nvPr/>
        </p:nvPicPr>
        <p:blipFill>
          <a:blip r:embed="rId6"/>
          <a:stretch>
            <a:fillRect/>
          </a:stretch>
        </p:blipFill>
        <p:spPr>
          <a:xfrm>
            <a:off x="6555740" y="1446530"/>
            <a:ext cx="5089525" cy="454660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52855" y="21971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（一）培训需求分析的内容</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15265" y="1118235"/>
            <a:ext cx="7372350" cy="5671820"/>
          </a:xfrm>
          <a:prstGeom prst="rect">
            <a:avLst/>
          </a:prstGeom>
        </p:spPr>
        <p:txBody>
          <a:bodyPr wrap="square">
            <a:no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1.</a:t>
            </a:r>
            <a:r>
              <a:rPr sz="2400" b="1">
                <a:highlight>
                  <a:srgbClr val="FFFF00"/>
                </a:highlight>
                <a:latin typeface="宋体" panose="02010600030101010101" pitchFamily="2" charset="-122"/>
                <a:ea typeface="宋体" panose="02010600030101010101" pitchFamily="2" charset="-122"/>
              </a:rPr>
              <a:t>组织分析</a:t>
            </a:r>
            <a:r>
              <a:rPr lang="zh-CN" sz="2400" b="1">
                <a:highlight>
                  <a:srgbClr val="FFFF00"/>
                </a:highlight>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组织战略分析</a:t>
            </a:r>
            <a:r>
              <a:rPr lang="zh-CN" sz="2400" b="1">
                <a:latin typeface="宋体" panose="02010600030101010101" pitchFamily="2" charset="-122"/>
                <a:ea typeface="宋体" panose="02010600030101010101" pitchFamily="2" charset="-122"/>
              </a:rPr>
              <a:t>；组织管理分析</a:t>
            </a:r>
            <a:r>
              <a:rPr sz="2400" b="1">
                <a:latin typeface="宋体" panose="02010600030101010101" pitchFamily="2" charset="-122"/>
                <a:ea typeface="宋体" panose="02010600030101010101" pitchFamily="2" charset="-122"/>
              </a:rPr>
              <a:t>；组织人力资源分析</a:t>
            </a:r>
            <a:r>
              <a:rPr lang="zh-CN" sz="2400" b="1">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组织效率分析</a:t>
            </a:r>
            <a:r>
              <a:rPr lang="zh-CN" sz="2400" b="1">
                <a:latin typeface="宋体" panose="02010600030101010101" pitchFamily="2" charset="-122"/>
                <a:ea typeface="宋体" panose="02010600030101010101" pitchFamily="2" charset="-122"/>
              </a:rPr>
              <a:t>。</a:t>
            </a:r>
            <a:endParaRPr sz="2400" b="1">
              <a:latin typeface="宋体" panose="02010600030101010101" pitchFamily="2" charset="-122"/>
              <a:ea typeface="宋体" panose="02010600030101010101" pitchFamily="2" charset="-122"/>
            </a:endParaRP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2.</a:t>
            </a:r>
            <a:r>
              <a:rPr sz="2400" b="1">
                <a:highlight>
                  <a:srgbClr val="FFFF00"/>
                </a:highlight>
                <a:latin typeface="宋体" panose="02010600030101010101" pitchFamily="2" charset="-122"/>
                <a:ea typeface="宋体" panose="02010600030101010101" pitchFamily="2" charset="-122"/>
              </a:rPr>
              <a:t>工作分析</a:t>
            </a:r>
            <a:r>
              <a:rPr lang="zh-CN" sz="2400" b="1">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对岗位说明书与员工的实际工作表现进行评估，识别两者之间存在的差距</a:t>
            </a:r>
            <a:r>
              <a:rPr lang="zh-CN" sz="2400" b="1">
                <a:latin typeface="宋体" panose="02010600030101010101" pitchFamily="2" charset="-122"/>
                <a:ea typeface="宋体" panose="02010600030101010101" pitchFamily="2" charset="-122"/>
              </a:rPr>
              <a:t>；探究绩效差距产生的原因根据分析结果，明确员工为达到岗位基本的绩效标准或出色完成工作任务所必备的知识、技能和工作素质，从而设计出针对性强、实用性高的培训课程。</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3.</a:t>
            </a:r>
            <a:r>
              <a:rPr sz="2400" b="1">
                <a:highlight>
                  <a:srgbClr val="FFFF00"/>
                </a:highlight>
                <a:latin typeface="宋体" panose="02010600030101010101" pitchFamily="2" charset="-122"/>
                <a:ea typeface="宋体" panose="02010600030101010101" pitchFamily="2" charset="-122"/>
              </a:rPr>
              <a:t>人员分析</a:t>
            </a:r>
            <a:r>
              <a:rPr lang="zh-CN" sz="2400" b="1">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构建个性化、差异化的培训课程</a:t>
            </a:r>
            <a:r>
              <a:rPr lang="zh-CN" sz="2400" b="1">
                <a:latin typeface="宋体" panose="02010600030101010101" pitchFamily="2" charset="-122"/>
                <a:ea typeface="宋体" panose="02010600030101010101" pitchFamily="2" charset="-122"/>
              </a:rPr>
              <a:t>。</a:t>
            </a:r>
          </a:p>
        </p:txBody>
      </p:sp>
      <p:pic>
        <p:nvPicPr>
          <p:cNvPr id="4" name="图片 3"/>
          <p:cNvPicPr>
            <a:picLocks noChangeAspect="1"/>
          </p:cNvPicPr>
          <p:nvPr/>
        </p:nvPicPr>
        <p:blipFill>
          <a:blip r:embed="rId3"/>
          <a:stretch>
            <a:fillRect/>
          </a:stretch>
        </p:blipFill>
        <p:spPr>
          <a:xfrm>
            <a:off x="7834630" y="1204595"/>
            <a:ext cx="3844925" cy="469582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9"/>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0"/>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1"/>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6"/>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7"/>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8"/>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7" name="îṡlîḓè"/>
          <p:cNvSpPr/>
          <p:nvPr>
            <p:custDataLst>
              <p:tags r:id="rId1"/>
            </p:custDataLst>
          </p:nvPr>
        </p:nvSpPr>
        <p:spPr>
          <a:xfrm>
            <a:off x="320225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O1</a:t>
            </a:r>
          </a:p>
        </p:txBody>
      </p:sp>
      <p:sp>
        <p:nvSpPr>
          <p:cNvPr id="18" name="iS1iḓè"/>
          <p:cNvSpPr txBox="1"/>
          <p:nvPr>
            <p:custDataLst>
              <p:tags r:id="rId2"/>
            </p:custDataLst>
          </p:nvPr>
        </p:nvSpPr>
        <p:spPr>
          <a:xfrm>
            <a:off x="3901055" y="2899725"/>
            <a:ext cx="2139721" cy="4616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培训基础知识</a:t>
            </a:r>
          </a:p>
        </p:txBody>
      </p:sp>
      <p:cxnSp>
        <p:nvCxnSpPr>
          <p:cNvPr id="20" name="ïślíḓê"/>
          <p:cNvCxnSpPr/>
          <p:nvPr>
            <p:custDataLst>
              <p:tags r:id="rId3"/>
            </p:custDataLst>
          </p:nvPr>
        </p:nvCxnSpPr>
        <p:spPr>
          <a:xfrm flipV="1">
            <a:off x="374934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4"/>
            </p:custDataLst>
          </p:nvPr>
        </p:nvSpPr>
        <p:spPr>
          <a:xfrm>
            <a:off x="573358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22" name="îṧḻiḍê"/>
          <p:cNvSpPr txBox="1"/>
          <p:nvPr>
            <p:custDataLst>
              <p:tags r:id="rId5"/>
            </p:custDataLst>
          </p:nvPr>
        </p:nvSpPr>
        <p:spPr>
          <a:xfrm>
            <a:off x="6432383" y="2899725"/>
            <a:ext cx="2139721" cy="4616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培训管理</a:t>
            </a:r>
          </a:p>
        </p:txBody>
      </p:sp>
      <p:cxnSp>
        <p:nvCxnSpPr>
          <p:cNvPr id="24" name="iśľíḑê"/>
          <p:cNvCxnSpPr/>
          <p:nvPr/>
        </p:nvCxnSpPr>
        <p:spPr>
          <a:xfrm flipV="1">
            <a:off x="6280668" y="2872507"/>
            <a:ext cx="0" cy="1445660"/>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up)">
                                      <p:cBhvr>
                                        <p:cTn id="24" dur="500"/>
                                        <p:tgtEl>
                                          <p:spTgt spid="17"/>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par>
                                <p:cTn id="28" presetID="22" presetClass="entr" presetSubtype="1"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up)">
                                      <p:cBhvr>
                                        <p:cTn id="36" dur="500"/>
                                        <p:tgtEl>
                                          <p:spTgt spid="22"/>
                                        </p:tgtEl>
                                      </p:cBhvr>
                                    </p:animEffect>
                                  </p:childTnLst>
                                </p:cTn>
                              </p:par>
                              <p:par>
                                <p:cTn id="37" presetID="22" presetClass="entr" presetSubtype="1"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7" grpId="0" bldLvl="0" animBg="1"/>
      <p:bldP spid="18" grpId="0" bldLvl="0" animBg="1"/>
      <p:bldP spid="21" grpId="0" bldLvl="0" animBg="1"/>
      <p:bldP spid="2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（二）培训需求分析的方法</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617220" y="1998345"/>
            <a:ext cx="10993755" cy="3415030"/>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a:t>
            </a:r>
            <a:r>
              <a:rPr sz="2400" b="1">
                <a:highlight>
                  <a:srgbClr val="FFFF00"/>
                </a:highlight>
                <a:latin typeface="宋体" panose="02010600030101010101" pitchFamily="2" charset="-122"/>
                <a:ea typeface="宋体" panose="02010600030101010101" pitchFamily="2" charset="-122"/>
              </a:rPr>
              <a:t>观察法</a:t>
            </a:r>
            <a:r>
              <a:rPr lang="zh-CN" sz="2400" b="1">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信息收集者通过深入工作现场，借助摄影、录音等设备，实地观察员工的工作表现、操作流程、工作环境等，以获取第一手资料。</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a:t>
            </a:r>
            <a:r>
              <a:rPr sz="2400" b="1">
                <a:highlight>
                  <a:srgbClr val="FFFF00"/>
                </a:highlight>
                <a:latin typeface="宋体" panose="02010600030101010101" pitchFamily="2" charset="-122"/>
                <a:ea typeface="宋体" panose="02010600030101010101" pitchFamily="2" charset="-122"/>
              </a:rPr>
              <a:t>问卷调查法</a:t>
            </a:r>
            <a:r>
              <a:rPr lang="zh-CN" sz="2400" b="1">
                <a:latin typeface="宋体" panose="02010600030101010101" pitchFamily="2" charset="-122"/>
                <a:ea typeface="宋体" panose="02010600030101010101" pitchFamily="2" charset="-122"/>
              </a:rPr>
              <a:t>：通过向员工发放标准化问卷来收集培训需求信息。</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3.</a:t>
            </a:r>
            <a:r>
              <a:rPr sz="2400" b="1">
                <a:highlight>
                  <a:srgbClr val="FFFF00"/>
                </a:highlight>
                <a:latin typeface="宋体" panose="02010600030101010101" pitchFamily="2" charset="-122"/>
                <a:ea typeface="宋体" panose="02010600030101010101" pitchFamily="2" charset="-122"/>
              </a:rPr>
              <a:t>资料查阅法</a:t>
            </a:r>
            <a:r>
              <a:rPr lang="zh-CN" sz="2400" b="1">
                <a:latin typeface="宋体" panose="02010600030101010101" pitchFamily="2" charset="-122"/>
                <a:ea typeface="宋体" panose="02010600030101010101" pitchFamily="2" charset="-122"/>
              </a:rPr>
              <a:t>：通过查阅公司文件、员工档案、岗位说明书、绩效考核标准、历史绩效考核结果等相关资料来获取培训需求的二手信息。</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4.</a:t>
            </a:r>
            <a:r>
              <a:rPr sz="2400" b="1">
                <a:highlight>
                  <a:srgbClr val="FFFF00"/>
                </a:highlight>
                <a:latin typeface="宋体" panose="02010600030101010101" pitchFamily="2" charset="-122"/>
                <a:ea typeface="宋体" panose="02010600030101010101" pitchFamily="2" charset="-122"/>
              </a:rPr>
              <a:t>访谈法</a:t>
            </a:r>
            <a:r>
              <a:rPr lang="zh-CN" sz="2400" b="1">
                <a:latin typeface="宋体" panose="02010600030101010101" pitchFamily="2" charset="-122"/>
                <a:ea typeface="宋体" panose="02010600030101010101" pitchFamily="2" charset="-122"/>
              </a:rPr>
              <a:t>：通过与员工进行面对面的交流来深入了解其培训需求。</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925830" y="1676400"/>
            <a:ext cx="10038715" cy="5013960"/>
          </a:xfrm>
          <a:prstGeom prst="rect">
            <a:avLst/>
          </a:prstGeom>
        </p:spPr>
      </p:pic>
      <p:sp>
        <p:nvSpPr>
          <p:cNvPr id="3" name="文本框 2"/>
          <p:cNvSpPr txBox="1"/>
          <p:nvPr/>
        </p:nvSpPr>
        <p:spPr>
          <a:xfrm>
            <a:off x="3066415" y="960755"/>
            <a:ext cx="5593715" cy="539750"/>
          </a:xfrm>
          <a:prstGeom prst="rect">
            <a:avLst/>
          </a:prstGeom>
          <a:noFill/>
        </p:spPr>
        <p:txBody>
          <a:bodyPr wrap="square" rtlCol="0">
            <a:noAutofit/>
          </a:bodyPr>
          <a:lstStyle/>
          <a:p>
            <a:pPr algn="ctr"/>
            <a:r>
              <a:rPr lang="zh-CN" altLang="en-US" sz="2800" b="1"/>
              <a:t>培训需求分析方法的优缺点</a:t>
            </a:r>
          </a:p>
        </p:txBody>
      </p:sp>
    </p:spTree>
  </p:cSld>
  <p:clrMapOvr>
    <a:masterClrMapping/>
  </p:clrMapOvr>
  <p:transition spd="slow" advClick="0" advTm="3000">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1204595"/>
            <a:ext cx="5109845" cy="75057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（一）直接传授法</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426339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二、培训方法</a:t>
            </a:r>
          </a:p>
        </p:txBody>
      </p:sp>
      <p:sp>
        <p:nvSpPr>
          <p:cNvPr id="3" name="文本框 2"/>
          <p:cNvSpPr txBox="1"/>
          <p:nvPr/>
        </p:nvSpPr>
        <p:spPr>
          <a:xfrm>
            <a:off x="490855" y="2108835"/>
            <a:ext cx="11256645" cy="2306955"/>
          </a:xfrm>
          <a:prstGeom prst="rect">
            <a:avLst/>
          </a:prstGeom>
        </p:spPr>
        <p:txBody>
          <a:bodyPr wrap="square">
            <a:spAutoFit/>
          </a:bodyPr>
          <a:lstStyle/>
          <a:p>
            <a:pPr marL="0" indent="266700" algn="just" defTabSz="266700">
              <a:lnSpc>
                <a:spcPct val="150000"/>
              </a:lnSpc>
              <a:spcAft>
                <a:spcPct val="0"/>
              </a:spcAft>
            </a:pPr>
            <a:r>
              <a:rPr lang="en-US" altLang="zh-CN" sz="2400" b="1">
                <a:highlight>
                  <a:srgbClr val="FFFF00"/>
                </a:highlight>
                <a:latin typeface="宋体" panose="02010600030101010101" pitchFamily="2" charset="-122"/>
                <a:ea typeface="宋体" panose="02010600030101010101" pitchFamily="2" charset="-122"/>
              </a:rPr>
              <a:t>1.</a:t>
            </a:r>
            <a:r>
              <a:rPr lang="zh-CN" altLang="en-US" sz="2400" b="1">
                <a:highlight>
                  <a:srgbClr val="FFFF00"/>
                </a:highlight>
                <a:latin typeface="宋体" panose="02010600030101010101" pitchFamily="2" charset="-122"/>
                <a:ea typeface="宋体" panose="02010600030101010101" pitchFamily="2" charset="-122"/>
              </a:rPr>
              <a:t>讲授法：</a:t>
            </a:r>
            <a:r>
              <a:rPr lang="zh-CN" altLang="en-US" sz="2400" b="1">
                <a:latin typeface="宋体" panose="02010600030101010101" pitchFamily="2" charset="-122"/>
                <a:ea typeface="宋体" panose="02010600030101010101" pitchFamily="2" charset="-122"/>
              </a:rPr>
              <a:t>培训师通过口头讲解、演示、展示幻灯片或视频等方式直接向学员传授知识或技能。</a:t>
            </a:r>
          </a:p>
          <a:p>
            <a:pPr marL="0" indent="266700" algn="just" defTabSz="266700">
              <a:lnSpc>
                <a:spcPct val="150000"/>
              </a:lnSpc>
              <a:spcAft>
                <a:spcPct val="0"/>
              </a:spcAft>
            </a:pPr>
            <a:r>
              <a:rPr lang="en-US" altLang="zh-CN" sz="2400" b="1">
                <a:highlight>
                  <a:srgbClr val="FFFF00"/>
                </a:highlight>
                <a:latin typeface="宋体" panose="02010600030101010101" pitchFamily="2" charset="-122"/>
                <a:ea typeface="宋体" panose="02010600030101010101" pitchFamily="2" charset="-122"/>
              </a:rPr>
              <a:t>2.</a:t>
            </a:r>
            <a:r>
              <a:rPr lang="zh-CN" altLang="en-US" sz="2400" b="1">
                <a:highlight>
                  <a:srgbClr val="FFFF00"/>
                </a:highlight>
                <a:latin typeface="宋体" panose="02010600030101010101" pitchFamily="2" charset="-122"/>
                <a:ea typeface="宋体" panose="02010600030101010101" pitchFamily="2" charset="-122"/>
              </a:rPr>
              <a:t>专题讲座法：</a:t>
            </a:r>
            <a:r>
              <a:rPr lang="zh-CN" altLang="en-US" sz="2400" b="1">
                <a:latin typeface="宋体" panose="02010600030101010101" pitchFamily="2" charset="-122"/>
                <a:ea typeface="宋体" panose="02010600030101010101" pitchFamily="2" charset="-122"/>
              </a:rPr>
              <a:t>由行业专家或企业优秀管理者就某个特定主题或领域进行深入讲解的培训方法。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P spid="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（二）实践培训法</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617220" y="1998345"/>
            <a:ext cx="10993755" cy="2306955"/>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a:t>
            </a:r>
            <a:r>
              <a:rPr sz="2400" b="1">
                <a:highlight>
                  <a:srgbClr val="FFFF00"/>
                </a:highlight>
                <a:latin typeface="宋体" panose="02010600030101010101" pitchFamily="2" charset="-122"/>
                <a:ea typeface="宋体" panose="02010600030101010101" pitchFamily="2" charset="-122"/>
              </a:rPr>
              <a:t>工作指导法（“师带徒”）</a:t>
            </a:r>
            <a:r>
              <a:rPr lang="zh-CN" sz="2400" b="1">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通过经验丰富的技术能手或直接主管（师傅）直接在工作岗位上指导员工（徒弟）进行实际工作</a:t>
            </a:r>
            <a:r>
              <a:rPr lang="zh-CN" sz="24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a:t>
            </a:r>
            <a:r>
              <a:rPr sz="2400" b="1">
                <a:highlight>
                  <a:srgbClr val="FFFF00"/>
                </a:highlight>
                <a:latin typeface="宋体" panose="02010600030101010101" pitchFamily="2" charset="-122"/>
                <a:ea typeface="宋体" panose="02010600030101010101" pitchFamily="2" charset="-122"/>
              </a:rPr>
              <a:t>工作轮换法</a:t>
            </a:r>
            <a:r>
              <a:rPr lang="zh-CN" sz="2400" b="1">
                <a:latin typeface="宋体" panose="02010600030101010101" pitchFamily="2" charset="-122"/>
                <a:ea typeface="宋体" panose="02010600030101010101" pitchFamily="2" charset="-122"/>
              </a:rPr>
              <a:t>：让员工在不同岗位或部门之间轮换工作来提升其综合能力和视野，了解自己的兴趣爱好和专长。</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（三）参与式培训法</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617220" y="1998345"/>
            <a:ext cx="10993755" cy="1753235"/>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a:t>
            </a:r>
            <a:r>
              <a:rPr sz="2400" b="1">
                <a:highlight>
                  <a:srgbClr val="FFFF00"/>
                </a:highlight>
                <a:latin typeface="宋体" panose="02010600030101010101" pitchFamily="2" charset="-122"/>
                <a:ea typeface="宋体" panose="02010600030101010101" pitchFamily="2" charset="-122"/>
              </a:rPr>
              <a:t>角色扮演法</a:t>
            </a:r>
            <a:r>
              <a:rPr lang="zh-CN" sz="2400" b="1">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让学员扮演特定工作角色来模拟实际工作场景</a:t>
            </a:r>
            <a:r>
              <a:rPr lang="zh-CN" sz="24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a:t>
            </a:r>
            <a:r>
              <a:rPr sz="2400" b="1">
                <a:highlight>
                  <a:srgbClr val="FFFF00"/>
                </a:highlight>
                <a:latin typeface="宋体" panose="02010600030101010101" pitchFamily="2" charset="-122"/>
                <a:ea typeface="宋体" panose="02010600030101010101" pitchFamily="2" charset="-122"/>
              </a:rPr>
              <a:t>案例研讨法</a:t>
            </a:r>
            <a:r>
              <a:rPr lang="zh-CN" sz="2400" b="1">
                <a:latin typeface="宋体" panose="02010600030101010101" pitchFamily="2" charset="-122"/>
                <a:ea typeface="宋体" panose="02010600030101010101" pitchFamily="2" charset="-122"/>
              </a:rPr>
              <a:t>：与学员共同分析和讨论实际案例来提升他们分析问题、解决问题、信息获取和决策能力。</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（四）互联网时代新型培训法</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617220" y="1998345"/>
            <a:ext cx="10993755" cy="1198880"/>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a:t>
            </a:r>
            <a:r>
              <a:rPr sz="2400" b="1">
                <a:highlight>
                  <a:srgbClr val="FFFF00"/>
                </a:highlight>
                <a:latin typeface="宋体" panose="02010600030101010101" pitchFamily="2" charset="-122"/>
                <a:ea typeface="宋体" panose="02010600030101010101" pitchFamily="2" charset="-122"/>
              </a:rPr>
              <a:t>网络化学习E-learning</a:t>
            </a:r>
            <a:r>
              <a:rPr lang="zh-CN" sz="2400" b="1">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通过应用信息科技和互联网技术进行在线学习</a:t>
            </a:r>
            <a:r>
              <a:rPr lang="zh-CN" sz="24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a:t>
            </a:r>
            <a:r>
              <a:rPr sz="2400" b="1">
                <a:highlight>
                  <a:srgbClr val="FFFF00"/>
                </a:highlight>
                <a:latin typeface="宋体" panose="02010600030101010101" pitchFamily="2" charset="-122"/>
                <a:ea typeface="宋体" panose="02010600030101010101" pitchFamily="2" charset="-122"/>
              </a:rPr>
              <a:t>移动学习M-learning</a:t>
            </a:r>
            <a:r>
              <a:rPr lang="zh-CN" sz="2400" b="1">
                <a:latin typeface="宋体" panose="02010600030101010101" pitchFamily="2" charset="-122"/>
                <a:ea typeface="宋体" panose="02010600030101010101" pitchFamily="2" charset="-122"/>
              </a:rPr>
              <a:t>：通过移动设备（如智能手机、平板电脑等）进行学习。</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38125" y="2289810"/>
            <a:ext cx="5109845" cy="1781175"/>
          </a:xfrm>
          <a:prstGeom prst="rect">
            <a:avLst/>
          </a:prstGeom>
          <a:noFill/>
        </p:spPr>
        <p:txBody>
          <a:bodyPr wrap="square" lIns="0" tIns="0" rIns="0" bIns="0" rtlCol="0">
            <a:noAutofit/>
          </a:bodyPr>
          <a:lstStyle/>
          <a:p>
            <a:pPr>
              <a:lnSpc>
                <a:spcPct val="130000"/>
              </a:lnSpc>
              <a:defRPr/>
            </a:pPr>
            <a:r>
              <a:rPr lang="zh-CN" altLang="en-US" sz="2800" dirty="0">
                <a:solidFill>
                  <a:srgbClr val="000000"/>
                </a:solidFill>
                <a:cs typeface="+mn-ea"/>
                <a:sym typeface="+mn-lt"/>
              </a:rPr>
              <a:t>（一）确定评估内容和方法</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三、培训效果评估</a:t>
            </a:r>
          </a:p>
        </p:txBody>
      </p:sp>
      <p:pic>
        <p:nvPicPr>
          <p:cNvPr id="2" name="图片 1"/>
          <p:cNvPicPr>
            <a:picLocks noChangeAspect="1"/>
          </p:cNvPicPr>
          <p:nvPr/>
        </p:nvPicPr>
        <p:blipFill>
          <a:blip r:embed="rId6"/>
          <a:stretch>
            <a:fillRect/>
          </a:stretch>
        </p:blipFill>
        <p:spPr>
          <a:xfrm>
            <a:off x="6454140" y="1336675"/>
            <a:ext cx="5078095" cy="493395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（二）设计评估方式</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617220" y="1998345"/>
            <a:ext cx="10993755" cy="2861310"/>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1.培训学员在培训前与培训后进行对比。</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2.培训学员在培训前和培训后与对照小组进行对比。</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3.培训的投入和产出对比。</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a:t>
            </a:r>
            <a:r>
              <a:rPr sz="2400" b="1">
                <a:highlight>
                  <a:srgbClr val="FFFF00"/>
                </a:highlight>
                <a:latin typeface="宋体" panose="02010600030101010101" pitchFamily="2" charset="-122"/>
                <a:ea typeface="宋体" panose="02010600030101010101" pitchFamily="2" charset="-122"/>
              </a:rPr>
              <a:t>培训投资回报率</a:t>
            </a:r>
            <a:r>
              <a:rPr sz="2400" b="1">
                <a:latin typeface="宋体" panose="02010600030101010101" pitchFamily="2" charset="-122"/>
                <a:ea typeface="宋体" panose="02010600030101010101" pitchFamily="2" charset="-122"/>
              </a:rPr>
              <a:t>=（培训收益-培训成本）÷培训成本×100%</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a:t>
            </a:r>
            <a:r>
              <a:rPr sz="2400" b="1">
                <a:highlight>
                  <a:srgbClr val="FFFF00"/>
                </a:highlight>
                <a:latin typeface="宋体" panose="02010600030101010101" pitchFamily="2" charset="-122"/>
                <a:ea typeface="宋体" panose="02010600030101010101" pitchFamily="2" charset="-122"/>
              </a:rPr>
              <a:t>培训投资收益率</a:t>
            </a:r>
            <a:r>
              <a:rPr sz="2400" b="1">
                <a:latin typeface="宋体" panose="02010600030101010101" pitchFamily="2" charset="-122"/>
                <a:ea typeface="宋体" panose="02010600030101010101" pitchFamily="2" charset="-122"/>
              </a:rPr>
              <a:t>=培训收益÷培训成本×100%</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8460" y="282575"/>
            <a:ext cx="1924685" cy="521970"/>
          </a:xfrm>
          <a:prstGeom prst="rect">
            <a:avLst/>
          </a:prstGeom>
          <a:noFill/>
        </p:spPr>
        <p:txBody>
          <a:bodyPr wrap="square" rtlCol="0">
            <a:spAutoFit/>
          </a:bodyPr>
          <a:lstStyle/>
          <a:p>
            <a:pPr algn="ctr"/>
            <a:r>
              <a:rPr lang="zh-CN" altLang="en-US" sz="2800" b="1"/>
              <a:t>本章小结</a:t>
            </a:r>
          </a:p>
        </p:txBody>
      </p:sp>
      <p:sp>
        <p:nvSpPr>
          <p:cNvPr id="3" name="文本框 2"/>
          <p:cNvSpPr txBox="1"/>
          <p:nvPr/>
        </p:nvSpPr>
        <p:spPr>
          <a:xfrm>
            <a:off x="613410" y="1659255"/>
            <a:ext cx="10720070" cy="3539490"/>
          </a:xfrm>
          <a:prstGeom prst="rect">
            <a:avLst/>
          </a:prstGeom>
        </p:spPr>
        <p:txBody>
          <a:bodyPr wrap="square">
            <a:noAutofit/>
          </a:bodyPr>
          <a:lstStyle/>
          <a:p>
            <a:pPr marL="0" indent="558800" algn="just" defTabSz="266700">
              <a:lnSpc>
                <a:spcPct val="150000"/>
              </a:lnSpc>
              <a:spcAft>
                <a:spcPct val="0"/>
              </a:spcAft>
            </a:pPr>
            <a:r>
              <a:rPr lang="zh-CN" altLang="en-US" sz="2400">
                <a:latin typeface="宋体" panose="02010600030101010101" pitchFamily="2" charset="-122"/>
                <a:ea typeface="宋体" panose="02010600030101010101" pitchFamily="2" charset="-122"/>
              </a:rPr>
              <a:t>员工培训作为人力资源管理领域的核心环节，</a:t>
            </a:r>
            <a:r>
              <a:rPr lang="zh-CN" altLang="en-US" sz="2400">
                <a:highlight>
                  <a:srgbClr val="FFFF00"/>
                </a:highlight>
                <a:latin typeface="宋体" panose="02010600030101010101" pitchFamily="2" charset="-122"/>
                <a:ea typeface="宋体" panose="02010600030101010101" pitchFamily="2" charset="-122"/>
              </a:rPr>
              <a:t>旨在通过一系列有计划、有组织的学习活动，提升员工的知识、技能、以及工作素质，以更好地满足组织的发展需求</a:t>
            </a:r>
            <a:r>
              <a:rPr lang="zh-CN" altLang="en-US" sz="2400">
                <a:latin typeface="宋体" panose="02010600030101010101" pitchFamily="2" charset="-122"/>
                <a:ea typeface="宋体" panose="02010600030101010101" pitchFamily="2" charset="-122"/>
              </a:rPr>
              <a:t>。在员工培训的理论基础方面，章节详细阐述了</a:t>
            </a:r>
            <a:r>
              <a:rPr lang="zh-CN" altLang="en-US" sz="2400" b="1">
                <a:solidFill>
                  <a:srgbClr val="FF0000"/>
                </a:solidFill>
                <a:latin typeface="宋体" panose="02010600030101010101" pitchFamily="2" charset="-122"/>
                <a:ea typeface="宋体" panose="02010600030101010101" pitchFamily="2" charset="-122"/>
              </a:rPr>
              <a:t>培训的含义、种类以及培训的基本流程</a:t>
            </a:r>
            <a:r>
              <a:rPr lang="zh-CN" altLang="en-US" sz="2400">
                <a:latin typeface="宋体" panose="02010600030101010101" pitchFamily="2" charset="-122"/>
                <a:ea typeface="宋体" panose="02010600030101010101" pitchFamily="2" charset="-122"/>
              </a:rPr>
              <a:t>三个主要基础知识点。在培训管理实践方面，章节重点介绍了</a:t>
            </a:r>
            <a:r>
              <a:rPr lang="zh-CN" altLang="en-US" sz="2400" b="1">
                <a:solidFill>
                  <a:srgbClr val="FF0000"/>
                </a:solidFill>
                <a:latin typeface="宋体" panose="02010600030101010101" pitchFamily="2" charset="-122"/>
                <a:ea typeface="宋体" panose="02010600030101010101" pitchFamily="2" charset="-122"/>
              </a:rPr>
              <a:t>培训需求分析、培训方法</a:t>
            </a:r>
            <a:r>
              <a:rPr lang="zh-CN" altLang="en-US" sz="2400">
                <a:latin typeface="宋体" panose="02010600030101010101" pitchFamily="2" charset="-122"/>
                <a:ea typeface="宋体" panose="02010600030101010101" pitchFamily="2" charset="-122"/>
              </a:rPr>
              <a:t>以及</a:t>
            </a:r>
            <a:r>
              <a:rPr lang="zh-CN" altLang="en-US" sz="2400" b="1">
                <a:solidFill>
                  <a:srgbClr val="FF0000"/>
                </a:solidFill>
                <a:latin typeface="宋体" panose="02010600030101010101" pitchFamily="2" charset="-122"/>
                <a:ea typeface="宋体" panose="02010600030101010101" pitchFamily="2" charset="-122"/>
              </a:rPr>
              <a:t>培训效果评估</a:t>
            </a:r>
            <a:r>
              <a:rPr lang="zh-CN" altLang="en-US" sz="2400">
                <a:latin typeface="宋体" panose="02010600030101010101" pitchFamily="2" charset="-122"/>
                <a:ea typeface="宋体" panose="02010600030101010101" pitchFamily="2" charset="-122"/>
              </a:rPr>
              <a:t>三个重难点内容，读者在学习这些知识点时应做到融会贯通。</a:t>
            </a:r>
          </a:p>
        </p:txBody>
      </p:sp>
    </p:spTree>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291148"/>
            <a:ext cx="5344160" cy="7067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第一节 培训基础知识</a:t>
            </a:r>
          </a:p>
        </p:txBody>
      </p:sp>
      <p:sp>
        <p:nvSpPr>
          <p:cNvPr id="6" name="矩形 5"/>
          <p:cNvSpPr/>
          <p:nvPr/>
        </p:nvSpPr>
        <p:spPr>
          <a:xfrm>
            <a:off x="5118749" y="197048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一、员工培训的含义</a:t>
            </a:r>
          </a:p>
        </p:txBody>
      </p:sp>
      <p:sp>
        <p:nvSpPr>
          <p:cNvPr id="3" name="矩形 2"/>
          <p:cNvSpPr/>
          <p:nvPr/>
        </p:nvSpPr>
        <p:spPr>
          <a:xfrm>
            <a:off x="5118749" y="274836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二、员工培训的种类</a:t>
            </a:r>
          </a:p>
        </p:txBody>
      </p:sp>
      <p:sp>
        <p:nvSpPr>
          <p:cNvPr id="7" name="矩形 6"/>
          <p:cNvSpPr/>
          <p:nvPr/>
        </p:nvSpPr>
        <p:spPr>
          <a:xfrm>
            <a:off x="5114304" y="352623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三、人力资源培训管理的流程</a:t>
            </a:r>
          </a:p>
        </p:txBody>
      </p:sp>
      <p:pic>
        <p:nvPicPr>
          <p:cNvPr id="8" name="图片 7"/>
          <p:cNvPicPr>
            <a:picLocks noChangeAspect="1"/>
          </p:cNvPicPr>
          <p:nvPr/>
        </p:nvPicPr>
        <p:blipFill>
          <a:blip r:embed="rId3"/>
          <a:stretch>
            <a:fillRect/>
          </a:stretch>
        </p:blipFill>
        <p:spPr>
          <a:xfrm>
            <a:off x="556260" y="1769745"/>
            <a:ext cx="4066540" cy="384429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09550" y="1336675"/>
            <a:ext cx="5109845" cy="4645660"/>
          </a:xfrm>
          <a:prstGeom prst="rect">
            <a:avLst/>
          </a:prstGeom>
          <a:noFill/>
        </p:spPr>
        <p:txBody>
          <a:bodyPr wrap="square" lIns="0" tIns="0" rIns="0" bIns="0" rtlCol="0">
            <a:noAutofit/>
          </a:bodyPr>
          <a:lstStyle/>
          <a:p>
            <a:pPr>
              <a:lnSpc>
                <a:spcPct val="130000"/>
              </a:lnSpc>
              <a:defRPr/>
            </a:pPr>
            <a:r>
              <a:rPr lang="zh-CN" altLang="en-US" sz="2800" dirty="0">
                <a:solidFill>
                  <a:srgbClr val="000000"/>
                </a:solidFill>
                <a:cs typeface="+mn-ea"/>
                <a:sym typeface="+mn-lt"/>
              </a:rPr>
              <a:t>员工培训（Staff Training）是在组织和员工个人发展规划的基础上，科学地采用各种培训方式对员工进行有目的、有计划的</a:t>
            </a:r>
            <a:r>
              <a:rPr lang="zh-CN" altLang="en-US" sz="2800" b="1" dirty="0">
                <a:solidFill>
                  <a:srgbClr val="FF0000"/>
                </a:solidFill>
                <a:cs typeface="+mn-ea"/>
                <a:sym typeface="+mn-lt"/>
              </a:rPr>
              <a:t>培养</a:t>
            </a:r>
            <a:r>
              <a:rPr lang="zh-CN" altLang="en-US" sz="2800" dirty="0">
                <a:solidFill>
                  <a:srgbClr val="000000"/>
                </a:solidFill>
                <a:cs typeface="+mn-ea"/>
                <a:sym typeface="+mn-lt"/>
              </a:rPr>
              <a:t>和</a:t>
            </a:r>
            <a:r>
              <a:rPr lang="zh-CN" altLang="en-US" sz="2800" b="1" dirty="0">
                <a:solidFill>
                  <a:srgbClr val="FF0000"/>
                </a:solidFill>
                <a:cs typeface="+mn-ea"/>
                <a:sym typeface="+mn-lt"/>
              </a:rPr>
              <a:t>训练</a:t>
            </a:r>
            <a:r>
              <a:rPr lang="zh-CN" altLang="en-US" sz="2800" dirty="0">
                <a:solidFill>
                  <a:srgbClr val="000000"/>
                </a:solidFill>
                <a:cs typeface="+mn-ea"/>
                <a:sym typeface="+mn-lt"/>
              </a:rPr>
              <a:t>的管理活动，旨在</a:t>
            </a:r>
            <a:r>
              <a:rPr lang="zh-CN" altLang="en-US" sz="2800" u="sng" dirty="0">
                <a:solidFill>
                  <a:srgbClr val="000000"/>
                </a:solidFill>
                <a:cs typeface="+mn-ea"/>
                <a:sym typeface="+mn-lt"/>
              </a:rPr>
              <a:t>提高员工的知识、技能和能力，改善员工的工作素质和工作行为，激发员工的工作积极性和潜在能力</a:t>
            </a:r>
            <a:r>
              <a:rPr lang="zh-CN" altLang="en-US" sz="2800" dirty="0">
                <a:solidFill>
                  <a:srgbClr val="000000"/>
                </a:solidFill>
                <a:cs typeface="+mn-ea"/>
                <a:sym typeface="+mn-lt"/>
              </a:rPr>
              <a:t>。</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1820"/>
            <a:ext cx="4800586" cy="5847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一、员工培训的含义</a:t>
            </a:r>
          </a:p>
        </p:txBody>
      </p:sp>
      <p:pic>
        <p:nvPicPr>
          <p:cNvPr id="2" name="图片 1"/>
          <p:cNvPicPr>
            <a:picLocks noChangeAspect="1"/>
          </p:cNvPicPr>
          <p:nvPr/>
        </p:nvPicPr>
        <p:blipFill>
          <a:blip r:embed="rId6"/>
          <a:stretch>
            <a:fillRect/>
          </a:stretch>
        </p:blipFill>
        <p:spPr>
          <a:xfrm>
            <a:off x="6454140" y="1816100"/>
            <a:ext cx="5380355" cy="375158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2"/>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13"/>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14"/>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1"/>
            </p:custDataLst>
          </p:nvPr>
        </p:nvSpPr>
        <p:spPr>
          <a:xfrm>
            <a:off x="6111291" y="2205135"/>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1" name="Rounded Rectangle 94"/>
          <p:cNvSpPr/>
          <p:nvPr>
            <p:custDataLst>
              <p:tags r:id="rId2"/>
            </p:custDataLst>
          </p:nvPr>
        </p:nvSpPr>
        <p:spPr>
          <a:xfrm>
            <a:off x="6111291" y="314553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2" name="Rounded Rectangle 98"/>
          <p:cNvSpPr/>
          <p:nvPr>
            <p:custDataLst>
              <p:tags r:id="rId3"/>
            </p:custDataLst>
          </p:nvPr>
        </p:nvSpPr>
        <p:spPr>
          <a:xfrm>
            <a:off x="6111291" y="4085929"/>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3" name="Rounded Rectangle 115"/>
          <p:cNvSpPr/>
          <p:nvPr>
            <p:custDataLst>
              <p:tags r:id="rId4"/>
            </p:custDataLst>
          </p:nvPr>
        </p:nvSpPr>
        <p:spPr>
          <a:xfrm>
            <a:off x="6111291" y="5026327"/>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6772054" y="2060768"/>
            <a:ext cx="4194624" cy="737235"/>
          </a:xfrm>
          <a:prstGeom prst="rect">
            <a:avLst/>
          </a:prstGeom>
          <a:noFill/>
        </p:spPr>
        <p:txBody>
          <a:bodyPr wrap="square" rtlCol="0">
            <a:spAutoFit/>
          </a:bodyPr>
          <a:lstStyle/>
          <a:p>
            <a:pPr lvl="0">
              <a:lnSpc>
                <a:spcPct val="150000"/>
              </a:lnSpc>
            </a:pPr>
            <a:r>
              <a:rPr lang="zh-CN" altLang="en-US" sz="1400" dirty="0">
                <a:solidFill>
                  <a:srgbClr val="000000"/>
                </a:solidFill>
                <a:cs typeface="+mn-ea"/>
                <a:sym typeface="+mn-lt"/>
              </a:rPr>
              <a:t>帮助员工不断更新行业与专业领域所需的技能、知识和能力，使其更好地胜任当前和未来的工作岗位。</a:t>
            </a:r>
          </a:p>
        </p:txBody>
      </p:sp>
      <p:sp>
        <p:nvSpPr>
          <p:cNvPr id="15" name="文本框 14"/>
          <p:cNvSpPr txBox="1"/>
          <p:nvPr/>
        </p:nvSpPr>
        <p:spPr>
          <a:xfrm>
            <a:off x="6772054" y="3000980"/>
            <a:ext cx="4194624" cy="737235"/>
          </a:xfrm>
          <a:prstGeom prst="rect">
            <a:avLst/>
          </a:prstGeom>
          <a:noFill/>
        </p:spPr>
        <p:txBody>
          <a:bodyPr wrap="square" rtlCol="0">
            <a:spAutoFit/>
          </a:bodyPr>
          <a:lstStyle/>
          <a:p>
            <a:pPr>
              <a:lnSpc>
                <a:spcPct val="150000"/>
              </a:lnSpc>
            </a:pPr>
            <a:r>
              <a:rPr lang="zh-CN" altLang="en-US" sz="1400" dirty="0">
                <a:solidFill>
                  <a:srgbClr val="000000"/>
                </a:solidFill>
                <a:cs typeface="+mn-ea"/>
                <a:sym typeface="+mn-lt"/>
              </a:rPr>
              <a:t>员工通过培训还可以拓展视野、增强自信心和成就感，促进个人的发展。</a:t>
            </a:r>
          </a:p>
        </p:txBody>
      </p:sp>
      <p:sp>
        <p:nvSpPr>
          <p:cNvPr id="16" name="文本框 15"/>
          <p:cNvSpPr txBox="1"/>
          <p:nvPr/>
        </p:nvSpPr>
        <p:spPr>
          <a:xfrm>
            <a:off x="6772054" y="3941192"/>
            <a:ext cx="4194624" cy="1060450"/>
          </a:xfrm>
          <a:prstGeom prst="rect">
            <a:avLst/>
          </a:prstGeom>
          <a:noFill/>
        </p:spPr>
        <p:txBody>
          <a:bodyPr wrap="square" rtlCol="0">
            <a:spAutoFit/>
          </a:bodyPr>
          <a:lstStyle/>
          <a:p>
            <a:pPr lvl="0">
              <a:lnSpc>
                <a:spcPct val="150000"/>
              </a:lnSpc>
            </a:pPr>
            <a:r>
              <a:rPr lang="zh-CN" altLang="en-US" sz="1400" dirty="0">
                <a:solidFill>
                  <a:srgbClr val="000000"/>
                </a:solidFill>
                <a:cs typeface="+mn-ea"/>
                <a:sym typeface="+mn-lt"/>
              </a:rPr>
              <a:t>经过培训的员工，其技能和知识水平得到显著提升，能够更高效地执行工作任务，提升工作质量和效率，进而为组织创造更大的价值。</a:t>
            </a:r>
          </a:p>
        </p:txBody>
      </p:sp>
      <p:sp>
        <p:nvSpPr>
          <p:cNvPr id="17" name="文本框 16"/>
          <p:cNvSpPr txBox="1"/>
          <p:nvPr/>
        </p:nvSpPr>
        <p:spPr>
          <a:xfrm>
            <a:off x="6818409" y="5066189"/>
            <a:ext cx="4194624" cy="414020"/>
          </a:xfrm>
          <a:prstGeom prst="rect">
            <a:avLst/>
          </a:prstGeom>
          <a:noFill/>
        </p:spPr>
        <p:txBody>
          <a:bodyPr wrap="square" rtlCol="0">
            <a:spAutoFit/>
          </a:bodyPr>
          <a:lstStyle/>
          <a:p>
            <a:pPr>
              <a:lnSpc>
                <a:spcPct val="150000"/>
              </a:lnSpc>
            </a:pPr>
            <a:r>
              <a:rPr lang="zh-CN" altLang="en-US" sz="1400" dirty="0">
                <a:solidFill>
                  <a:srgbClr val="000000"/>
                </a:solidFill>
                <a:cs typeface="+mn-ea"/>
                <a:sym typeface="+mn-lt"/>
              </a:rPr>
              <a:t>组织塑造和传播自身文化和价值观的有效途径。</a:t>
            </a:r>
          </a:p>
        </p:txBody>
      </p:sp>
      <p:grpSp>
        <p:nvGrpSpPr>
          <p:cNvPr id="18" name="组合 17"/>
          <p:cNvGrpSpPr/>
          <p:nvPr/>
        </p:nvGrpSpPr>
        <p:grpSpPr>
          <a:xfrm>
            <a:off x="5486400" y="183085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5"/>
            </p:custDataLst>
          </p:nvPr>
        </p:nvSpPr>
        <p:spPr>
          <a:xfrm>
            <a:off x="5946405" y="22256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01</a:t>
            </a:r>
          </a:p>
        </p:txBody>
      </p:sp>
      <p:grpSp>
        <p:nvGrpSpPr>
          <p:cNvPr id="26" name="组合 25"/>
          <p:cNvGrpSpPr/>
          <p:nvPr/>
        </p:nvGrpSpPr>
        <p:grpSpPr>
          <a:xfrm>
            <a:off x="5938520" y="3159760"/>
            <a:ext cx="832182" cy="1370364"/>
            <a:chOff x="7796" y="4976"/>
            <a:chExt cx="1311" cy="2158"/>
          </a:xfrm>
        </p:grpSpPr>
        <p:sp>
          <p:nvSpPr>
            <p:cNvPr id="27" name="TextBox 8"/>
            <p:cNvSpPr txBox="1"/>
            <p:nvPr>
              <p:custDataLst>
                <p:tags r:id="rId10"/>
              </p:custDataLst>
            </p:nvPr>
          </p:nvSpPr>
          <p:spPr>
            <a:xfrm>
              <a:off x="7796" y="4976"/>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02</a:t>
              </a:r>
            </a:p>
          </p:txBody>
        </p:sp>
        <p:sp>
          <p:nvSpPr>
            <p:cNvPr id="30" name="TextBox 8"/>
            <p:cNvSpPr txBox="1"/>
            <p:nvPr>
              <p:custDataLst>
                <p:tags r:id="rId11"/>
              </p:custDataLst>
            </p:nvPr>
          </p:nvSpPr>
          <p:spPr>
            <a:xfrm>
              <a:off x="7815" y="6463"/>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03</a:t>
              </a:r>
            </a:p>
          </p:txBody>
        </p:sp>
      </p:grpSp>
      <p:sp>
        <p:nvSpPr>
          <p:cNvPr id="31" name="TextBox 8"/>
          <p:cNvSpPr txBox="1"/>
          <p:nvPr>
            <p:custDataLst>
              <p:tags r:id="rId6"/>
            </p:custDataLst>
          </p:nvPr>
        </p:nvSpPr>
        <p:spPr>
          <a:xfrm>
            <a:off x="5949107" y="5056119"/>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04</a:t>
            </a:r>
          </a:p>
        </p:txBody>
      </p:sp>
      <p:sp>
        <p:nvSpPr>
          <p:cNvPr id="33" name="01"/>
          <p:cNvSpPr>
            <a:spLocks noChangeAspect="1"/>
          </p:cNvSpPr>
          <p:nvPr>
            <p:custDataLst>
              <p:tags r:id="rId7"/>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33140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员工培训的意义</a:t>
            </a:r>
          </a:p>
        </p:txBody>
      </p:sp>
      <p:sp>
        <p:nvSpPr>
          <p:cNvPr id="21" name="矩形: 圆角 20"/>
          <p:cNvSpPr/>
          <p:nvPr>
            <p:custDataLst>
              <p:tags r:id="rId8"/>
            </p:custDataLst>
          </p:nvPr>
        </p:nvSpPr>
        <p:spPr>
          <a:xfrm>
            <a:off x="920832" y="1737770"/>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9"/>
            </p:custDataLst>
          </p:nvPr>
        </p:nvSpPr>
        <p:spPr>
          <a:xfrm>
            <a:off x="4176832" y="46180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pic>
        <p:nvPicPr>
          <p:cNvPr id="2" name="图片 1"/>
          <p:cNvPicPr>
            <a:picLocks noChangeAspect="1"/>
          </p:cNvPicPr>
          <p:nvPr/>
        </p:nvPicPr>
        <p:blipFill>
          <a:blip r:embed="rId16"/>
          <a:stretch>
            <a:fillRect/>
          </a:stretch>
        </p:blipFill>
        <p:spPr>
          <a:xfrm>
            <a:off x="1077595" y="1518285"/>
            <a:ext cx="3998595" cy="413639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down)">
                                      <p:cBhvr>
                                        <p:cTn id="46" dur="500"/>
                                        <p:tgtEl>
                                          <p:spTgt spid="3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down)">
                                      <p:cBhvr>
                                        <p:cTn id="51" dur="500"/>
                                        <p:tgtEl>
                                          <p:spTgt spid="3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down)">
                                      <p:cBhvr>
                                        <p:cTn id="5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p:bldP spid="15" grpId="0"/>
      <p:bldP spid="16" grpId="0"/>
      <p:bldP spid="17" grpId="0"/>
      <p:bldP spid="29" grpId="0"/>
      <p:bldP spid="31" grpId="0"/>
      <p:bldP spid="33" grpId="0" bldLvl="0" animBg="1"/>
      <p:bldP spid="34" grpId="0" bldLvl="0" animBg="1"/>
      <p:bldP spid="21" grpId="0" bldLvl="0" animBg="1"/>
      <p:bldP spid="2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2"/>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13"/>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14"/>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1"/>
            </p:custDataLst>
          </p:nvPr>
        </p:nvSpPr>
        <p:spPr>
          <a:xfrm>
            <a:off x="6111291" y="2205135"/>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1" name="Rounded Rectangle 94"/>
          <p:cNvSpPr/>
          <p:nvPr>
            <p:custDataLst>
              <p:tags r:id="rId2"/>
            </p:custDataLst>
          </p:nvPr>
        </p:nvSpPr>
        <p:spPr>
          <a:xfrm>
            <a:off x="6111291" y="314553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2" name="Rounded Rectangle 98"/>
          <p:cNvSpPr/>
          <p:nvPr>
            <p:custDataLst>
              <p:tags r:id="rId3"/>
            </p:custDataLst>
          </p:nvPr>
        </p:nvSpPr>
        <p:spPr>
          <a:xfrm>
            <a:off x="6111291" y="4085929"/>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3" name="Rounded Rectangle 115"/>
          <p:cNvSpPr/>
          <p:nvPr>
            <p:custDataLst>
              <p:tags r:id="rId4"/>
            </p:custDataLst>
          </p:nvPr>
        </p:nvSpPr>
        <p:spPr>
          <a:xfrm>
            <a:off x="6111291" y="5026327"/>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6772054" y="2060768"/>
            <a:ext cx="4194624" cy="1060450"/>
          </a:xfrm>
          <a:prstGeom prst="rect">
            <a:avLst/>
          </a:prstGeom>
          <a:noFill/>
        </p:spPr>
        <p:txBody>
          <a:bodyPr wrap="square" rtlCol="0">
            <a:spAutoFit/>
          </a:bodyPr>
          <a:lstStyle/>
          <a:p>
            <a:pPr lvl="0">
              <a:lnSpc>
                <a:spcPct val="150000"/>
              </a:lnSpc>
            </a:pPr>
            <a:r>
              <a:rPr lang="zh-CN" altLang="en-US" sz="1400" dirty="0">
                <a:solidFill>
                  <a:srgbClr val="000000"/>
                </a:solidFill>
                <a:cs typeface="+mn-ea"/>
                <a:sym typeface="+mn-lt"/>
              </a:rPr>
              <a:t>招聘与选拔虽然是员工进入企业的第一道门槛，但员工培训却是确保他们顺利融入并适应企业岗位的关键环节。</a:t>
            </a:r>
          </a:p>
        </p:txBody>
      </p:sp>
      <p:sp>
        <p:nvSpPr>
          <p:cNvPr id="15" name="文本框 14"/>
          <p:cNvSpPr txBox="1"/>
          <p:nvPr/>
        </p:nvSpPr>
        <p:spPr>
          <a:xfrm>
            <a:off x="6818409" y="3145760"/>
            <a:ext cx="4194624" cy="414020"/>
          </a:xfrm>
          <a:prstGeom prst="rect">
            <a:avLst/>
          </a:prstGeom>
          <a:noFill/>
        </p:spPr>
        <p:txBody>
          <a:bodyPr wrap="square" rtlCol="0">
            <a:spAutoFit/>
          </a:bodyPr>
          <a:lstStyle/>
          <a:p>
            <a:pPr>
              <a:lnSpc>
                <a:spcPct val="150000"/>
              </a:lnSpc>
            </a:pPr>
            <a:r>
              <a:rPr lang="zh-CN" altLang="en-US" sz="1400" dirty="0">
                <a:solidFill>
                  <a:srgbClr val="000000"/>
                </a:solidFill>
                <a:cs typeface="+mn-ea"/>
                <a:sym typeface="+mn-lt"/>
              </a:rPr>
              <a:t>员工培训与绩效管理之间形成了良性的互动循环。</a:t>
            </a:r>
          </a:p>
        </p:txBody>
      </p:sp>
      <p:sp>
        <p:nvSpPr>
          <p:cNvPr id="16" name="文本框 15"/>
          <p:cNvSpPr txBox="1"/>
          <p:nvPr/>
        </p:nvSpPr>
        <p:spPr>
          <a:xfrm>
            <a:off x="6772054" y="4073272"/>
            <a:ext cx="4194624" cy="414020"/>
          </a:xfrm>
          <a:prstGeom prst="rect">
            <a:avLst/>
          </a:prstGeom>
          <a:noFill/>
        </p:spPr>
        <p:txBody>
          <a:bodyPr wrap="square" rtlCol="0">
            <a:spAutoFit/>
          </a:bodyPr>
          <a:lstStyle/>
          <a:p>
            <a:pPr lvl="0">
              <a:lnSpc>
                <a:spcPct val="150000"/>
              </a:lnSpc>
            </a:pPr>
            <a:r>
              <a:rPr lang="zh-CN" altLang="en-US" sz="1400" dirty="0">
                <a:solidFill>
                  <a:srgbClr val="000000"/>
                </a:solidFill>
                <a:cs typeface="+mn-ea"/>
                <a:sym typeface="+mn-lt"/>
              </a:rPr>
              <a:t>薪酬福利体系也与员工培训紧密相连。</a:t>
            </a:r>
          </a:p>
        </p:txBody>
      </p:sp>
      <p:sp>
        <p:nvSpPr>
          <p:cNvPr id="17" name="文本框 16"/>
          <p:cNvSpPr txBox="1"/>
          <p:nvPr/>
        </p:nvSpPr>
        <p:spPr>
          <a:xfrm>
            <a:off x="6818409" y="5001419"/>
            <a:ext cx="4194624" cy="737235"/>
          </a:xfrm>
          <a:prstGeom prst="rect">
            <a:avLst/>
          </a:prstGeom>
          <a:noFill/>
        </p:spPr>
        <p:txBody>
          <a:bodyPr wrap="square" rtlCol="0">
            <a:spAutoFit/>
          </a:bodyPr>
          <a:lstStyle/>
          <a:p>
            <a:pPr>
              <a:lnSpc>
                <a:spcPct val="150000"/>
              </a:lnSpc>
            </a:pPr>
            <a:r>
              <a:rPr lang="zh-CN" altLang="en-US" sz="1400" dirty="0">
                <a:solidFill>
                  <a:srgbClr val="000000"/>
                </a:solidFill>
                <a:cs typeface="+mn-ea"/>
                <a:sym typeface="+mn-lt"/>
              </a:rPr>
              <a:t>在员工的职业发展规划中，培训同样占据着举足轻重的地位。</a:t>
            </a:r>
          </a:p>
        </p:txBody>
      </p:sp>
      <p:grpSp>
        <p:nvGrpSpPr>
          <p:cNvPr id="18" name="组合 17"/>
          <p:cNvGrpSpPr/>
          <p:nvPr/>
        </p:nvGrpSpPr>
        <p:grpSpPr>
          <a:xfrm>
            <a:off x="5486400" y="183085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5"/>
            </p:custDataLst>
          </p:nvPr>
        </p:nvSpPr>
        <p:spPr>
          <a:xfrm>
            <a:off x="5946405" y="22256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01</a:t>
            </a:r>
          </a:p>
        </p:txBody>
      </p:sp>
      <p:grpSp>
        <p:nvGrpSpPr>
          <p:cNvPr id="26" name="组合 25"/>
          <p:cNvGrpSpPr/>
          <p:nvPr/>
        </p:nvGrpSpPr>
        <p:grpSpPr>
          <a:xfrm>
            <a:off x="5938520" y="3159760"/>
            <a:ext cx="832182" cy="1370364"/>
            <a:chOff x="7796" y="4976"/>
            <a:chExt cx="1311" cy="2158"/>
          </a:xfrm>
        </p:grpSpPr>
        <p:sp>
          <p:nvSpPr>
            <p:cNvPr id="27" name="TextBox 8"/>
            <p:cNvSpPr txBox="1"/>
            <p:nvPr>
              <p:custDataLst>
                <p:tags r:id="rId10"/>
              </p:custDataLst>
            </p:nvPr>
          </p:nvSpPr>
          <p:spPr>
            <a:xfrm>
              <a:off x="7796" y="4976"/>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02</a:t>
              </a:r>
            </a:p>
          </p:txBody>
        </p:sp>
        <p:sp>
          <p:nvSpPr>
            <p:cNvPr id="30" name="TextBox 8"/>
            <p:cNvSpPr txBox="1"/>
            <p:nvPr>
              <p:custDataLst>
                <p:tags r:id="rId11"/>
              </p:custDataLst>
            </p:nvPr>
          </p:nvSpPr>
          <p:spPr>
            <a:xfrm>
              <a:off x="7815" y="6463"/>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03</a:t>
              </a:r>
            </a:p>
          </p:txBody>
        </p:sp>
      </p:grpSp>
      <p:sp>
        <p:nvSpPr>
          <p:cNvPr id="31" name="TextBox 8"/>
          <p:cNvSpPr txBox="1"/>
          <p:nvPr>
            <p:custDataLst>
              <p:tags r:id="rId6"/>
            </p:custDataLst>
          </p:nvPr>
        </p:nvSpPr>
        <p:spPr>
          <a:xfrm>
            <a:off x="5949107" y="5056119"/>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04</a:t>
            </a:r>
          </a:p>
        </p:txBody>
      </p:sp>
      <p:sp>
        <p:nvSpPr>
          <p:cNvPr id="33" name="01"/>
          <p:cNvSpPr>
            <a:spLocks noChangeAspect="1"/>
          </p:cNvSpPr>
          <p:nvPr>
            <p:custDataLst>
              <p:tags r:id="rId7"/>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49060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员工培训的与其他模块的关系</a:t>
            </a:r>
          </a:p>
        </p:txBody>
      </p:sp>
      <p:sp>
        <p:nvSpPr>
          <p:cNvPr id="21" name="矩形: 圆角 20"/>
          <p:cNvSpPr/>
          <p:nvPr>
            <p:custDataLst>
              <p:tags r:id="rId8"/>
            </p:custDataLst>
          </p:nvPr>
        </p:nvSpPr>
        <p:spPr>
          <a:xfrm>
            <a:off x="920832" y="1737770"/>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9"/>
            </p:custDataLst>
          </p:nvPr>
        </p:nvSpPr>
        <p:spPr>
          <a:xfrm>
            <a:off x="4176832" y="46180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pic>
        <p:nvPicPr>
          <p:cNvPr id="2" name="图片 1"/>
          <p:cNvPicPr>
            <a:picLocks noChangeAspect="1"/>
          </p:cNvPicPr>
          <p:nvPr/>
        </p:nvPicPr>
        <p:blipFill>
          <a:blip r:embed="rId16"/>
          <a:stretch>
            <a:fillRect/>
          </a:stretch>
        </p:blipFill>
        <p:spPr>
          <a:xfrm>
            <a:off x="1077595" y="1518285"/>
            <a:ext cx="3998595" cy="413639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down)">
                                      <p:cBhvr>
                                        <p:cTn id="46" dur="500"/>
                                        <p:tgtEl>
                                          <p:spTgt spid="3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down)">
                                      <p:cBhvr>
                                        <p:cTn id="51" dur="500"/>
                                        <p:tgtEl>
                                          <p:spTgt spid="3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down)">
                                      <p:cBhvr>
                                        <p:cTn id="5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p:bldP spid="15" grpId="0"/>
      <p:bldP spid="16" grpId="0"/>
      <p:bldP spid="17" grpId="0"/>
      <p:bldP spid="29" grpId="0"/>
      <p:bldP spid="31" grpId="0"/>
      <p:bldP spid="33" grpId="0" bldLvl="0" animBg="1"/>
      <p:bldP spid="34" grpId="0" bldLvl="0" animBg="1"/>
      <p:bldP spid="21" grpId="0" bldLvl="0" animBg="1"/>
      <p:bldP spid="2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1204595"/>
            <a:ext cx="5109845" cy="75057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（一）根据培训内容划分</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4263390"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二、员工培训的种类</a:t>
            </a:r>
          </a:p>
        </p:txBody>
      </p:sp>
      <p:sp>
        <p:nvSpPr>
          <p:cNvPr id="3" name="文本框 2"/>
          <p:cNvSpPr txBox="1"/>
          <p:nvPr/>
        </p:nvSpPr>
        <p:spPr>
          <a:xfrm>
            <a:off x="490855" y="2108835"/>
            <a:ext cx="11256645" cy="3883755"/>
          </a:xfrm>
          <a:prstGeom prst="rect">
            <a:avLst/>
          </a:prstGeom>
        </p:spPr>
        <p:txBody>
          <a:bodyPr wrap="square">
            <a:spAutoFit/>
          </a:bodyPr>
          <a:lstStyle/>
          <a:p>
            <a:pPr indent="266700" algn="just" defTabSz="266700">
              <a:lnSpc>
                <a:spcPct val="150000"/>
              </a:lnSpc>
              <a:spcAft>
                <a:spcPct val="0"/>
              </a:spcAft>
            </a:pPr>
            <a:r>
              <a:rPr lang="en-US" altLang="zh-CN" sz="2400" b="1" dirty="0">
                <a:highlight>
                  <a:srgbClr val="FFFF00"/>
                </a:highlight>
                <a:latin typeface="宋体" panose="02010600030101010101" pitchFamily="2" charset="-122"/>
                <a:ea typeface="宋体" panose="02010600030101010101" pitchFamily="2" charset="-122"/>
              </a:rPr>
              <a:t>1.</a:t>
            </a:r>
            <a:r>
              <a:rPr lang="zh-CN" altLang="en-US" sz="2400" b="1" dirty="0">
                <a:highlight>
                  <a:srgbClr val="FFFF00"/>
                </a:highlight>
                <a:latin typeface="宋体" panose="02010600030101010101" pitchFamily="2" charset="-122"/>
                <a:ea typeface="宋体" panose="02010600030101010101" pitchFamily="2" charset="-122"/>
              </a:rPr>
              <a:t>知识培训：</a:t>
            </a:r>
            <a:r>
              <a:rPr lang="zh-CN" altLang="en-US" sz="2400" b="1" dirty="0">
                <a:latin typeface="宋体" panose="02010600030101010101" pitchFamily="2" charset="-122"/>
                <a:ea typeface="宋体" panose="02010600030101010101" pitchFamily="2" charset="-122"/>
              </a:rPr>
              <a:t>侧重于传授员工行业知识、专业知识或管理知识，以提高其专业知识和认知水平。</a:t>
            </a:r>
          </a:p>
          <a:p>
            <a:pPr marL="0" indent="266700" algn="just" defTabSz="266700">
              <a:lnSpc>
                <a:spcPct val="150000"/>
              </a:lnSpc>
              <a:spcAft>
                <a:spcPct val="0"/>
              </a:spcAft>
            </a:pPr>
            <a:r>
              <a:rPr lang="en-US" altLang="zh-CN" sz="2400" b="1" dirty="0">
                <a:highlight>
                  <a:srgbClr val="FFFF00"/>
                </a:highlight>
                <a:latin typeface="宋体" panose="02010600030101010101" pitchFamily="2" charset="-122"/>
                <a:ea typeface="宋体" panose="02010600030101010101" pitchFamily="2" charset="-122"/>
              </a:rPr>
              <a:t>2.</a:t>
            </a:r>
            <a:r>
              <a:rPr lang="zh-CN" altLang="en-US" sz="2400" b="1" dirty="0">
                <a:highlight>
                  <a:srgbClr val="FFFF00"/>
                </a:highlight>
                <a:latin typeface="宋体" panose="02010600030101010101" pitchFamily="2" charset="-122"/>
                <a:ea typeface="宋体" panose="02010600030101010101" pitchFamily="2" charset="-122"/>
              </a:rPr>
              <a:t>技能培训：</a:t>
            </a:r>
            <a:r>
              <a:rPr lang="zh-CN" altLang="en-US" sz="2400" b="1" dirty="0">
                <a:latin typeface="宋体" panose="02010600030101010101" pitchFamily="2" charset="-122"/>
                <a:ea typeface="宋体" panose="02010600030101010101" pitchFamily="2" charset="-122"/>
              </a:rPr>
              <a:t>主要关注员工在具体工作岗位上所需的技术和实操能力，如计算机操作技能、人际交流技能、沟通技能、机械操作技能等。</a:t>
            </a:r>
          </a:p>
          <a:p>
            <a:pPr marL="0" indent="266700" algn="just" defTabSz="266700">
              <a:lnSpc>
                <a:spcPct val="150000"/>
              </a:lnSpc>
              <a:spcAft>
                <a:spcPct val="0"/>
              </a:spcAft>
            </a:pPr>
            <a:r>
              <a:rPr lang="en-US" altLang="zh-CN" sz="2400" b="1" dirty="0">
                <a:highlight>
                  <a:srgbClr val="FFFF00"/>
                </a:highlight>
                <a:latin typeface="宋体" panose="02010600030101010101" pitchFamily="2" charset="-122"/>
                <a:ea typeface="宋体" panose="02010600030101010101" pitchFamily="2" charset="-122"/>
              </a:rPr>
              <a:t>3.</a:t>
            </a:r>
            <a:r>
              <a:rPr lang="zh-CN" altLang="en-US" sz="2400" b="1" dirty="0">
                <a:highlight>
                  <a:srgbClr val="FFFF00"/>
                </a:highlight>
                <a:latin typeface="宋体" panose="02010600030101010101" pitchFamily="2" charset="-122"/>
                <a:ea typeface="宋体" panose="02010600030101010101" pitchFamily="2" charset="-122"/>
              </a:rPr>
              <a:t>素质培训：</a:t>
            </a:r>
            <a:r>
              <a:rPr lang="zh-CN" altLang="en-US" sz="2400" b="1" dirty="0">
                <a:latin typeface="宋体" panose="02010600030101010101" pitchFamily="2" charset="-122"/>
                <a:ea typeface="宋体" panose="02010600030101010101" pitchFamily="2" charset="-122"/>
              </a:rPr>
              <a:t>主要目的是培养员工的端正的工作态度、良好的职业道德、工作责任心、职业道德、以及团队合作意识等，以塑造一个良好的工作氛围和提高员工工作效率。</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P spid="1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（二）根据培训对象划分</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90855" y="2108835"/>
            <a:ext cx="11256645" cy="3969385"/>
          </a:xfrm>
          <a:prstGeom prst="rect">
            <a:avLst/>
          </a:prstGeom>
        </p:spPr>
        <p:txBody>
          <a:bodyPr wrap="square">
            <a:spAutoFit/>
          </a:bodyPr>
          <a:lstStyle/>
          <a:p>
            <a:pPr marL="0" indent="266700" algn="just" defTabSz="266700">
              <a:lnSpc>
                <a:spcPct val="150000"/>
              </a:lnSpc>
              <a:spcAft>
                <a:spcPct val="0"/>
              </a:spcAft>
            </a:pPr>
            <a:r>
              <a:rPr sz="2400" b="1">
                <a:highlight>
                  <a:srgbClr val="FFFF00"/>
                </a:highlight>
                <a:latin typeface="宋体" panose="02010600030101010101" pitchFamily="2" charset="-122"/>
                <a:ea typeface="宋体" panose="02010600030101010101" pitchFamily="2" charset="-122"/>
              </a:rPr>
              <a:t>1.新员工入职培训</a:t>
            </a:r>
            <a:r>
              <a:rPr lang="zh-CN" sz="2400" b="1">
                <a:highlight>
                  <a:srgbClr val="FFFF00"/>
                </a:highlight>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针对新入职的员工进行的基础性培训，帮助他们了解企业文化、工作流程、团队氛围，掌握基本工作技能，以及尽快融入工作团队和适应新工作环境。</a:t>
            </a:r>
          </a:p>
          <a:p>
            <a:pPr marL="0" indent="266700" algn="just" defTabSz="266700">
              <a:lnSpc>
                <a:spcPct val="150000"/>
              </a:lnSpc>
              <a:spcAft>
                <a:spcPct val="0"/>
              </a:spcAft>
            </a:pPr>
            <a:r>
              <a:rPr sz="2400" b="1">
                <a:highlight>
                  <a:srgbClr val="FFFF00"/>
                </a:highlight>
                <a:latin typeface="宋体" panose="02010600030101010101" pitchFamily="2" charset="-122"/>
                <a:ea typeface="宋体" panose="02010600030101010101" pitchFamily="2" charset="-122"/>
              </a:rPr>
              <a:t>2.普通在职员工培训</a:t>
            </a:r>
            <a:r>
              <a:rPr lang="zh-CN" sz="2400" b="1">
                <a:highlight>
                  <a:srgbClr val="FFFF00"/>
                </a:highlight>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针对已有一定工作经验的非管理层员工进行的提升性培训，旨在帮助他们进一步提高专业技能、能力和知识水平，以应对未来潜在的工作挑战。</a:t>
            </a:r>
          </a:p>
          <a:p>
            <a:pPr marL="0" indent="266700" algn="just" defTabSz="266700">
              <a:lnSpc>
                <a:spcPct val="150000"/>
              </a:lnSpc>
              <a:spcAft>
                <a:spcPct val="0"/>
              </a:spcAft>
            </a:pPr>
            <a:r>
              <a:rPr sz="2400" b="1">
                <a:highlight>
                  <a:srgbClr val="FFFF00"/>
                </a:highlight>
                <a:latin typeface="宋体" panose="02010600030101010101" pitchFamily="2" charset="-122"/>
                <a:ea typeface="宋体" panose="02010600030101010101" pitchFamily="2" charset="-122"/>
              </a:rPr>
              <a:t>3.管理层培训</a:t>
            </a:r>
            <a:r>
              <a:rPr lang="zh-CN" sz="2400" b="1">
                <a:highlight>
                  <a:srgbClr val="FFFF00"/>
                </a:highlight>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针对企业中的管理层人员进行的培训，帮助他们提升领导能力、管理能力、战略规划能力、以及决策能力等。</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（三）根据培训形式划分</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90855" y="2108835"/>
            <a:ext cx="11256645" cy="3415030"/>
          </a:xfrm>
          <a:prstGeom prst="rect">
            <a:avLst/>
          </a:prstGeom>
        </p:spPr>
        <p:txBody>
          <a:bodyPr wrap="square">
            <a:spAutoFit/>
          </a:bodyPr>
          <a:lstStyle/>
          <a:p>
            <a:pPr marL="0" indent="266700" algn="just" defTabSz="266700">
              <a:lnSpc>
                <a:spcPct val="150000"/>
              </a:lnSpc>
              <a:spcAft>
                <a:spcPct val="0"/>
              </a:spcAft>
            </a:pPr>
            <a:r>
              <a:rPr sz="2400" b="1">
                <a:highlight>
                  <a:srgbClr val="FFFF00"/>
                </a:highlight>
                <a:latin typeface="宋体" panose="02010600030101010101" pitchFamily="2" charset="-122"/>
                <a:ea typeface="宋体" panose="02010600030101010101" pitchFamily="2" charset="-122"/>
              </a:rPr>
              <a:t>1.线下培训</a:t>
            </a:r>
            <a:r>
              <a:rPr lang="zh-CN" sz="2400" b="1">
                <a:highlight>
                  <a:srgbClr val="FFFF00"/>
                </a:highlight>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传统的面对面培训形式，一般通过课堂讲授、实践操作、案例分析等方式传授知识，通常需要员工到指定地点参加。</a:t>
            </a:r>
          </a:p>
          <a:p>
            <a:pPr marL="0" indent="266700" algn="just" defTabSz="266700">
              <a:lnSpc>
                <a:spcPct val="150000"/>
              </a:lnSpc>
              <a:spcAft>
                <a:spcPct val="0"/>
              </a:spcAft>
            </a:pPr>
            <a:r>
              <a:rPr sz="2400" b="1">
                <a:highlight>
                  <a:srgbClr val="FFFF00"/>
                </a:highlight>
                <a:latin typeface="宋体" panose="02010600030101010101" pitchFamily="2" charset="-122"/>
                <a:ea typeface="宋体" panose="02010600030101010101" pitchFamily="2" charset="-122"/>
              </a:rPr>
              <a:t>2.线上培训</a:t>
            </a:r>
            <a:r>
              <a:rPr lang="zh-CN" sz="2400" b="1">
                <a:highlight>
                  <a:srgbClr val="FFFF00"/>
                </a:highlight>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利用互联网技术进行的远程培训，员工可以不受时间和地点的约束，通过移动端或PC端登录网络学习平台进行学习，具有较高的灵活性和便捷性。</a:t>
            </a:r>
          </a:p>
          <a:p>
            <a:pPr marL="0" indent="266700" algn="just" defTabSz="266700">
              <a:lnSpc>
                <a:spcPct val="150000"/>
              </a:lnSpc>
              <a:spcAft>
                <a:spcPct val="0"/>
              </a:spcAft>
            </a:pPr>
            <a:r>
              <a:rPr sz="2400" b="1">
                <a:highlight>
                  <a:srgbClr val="FFFF00"/>
                </a:highlight>
                <a:latin typeface="宋体" panose="02010600030101010101" pitchFamily="2" charset="-122"/>
                <a:ea typeface="宋体" panose="02010600030101010101" pitchFamily="2" charset="-122"/>
              </a:rPr>
              <a:t>3.混合式培训</a:t>
            </a:r>
            <a:r>
              <a:rPr lang="zh-CN" sz="2400" b="1">
                <a:highlight>
                  <a:srgbClr val="FFFF00"/>
                </a:highlight>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结合线下和线上培训形式，旨在充分利用两种培训形式的优点，提高培训效果和质量。</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zU1NzY0NjFlNzQwMjIwMjgwMTc2NTk5MGZjMDU3ODgifQ=="/>
</p:tagLst>
</file>

<file path=ppt/tags/tag1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4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7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TotalTime>
  <Words>1281</Words>
  <Application>Microsoft Office PowerPoint</Application>
  <PresentationFormat>宽屏</PresentationFormat>
  <Paragraphs>114</Paragraphs>
  <Slides>28</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28</vt:i4>
      </vt:variant>
    </vt:vector>
  </HeadingPairs>
  <TitlesOfParts>
    <vt:vector size="35" baseType="lpstr">
      <vt:lpstr>Source Han Sans CN Bold</vt:lpstr>
      <vt:lpstr>思源黑体 CN</vt:lpstr>
      <vt:lpstr>宋体</vt:lpstr>
      <vt:lpstr>Arial</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Windows User</cp:lastModifiedBy>
  <cp:revision>59</cp:revision>
  <dcterms:created xsi:type="dcterms:W3CDTF">2023-11-08T11:26:00Z</dcterms:created>
  <dcterms:modified xsi:type="dcterms:W3CDTF">2024-09-12T08:13:33Z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2052-12.1.0.17827</vt:lpwstr>
  </property>
</Properties>
</file>