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42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43" r:id="rId66"/>
    <p:sldId id="321" r:id="rId67"/>
    <p:sldId id="322" r:id="rId68"/>
    <p:sldId id="323" r:id="rId69"/>
    <p:sldId id="344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45" r:id="rId82"/>
    <p:sldId id="336" r:id="rId83"/>
    <p:sldId id="337" r:id="rId84"/>
    <p:sldId id="338" r:id="rId85"/>
    <p:sldId id="339" r:id="rId86"/>
  </p:sldIdLst>
  <p:sldSz cx="12192000" cy="6858000"/>
  <p:notesSz cx="6858000" cy="12192000"/>
  <p:custDataLst>
    <p:tags r:id="rId88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gs" Target="tags/tag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52E12-4731-0E04-60C0-D6895F6F0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EB28B7-D4CC-BD72-E173-FC9060EF11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7C80AB-B84D-D2B9-8048-F4343D9458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E07862-46A4-5C73-B370-C1D7AF42BE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71993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CE543-A251-B0FB-3E0A-DA286B020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2BBF3D-1101-79D1-4586-0780C5935C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F9430D-8181-73F0-312C-0832BFBD2D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DC1EF8-1440-8605-1B82-828FE860C1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175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139bb0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BD09B95-3961-4C9E-872D-C111CBDBBD0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专题五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人体生理与健康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139bb0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034118D-2C1E-4140-8142-DD71CEB7697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专题五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人体生理与健康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4f38e380009f4da9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1D3719A-64DD-5D75-094A-7B09DE229AA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70B79CD-A06D-4DFE-99E1-93F5C227F97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D2C0CA0-5531-4EBF-B8AB-E78DAC50875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0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0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0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0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0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0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8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0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0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0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0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0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0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0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c4bab871c?vcp=1&amp;pid=357140bd2&amp;color=0,0,0&amp;mp=1&amp;vtp=1&amp;vaab=1&amp;bt=1&amp;bbb=1&amp;hb=1"/>
              <p:cNvSpPr/>
              <p:nvPr/>
            </p:nvSpPr>
            <p:spPr>
              <a:xfrm>
                <a:off x="539496" y="1072896"/>
                <a:ext cx="11109960" cy="4686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化学性消化：通过各种消化酶的作用，使食物中各种成分分解为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可以吸收的营养物质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8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淀粉的消化（口腔、小肠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淀粉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唾液淀粉酶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麦芽糖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8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酶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肠液、胰液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葡萄糖</a:t>
                </a:r>
                <a:endParaRPr lang="en-US" altLang="zh-CN" sz="2800" dirty="0"/>
              </a:p>
              <a:p>
                <a:pPr latinLnBrk="1">
                  <a:lnSpc>
                    <a:spcPts val="8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蛋白质的消化（胃、小肠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蛋白质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酶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胃液、胰液、肠液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氨基酸</a:t>
                </a:r>
                <a:endParaRPr lang="en-US" altLang="zh-CN" sz="2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c4bab871c?vcp=1&amp;pid=357140bd2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72896"/>
                <a:ext cx="11109960" cy="4686300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111" b="-100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c4bab871c?vcp=1&amp;pid=357140bd2&amp;color=0,0,0&amp;mp=1&amp;vtp=1&amp;vaab=1&amp;bt=1&amp;bbb=1&amp;hb=1"/>
              <p:cNvSpPr/>
              <p:nvPr/>
            </p:nvSpPr>
            <p:spPr>
              <a:xfrm>
                <a:off x="539496" y="2253456"/>
                <a:ext cx="11109960" cy="2331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8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脂肪的消化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（小肠）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脂肪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胆汁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脂肪微粒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酶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肠液、胰液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甘油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肪酸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注意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胆汁不含消化酶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c4bab871c?vcp=1&amp;pid=357140bd2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53456"/>
                <a:ext cx="11109960" cy="2331657"/>
              </a:xfrm>
              <a:prstGeom prst="rect">
                <a:avLst/>
              </a:prstGeom>
              <a:blipFill rotWithShape="1">
                <a:blip r:embed="rId2"/>
                <a:stretch>
                  <a:fillRect l="-3" t="-20" r="3" b="-29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c4bab871c?sp=1&amp;vcp=1&amp;pid=357140bd2&amp;color=0,0,0&amp;vtp=1&amp;vaab=1&amp;bt=1&amp;bbb=1&amp;hb=1"/>
              <p:cNvSpPr/>
              <p:nvPr/>
            </p:nvSpPr>
            <p:spPr>
              <a:xfrm>
                <a:off x="539496" y="1206214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（4）营养物质的吸收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：小分子营养物质通过消化管黏膜上皮细胞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进入血液的过程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胃：吸收部分水、酒精（非营养物质）。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小肠（主要的吸收场所）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吸收葡萄糖、氨基酸、甘油、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脂肪酸、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大部分水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、无机盐和维生素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。其中大部分脂肪成分被小肠绒毛的毛细淋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巴管吸收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；其他成分从小肠绒毛的毛细血管进入血液循环。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大肠：吸收少量水、无机盐和部分维生素。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c4bab871c?sp=1&amp;vcp=1&amp;pid=357140bd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06214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3312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7987a8a8?vcp=1&amp;pid=ea8996de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合理膳食与食品安全</a:t>
            </a:r>
            <a:endParaRPr lang="en-US" altLang="zh-CN" sz="3200" dirty="0"/>
          </a:p>
        </p:txBody>
      </p:sp>
      <p:sp>
        <p:nvSpPr>
          <p:cNvPr id="3" name="P_5_BD#e65ae6039?bid=1&amp;vcp=1&amp;pid=d7987a8a8&amp;color=0,0,0&amp;vtp=1&amp;vaab=1"/>
          <p:cNvSpPr/>
          <p:nvPr/>
        </p:nvSpPr>
        <p:spPr>
          <a:xfrm>
            <a:off x="3312859" y="1263495"/>
            <a:ext cx="8197850" cy="248151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培养良好的饮食习惯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合理膳食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:每日三餐,按时进餐;不偏食、不挑食、不暴饮暴食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;均衡膳食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关注食品安全</a:t>
            </a:r>
            <a:endParaRPr lang="en-US" altLang="zh-CN" sz="2800" dirty="0"/>
          </a:p>
        </p:txBody>
      </p:sp>
      <p:sp>
        <p:nvSpPr>
          <p:cNvPr id="4" name="P_5_BD#e65ae6039?bid=1&amp;vcp=1&amp;pid=d7987a8a8&amp;color=0,0,0&amp;vtp=1&amp;vaab=1"/>
          <p:cNvSpPr/>
          <p:nvPr/>
        </p:nvSpPr>
        <p:spPr>
          <a:xfrm>
            <a:off x="539497" y="1930531"/>
            <a:ext cx="2481263" cy="6477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）营养卫生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5" name="SystemAddBraceShape"/>
          <p:cNvSpPr/>
          <p:nvPr/>
        </p:nvSpPr>
        <p:spPr>
          <a:xfrm>
            <a:off x="2995359" y="1517495"/>
            <a:ext cx="165100" cy="210623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e65ae6039?sp=1&amp;vcp=1&amp;pid=d7987a8a8&amp;color=0,0,0&amp;vtp=1&amp;vaab=1&amp;bt=1&amp;bbb=1"/>
              <p:cNvSpPr/>
              <p:nvPr/>
            </p:nvSpPr>
            <p:spPr>
              <a:xfrm>
                <a:off x="539496" y="185264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青少年应多吃含蛋白质和钙丰富的食物。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（3）设计一份营养合理的食谱的理论基础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strike="noStrike" kern="1200" cap="none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-10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按“平衡膳食宝塔”均衡摄取五类食物，以避免营养不良或营养过剩；</a:t>
                </a:r>
                <a:endParaRPr kumimoji="0" lang="en-US" altLang="zh-CN" sz="2800" b="0" i="0" u="none" strike="noStrike" kern="1200" cap="none" spc="-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在每日摄入的总能量中，早、中、晚餐的能量应当分别占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30%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40%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30%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e65ae6039?sp=1&amp;vcp=1&amp;pid=d7987a8a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264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2346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aaaab8fb?vcp=1&amp;pid=ea8996de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血液</a:t>
            </a:r>
            <a:endParaRPr lang="en-US" altLang="zh-CN" sz="3200" dirty="0"/>
          </a:p>
        </p:txBody>
      </p:sp>
      <p:sp>
        <p:nvSpPr>
          <p:cNvPr id="3" name="P_5_BD#48edfa851?sp=1&amp;vcp=1&amp;pid=caaaab8fb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（1）血液的组成</a:t>
            </a:r>
            <a:endParaRPr lang="en-US" altLang="zh-CN" sz="2800" dirty="0"/>
          </a:p>
        </p:txBody>
      </p:sp>
      <p:sp>
        <p:nvSpPr>
          <p:cNvPr id="4" name="P_5_BD#48edfa851?bid=2&amp;vcp=1&amp;pid=caaaab8fb&amp;color=0,0,0&amp;vtp=1&amp;vaab=1"/>
          <p:cNvSpPr/>
          <p:nvPr/>
        </p:nvSpPr>
        <p:spPr>
          <a:xfrm>
            <a:off x="1649159" y="1904854"/>
            <a:ext cx="6046788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:水、蛋白质、葡萄糖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、无机盐等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功能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:运载血细胞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,运输营养物质和废物</a:t>
            </a:r>
            <a:endParaRPr lang="en-US" altLang="zh-CN" sz="2800" dirty="0"/>
          </a:p>
        </p:txBody>
      </p:sp>
      <p:sp>
        <p:nvSpPr>
          <p:cNvPr id="5" name="P_5_BD#48edfa851?bid=3&amp;vcp=1&amp;pid=caaaab8fb&amp;color=0,0,0&amp;vtp=1&amp;vaab=1"/>
          <p:cNvSpPr/>
          <p:nvPr/>
        </p:nvSpPr>
        <p:spPr>
          <a:xfrm>
            <a:off x="2068260" y="3189459"/>
            <a:ext cx="1236663" cy="18490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红细胞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白细胞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血小板</a:t>
            </a:r>
            <a:endParaRPr lang="en-US" altLang="zh-CN" sz="2800" dirty="0"/>
          </a:p>
        </p:txBody>
      </p:sp>
      <p:sp>
        <p:nvSpPr>
          <p:cNvPr id="6" name="P_5_BD#48edfa851?bid=2&amp;vcp=1&amp;pid=caaaab8fb&amp;color=0,0,0&amp;vtp=1&amp;vaab=1"/>
          <p:cNvSpPr/>
          <p:nvPr/>
        </p:nvSpPr>
        <p:spPr>
          <a:xfrm>
            <a:off x="539497" y="2251850"/>
            <a:ext cx="881063" cy="6477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血浆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7" name="SystemAddBraceShape"/>
          <p:cNvSpPr/>
          <p:nvPr/>
        </p:nvSpPr>
        <p:spPr>
          <a:xfrm>
            <a:off x="1395159" y="2158854"/>
            <a:ext cx="76200" cy="8260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5_BD#48edfa851?bid=3&amp;vcp=1&amp;pid=caaaab8fb&amp;color=0,0,0&amp;vtp=1&amp;vaab=1"/>
          <p:cNvSpPr/>
          <p:nvPr/>
        </p:nvSpPr>
        <p:spPr>
          <a:xfrm>
            <a:off x="539497" y="3856495"/>
            <a:ext cx="1236663" cy="6477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血细胞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9" name="SystemAddBraceShape"/>
          <p:cNvSpPr/>
          <p:nvPr/>
        </p:nvSpPr>
        <p:spPr>
          <a:xfrm>
            <a:off x="1750760" y="3443459"/>
            <a:ext cx="165100" cy="146615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P_5_BD#48edfa851?colgroup=4,6,6,6,4&amp;vcp=1&amp;pid=caaaab8fb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770475"/>
              <a:ext cx="11055096" cy="3317050"/>
            </p:xfrm>
            <a:graphic>
              <a:graphicData uri="http://schemas.openxmlformats.org/drawingml/2006/table">
                <a:tbl>
                  <a:tblPr/>
                  <a:tblGrid>
                    <a:gridCol w="18105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603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060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4086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373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形态特点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正常值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缺乏病症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77749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红细胞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呈两面中央凹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的圆饼状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成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熟的红细胞中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正常成年男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子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5.0×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正常成年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女子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4.2×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运输氧和一部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分二氧化碳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贫血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P_5_BD#48edfa851?colgroup=4,6,6,6,4&amp;vcp=1&amp;pid=caaaab8fb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770475"/>
              <a:ext cx="11055096" cy="3317050"/>
            </p:xfrm>
            <a:graphic>
              <a:graphicData uri="http://schemas.openxmlformats.org/drawingml/2006/table">
                <a:tbl>
                  <a:tblPr/>
                  <a:tblGrid>
                    <a:gridCol w="1810512"/>
                    <a:gridCol w="2560320"/>
                    <a:gridCol w="2606040"/>
                    <a:gridCol w="2340864"/>
                    <a:gridCol w="173736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形态特点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正常值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缺乏病症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7749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红细胞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呈两面中央凹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的圆饼状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成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熟的红细胞中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运输氧和一部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分二氧化碳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贫血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P_5_BD#48edfa851?colgroup=4,6,6,6,4&amp;vcp=1&amp;pid=caaaab8fb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835562"/>
              <a:ext cx="11055096" cy="3891472"/>
            </p:xfrm>
            <a:graphic>
              <a:graphicData uri="http://schemas.openxmlformats.org/drawingml/2006/table">
                <a:tbl>
                  <a:tblPr/>
                  <a:tblGrid>
                    <a:gridCol w="18105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603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060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4086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373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形态特点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正常值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缺乏病症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白细胞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比红细胞大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(4∼10)×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9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吞噬病菌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对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人体有防御和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保护作用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发炎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血小板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个体较小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态不规则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(1∼3)×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止血和凝血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不凝血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P_5_BD#48edfa851?colgroup=4,6,6,6,4&amp;vcp=1&amp;pid=caaaab8fb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835562"/>
              <a:ext cx="11055096" cy="3891472"/>
            </p:xfrm>
            <a:graphic>
              <a:graphicData uri="http://schemas.openxmlformats.org/drawingml/2006/table">
                <a:tbl>
                  <a:tblPr/>
                  <a:tblGrid>
                    <a:gridCol w="1810512"/>
                    <a:gridCol w="2560320"/>
                    <a:gridCol w="2606040"/>
                    <a:gridCol w="2340864"/>
                    <a:gridCol w="173736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形态特点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正常值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缺乏病症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757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白细胞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比红细胞大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endParaRPr lang="en-US" altLang="zh-CN" sz="2800" b="0" i="0" spc="-10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吞噬病菌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对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人体有防御和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保护作用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发炎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757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血小板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个体较小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形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态不规则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止血和凝血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不凝血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5_BD#48edfa851?colgroup=4,6,6,6,4&amp;vcp=1&amp;pid=caaaab8fb&amp;color=0,0,0&amp;mp=1&amp;vtp=1&amp;vaab=1&amp;bt=1&amp;bbb=1"/>
          <p:cNvSpPr txBox="1"/>
          <p:nvPr/>
        </p:nvSpPr>
        <p:spPr>
          <a:xfrm>
            <a:off x="10876447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8edfa851?sp=1&amp;vcp=1&amp;pid=caaaab8fb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（2）血红蛋白：红细胞中含有的一种含铁的蛋白质。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：在氧含量高的地方容易与氧结合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，在氧含量低的地方容易与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氧分离。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（3）血液的功能：运输、防御保护、调节体温。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599b6ee3?vcp=1&amp;pid=ea8996de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血管</a:t>
            </a:r>
            <a:endParaRPr lang="en-US" altLang="zh-CN" sz="3200" dirty="0"/>
          </a:p>
        </p:txBody>
      </p:sp>
      <p:graphicFrame>
        <p:nvGraphicFramePr>
          <p:cNvPr id="19" name="P_5_BD#428c6ba95?colgroup=3,9,5,10&amp;vcp=1&amp;pid=0599b6ee3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73384" cy="3891472"/>
        </p:xfrm>
        <a:graphic>
          <a:graphicData uri="http://schemas.openxmlformats.org/drawingml/2006/table">
            <a:tbl>
              <a:tblPr/>
              <a:tblGrid>
                <a:gridCol w="1261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2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5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239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将血液从心脏输送到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身体各部位的血管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较深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管壁厚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弹性大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管腔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血流速度快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静脉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将血液从身体各部位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送回心脏的血管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较深或较浅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管壁薄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弹性小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管腔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四肢静脉管腔中有静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脉瓣膜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防止血液倒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血流速度慢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139bb0d3.fixed?vcp=1&amp;pid=0bc19e739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9139bb0d3.fixed?vcp=1&amp;pid=0bc19e739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9139bb0d3.fixed?vcp=1&amp;pid=0bc19e739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专题五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人体生理与健康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5_BD#428c6ba95?colgroup=4,7,5,11&amp;vcp=1&amp;pid=0599b6ee3&amp;color=0,0,0&amp;vtp=1&amp;vaab=1&amp;bt=1&amp;bbb=1&amp;hb=1"/>
          <p:cNvGraphicFramePr>
            <a:graphicFrameLocks noGrp="1"/>
          </p:cNvGraphicFramePr>
          <p:nvPr/>
        </p:nvGraphicFramePr>
        <p:xfrm>
          <a:off x="539496" y="2396172"/>
          <a:ext cx="11073384" cy="2770252"/>
        </p:xfrm>
        <a:graphic>
          <a:graphicData uri="http://schemas.openxmlformats.org/drawingml/2006/table">
            <a:tbl>
              <a:tblPr/>
              <a:tblGrid>
                <a:gridCol w="1801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94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61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毛细血管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连通微小动脉和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静脉之间的血管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分布最广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遍布全身各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器官组织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管壁极薄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仅由一层上皮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细胞构成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管内径极小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只允许红细胞单行通过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血流速度最慢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428c6ba95?colgroup=4,7,5,11&amp;vcp=1&amp;pid=0599b6ee3&amp;color=0,0,0&amp;vtp=1&amp;vaab=1&amp;bt=1&amp;bbb=1"/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1c227cb8?vcp=1&amp;pid=ea8996de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知识点6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心脏和血液循环</a:t>
            </a:r>
            <a:endParaRPr lang="en-US" altLang="zh-CN" sz="3200" dirty="0"/>
          </a:p>
        </p:txBody>
      </p:sp>
      <p:pic>
        <p:nvPicPr>
          <p:cNvPr id="3" name="P_5_BD#61d8dbd8b?htil=1&amp;vcp=1&amp;pid=21c227cb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4540" y="1400655"/>
            <a:ext cx="4021109" cy="275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61d8dbd8b?htil=1&amp;sp=1&amp;vcp=1&amp;pid=21c227cb8&amp;color=0,0,0&amp;vtp=1&amp;vaab=1&amp;bbb=1&amp;hb=1&amp;hs=1"/>
          <p:cNvSpPr/>
          <p:nvPr/>
        </p:nvSpPr>
        <p:spPr>
          <a:xfrm>
            <a:off x="539496" y="1263495"/>
            <a:ext cx="726948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（1）心脏的结构和功能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：位于胸腔中部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偏左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，由心肌组成。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有四个腔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：左心室——连接主动脉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，壁最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；右心室——连接肺动脉；右心房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——连接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、下腔静脉；左心房——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连接肺静脉。</a:t>
            </a:r>
            <a:endParaRPr lang="en-US" altLang="zh-CN" sz="2800" dirty="0"/>
          </a:p>
        </p:txBody>
      </p:sp>
      <p:sp>
        <p:nvSpPr>
          <p:cNvPr id="5" name="P_5_BD#61d8dbd8b?htil=1&amp;sp=1&amp;vcp=1&amp;pid=21c227cb8&amp;color=0,0,0&amp;vtp=1&amp;vaab=1&amp;bbb=1&amp;hb=1&amp;hs=1"/>
          <p:cNvSpPr/>
          <p:nvPr/>
        </p:nvSpPr>
        <p:spPr>
          <a:xfrm>
            <a:off x="539995" y="4403507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规律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：右心室与右心房相通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，左心室与左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心房相通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。心室与动脉相通，心房与静脉相通。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1d8dbd8b?htil=2&amp;sp=1&amp;vcp=1&amp;pid=21c227cb8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（2）心房、心室与瓣膜的活动关系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房室瓣（位于心房和心室之间，只朝向心室开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）——保证血液由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心房流向心室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动脉瓣（位于心室与动脉之间，只朝向动脉开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）——保证血液由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心室流向动脉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1d8dbd8b?htil=3&amp;sp=1&amp;vcp=1&amp;pid=21c227cb8&amp;color=0,0,0&amp;vtp=1&amp;vaab=1&amp;bt=1&amp;bbb=1"/>
          <p:cNvSpPr/>
          <p:nvPr/>
        </p:nvSpPr>
        <p:spPr>
          <a:xfrm>
            <a:off x="539496" y="10223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（3）心脏的功能：心脏是血液循环的动力器官。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61d8dbd8b?vcp=1&amp;pid=21c227cb8&amp;color=0,0,0&amp;vtp=1&amp;vaab=1&amp;bbb=1"/>
              <p:cNvSpPr/>
              <p:nvPr/>
            </p:nvSpPr>
            <p:spPr>
              <a:xfrm>
                <a:off x="539496" y="1654619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①血液循环的概念和途径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.概念：血液在心脏和全部血管所组成的管道中进行的循环流动。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.途径：分为体循环和肺循环。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61d8dbd8b?vcp=1&amp;pid=21c227cb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54619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4" r="3" b="-3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5_BD#61d8dbd8b?vcp=1&amp;pid=21c227cb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6504" y="3638931"/>
            <a:ext cx="8705088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1d8dbd8b?vcp=1&amp;pid=21c227cb8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②出血的初步处理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毛细血管出血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：血液呈红色，应消毒，自行凝固止血；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动脉出血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：血色鲜红，血流猛急，在受伤动脉近心端进行止血；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静脉出血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：血色暗红，出血持续不断，在受伤静脉远心端进行止血。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61d8dbd8b?sp=1&amp;vcp=1&amp;pid=21c227cb8&amp;color=0,0,0&amp;vtp=1&amp;vaab=1&amp;bt=1&amp;bbb=1&amp;hb=1"/>
              <p:cNvSpPr/>
              <p:nvPr/>
            </p:nvSpPr>
            <p:spPr>
              <a:xfrm>
                <a:off x="539496" y="185264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（4）相关概念：心率、心输出量、心动周期、血压、脉搏。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心率：心脏每分钟跳动的次数。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心输出量：也叫每分输出量，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它是衡量心脏工作能力的一项指标。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每分输出量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每搏输出量×心率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。每搏输出量是心脏每次收缩时由心室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向动脉输出的血量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61d8dbd8b?sp=1&amp;vcp=1&amp;pid=21c227cb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264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3312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61d8dbd8b?vcp=1&amp;pid=21c227cb8&amp;color=0,0,0&amp;mp=1&amp;vtp=1&amp;vaab=1&amp;bt=1&amp;bbb=1&amp;hb=1"/>
              <p:cNvSpPr/>
              <p:nvPr/>
            </p:nvSpPr>
            <p:spPr>
              <a:xfrm>
                <a:off x="539496" y="886174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心动周期：心脏每收缩和舒张一次为一个心动周期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心动周期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心率。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在一个心动周期中，舒张期比收缩期长的好处在于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有利于血液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流回心脏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.使心肌有充分的时间休息。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血压：血液在血管内向前流动时，对血管壁产生的侧压力。我们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通常所说的血压是指体循环的动脉血压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⑤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脉搏：主动脉壁的搏动，每分钟搏动次数与心率相同，但意义不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同，测量它的部位在桡动脉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61d8dbd8b?vcp=1&amp;pid=21c227cb8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6174"/>
                <a:ext cx="11109960" cy="5087557"/>
              </a:xfrm>
              <a:prstGeom prst="rect">
                <a:avLst/>
              </a:prstGeom>
              <a:blipFill>
                <a:blip r:embed="rId3"/>
                <a:stretch>
                  <a:fillRect l="-1976" r="-878" b="-3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9e054065?vcp=1&amp;pid=ea8996de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知识点7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输血与血型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837044436?sp=1&amp;vcp=1&amp;pid=d9e054065&amp;color=0,0,0&amp;vtp=1&amp;vaab=1&amp;bbb=1"/>
              <p:cNvSpPr/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（1）血型的发现：1900年，兰德施泰纳发现了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ABO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血型。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（2）血量：占成年人体重的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7%∼8%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（3）血型：A型、B型、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AB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型、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型。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（4）输血：以输同型血为原则。所有血型都可以少量输入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型血，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AB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型可以接受所有血型的少量输血。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837044436?sp=1&amp;vcp=1&amp;pid=d9e05406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-602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725f5c5e?vcp=1&amp;pid=ea8996de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知识点8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呼吸系统</a:t>
            </a:r>
            <a:endParaRPr lang="en-US" altLang="zh-CN" sz="3200" dirty="0"/>
          </a:p>
        </p:txBody>
      </p:sp>
      <p:pic>
        <p:nvPicPr>
          <p:cNvPr id="3" name="P_5_BD#7abdecc33?vcp=1&amp;pid=4725f5c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1324401"/>
            <a:ext cx="6752906" cy="481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35d28763?vcp=1&amp;pid=ea8996de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知识点9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气体交换</a:t>
            </a:r>
            <a:endParaRPr lang="en-US" altLang="zh-CN" sz="3200" dirty="0"/>
          </a:p>
        </p:txBody>
      </p:sp>
      <p:sp>
        <p:nvSpPr>
          <p:cNvPr id="3" name="P_5_BD#60721b438?sp=1&amp;vcp=1&amp;pid=835d28763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（1）呼吸运动</a:t>
            </a:r>
            <a:endParaRPr lang="en-US" altLang="zh-CN" sz="2800" dirty="0"/>
          </a:p>
        </p:txBody>
      </p:sp>
      <p:graphicFrame>
        <p:nvGraphicFramePr>
          <p:cNvPr id="29" name="P_5_BD#60721b438?colgroup=6,6,2,2,2,4,2&amp;vcp=1&amp;pid=835d28763&amp;color=0,0,0&amp;vtp=1&amp;vaab=1&amp;bbb=1"/>
          <p:cNvGraphicFramePr>
            <a:graphicFrameLocks noGrp="1"/>
          </p:cNvGraphicFramePr>
          <p:nvPr/>
        </p:nvGraphicFramePr>
        <p:xfrm>
          <a:off x="539496" y="1958766"/>
          <a:ext cx="11018520" cy="1672528"/>
        </p:xfrm>
        <a:graphic>
          <a:graphicData uri="http://schemas.openxmlformats.org/drawingml/2006/table">
            <a:tbl>
              <a:tblPr/>
              <a:tblGrid>
                <a:gridCol w="2596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6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19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75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肋间肌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膈肌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肋骨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膈顶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胸廓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肺内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收缩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向上向外运动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下降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扩张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减小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吸气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舒张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向下向内运动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缩小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收缩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增大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呼气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a8996de3?sp=1&amp;vcp=1&amp;pid=9139bb0d3&amp;color=0,0,0&amp;vtp=1&amp;vaab=1&amp;bt=1&amp;bbb=1"/>
          <p:cNvSpPr/>
          <p:nvPr/>
        </p:nvSpPr>
        <p:spPr>
          <a:xfrm>
            <a:off x="539496" y="554400"/>
            <a:ext cx="11109960" cy="64274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（一）人体生理</a:t>
            </a:r>
            <a:endParaRPr lang="en-US" altLang="zh-CN" sz="3200" dirty="0"/>
          </a:p>
        </p:txBody>
      </p:sp>
      <p:sp>
        <p:nvSpPr>
          <p:cNvPr id="3" name="P_4_BD#1ac3dee2d?sp=1&amp;vcp=1&amp;pid=ea8996de3&amp;color=0,0,0&amp;vtp=1&amp;vaab=1&amp;bbb=1&amp;hb=1"/>
          <p:cNvSpPr/>
          <p:nvPr/>
        </p:nvSpPr>
        <p:spPr>
          <a:xfrm>
            <a:off x="539496" y="1256162"/>
            <a:ext cx="11109960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人体的结构与功能相适应，各系统协调统一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，共同完成复杂的生命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C_4_BD#b21eda5af?vcp=1&amp;pid=ea8996de3&amp;color=0,170,129&amp;vtp=1&amp;vaab=1&amp;bbb=1"/>
          <p:cNvSpPr/>
          <p:nvPr/>
        </p:nvSpPr>
        <p:spPr>
          <a:xfrm>
            <a:off x="539496" y="2520804"/>
            <a:ext cx="11109960" cy="6371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食物中的营养物质</a:t>
            </a:r>
            <a:endParaRPr lang="en-US" altLang="zh-CN" sz="3200" dirty="0"/>
          </a:p>
        </p:txBody>
      </p:sp>
      <p:sp>
        <p:nvSpPr>
          <p:cNvPr id="5" name="P_5_BD#7166e7c14?sp=1&amp;vcp=1&amp;pid=b21eda5af&amp;color=0,0,0&amp;vtp=1&amp;vaab=1&amp;bbb=1&amp;hb=1"/>
          <p:cNvSpPr/>
          <p:nvPr/>
        </p:nvSpPr>
        <p:spPr>
          <a:xfrm>
            <a:off x="539496" y="3226939"/>
            <a:ext cx="11109960" cy="308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（1）蛋白质：构成人体细胞的基本物质，是人体生长发育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、组织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更新和修复的重要原料。</a:t>
            </a:r>
          </a:p>
          <a:p>
            <a:pPr latinLnBrk="1">
              <a:lnSpc>
                <a:spcPts val="50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（2）糖类：人体最主要的能源物质，也是构成细胞的成分。</a:t>
            </a:r>
          </a:p>
          <a:p>
            <a:pPr marL="0" marR="0" lvl="0" indent="0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（3）脂肪：通常作为体内贮备的能源物质，单位质量释放的能量</a:t>
            </a: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0721b438?sp=1&amp;vcp=1&amp;pid=835d28763&amp;color=0,0,0&amp;vtp=1&amp;vaab=1&amp;bt=1&amp;bbb=1"/>
          <p:cNvSpPr/>
          <p:nvPr/>
        </p:nvSpPr>
        <p:spPr>
          <a:xfrm>
            <a:off x="539496" y="18448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（2）呼吸全过程</a:t>
            </a:r>
            <a:endParaRPr lang="en-US" altLang="zh-CN" sz="2800" dirty="0"/>
          </a:p>
        </p:txBody>
      </p:sp>
      <p:pic>
        <p:nvPicPr>
          <p:cNvPr id="3" name="P_5_BD#60721b438?vcp=1&amp;pid=835d2876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5060" y="2684145"/>
            <a:ext cx="7421880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P_5_BD#60721b438?colgroup=4,8,4,5,5&amp;vcp=1&amp;pid=835d28763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922654"/>
              <a:ext cx="11055096" cy="5012692"/>
            </p:xfrm>
            <a:graphic>
              <a:graphicData uri="http://schemas.openxmlformats.org/drawingml/2006/table">
                <a:tbl>
                  <a:tblPr/>
                  <a:tblGrid>
                    <a:gridCol w="18105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2826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733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1579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13055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概念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实现方式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表示方式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肺的通气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外界与肺泡之间进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行气体交换的过程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呼吸运动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呼气与吸气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肺内的气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体交换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肺泡与血液之间进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行氧气和二氧化碳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的交换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气体扩散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7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肺泡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altLang="zh-CN" sz="2800" b="0" spc="-100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氧气</m:t>
                                    </m:r>
                                  </m:e>
                                </m:mr>
                                <m:mr>
                                  <m:e>
                                    <m:bar>
                                      <m:barPr>
                                        <m:pos m:val="top"/>
                                        <m:ctrlPr>
                                          <a:rPr lang="en-US" altLang="zh-CN" sz="2800" b="0" i="1" spc="-100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pos m:val="top"/>
                                            <m:ctrlPr>
                                              <a:rPr lang="en-US" altLang="zh-CN" sz="28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2800" b="0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二氧化碳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</m:m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血液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静脉血变动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脉血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组织内的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气体交换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血液与组织细胞之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间进行的氧气和二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氧化碳的交换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气体扩散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7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血液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altLang="zh-CN" sz="2800" b="0" spc="-100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氧气</m:t>
                                    </m:r>
                                  </m:e>
                                </m:mr>
                                <m:mr>
                                  <m:e>
                                    <m:bar>
                                      <m:barPr>
                                        <m:pos m:val="top"/>
                                        <m:ctrlPr>
                                          <a:rPr lang="en-US" altLang="zh-CN" sz="2800" b="0" i="1" spc="-100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pos m:val="top"/>
                                            <m:ctrlPr>
                                              <a:rPr lang="en-US" altLang="zh-CN" sz="28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2800" b="0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二氧化碳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</m:m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组织细胞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动脉血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变静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脉血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P_5_BD#60721b438?colgroup=4,8,4,5,5&amp;vcp=1&amp;pid=835d28763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922654"/>
              <a:ext cx="11055096" cy="5012692"/>
            </p:xfrm>
            <a:graphic>
              <a:graphicData uri="http://schemas.openxmlformats.org/drawingml/2006/table">
                <a:tbl>
                  <a:tblPr/>
                  <a:tblGrid>
                    <a:gridCol w="1810512"/>
                    <a:gridCol w="3282696"/>
                    <a:gridCol w="1673352"/>
                    <a:gridCol w="2157984"/>
                    <a:gridCol w="2130552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概念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实现方式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表示方式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肺的通气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外界与肺泡之间进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行气体交换的过程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呼吸运动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呼气与吸气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764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肺内的气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体交换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肺泡与血液之间进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行氧气和二氧化碳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的交换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气体扩散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静脉血变动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脉血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7576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组织内的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气体交换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血液与组织细胞之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间进行的氧气和二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氧化碳的交换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气体扩散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动脉血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变静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脉血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8720de2e?vcp=1&amp;pid=ea8996de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知识点10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人体代谢废物的排出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5921b5b7a?sp=1&amp;vcp=1&amp;pid=78720de2e&amp;color=0,0,0&amp;vtp=1&amp;vaab=1&amp;bbb=1&amp;hb=1"/>
              <p:cNvSpPr/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（1）排泄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排泄的概念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：人体将代谢废物以及多余的水和无机盐排出体外的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排泄途径：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.皮肤——以汗液的形式排出一部分水、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少量无机盐、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尿素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.呼吸系统——以气体的形式排出二氧化碳、少量水；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.泌尿系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——以尿液的形式排出绝大部分水、无机盐、尿素等。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5921b5b7a?sp=1&amp;vcp=1&amp;pid=78720de2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2471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921b5b7a?sp=1&amp;vcp=1&amp;pid=78720de2e&amp;color=0,0,0&amp;vtp=1&amp;vaab=1&amp;bt=1&amp;bbb=1"/>
          <p:cNvSpPr/>
          <p:nvPr/>
        </p:nvSpPr>
        <p:spPr>
          <a:xfrm>
            <a:off x="539496" y="22334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（2）泌尿系统的组成</a:t>
            </a:r>
            <a:endParaRPr lang="en-US" altLang="zh-CN" sz="2800" dirty="0"/>
          </a:p>
        </p:txBody>
      </p:sp>
      <p:pic>
        <p:nvPicPr>
          <p:cNvPr id="3" name="P_5_BD#5921b5b7a?vcp=1&amp;pid=78720de2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7247" y="2919603"/>
            <a:ext cx="7496643" cy="2133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921b5b7a?sp=1&amp;vcp=1&amp;pid=78720de2e&amp;color=0,0,0&amp;mp=1&amp;vtp=1&amp;vaab=1&amp;bt=1&amp;bbb=1"/>
          <p:cNvSpPr/>
          <p:nvPr/>
        </p:nvSpPr>
        <p:spPr>
          <a:xfrm>
            <a:off x="539496" y="15521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（3）肾单位的结构与功能</a:t>
            </a:r>
            <a:endParaRPr lang="en-US" altLang="zh-CN" sz="2800" dirty="0"/>
          </a:p>
        </p:txBody>
      </p:sp>
      <p:pic>
        <p:nvPicPr>
          <p:cNvPr id="3" name="P_5_BD#5921b5b7a?vcp=1&amp;pid=78720de2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2271" y="2238374"/>
            <a:ext cx="3671075" cy="3424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921b5b7a?bid=4&amp;vcp=1&amp;pid=78720de2e&amp;color=0,0,0&amp;mp=1&amp;vtp=1&amp;vaab=1&amp;bt=1"/>
          <p:cNvSpPr/>
          <p:nvPr/>
        </p:nvSpPr>
        <p:spPr>
          <a:xfrm>
            <a:off x="2068260" y="1865344"/>
            <a:ext cx="9610725" cy="311397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肾小球:由人球小动脉分出的数十条毛细血管弯曲盘绕而成，另一端汇集成出球小动脉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肾小囊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由肾小管的盲端膨大部分凹陷而成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囊壁分内、外两层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内层紧贴肾小球,外层与肾小管相连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肾小管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肾小囊内外两层之间的囊腔与肾小管相通</a:t>
            </a:r>
            <a:endParaRPr lang="en-US" altLang="zh-CN" sz="2800" dirty="0"/>
          </a:p>
        </p:txBody>
      </p:sp>
      <p:sp>
        <p:nvSpPr>
          <p:cNvPr id="3" name="P_5_BD#5921b5b7a?bid=4&amp;vcp=1&amp;pid=78720de2e&amp;color=0,0,0&amp;mp=1&amp;vtp=1&amp;vaab=1&amp;bt=1"/>
          <p:cNvSpPr/>
          <p:nvPr/>
        </p:nvSpPr>
        <p:spPr>
          <a:xfrm>
            <a:off x="539497" y="3172460"/>
            <a:ext cx="1236663" cy="6477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肾单位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4" name="SystemAddBraceShape"/>
          <p:cNvSpPr/>
          <p:nvPr/>
        </p:nvSpPr>
        <p:spPr>
          <a:xfrm>
            <a:off x="1750760" y="2119344"/>
            <a:ext cx="190500" cy="274631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5921b5b7a?sp=1&amp;vcp=1&amp;pid=78720de2e&amp;color=0,0,0&amp;mp=1&amp;vtp=1&amp;vaab=1&amp;bt=1&amp;bbb=1&amp;hb=1"/>
              <p:cNvSpPr/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（4）尿的形成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肾小球的过滤作用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：除了血细胞和大分子的蛋白质以外血浆中的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一部分水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、无机盐、葡萄糖和尿素等物质都可以过滤，形成原尿。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肾小管的重吸收作用：对人体有用的物质，包括大部分水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、全部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葡萄糖和部分无机盐被重新吸收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尿液异常与相应可能发生病变的肾结构：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尿液中出现红细胞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、蛋白质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肾小球；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尿液中出现葡萄糖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肾小管；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尿量多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肾小管。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5921b5b7a?sp=1&amp;vcp=1&amp;pid=78720de2e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11" b="-1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921b5b7a?sp=1&amp;vcp=1&amp;pid=78720de2e&amp;color=0,0,0&amp;mp=1&amp;vtp=1&amp;vaab=1&amp;bt=1&amp;bbb=1&amp;hb=1"/>
          <p:cNvSpPr/>
          <p:nvPr/>
        </p:nvSpPr>
        <p:spPr>
          <a:xfrm>
            <a:off x="539496" y="133426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（5）人粪尿的处理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人粪尿的价值：可作农家肥，特点是肥源广、养分全、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肥效持久、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能改良土壤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P_5_BD#5921b5b7a?vcp=1&amp;pid=78720de2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9617" y="3316478"/>
            <a:ext cx="6322973" cy="263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9859f534?vcp=1&amp;pid=ea8996de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知识点11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运动系统的组成</a:t>
            </a:r>
            <a:endParaRPr lang="en-US" altLang="zh-CN" sz="3200" dirty="0"/>
          </a:p>
        </p:txBody>
      </p:sp>
      <p:sp>
        <p:nvSpPr>
          <p:cNvPr id="3" name="P_5_BD#1215edef8?sp=1&amp;vcp=1&amp;pid=c9859f534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endParaRPr lang="en-US" altLang="zh-CN" sz="2800" dirty="0"/>
          </a:p>
        </p:txBody>
      </p:sp>
      <p:pic>
        <p:nvPicPr>
          <p:cNvPr id="4" name="P_5_BD#1215edef8?vcp=1&amp;pid=c9859f53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8144" y="1958766"/>
            <a:ext cx="5321808" cy="406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1215edef8?sp=1&amp;vcp=1&amp;pid=c9859f534&amp;color=0,0,0&amp;vtp=1&amp;vaab=1&amp;bt=1&amp;bbb=1&amp;hb=1"/>
              <p:cNvSpPr/>
              <p:nvPr/>
            </p:nvSpPr>
            <p:spPr>
              <a:xfrm>
                <a:off x="539750" y="572770"/>
                <a:ext cx="11109960" cy="40214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（2）骨的基本结构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骨膜、骨质、骨髓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骨膜内有血管、神经、成骨细胞。骨的长粗和骨折后的修复与骨膜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内的成骨细胞有关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骨由脆硬的无机物（主要是钙盐）和柔韧的有机物（主要是骨胶蛋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白）组成，使骨既坚固又有弹性。成年人的骨中，有机物约为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1/3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机物约为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2/3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1215edef8?sp=1&amp;vcp=1&amp;pid=c9859f53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572770"/>
                <a:ext cx="11109960" cy="4021455"/>
              </a:xfrm>
              <a:prstGeom prst="rect">
                <a:avLst/>
              </a:prstGeom>
              <a:blipFill>
                <a:blip r:embed="rId3"/>
                <a:stretch>
                  <a:fillRect l="-1976" r="-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7166e7c14?sp=1&amp;vcp=1&amp;pid=b21eda5af&amp;color=0,0,0&amp;vtp=1&amp;vaab=1&amp;bt=1&amp;bbb=1&amp;hb=1"/>
              <p:cNvSpPr/>
              <p:nvPr/>
            </p:nvSpPr>
            <p:spPr>
              <a:xfrm>
                <a:off x="539496" y="1532604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（4）维生素：不参与构成人体细胞，也不提供能量，含量少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维持人体正常的新陈代谢所必需的物质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维生素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增强抵抗力，维持正常视觉。人体缺乏时，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会皮肤粗糙，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患夜盲症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维生素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维持人体正常的新陈代谢和神经系统的正常生理功能。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人体缺乏时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，会患神经炎、脚气病等。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7166e7c14?sp=1&amp;vcp=1&amp;pid=b21eda5a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2604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2106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1215edef8?vcp=1&amp;pid=c9859f534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1586" y="2746502"/>
            <a:ext cx="3429000" cy="29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1215edef8?sp=1&amp;vcp=1&amp;pid=c9859f534&amp;color=0,0,0&amp;vtp=1&amp;vaab=1&amp;bt=1&amp;bbb=1&amp;hb=1"/>
              <p:cNvSpPr/>
              <p:nvPr/>
            </p:nvSpPr>
            <p:spPr>
              <a:xfrm>
                <a:off x="539496" y="572484"/>
                <a:ext cx="11109960" cy="5735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儿童和少年的骨中，有机物多于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1/3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，无机物少于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2/3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骨的弹性大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，硬度小，不易骨折，但易变形。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幼年时长骨的骨髓呈红色，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称为红骨髓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，有造血功能，成年后被脂肪取代，成为黄骨髓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，失去造血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功能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1215edef8?sp=1&amp;vcp=1&amp;pid=c9859f53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72484"/>
                <a:ext cx="11109960" cy="5735257"/>
              </a:xfrm>
              <a:prstGeom prst="rect">
                <a:avLst/>
              </a:prstGeom>
              <a:blipFill rotWithShape="1">
                <a:blip r:embed="rId4"/>
                <a:stretch>
                  <a:fillRect l="-3" t="-6" r="-3312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215edef8?sp=1&amp;vcp=1&amp;pid=c9859f534&amp;color=0,0,0&amp;vtp=1&amp;vaab=1&amp;bt=1&amp;bbb=1"/>
          <p:cNvSpPr/>
          <p:nvPr/>
        </p:nvSpPr>
        <p:spPr>
          <a:xfrm>
            <a:off x="539496" y="19458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（3）关节——能活动的骨连结，既牢固又灵活。</a:t>
            </a:r>
            <a:endParaRPr lang="en-US" altLang="zh-CN" sz="2800" dirty="0"/>
          </a:p>
        </p:txBody>
      </p:sp>
      <p:graphicFrame>
        <p:nvGraphicFramePr>
          <p:cNvPr id="41" name="P_5_BD#1215edef8?colgroup=3,3,7,7,6&amp;vcp=1&amp;pid=c9859f534&amp;color=0,0,0&amp;vtp=1&amp;vaab=1&amp;bbb=1&amp;hb=1"/>
          <p:cNvGraphicFramePr>
            <a:graphicFrameLocks noGrp="1"/>
          </p:cNvGraphicFramePr>
          <p:nvPr/>
        </p:nvGraphicFramePr>
        <p:xfrm>
          <a:off x="539496" y="2632011"/>
          <a:ext cx="11091672" cy="2266824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4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关节的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关节面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关节头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表面覆盖着光滑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的关节软骨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减少两骨之间的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摩擦和缓冲震荡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07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1200"/>
                        </a:lnSpc>
                      </a:pPr>
                      <a:r>
                        <a:rPr lang="en-US" altLang="zh-CN" sz="62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关节窝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5_BD#1215edef8.table_image?tii=1&amp;vcp=1&amp;pid=c9859f53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1452" y="3404267"/>
            <a:ext cx="2130552" cy="126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P_5_BD#1215edef8?colgroup=3,6,11,6&amp;vcp=1&amp;pid=c9859f53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726152"/>
          <a:ext cx="11112523" cy="3415412"/>
        </p:xfrm>
        <a:graphic>
          <a:graphicData uri="http://schemas.openxmlformats.org/drawingml/2006/table">
            <a:tbl>
              <a:tblPr/>
              <a:tblGrid>
                <a:gridCol w="15644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3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89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55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关节的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关节囊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由结缔组织包绕整个关节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内壁分泌滑液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内外还有许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多韧带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使关节更加牢固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11200"/>
                        </a:lnSpc>
                      </a:pPr>
                      <a:r>
                        <a:rPr lang="en-US" altLang="zh-CN" sz="62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关节腔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关节腔内具有滑液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可减少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摩擦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增强关节的灵活性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关节在运动中起支点作用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5_BD#1215edef8.table_image?tii=2&amp;vcp=1&amp;pid=c9859f534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2547" y="2634479"/>
            <a:ext cx="2299800" cy="136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1215edef8?vcp=1&amp;pid=c9859f534&amp;color=0,0,0&amp;mp=1&amp;vtp=1&amp;vaab=1&amp;bbb=1"/>
          <p:cNvSpPr/>
          <p:nvPr/>
        </p:nvSpPr>
        <p:spPr>
          <a:xfrm>
            <a:off x="539496" y="52694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脱臼：关节头从关节窝中脱落出来。</a:t>
            </a:r>
            <a:endParaRPr lang="en-US" altLang="zh-CN" sz="2800" dirty="0"/>
          </a:p>
        </p:txBody>
      </p:sp>
      <p:sp>
        <p:nvSpPr>
          <p:cNvPr id="2" name="P_5_BD#1215edef8?colgroup=3,6,11,6&amp;vcp=1&amp;pid=c9859f534&amp;color=0,0,0&amp;mp=1&amp;vtp=1&amp;vaab=1&amp;bt=1&amp;bbb=1"/>
          <p:cNvSpPr txBox="1"/>
          <p:nvPr/>
        </p:nvSpPr>
        <p:spPr>
          <a:xfrm>
            <a:off x="10933874" y="10177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215edef8?sp=1&amp;vcp=1&amp;pid=c9859f534&amp;color=0,0,0&amp;vtp=1&amp;vaab=1&amp;bt=1&amp;bbb=1&amp;h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（4）骨骼肌——包括肌腱和肌腹两部分，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有受刺激而收缩的特性，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在运动中起动力作用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骨骼肌两端的肌腱绕过关节连在相邻的骨上。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人体的任何一个动作，都是由多组肌群在神经系统的支配下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互配合共同完成的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屈肘时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肱二头肌收缩、肱三头肌舒张。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伸肘时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：肱二头肌舒张、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肱三头肌收缩。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用手直臂提起重物时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：肱二头肌和肱三头肌同时收缩。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215edef8?vcp=1&amp;pid=c9859f534&amp;color=0,0,0&amp;mp=1&amp;vtp=1&amp;vaab=1&amp;bt=1&amp;bbb=1"/>
          <p:cNvSpPr/>
          <p:nvPr/>
        </p:nvSpPr>
        <p:spPr>
          <a:xfrm>
            <a:off x="539496" y="15750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两手自然下垂时：肱二头肌和肱三头肌同时舒张。</a:t>
            </a:r>
            <a:endParaRPr lang="en-US" altLang="zh-CN" sz="2800" dirty="0"/>
          </a:p>
        </p:txBody>
      </p:sp>
      <p:pic>
        <p:nvPicPr>
          <p:cNvPr id="3" name="P_5_BD#1215edef8?vcp=1&amp;pid=c9859f53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8688" y="2261235"/>
            <a:ext cx="5751576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c24031f1?vcp=1&amp;pid=ea8996de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知识点12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运动的产生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4176643a6?sp=1&amp;vcp=1&amp;pid=2c24031f1&amp;color=0,0,0&amp;vtp=1&amp;vaab=1&amp;bbb=1"/>
              <p:cNvSpPr/>
              <p:nvPr/>
            </p:nvSpPr>
            <p:spPr>
              <a:xfrm>
                <a:off x="539496" y="1263495"/>
                <a:ext cx="11109960" cy="1790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（1）动物运动的能量来源</a:t>
                </a:r>
                <a:endParaRPr lang="en-US" altLang="zh-CN" sz="2800" dirty="0"/>
              </a:p>
              <a:p>
                <a:pPr latinLnBrk="1">
                  <a:lnSpc>
                    <a:spcPts val="9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食物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消化吸收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细胞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呼吸作用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ATP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释放能量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肌肉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4176643a6?sp=1&amp;vcp=1&amp;pid=2c24031f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1790700"/>
              </a:xfrm>
              <a:prstGeom prst="rect">
                <a:avLst/>
              </a:prstGeom>
              <a:blipFill rotWithShape="1">
                <a:blip r:embed="rId3"/>
                <a:stretch>
                  <a:fillRect l="-3" t="-27" r="3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176643a6?sp=1&amp;vcp=1&amp;pid=2c24031f1&amp;color=0,0,0&amp;vtp=1&amp;vaab=1&amp;bt=1&amp;bbb=1"/>
          <p:cNvSpPr/>
          <p:nvPr/>
        </p:nvSpPr>
        <p:spPr>
          <a:xfrm>
            <a:off x="539496" y="12501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（2）运动的产生</a:t>
            </a:r>
            <a:endParaRPr lang="en-US" altLang="zh-CN" sz="2800" dirty="0"/>
          </a:p>
        </p:txBody>
      </p:sp>
      <p:sp>
        <p:nvSpPr>
          <p:cNvPr id="3" name="P_5_BD#4176643a6?bid=5&amp;vcp=1&amp;pid=2c24031f1&amp;color=0,0,0&amp;vtp=1&amp;vaab=1"/>
          <p:cNvSpPr/>
          <p:nvPr/>
        </p:nvSpPr>
        <p:spPr>
          <a:xfrm>
            <a:off x="3490659" y="1882425"/>
            <a:ext cx="7024688" cy="18490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一支配:神经系统的支配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:骨、关节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、骨骼肌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多协作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:以运动系统为主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，其他系统协调配合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5_BD#4176643a6?vcp=1&amp;pid=2c24031f1&amp;color=0,0,0&amp;vtp=1&amp;vaab=1&amp;bbb=1&amp;hb=1"/>
              <p:cNvSpPr/>
              <p:nvPr/>
            </p:nvSpPr>
            <p:spPr>
              <a:xfrm>
                <a:off x="539496" y="373465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骨骼肌接受神经传来的刺激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骨骼肌收缩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骨绕关节活动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躯体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的相应部位产生运动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本质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：骨为杠杆、关节为支点、骨骼肌收缩为动力。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5_BD#4176643a6?vcp=1&amp;pid=2c24031f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34657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-151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5_BD#4176643a6?bid=5&amp;vcp=1&amp;pid=2c24031f1&amp;color=0,0,0&amp;vtp=1&amp;vaab=1"/>
          <p:cNvSpPr/>
          <p:nvPr/>
        </p:nvSpPr>
        <p:spPr>
          <a:xfrm>
            <a:off x="539497" y="2549461"/>
            <a:ext cx="2659063" cy="6477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动作产生的要素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SystemAddBraceShape"/>
          <p:cNvSpPr/>
          <p:nvPr/>
        </p:nvSpPr>
        <p:spPr>
          <a:xfrm>
            <a:off x="3173159" y="2136425"/>
            <a:ext cx="165100" cy="146615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176643a6?sp=1&amp;vcp=1&amp;pid=2c24031f1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（3）运动并不是仅靠运动系统来完成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，还需要其他系统如神经系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统的调节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运动所需的能量有赖于呼吸系统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、消化系统、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循环系统的配合。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（4）运动系统的功能：支持、保护和运动等。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b75008d0?vcp=1&amp;pid=ea8996de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知识点13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神经系统的组成</a:t>
            </a:r>
            <a:endParaRPr lang="en-US" altLang="zh-CN" sz="3200" dirty="0"/>
          </a:p>
        </p:txBody>
      </p:sp>
      <p:sp>
        <p:nvSpPr>
          <p:cNvPr id="3" name="P_5_BD#560e88c84?vcp=1&amp;pid=9b75008d0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人体各系统在神经系统和内分泌系统的调节下，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相互联系和协调，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共同完成各项生命活动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，以适应机体内外环境的变化。</a:t>
            </a:r>
            <a:endParaRPr lang="en-US" altLang="zh-CN" sz="2800" dirty="0"/>
          </a:p>
        </p:txBody>
      </p:sp>
      <p:pic>
        <p:nvPicPr>
          <p:cNvPr id="4" name="P_5_BD#560e88c84?htil=4&amp;vcp=1&amp;pid=9b75008d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3265" y="3566872"/>
            <a:ext cx="6830890" cy="2304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5_BD#560e88c84?htil=4&amp;sp=1&amp;vcp=1&amp;pid=9b75008d0&amp;color=0,0,0&amp;vtp=1&amp;vaab=1&amp;bbb=1&amp;hb=1"/>
          <p:cNvSpPr/>
          <p:nvPr/>
        </p:nvSpPr>
        <p:spPr>
          <a:xfrm>
            <a:off x="539495" y="2547474"/>
            <a:ext cx="10926599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（1）神经元也叫神经细胞，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成神经系统结构与功能的基本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60e88c84?sp=1&amp;vcp=1&amp;pid=9b75008d0&amp;color=0,0,0&amp;vtp=1&amp;vaab=1&amp;bt=1&amp;bbb=1"/>
          <p:cNvSpPr/>
          <p:nvPr/>
        </p:nvSpPr>
        <p:spPr>
          <a:xfrm>
            <a:off x="-531315" y="58036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（2）神经系统的组成与功能</a:t>
            </a:r>
            <a:endParaRPr lang="en-US" altLang="zh-CN" sz="2800" dirty="0"/>
          </a:p>
        </p:txBody>
      </p:sp>
      <p:pic>
        <p:nvPicPr>
          <p:cNvPr id="3" name="P_5_BD#560e88c84?vcp=1&amp;pid=9b75008d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2448" y="580366"/>
            <a:ext cx="5288119" cy="5840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7166e7c14?vcp=1&amp;pid=b21eda5af&amp;color=0,0,0&amp;mp=1&amp;vtp=1&amp;vaab=1&amp;bt=1&amp;bbb=1&amp;hb=1"/>
              <p:cNvSpPr/>
              <p:nvPr/>
            </p:nvSpPr>
            <p:spPr>
              <a:xfrm>
                <a:off x="539496" y="217903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维生素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维持正常的新陈代谢，促进伤口愈合，增强抵抗力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体缺乏时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，会患坏血病、抵抗力下降等。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维生素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促进钙、磷的吸收和骨骼发育。人体缺乏时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，会患佝偻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（如鸡胸）、骨质疏松症等。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7166e7c14?vcp=1&amp;pid=b21eda5af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7903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3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60e88c84?vcp=1&amp;pid=9b75008d0&amp;color=0,0,0&amp;vtp=1&amp;vaab=1&amp;bt=1&amp;bbb=1&amp;h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相关概念：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在周围神经系统内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，神经元胞体集中出现的部位叫作神经节。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由一些神经元突起集合成束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、外被结缔组织膜组成的结构叫作神经。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在中枢神经系统内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，神经元胞体集中出现的部位色泽灰暗，称为灰质。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在中枢神经系统内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，大量神经元突起成束聚集之处色泽较白亮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为白质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60e88c84?sp=1&amp;vcp=1&amp;pid=9b75008d0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（3）大脑皮层是神经系统的最高级中枢。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大脑皮层具有的功能区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：语言中枢、运动中枢、感觉中枢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、视觉中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、听觉中枢，其中语言中枢是人类特有的神经中枢。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6697f495?vcp=1&amp;pid=ea8996de3&amp;color=0,170,129&amp;vtp=1&amp;vaab=1&amp;bt=1&amp;bbb=1"/>
          <p:cNvSpPr/>
          <p:nvPr/>
        </p:nvSpPr>
        <p:spPr>
          <a:xfrm>
            <a:off x="539496" y="554400"/>
            <a:ext cx="11109960" cy="57492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知识点14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神经调节的基本方式</a:t>
            </a:r>
            <a:endParaRPr lang="en-US" altLang="zh-CN" sz="3200" dirty="0"/>
          </a:p>
        </p:txBody>
      </p:sp>
      <p:sp>
        <p:nvSpPr>
          <p:cNvPr id="3" name="P_5_BD#13d0b2704?sp=1&amp;vcp=1&amp;pid=d6697f495&amp;color=0,0,0&amp;vtp=1&amp;vaab=1&amp;bbb=1"/>
          <p:cNvSpPr/>
          <p:nvPr/>
        </p:nvSpPr>
        <p:spPr>
          <a:xfrm>
            <a:off x="4059214" y="2942018"/>
            <a:ext cx="2035262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endParaRPr lang="en-US" altLang="zh-CN" sz="2800" dirty="0"/>
          </a:p>
        </p:txBody>
      </p:sp>
      <p:pic>
        <p:nvPicPr>
          <p:cNvPr id="4" name="P_5_BD#13d0b2704?htil=1&amp;vcp=1&amp;pid=d6697f49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6428" y="554400"/>
            <a:ext cx="5575761" cy="575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5_BD#13d0b2704?htil=1&amp;vcp=1&amp;pid=d6697f49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2070" y="4616450"/>
            <a:ext cx="3114459" cy="142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13d0b2704?sp=1&amp;vcp=1&amp;pid=d6697f495&amp;color=0,0,0&amp;vtp=1&amp;vaab=1&amp;bt=1&amp;bbb=1&amp;hb=1"/>
              <p:cNvSpPr/>
              <p:nvPr/>
            </p:nvSpPr>
            <p:spPr>
              <a:xfrm>
                <a:off x="539496" y="282546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（2）膝跳反射的反射弧：膝盖处的韧带（感受器）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传入神经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脊髓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（神经中枢）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传出神经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大腿肌肉（效应器）。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13d0b2704?sp=1&amp;vcp=1&amp;pid=d6697f49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546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-2980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3d0b2704?sp=1&amp;vcp=1&amp;pid=d6697f495&amp;color=0,0,0&amp;mp=1&amp;vtp=1&amp;vaab=1&amp;bt=1&amp;bbb=1"/>
          <p:cNvSpPr/>
          <p:nvPr/>
        </p:nvSpPr>
        <p:spPr>
          <a:xfrm>
            <a:off x="539496" y="7104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（3）非条件反射与条件反射的比较</a:t>
            </a:r>
            <a:endParaRPr lang="en-US" altLang="zh-CN" sz="2800" dirty="0"/>
          </a:p>
        </p:txBody>
      </p:sp>
      <p:graphicFrame>
        <p:nvGraphicFramePr>
          <p:cNvPr id="54" name="P_5_BD#13d0b2704?colgroup=4,10,14&amp;vcp=1&amp;pid=d6697f495&amp;color=0,0,0&amp;mp=1&amp;vtp=1&amp;vaab=1&amp;bbb=1"/>
          <p:cNvGraphicFramePr>
            <a:graphicFrameLocks noGrp="1"/>
          </p:cNvGraphicFramePr>
          <p:nvPr/>
        </p:nvGraphicFramePr>
        <p:xfrm>
          <a:off x="539496" y="1396587"/>
          <a:ext cx="11073384" cy="3398904"/>
        </p:xfrm>
        <a:graphic>
          <a:graphicData uri="http://schemas.openxmlformats.org/drawingml/2006/table">
            <a:tbl>
              <a:tblPr/>
              <a:tblGrid>
                <a:gridCol w="1664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1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6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非条件反射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条件反射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生来就有的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出生后在个体生活中逐渐形成的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神经中枢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大脑皮层以下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大脑皮层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刺激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非条件刺激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条件刺激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神经联系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固定不变的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暂时的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可变的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适应范围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只适应不变的环境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可适应多变的环境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P_5_BD#13d0b2704?vcp=1&amp;pid=d6697f495&amp;color=0,0,0&amp;mp=1&amp;vtp=1&amp;vaab=1&amp;bbb=1&amp;hb=1"/>
          <p:cNvSpPr/>
          <p:nvPr/>
        </p:nvSpPr>
        <p:spPr>
          <a:xfrm>
            <a:off x="539496" y="492718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人类条件反射的特征：能对语言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、文字等抽象刺激建立起人类特有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的条件反射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def27158?vcp=1&amp;pid=ea8996de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知识点15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人体对外界环境的感知</a:t>
            </a:r>
            <a:endParaRPr lang="en-US" altLang="zh-CN" sz="3200" dirty="0"/>
          </a:p>
        </p:txBody>
      </p:sp>
      <p:sp>
        <p:nvSpPr>
          <p:cNvPr id="3" name="P_5_BD#cdd92f338?sp=1&amp;vcp=1&amp;pid=4def27158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（1）眼球的结构</a:t>
            </a:r>
            <a:endParaRPr lang="en-US" altLang="zh-CN" sz="2800" dirty="0"/>
          </a:p>
        </p:txBody>
      </p:sp>
      <p:pic>
        <p:nvPicPr>
          <p:cNvPr id="4" name="P_5_BD#cdd92f338?vcp=1&amp;pid=4def2715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1958766"/>
            <a:ext cx="5550408" cy="262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5_BD#cdd92f338?sp=1&amp;vcp=1&amp;pid=4def27158&amp;color=0,0,0&amp;vtp=1&amp;vaab=1&amp;bbb=1&amp;hb=1"/>
              <p:cNvSpPr/>
              <p:nvPr/>
            </p:nvSpPr>
            <p:spPr>
              <a:xfrm>
                <a:off x="539496" y="471466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（2）视觉的形成：光线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角膜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瞳孔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晶状体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玻璃体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视网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（形成物像）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视神经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大脑皮层的视觉中枢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形成视觉。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5_BD#cdd92f338?sp=1&amp;vcp=1&amp;pid=4def2715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14666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35" r="-711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dd92f338?sp=1&amp;vcp=1&amp;pid=4def27158&amp;color=0,0,0&amp;vtp=1&amp;vaab=1&amp;bt=1&amp;bbb=1"/>
          <p:cNvSpPr/>
          <p:nvPr/>
        </p:nvSpPr>
        <p:spPr>
          <a:xfrm>
            <a:off x="539496" y="5961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（3）近视眼、远视眼及其矫正</a:t>
            </a:r>
            <a:endParaRPr lang="en-US" altLang="zh-CN" sz="2800" dirty="0"/>
          </a:p>
        </p:txBody>
      </p:sp>
      <p:pic>
        <p:nvPicPr>
          <p:cNvPr id="3" name="P_5_BD#cdd92f338?vcp=1&amp;pid=4def2715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8184" y="1282287"/>
            <a:ext cx="4672584" cy="363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cdd92f338?vcp=1&amp;pid=4def27158&amp;color=0,0,0&amp;vtp=1&amp;vaab=1&amp;bbb=1&amp;hb=1"/>
          <p:cNvSpPr/>
          <p:nvPr/>
        </p:nvSpPr>
        <p:spPr>
          <a:xfrm>
            <a:off x="539496" y="504148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近视眼由于眼球前后径过长，或由于晶状体曲度过大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，使得物体在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视网膜前方成像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，因而看不清远处的物体。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dd92f338?sp=1&amp;vcp=1&amp;pid=4def27158&amp;color=0,0,0&amp;vtp=1&amp;vaab=1&amp;bt=1&amp;bbb=1"/>
          <p:cNvSpPr/>
          <p:nvPr/>
        </p:nvSpPr>
        <p:spPr>
          <a:xfrm>
            <a:off x="539496" y="21191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BDCCDA3-6F65-BD5F-2E3E-6C2619A16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523" y="563587"/>
            <a:ext cx="4604237" cy="579116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cdd92f338?sp=1&amp;vcp=1&amp;pid=4def27158&amp;color=0,0,0&amp;vtp=1&amp;vaab=1&amp;bt=1&amp;bbb=1&amp;hb=1"/>
              <p:cNvSpPr/>
              <p:nvPr/>
            </p:nvSpPr>
            <p:spPr>
              <a:xfrm>
                <a:off x="539496" y="217903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（5）听觉的形成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外界声波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外耳道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鼓膜（鼓膜产生振动）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听小骨（锤骨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、镫骨）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耳蜗（耳蜗内感受器受到振动的刺激，产生冲动）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听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觉神经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大脑皮层听觉中枢，形成听觉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cdd92f338?sp=1&amp;vcp=1&amp;pid=4def2715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7903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151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dd92f338?sp=1&amp;vcp=1&amp;pid=4def27158&amp;color=0,0,0&amp;mp=1&amp;vtp=1&amp;vaab=1&amp;bt=1&amp;bbb=1"/>
          <p:cNvSpPr/>
          <p:nvPr/>
        </p:nvSpPr>
        <p:spPr>
          <a:xfrm>
            <a:off x="539496" y="15740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</a:t>
            </a:r>
            <a:endParaRPr lang="en-US" altLang="zh-CN" sz="2800" dirty="0"/>
          </a:p>
        </p:txBody>
      </p:sp>
      <p:pic>
        <p:nvPicPr>
          <p:cNvPr id="3" name="P_5_BD#cdd92f338?vcp=1&amp;pid=4def2715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6392" y="2260187"/>
            <a:ext cx="5916168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cdd92f338?sp=1&amp;vcp=1&amp;pid=4def27158&amp;color=0,0,0&amp;vtp=1&amp;vaab=1&amp;bbb=1&amp;hb=1"/>
          <p:cNvSpPr/>
          <p:nvPr/>
        </p:nvSpPr>
        <p:spPr>
          <a:xfrm>
            <a:off x="539496" y="406358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（7）感受器的适应：如果感受器持续受到某种刺激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，那么其产生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冲动的能力会随刺激持续时间的延长而减弱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7166e7c14?sp=1&amp;vcp=1&amp;pid=b21eda5af&amp;color=0,0,0&amp;vtp=1&amp;vaab=1&amp;bt=1&amp;bbb=1&amp;hb=1"/>
              <p:cNvSpPr/>
              <p:nvPr/>
            </p:nvSpPr>
            <p:spPr>
              <a:xfrm>
                <a:off x="539496" y="554400"/>
                <a:ext cx="11109960" cy="563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（5）水：占人体体重的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60%∼70%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，是细胞的主要组成成分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，人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体的各种生理活动都离不开水。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（6）无机盐：构成人体组织的重要材料。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钙：儿童缺钙导致佝偻病，中老年人缺钙会患骨质疏松症。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磷：缺磷导致厌食。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铁：构成血红蛋白，缺铁导致贫血。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碘：缺碘导致甲状腺肿大或儿童智力发育障碍。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注意：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蛋白质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糖类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脂肪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维生素属于有机物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水和无机盐属于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无机物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7166e7c14?sp=1&amp;vcp=1&amp;pid=b21eda5a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63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231" b="-12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dd92f338?vcp=1&amp;pid=4def27158&amp;color=0,0,0&amp;mp=1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物像在视网膜上形成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视觉是在大脑皮层的视觉中枢形成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听觉是在大脑皮层的听觉中枢形成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若视神经或视觉中枢受损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则会引起失明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人若感冒患咽喉炎时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要经常用盐水漱口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以防病菌通过咽鼓管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进入中耳产生中耳炎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遇到巨大声响时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要迅速张口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或闭口并用双手堵耳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使鼓膜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内外的气压保持平衡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以免震破鼓膜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不要用尖锐的器具挖耳朵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戳破鼓膜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bb36fd5b?vcp=1&amp;pid=ea8996de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知识点16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激素调节</a:t>
            </a:r>
            <a:endParaRPr lang="en-US" altLang="zh-CN" sz="3200" dirty="0"/>
          </a:p>
        </p:txBody>
      </p:sp>
      <p:sp>
        <p:nvSpPr>
          <p:cNvPr id="3" name="P_5_BD#2791ab39b?sp=1&amp;vcp=1&amp;pid=1bb36fd5b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（1）外分泌腺与内分泌腺的区别</a:t>
            </a:r>
            <a:endParaRPr lang="en-US" altLang="zh-CN" sz="2800" dirty="0"/>
          </a:p>
        </p:txBody>
      </p:sp>
      <p:graphicFrame>
        <p:nvGraphicFramePr>
          <p:cNvPr id="62" name="P_5_BD#2791ab39b?colgroup=4,4,8,11&amp;vcp=1&amp;pid=1bb36fd5b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64240" cy="2782000"/>
        </p:xfrm>
        <a:graphic>
          <a:graphicData uri="http://schemas.openxmlformats.org/drawingml/2006/table">
            <a:tbl>
              <a:tblPr/>
              <a:tblGrid>
                <a:gridCol w="1847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63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6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腺体类别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导管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分泌物去向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外分泌腺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有导管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通过体内管腔排出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唾液腺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肠腺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胃腺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脂腺等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内分泌腺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无导管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进入细胞周围的毛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细血管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垂体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甲状腺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肾上腺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胰岛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性腺等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791ab39b?sp=1&amp;vcp=1&amp;pid=1bb36fd5b&amp;color=0,0,0&amp;vtp=1&amp;vaab=1&amp;bt=1&amp;bbb=1"/>
          <p:cNvSpPr/>
          <p:nvPr/>
        </p:nvSpPr>
        <p:spPr>
          <a:xfrm>
            <a:off x="539496" y="10721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endParaRPr lang="en-US" altLang="zh-CN" sz="2800" dirty="0"/>
          </a:p>
        </p:txBody>
      </p:sp>
      <p:pic>
        <p:nvPicPr>
          <p:cNvPr id="3" name="P_5_BD#2791ab39b?vcp=1&amp;pid=1bb36fd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8329" y="604681"/>
            <a:ext cx="7227927" cy="516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791ab39b?sp=1&amp;vcp=1&amp;pid=1bb36fd5b&amp;color=0,0,0&amp;vtp=1&amp;vaab=1&amp;bt=1&amp;bbb=1"/>
          <p:cNvSpPr/>
          <p:nvPr/>
        </p:nvSpPr>
        <p:spPr>
          <a:xfrm>
            <a:off x="539496" y="11208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（3）激素调节</a:t>
            </a:r>
            <a:endParaRPr lang="en-US" altLang="zh-CN" sz="2800" dirty="0"/>
          </a:p>
        </p:txBody>
      </p:sp>
      <p:graphicFrame>
        <p:nvGraphicFramePr>
          <p:cNvPr id="64" name="P_5_BD#2791ab39b?colgroup=5,4,8,10&amp;vcp=1&amp;pid=1bb36fd5b&amp;color=0,0,0&amp;vtp=1&amp;vaab=1&amp;bbb=1&amp;hb=1"/>
          <p:cNvGraphicFramePr>
            <a:graphicFrameLocks noGrp="1"/>
          </p:cNvGraphicFramePr>
          <p:nvPr/>
        </p:nvGraphicFramePr>
        <p:xfrm>
          <a:off x="539496" y="1806987"/>
          <a:ext cx="11073384" cy="3916872"/>
        </p:xfrm>
        <a:graphic>
          <a:graphicData uri="http://schemas.openxmlformats.org/drawingml/2006/table">
            <a:tbl>
              <a:tblPr/>
              <a:tblGrid>
                <a:gridCol w="2048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6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63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056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激素名称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产生部位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异常症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生长激素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垂体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促进生长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幼年不足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侏儒症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幼年过多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巨人症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成年过多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肢端肥大症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性激素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性腺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促进生殖器官的生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长发育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激发并维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系第二性征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" name="P_5_BD#2791ab39b?colgroup=5,4,8,10&amp;vcp=1&amp;pid=1bb36fd5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495279"/>
              </p:ext>
            </p:extLst>
          </p:nvPr>
        </p:nvGraphicFramePr>
        <p:xfrm>
          <a:off x="539496" y="1152443"/>
          <a:ext cx="11073384" cy="5206684"/>
        </p:xfrm>
        <a:graphic>
          <a:graphicData uri="http://schemas.openxmlformats.org/drawingml/2006/table">
            <a:tbl>
              <a:tblPr/>
              <a:tblGrid>
                <a:gridCol w="2048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6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63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056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75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激素名称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产生部位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异常症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464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甲状腺激素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甲状腺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促进新陈代谢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进生长发育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提高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神经系统兴奋性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幼年不足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呆小症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智力低下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成年不足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甲状腺功能低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下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甲状腺功能亢进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简称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甲亢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缺碘导致合成过少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地方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性甲状腺肿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大脖子病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48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胰岛素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胰岛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降低血糖浓度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分泌过少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糖尿病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2791ab39b?colgroup=5,4,8,10&amp;vcp=1&amp;pid=1bb36fd5b&amp;color=0,0,0&amp;vtp=1&amp;vaab=1&amp;bt=1&amp;bbb=1"/>
          <p:cNvSpPr txBox="1"/>
          <p:nvPr/>
        </p:nvSpPr>
        <p:spPr>
          <a:xfrm>
            <a:off x="10894735" y="554400"/>
            <a:ext cx="718145" cy="47808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39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791ab39b?vcp=1&amp;pid=1bb36fd5b&amp;color=0,0,0&amp;vtp=1&amp;vaab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肾上腺素能够促使心跳加快、血压升高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，并且使皮肤因血管扩张而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显得面红耳赤。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（4）神经调节和激素调节的关系：人体的生命活动，主要受到神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经系统的调节，但也受到激素调节的影响。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a040e64c?vcp=1&amp;pid=ea8996de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知识点17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人的生殖和发育</a:t>
            </a:r>
            <a:endParaRPr lang="en-US" altLang="zh-CN" sz="3200" dirty="0"/>
          </a:p>
        </p:txBody>
      </p:sp>
      <p:sp>
        <p:nvSpPr>
          <p:cNvPr id="4" name="P_5_BD#a2e1b5971?htil=6&amp;bid=6&amp;vcp=1&amp;pid=7a040e64c&amp;color=0,0,0&amp;vtp=1&amp;vaab=1"/>
          <p:cNvSpPr/>
          <p:nvPr/>
        </p:nvSpPr>
        <p:spPr>
          <a:xfrm>
            <a:off x="3960559" y="1263495"/>
            <a:ext cx="5330952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男性生殖系统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女性生殖系统</a:t>
            </a:r>
            <a:endParaRPr lang="en-US" altLang="zh-CN" sz="2800" dirty="0"/>
          </a:p>
        </p:txBody>
      </p:sp>
      <p:sp>
        <p:nvSpPr>
          <p:cNvPr id="5" name="P_5_BD#a2e1b5971?htil=6&amp;bid=6&amp;vcp=1&amp;pid=7a040e64c&amp;color=0,0,0&amp;vtp=1&amp;vaab=1"/>
          <p:cNvSpPr/>
          <p:nvPr/>
        </p:nvSpPr>
        <p:spPr>
          <a:xfrm>
            <a:off x="539496" y="1610491"/>
            <a:ext cx="5330952" cy="6477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）人的生殖系统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SystemAddBraceShape"/>
          <p:cNvSpPr/>
          <p:nvPr/>
        </p:nvSpPr>
        <p:spPr>
          <a:xfrm>
            <a:off x="3706559" y="1517495"/>
            <a:ext cx="76200" cy="8260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a2e1b5971?sp=1&amp;vcp=1&amp;pid=7a040e64c&amp;color=0,0,0&amp;mp=1&amp;vtp=1&amp;vaab=1&amp;bt=1&amp;bbb=1&amp;hb=1"/>
              <p:cNvSpPr/>
              <p:nvPr/>
            </p:nvSpPr>
            <p:spPr>
              <a:xfrm>
                <a:off x="539496" y="1608677"/>
                <a:ext cx="11109960" cy="3627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（2）胚胎的发育和营养：</a:t>
                </a:r>
                <a:endParaRPr lang="en-US" altLang="zh-CN" sz="2800" dirty="0"/>
              </a:p>
              <a:p>
                <a:pPr latinLnBrk="1">
                  <a:lnSpc>
                    <a:spcPts val="8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胚胎发育过程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：受精卵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胚胎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胎儿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分娩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婴儿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胚胎在子宫里发育所需要的营养通过胎盘和脐带从母体获得。胚胎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发育到第二个月末形成胎儿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（出现人形），足月妊娠约为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。胚胎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早期利用的是卵细胞中的营养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a2e1b5971?sp=1&amp;vcp=1&amp;pid=7a040e64c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08677"/>
                <a:ext cx="11109960" cy="3627057"/>
              </a:xfrm>
              <a:prstGeom prst="rect">
                <a:avLst/>
              </a:prstGeom>
              <a:blipFill rotWithShape="1">
                <a:blip r:embed="rId3"/>
                <a:stretch>
                  <a:fillRect l="-3" t="-6" r="-111" b="-18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2e1b5971?sp=1&amp;vcp=1&amp;pid=7a040e64c&amp;color=0,0,0&amp;mp=1&amp;vtp=1&amp;vaab=1&amp;bt=1&amp;bbb=1"/>
          <p:cNvSpPr/>
          <p:nvPr/>
        </p:nvSpPr>
        <p:spPr>
          <a:xfrm>
            <a:off x="400599" y="47743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（3）青春期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青春期发育特点</a:t>
            </a:r>
            <a:endParaRPr lang="en-US" altLang="zh-CN" sz="2800" dirty="0"/>
          </a:p>
        </p:txBody>
      </p:sp>
      <p:pic>
        <p:nvPicPr>
          <p:cNvPr id="3" name="P_5_BD#a2e1b5971?htil=6&amp;vcp=1&amp;pid=7a040e6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9582" y="1088020"/>
            <a:ext cx="7283210" cy="518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54027-1E7D-6B61-4974-3810666403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_5_BD#a2e1b5971?bid=7&amp;vcp=1&amp;pid=7a040e64c&amp;color=0,0,0&amp;vtp=1&amp;vaab=1">
            <a:extLst>
              <a:ext uri="{FF2B5EF4-FFF2-40B4-BE49-F238E27FC236}">
                <a16:creationId xmlns:a16="http://schemas.microsoft.com/office/drawing/2014/main" id="{08304C8E-6059-DF6C-6F84-0C3043DBBBE0}"/>
              </a:ext>
            </a:extLst>
          </p:cNvPr>
          <p:cNvSpPr/>
          <p:nvPr/>
        </p:nvSpPr>
        <p:spPr>
          <a:xfrm>
            <a:off x="4633338" y="560130"/>
            <a:ext cx="2659063" cy="24967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营养卫生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遗精及其卫生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月经期卫生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青春期心理卫生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5_BD#a2e1b5971?vcp=1&amp;pid=7a040e64c&amp;color=0,0,0&amp;vtp=1&amp;vaab=1&amp;bbb=1">
                <a:extLst>
                  <a:ext uri="{FF2B5EF4-FFF2-40B4-BE49-F238E27FC236}">
                    <a16:creationId xmlns:a16="http://schemas.microsoft.com/office/drawing/2014/main" id="{605A5123-5119-A1D9-AE3D-65CDC6D6A3F7}"/>
                  </a:ext>
                </a:extLst>
              </p:cNvPr>
              <p:cNvSpPr/>
              <p:nvPr/>
            </p:nvSpPr>
            <p:spPr>
              <a:xfrm>
                <a:off x="539496" y="306006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.遗精：男生进入青春期以后，在睡梦中精液自尿道排出的现象。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.月经：女生进入青春期以后，每月一次的子宫出血现象。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5_BD#a2e1b5971?vcp=1&amp;pid=7a040e64c&amp;color=0,0,0&amp;vtp=1&amp;vaab=1&amp;bbb=1">
                <a:extLst>
                  <a:ext uri="{FF2B5EF4-FFF2-40B4-BE49-F238E27FC236}">
                    <a16:creationId xmlns:a16="http://schemas.microsoft.com/office/drawing/2014/main" id="{605A5123-5119-A1D9-AE3D-65CDC6D6A3F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60062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r="-55" b="-17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P_5_BD#a2e1b5971?bid=7&amp;vcp=1&amp;pid=7a040e64c&amp;color=0,0,0&amp;vtp=1&amp;vaab=1">
            <a:extLst>
              <a:ext uri="{FF2B5EF4-FFF2-40B4-BE49-F238E27FC236}">
                <a16:creationId xmlns:a16="http://schemas.microsoft.com/office/drawing/2014/main" id="{A845F3C5-BF38-3209-2ED1-28BE1D2FDE06}"/>
              </a:ext>
            </a:extLst>
          </p:cNvPr>
          <p:cNvSpPr/>
          <p:nvPr/>
        </p:nvSpPr>
        <p:spPr>
          <a:xfrm>
            <a:off x="1326575" y="1547206"/>
            <a:ext cx="3014663" cy="6477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青春期卫生保健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7" name="SystemAddBraceShape">
            <a:extLst>
              <a:ext uri="{FF2B5EF4-FFF2-40B4-BE49-F238E27FC236}">
                <a16:creationId xmlns:a16="http://schemas.microsoft.com/office/drawing/2014/main" id="{26B1F19A-E925-190D-AA09-E7F2F64C6456}"/>
              </a:ext>
            </a:extLst>
          </p:cNvPr>
          <p:cNvSpPr/>
          <p:nvPr/>
        </p:nvSpPr>
        <p:spPr>
          <a:xfrm>
            <a:off x="4315838" y="814130"/>
            <a:ext cx="165100" cy="210623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783071"/>
      </p:ext>
    </p:extLst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57140bd2?vcp=1&amp;pid=ea8996de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消化和吸收</a:t>
            </a:r>
            <a:endParaRPr lang="en-US" altLang="zh-CN" sz="3200" dirty="0"/>
          </a:p>
        </p:txBody>
      </p:sp>
      <p:sp>
        <p:nvSpPr>
          <p:cNvPr id="3" name="P_5_BD#c4bab871c?sp=1&amp;vcp=1&amp;pid=357140bd2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（1）消化系统的组成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消化管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：口腔、咽、食管、胃、小肠、大肠、肛门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，主要作用是容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、磨碎、搅拌和运输食物等。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消化腺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：唾液腺、胃腺、肝脏、胰腺和肠腺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，主要作用是分泌消化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。肝脏是人体最大的腺体，分泌胆汁，参与脂肪消化。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b5b4fa0f?sp=1&amp;vcp=1&amp;pid=9139bb0d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（二）人体健康</a:t>
            </a:r>
            <a:endParaRPr lang="en-US" altLang="zh-CN" sz="3200" dirty="0"/>
          </a:p>
        </p:txBody>
      </p:sp>
      <p:sp>
        <p:nvSpPr>
          <p:cNvPr id="3" name="P_4_BD#8f93f7845?sp=1&amp;vcp=1&amp;pid=8b5b4fa0f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人体健康受传染病、心血管疾病、癌症及外部伤害的威胁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，良好的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生活习惯和医疗措施是健康的重要保障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C_4_BD#9e5ece71a?vcp=1&amp;pid=8b5b4fa0f&amp;color=0,170,129&amp;vtp=1&amp;vaab=1&amp;bbb=1"/>
          <p:cNvSpPr/>
          <p:nvPr/>
        </p:nvSpPr>
        <p:spPr>
          <a:xfrm>
            <a:off x="539496" y="255865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免疫与计划免疫</a:t>
            </a:r>
            <a:endParaRPr lang="en-US" altLang="zh-CN" sz="3200" dirty="0"/>
          </a:p>
        </p:txBody>
      </p:sp>
      <p:sp>
        <p:nvSpPr>
          <p:cNvPr id="5" name="P_5_BD#1b8ecfe58?sp=1&amp;vcp=1&amp;pid=9e5ece71a&amp;color=0,0,0&amp;vtp=1&amp;vaab=1&amp;bbb=1&amp;hb=1"/>
          <p:cNvSpPr/>
          <p:nvPr/>
        </p:nvSpPr>
        <p:spPr>
          <a:xfrm>
            <a:off x="539496" y="32745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（1）免疫是人体内的一种防御功能，人体依靠这种功能识别“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自己”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“非己”成分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，从而破坏和排斥进入人体内的外来物质以及人体本身所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产生的损伤细胞和肿瘤细胞等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，以维护人体内部环境的平衡和稳定。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b8ecfe58?sp=1&amp;vcp=1&amp;pid=9e5ece71a&amp;color=0,0,0&amp;vtp=1&amp;vaab=1&amp;bt=1&amp;bbb=1"/>
          <p:cNvSpPr/>
          <p:nvPr/>
        </p:nvSpPr>
        <p:spPr>
          <a:xfrm>
            <a:off x="539496" y="7065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（2）人体的三道防线</a:t>
            </a:r>
            <a:endParaRPr lang="en-US" altLang="zh-CN" sz="2800" dirty="0"/>
          </a:p>
        </p:txBody>
      </p:sp>
      <p:pic>
        <p:nvPicPr>
          <p:cNvPr id="3" name="P_5_BD#1b8ecfe58?vcp=1&amp;pid=9e5ece7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6901" y="1392776"/>
            <a:ext cx="6868787" cy="4758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P_5_BD#1b8ecfe58?colgroup=4,11,13&amp;vcp=1&amp;pid=9e5ece71a&amp;color=0,0,0&amp;vtp=1&amp;vaab=1&amp;bt=1&amp;bbb=1&amp;hb=1"/>
          <p:cNvGraphicFramePr>
            <a:graphicFrameLocks noGrp="1"/>
          </p:cNvGraphicFramePr>
          <p:nvPr/>
        </p:nvGraphicFramePr>
        <p:xfrm>
          <a:off x="539496" y="1741296"/>
          <a:ext cx="11082528" cy="3375408"/>
        </p:xfrm>
        <a:graphic>
          <a:graphicData uri="http://schemas.openxmlformats.org/drawingml/2006/table">
            <a:tbl>
              <a:tblPr/>
              <a:tblGrid>
                <a:gridCol w="1856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3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92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非特异性免疫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特异性免疫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生来就有的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出生后产生的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获得途径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通过遗传获得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与病原体斗争后获得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不遗传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不针对某一特定的病原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而是对多种病原体都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有防御作用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只针对某一特定的病原体或异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物起作用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P_5_BD#1b8ecfe58?sp=1&amp;vcp=1&amp;pid=9e5ece71a&amp;color=0,0,0&amp;vtp=1&amp;vaab=1&amp;bbb=1"/>
          <p:cNvSpPr/>
          <p:nvPr/>
        </p:nvSpPr>
        <p:spPr>
          <a:xfrm>
            <a:off x="539496" y="96298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（3）非特异性免疫和特异性免疫的比较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" name="P_5_BD#1b8ecfe58?colgroup=6,11,11&amp;vcp=1&amp;pid=9e5ece71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457687"/>
              </p:ext>
            </p:extLst>
          </p:nvPr>
        </p:nvGraphicFramePr>
        <p:xfrm>
          <a:off x="539496" y="1544732"/>
          <a:ext cx="11073384" cy="4473132"/>
        </p:xfrm>
        <a:graphic>
          <a:graphicData uri="http://schemas.openxmlformats.org/drawingml/2006/table">
            <a:tbl>
              <a:tblPr/>
              <a:tblGrid>
                <a:gridCol w="2505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2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第一道防线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皮肤和黏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第二道防线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体液中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的杀菌物质和吞噬细胞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第三道防线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免疫器官和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免疫细胞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作用机理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直接阻挡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清除或杀死病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产生抗体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与抗原结合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促进吞噬细胞的吞噬作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清除抗原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呼吸道黏膜上的纤毛清扫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异物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注射卡介苗预防肺结核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1b8ecfe58?colgroup=6,11,11&amp;vcp=1&amp;pid=9e5ece71a&amp;color=0,0,0&amp;mp=1&amp;vtp=1&amp;vaab=1&amp;bt=1&amp;bbb=1"/>
          <p:cNvSpPr txBox="1"/>
          <p:nvPr/>
        </p:nvSpPr>
        <p:spPr>
          <a:xfrm>
            <a:off x="10894735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b8ecfe58?vcp=1&amp;pid=9e5ece71a&amp;color=0,0,0&amp;mp=1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抗原：能引起人体产生抗体的物质，如麻疹病毒、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注射的各种疫苗、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水痘病毒等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抗体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：一种特殊的蛋白质，能与相应的抗原特异性地结合，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清除抗原。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（4）计划免疫：计划性地预防接种，使人体产生相应的抗体，提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高对该传染病的抵抗能力，是预防传染病最有效的措施。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625f17f0?vcp=1&amp;pid=8b5b4fa0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传染病及其预防</a:t>
            </a:r>
            <a:endParaRPr lang="en-US" altLang="zh-CN" sz="3200" dirty="0"/>
          </a:p>
        </p:txBody>
      </p:sp>
      <p:pic>
        <p:nvPicPr>
          <p:cNvPr id="3" name="P_5_BD#54ca871c4?vcp=1&amp;pid=3625f17f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4401"/>
            <a:ext cx="6986016" cy="4919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E52C8496-6475-6E9E-E37C-B549AB8D4D69}"/>
              </a:ext>
            </a:extLst>
          </p:cNvPr>
          <p:cNvGrpSpPr/>
          <p:nvPr/>
        </p:nvGrpSpPr>
        <p:grpSpPr>
          <a:xfrm>
            <a:off x="539496" y="1806814"/>
            <a:ext cx="7452360" cy="4281887"/>
            <a:chOff x="539496" y="1806814"/>
            <a:chExt cx="7452360" cy="4281887"/>
          </a:xfrm>
        </p:grpSpPr>
        <p:pic>
          <p:nvPicPr>
            <p:cNvPr id="2" name="P_5_BD#54ca871c4?vcp=1&amp;pid=3625f17f0&amp;color=0,0,0&amp;mp=1&amp;tib=255,255,255&amp;vtp=1&amp;vaab=1&amp;bt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496" y="3007173"/>
              <a:ext cx="7452360" cy="3081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3752C813-5AED-0DCB-1D6A-416B99F86D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1894" y="1806814"/>
              <a:ext cx="622065" cy="1212391"/>
            </a:xfrm>
            <a:prstGeom prst="rect">
              <a:avLst/>
            </a:prstGeom>
          </p:spPr>
        </p:pic>
      </p:grp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" name="P_5_BD#54ca871c4?colgroup=3,5,4,5,8&amp;vcp=1&amp;pid=3625f17f0&amp;color=0,0,0&amp;vtp=1&amp;vaab=1&amp;bt=1&amp;bbb=1&amp;hb=1"/>
          <p:cNvGraphicFramePr>
            <a:graphicFrameLocks noGrp="1"/>
          </p:cNvGraphicFramePr>
          <p:nvPr/>
        </p:nvGraphicFramePr>
        <p:xfrm>
          <a:off x="539496" y="915828"/>
          <a:ext cx="11055096" cy="5026344"/>
        </p:xfrm>
        <a:graphic>
          <a:graphicData uri="http://schemas.openxmlformats.org/drawingml/2006/table">
            <a:tbl>
              <a:tblPr/>
              <a:tblGrid>
                <a:gridCol w="1563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6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96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09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44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传染病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病原体原始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寄生部位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病原体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主要传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播途径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发病季节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常见病例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呼吸道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传染病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呼吸道黏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飞沫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气传播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流行性感冒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百日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肺结核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猩红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热等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消化道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传染病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消化道及其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附属器官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饮水和食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细菌性痢疾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病毒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性肝炎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蛔虫病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甲肝等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" name="P_5_BD#54ca871c4?colgroup=3,6,5,2,10&amp;vcp=1&amp;pid=3625f17f0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45494"/>
          <a:ext cx="11064240" cy="4471608"/>
        </p:xfrm>
        <a:graphic>
          <a:graphicData uri="http://schemas.openxmlformats.org/drawingml/2006/table">
            <a:tbl>
              <a:tblPr/>
              <a:tblGrid>
                <a:gridCol w="1490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2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587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44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传染病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病原体原始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寄生部位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病原体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主要传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播途径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常见病例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血液传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染病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血液和淋巴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吸血昆虫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四季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疟疾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流行性乙型脑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丝虫病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流行性出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血热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乙肝等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体表传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染病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皮肤和体表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黏膜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接触传播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四季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狂犬病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破伤风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疥疮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癣等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54ca871c4?colgroup=3,6,5,2,10&amp;vcp=1&amp;pid=3625f17f0&amp;color=0,0,0&amp;mp=1&amp;vtp=1&amp;vaab=1&amp;bt=1&amp;bbb=1"/>
          <p:cNvSpPr txBox="1"/>
          <p:nvPr/>
        </p:nvSpPr>
        <p:spPr>
          <a:xfrm>
            <a:off x="10885591" y="8370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4ca871c4?vcp=1&amp;pid=3625f17f0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注意区分病原体和传染源：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病原体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——凡是能引起人和动物患病的病毒、细菌、真菌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、寄生虫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等都是病原体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传染源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——能够散播病原体的人或动物。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c4bab871c?sp=1&amp;vcp=1&amp;pid=357140bd2&amp;color=0,0,0&amp;vtp=1&amp;vaab=1&amp;bt=1&amp;bbb=1&amp;hb=1"/>
              <p:cNvSpPr/>
              <p:nvPr/>
            </p:nvSpPr>
            <p:spPr>
              <a:xfrm>
                <a:off x="539496" y="1199864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（2）小肠适于消化、吸收的特点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5∼6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内表面具有环形皱襞，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皱襞表面有小肠绒毛和微绒毛。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大大增加了消化和吸收的面积）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小肠绒毛内有毛细血管，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小肠绒毛壁和毛细血管的管壁都很薄，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都只由一层上皮细胞构成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，这种结构有利于吸收营养物质。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有各种消化液。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c4bab871c?sp=1&amp;vcp=1&amp;pid=357140bd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99864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111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c84ce7a4?vcp=1&amp;pid=8b5b4fa0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选择健康的生活方式</a:t>
            </a:r>
            <a:endParaRPr lang="en-US" altLang="zh-CN" sz="3200" dirty="0"/>
          </a:p>
        </p:txBody>
      </p:sp>
      <p:sp>
        <p:nvSpPr>
          <p:cNvPr id="3" name="P_5_BD#860db28fe?sp=1&amp;vcp=1&amp;pid=9c84ce7a4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（1）健康不仅仅是没有疾病和不虚弱，还要有完整的生理、心理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状态和良好的社会适应能力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13A8E8-651F-409A-C33C-391FAB5ED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_5_BD#860db28fe?sp=1&amp;vcp=1&amp;pid=9c84ce7a4&amp;color=0,0,0&amp;vtp=1&amp;vaab=1&amp;bbb=1&amp;hb=1">
            <a:extLst>
              <a:ext uri="{FF2B5EF4-FFF2-40B4-BE49-F238E27FC236}">
                <a16:creationId xmlns:a16="http://schemas.microsoft.com/office/drawing/2014/main" id="{93892516-EE15-9E96-886B-725046A8261F}"/>
              </a:ext>
            </a:extLst>
          </p:cNvPr>
          <p:cNvSpPr/>
          <p:nvPr/>
        </p:nvSpPr>
        <p:spPr>
          <a:xfrm>
            <a:off x="539496" y="66522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544ADF8-FC00-DBFE-0BFA-A0678E0993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0328" y="538574"/>
            <a:ext cx="5242977" cy="581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730550"/>
      </p:ext>
    </p:extLst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60db28fe?sp=1&amp;vcp=1&amp;pid=9c84ce7a4&amp;color=0,0,0&amp;vtp=1&amp;vaab=1&amp;bt=1&amp;bbb=1"/>
          <p:cNvSpPr/>
          <p:nvPr/>
        </p:nvSpPr>
        <p:spPr>
          <a:xfrm>
            <a:off x="539496" y="12882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（3）吸烟的危害</a:t>
            </a:r>
            <a:endParaRPr lang="en-US" altLang="zh-CN" sz="2800" dirty="0"/>
          </a:p>
        </p:txBody>
      </p:sp>
      <p:graphicFrame>
        <p:nvGraphicFramePr>
          <p:cNvPr id="82" name="P_5_BD#860db28fe?colgroup=11,17&amp;vcp=1&amp;pid=9c84ce7a4&amp;color=0,0,0&amp;vtp=1&amp;vaab=1&amp;bbb=1"/>
          <p:cNvGraphicFramePr>
            <a:graphicFrameLocks noGrp="1"/>
          </p:cNvGraphicFramePr>
          <p:nvPr/>
        </p:nvGraphicFramePr>
        <p:xfrm>
          <a:off x="539496" y="1974437"/>
          <a:ext cx="11082528" cy="2239012"/>
        </p:xfrm>
        <a:graphic>
          <a:graphicData uri="http://schemas.openxmlformats.org/drawingml/2006/table">
            <a:tbl>
              <a:tblPr/>
              <a:tblGrid>
                <a:gridCol w="442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56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香烟中的有害成分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对健康的影响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烟焦油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诱发癌症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尼古丁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烟碱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诱发心脏病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让吸烟者上瘾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一氧化碳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减慢血液中氧的运送速度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诱发冠心病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P_5_BD#860db28fe?sp=1&amp;vcp=1&amp;pid=9c84ce7a4&amp;color=0,0,0&amp;vtp=1&amp;vaab=1&amp;bbb=1&amp;hb=1"/>
          <p:cNvSpPr/>
          <p:nvPr/>
        </p:nvSpPr>
        <p:spPr>
          <a:xfrm>
            <a:off x="539496" y="434933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（4）毒品损害人的大脑和心脏，影响中枢神经系统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、血液循环系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、呼吸系统等，还会降低免疫力。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bb5fe55d?vcp=1&amp;pid=8b5b4fa0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用药和急救</a:t>
            </a:r>
            <a:endParaRPr lang="en-US" altLang="zh-CN" sz="3200" dirty="0"/>
          </a:p>
        </p:txBody>
      </p:sp>
      <p:sp>
        <p:nvSpPr>
          <p:cNvPr id="3" name="P_5_BD#fc43de65a?sp=1&amp;vcp=1&amp;pid=9bb5fe55d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endParaRPr lang="en-US" altLang="zh-CN" sz="2800" dirty="0"/>
          </a:p>
        </p:txBody>
      </p:sp>
      <p:pic>
        <p:nvPicPr>
          <p:cNvPr id="4" name="P_5_BD#fc43de65a?vcp=1&amp;pid=9bb5fe55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0213" y="1632376"/>
            <a:ext cx="6278679" cy="4249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c43de65a?vcp=1&amp;pid=9bb5fe55d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中药是在中医理论指导下应用的药物，包括中药材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、中药饮片和中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成药等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西药的有效成分主要是由化学物质合成的，因此又被称为化学药品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制剂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c43de65a?sp=1&amp;vcp=1&amp;pid=9bb5fe55d&amp;color=0,0,0&amp;vtp=1&amp;vaab=1&amp;bt=1&amp;bbb=1"/>
          <p:cNvSpPr/>
          <p:nvPr/>
        </p:nvSpPr>
        <p:spPr>
          <a:xfrm>
            <a:off x="539496" y="6149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endParaRPr lang="en-US" altLang="zh-CN" sz="2800" dirty="0"/>
          </a:p>
        </p:txBody>
      </p:sp>
      <p:pic>
        <p:nvPicPr>
          <p:cNvPr id="3" name="P_5_BD#fc43de65a?vcp=1&amp;pid=9bb5fe55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0695" y="565929"/>
            <a:ext cx="6273265" cy="566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4bab871c?sp=1&amp;vcp=1&amp;pid=357140bd2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（3）食物的消化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：在消化管内将食物分解成为可以吸收的小分子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物理性消化：牙齿的咀嚼、舌的搅拌和胃、肠的蠕动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，将食物磨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、搅拌，并与消化液混合。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YzNjBkOTgyNWQ1YTMxYzM3MzMwNWFiODNmOWIzYWM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2349</Words>
  <Application>Microsoft Office PowerPoint</Application>
  <PresentationFormat>宽屏</PresentationFormat>
  <Paragraphs>696</Paragraphs>
  <Slides>85</Slides>
  <Notes>83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85</vt:i4>
      </vt:variant>
    </vt:vector>
  </HeadingPairs>
  <TitlesOfParts>
    <vt:vector size="94" baseType="lpstr">
      <vt:lpstr>Arial (正文)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958751573@qq.com</cp:lastModifiedBy>
  <cp:revision>7</cp:revision>
  <dcterms:created xsi:type="dcterms:W3CDTF">2024-11-19T10:01:00Z</dcterms:created>
  <dcterms:modified xsi:type="dcterms:W3CDTF">2025-07-25T08:30:41Z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E7F13AB468E3432D93EADC850CBD8462_12</vt:lpwstr>
  </property>
  <property fmtid="{D5CDD505-2E9C-101B-9397-08002B2CF9AE}" pid="3" name="KSOProductBuildVer">
    <vt:lpwstr>2052-12.1.0.18608</vt:lpwstr>
  </property>
</Properties>
</file>