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media/image13.svg" ContentType="image/svg+xml"/>
  <Override PartName="/ppt/media/image15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64" r:id="rId4"/>
    <p:sldId id="265" r:id="rId5"/>
    <p:sldId id="266" r:id="rId7"/>
    <p:sldId id="269" r:id="rId8"/>
    <p:sldId id="270" r:id="rId9"/>
    <p:sldId id="271" r:id="rId10"/>
    <p:sldId id="273" r:id="rId11"/>
    <p:sldId id="272" r:id="rId12"/>
    <p:sldId id="275" r:id="rId13"/>
    <p:sldId id="283" r:id="rId14"/>
    <p:sldId id="282" r:id="rId15"/>
    <p:sldId id="284" r:id="rId16"/>
    <p:sldId id="285" r:id="rId17"/>
    <p:sldId id="301" r:id="rId18"/>
    <p:sldId id="287" r:id="rId19"/>
    <p:sldId id="288" r:id="rId20"/>
    <p:sldId id="290" r:id="rId21"/>
    <p:sldId id="289" r:id="rId22"/>
    <p:sldId id="291" r:id="rId23"/>
    <p:sldId id="293" r:id="rId24"/>
    <p:sldId id="295" r:id="rId25"/>
    <p:sldId id="297" r:id="rId26"/>
    <p:sldId id="267" r:id="rId27"/>
    <p:sldId id="268" r:id="rId28"/>
    <p:sldId id="260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34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6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20.xml"/><Relationship Id="rId1" Type="http://schemas.openxmlformats.org/officeDocument/2006/relationships/tags" Target="../tags/tag21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236.xml"/><Relationship Id="rId21" Type="http://schemas.openxmlformats.org/officeDocument/2006/relationships/tags" Target="../tags/tag235.xml"/><Relationship Id="rId20" Type="http://schemas.openxmlformats.org/officeDocument/2006/relationships/image" Target="../media/image8.png"/><Relationship Id="rId2" Type="http://schemas.openxmlformats.org/officeDocument/2006/relationships/tags" Target="../tags/tag222.xml"/><Relationship Id="rId19" Type="http://schemas.openxmlformats.org/officeDocument/2006/relationships/tags" Target="../tags/tag234.xml"/><Relationship Id="rId18" Type="http://schemas.openxmlformats.org/officeDocument/2006/relationships/tags" Target="../tags/tag233.xml"/><Relationship Id="rId17" Type="http://schemas.openxmlformats.org/officeDocument/2006/relationships/tags" Target="../tags/tag232.xml"/><Relationship Id="rId16" Type="http://schemas.openxmlformats.org/officeDocument/2006/relationships/tags" Target="../tags/tag231.xml"/><Relationship Id="rId15" Type="http://schemas.openxmlformats.org/officeDocument/2006/relationships/image" Target="../media/image6.png"/><Relationship Id="rId14" Type="http://schemas.openxmlformats.org/officeDocument/2006/relationships/tags" Target="../tags/tag230.xml"/><Relationship Id="rId13" Type="http://schemas.openxmlformats.org/officeDocument/2006/relationships/tags" Target="../tags/tag229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2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8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42.xml"/><Relationship Id="rId1" Type="http://schemas.openxmlformats.org/officeDocument/2006/relationships/tags" Target="../tags/tag23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4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48.xml"/><Relationship Id="rId1" Type="http://schemas.openxmlformats.org/officeDocument/2006/relationships/tags" Target="../tags/tag24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54.xml"/><Relationship Id="rId1" Type="http://schemas.openxmlformats.org/officeDocument/2006/relationships/tags" Target="../tags/tag24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6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60.xml"/><Relationship Id="rId1" Type="http://schemas.openxmlformats.org/officeDocument/2006/relationships/tags" Target="../tags/tag25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65.xml"/><Relationship Id="rId8" Type="http://schemas.openxmlformats.org/officeDocument/2006/relationships/tags" Target="../tags/tag26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2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66.xml"/><Relationship Id="rId1" Type="http://schemas.openxmlformats.org/officeDocument/2006/relationships/tags" Target="../tags/tag26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282.xml"/><Relationship Id="rId21" Type="http://schemas.openxmlformats.org/officeDocument/2006/relationships/tags" Target="../tags/tag281.xml"/><Relationship Id="rId20" Type="http://schemas.openxmlformats.org/officeDocument/2006/relationships/image" Target="../media/image8.png"/><Relationship Id="rId2" Type="http://schemas.openxmlformats.org/officeDocument/2006/relationships/tags" Target="../tags/tag268.xml"/><Relationship Id="rId19" Type="http://schemas.openxmlformats.org/officeDocument/2006/relationships/tags" Target="../tags/tag280.xml"/><Relationship Id="rId18" Type="http://schemas.openxmlformats.org/officeDocument/2006/relationships/tags" Target="../tags/tag279.xml"/><Relationship Id="rId17" Type="http://schemas.openxmlformats.org/officeDocument/2006/relationships/tags" Target="../tags/tag278.xml"/><Relationship Id="rId16" Type="http://schemas.openxmlformats.org/officeDocument/2006/relationships/tags" Target="../tags/tag277.xml"/><Relationship Id="rId15" Type="http://schemas.openxmlformats.org/officeDocument/2006/relationships/image" Target="../media/image6.png"/><Relationship Id="rId14" Type="http://schemas.openxmlformats.org/officeDocument/2006/relationships/tags" Target="../tags/tag276.xml"/><Relationship Id="rId13" Type="http://schemas.openxmlformats.org/officeDocument/2006/relationships/tags" Target="../tags/tag275.xml"/><Relationship Id="rId12" Type="http://schemas.openxmlformats.org/officeDocument/2006/relationships/tags" Target="../tags/tag274.xml"/><Relationship Id="rId11" Type="http://schemas.openxmlformats.org/officeDocument/2006/relationships/tags" Target="../tags/tag273.xml"/><Relationship Id="rId10" Type="http://schemas.openxmlformats.org/officeDocument/2006/relationships/tags" Target="../tags/tag272.xml"/><Relationship Id="rId1" Type="http://schemas.openxmlformats.org/officeDocument/2006/relationships/tags" Target="../tags/tag26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8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84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88.xml"/><Relationship Id="rId1" Type="http://schemas.openxmlformats.org/officeDocument/2006/relationships/tags" Target="../tags/tag28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9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94.xml"/><Relationship Id="rId1" Type="http://schemas.openxmlformats.org/officeDocument/2006/relationships/tags" Target="../tags/tag28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9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310.xml"/><Relationship Id="rId21" Type="http://schemas.openxmlformats.org/officeDocument/2006/relationships/tags" Target="../tags/tag309.xml"/><Relationship Id="rId20" Type="http://schemas.openxmlformats.org/officeDocument/2006/relationships/image" Target="../media/image8.png"/><Relationship Id="rId2" Type="http://schemas.openxmlformats.org/officeDocument/2006/relationships/tags" Target="../tags/tag296.xml"/><Relationship Id="rId19" Type="http://schemas.openxmlformats.org/officeDocument/2006/relationships/tags" Target="../tags/tag308.xml"/><Relationship Id="rId18" Type="http://schemas.openxmlformats.org/officeDocument/2006/relationships/tags" Target="../tags/tag307.xml"/><Relationship Id="rId17" Type="http://schemas.openxmlformats.org/officeDocument/2006/relationships/tags" Target="../tags/tag306.xml"/><Relationship Id="rId16" Type="http://schemas.openxmlformats.org/officeDocument/2006/relationships/tags" Target="../tags/tag305.xml"/><Relationship Id="rId15" Type="http://schemas.openxmlformats.org/officeDocument/2006/relationships/image" Target="../media/image6.png"/><Relationship Id="rId14" Type="http://schemas.openxmlformats.org/officeDocument/2006/relationships/tags" Target="../tags/tag304.xml"/><Relationship Id="rId13" Type="http://schemas.openxmlformats.org/officeDocument/2006/relationships/tags" Target="../tags/tag303.xml"/><Relationship Id="rId12" Type="http://schemas.openxmlformats.org/officeDocument/2006/relationships/tags" Target="../tags/tag302.xml"/><Relationship Id="rId11" Type="http://schemas.openxmlformats.org/officeDocument/2006/relationships/tags" Target="../tags/tag301.xml"/><Relationship Id="rId10" Type="http://schemas.openxmlformats.org/officeDocument/2006/relationships/tags" Target="../tags/tag300.xml"/><Relationship Id="rId1" Type="http://schemas.openxmlformats.org/officeDocument/2006/relationships/tags" Target="../tags/tag29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1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12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17.xml"/><Relationship Id="rId10" Type="http://schemas.openxmlformats.org/officeDocument/2006/relationships/tags" Target="../tags/tag316.xml"/><Relationship Id="rId1" Type="http://schemas.openxmlformats.org/officeDocument/2006/relationships/tags" Target="../tags/tag31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22.xml"/><Relationship Id="rId8" Type="http://schemas.openxmlformats.org/officeDocument/2006/relationships/tags" Target="../tags/tag32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2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19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24.xml"/><Relationship Id="rId10" Type="http://schemas.openxmlformats.org/officeDocument/2006/relationships/tags" Target="../tags/tag323.xml"/><Relationship Id="rId1" Type="http://schemas.openxmlformats.org/officeDocument/2006/relationships/tags" Target="../tags/tag31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tags" Target="../tags/tag32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2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2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31.xml"/><Relationship Id="rId10" Type="http://schemas.openxmlformats.org/officeDocument/2006/relationships/tags" Target="../tags/tag330.xml"/><Relationship Id="rId1" Type="http://schemas.openxmlformats.org/officeDocument/2006/relationships/tags" Target="../tags/tag325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tags" Target="../tags/tag33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3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33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39.xml"/><Relationship Id="rId11" Type="http://schemas.openxmlformats.org/officeDocument/2006/relationships/tags" Target="../tags/tag338.xml"/><Relationship Id="rId10" Type="http://schemas.openxmlformats.org/officeDocument/2006/relationships/tags" Target="../tags/tag337.xml"/><Relationship Id="rId1" Type="http://schemas.openxmlformats.org/officeDocument/2006/relationships/tags" Target="../tags/tag3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341.xml"/><Relationship Id="rId1" Type="http://schemas.openxmlformats.org/officeDocument/2006/relationships/tags" Target="../tags/tag34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60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2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66.xml"/><Relationship Id="rId1" Type="http://schemas.openxmlformats.org/officeDocument/2006/relationships/tags" Target="../tags/tag16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5" Type="http://schemas.openxmlformats.org/officeDocument/2006/relationships/slideLayout" Target="../slideLayouts/slideLayout18.xml"/><Relationship Id="rId24" Type="http://schemas.openxmlformats.org/officeDocument/2006/relationships/tags" Target="../tags/tag182.xml"/><Relationship Id="rId23" Type="http://schemas.openxmlformats.org/officeDocument/2006/relationships/tags" Target="../tags/tag181.xml"/><Relationship Id="rId22" Type="http://schemas.openxmlformats.org/officeDocument/2006/relationships/image" Target="../media/image9.svg"/><Relationship Id="rId21" Type="http://schemas.openxmlformats.org/officeDocument/2006/relationships/image" Target="../media/image8.png"/><Relationship Id="rId20" Type="http://schemas.openxmlformats.org/officeDocument/2006/relationships/tags" Target="../tags/tag180.xml"/><Relationship Id="rId2" Type="http://schemas.openxmlformats.org/officeDocument/2006/relationships/tags" Target="../tags/tag168.xml"/><Relationship Id="rId19" Type="http://schemas.openxmlformats.org/officeDocument/2006/relationships/tags" Target="../tags/tag179.xml"/><Relationship Id="rId18" Type="http://schemas.openxmlformats.org/officeDocument/2006/relationships/tags" Target="../tags/tag178.xml"/><Relationship Id="rId17" Type="http://schemas.openxmlformats.org/officeDocument/2006/relationships/tags" Target="../tags/tag177.xml"/><Relationship Id="rId16" Type="http://schemas.openxmlformats.org/officeDocument/2006/relationships/image" Target="../media/image7.svg"/><Relationship Id="rId15" Type="http://schemas.openxmlformats.org/officeDocument/2006/relationships/image" Target="../media/image6.png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4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88.xml"/><Relationship Id="rId1" Type="http://schemas.openxmlformats.org/officeDocument/2006/relationships/tags" Target="../tags/tag18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94.xml"/><Relationship Id="rId1" Type="http://schemas.openxmlformats.org/officeDocument/2006/relationships/tags" Target="../tags/tag18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7.xml"/><Relationship Id="rId4" Type="http://schemas.openxmlformats.org/officeDocument/2006/relationships/image" Target="file:///E:\400px_tools/pic_temp/0_pic_quater_right_down.png" TargetMode="External"/><Relationship Id="rId31" Type="http://schemas.openxmlformats.org/officeDocument/2006/relationships/slideLayout" Target="../slideLayouts/slideLayout18.xml"/><Relationship Id="rId30" Type="http://schemas.openxmlformats.org/officeDocument/2006/relationships/tags" Target="../tags/tag214.xml"/><Relationship Id="rId3" Type="http://schemas.openxmlformats.org/officeDocument/2006/relationships/image" Target="../media/image2.png"/><Relationship Id="rId29" Type="http://schemas.openxmlformats.org/officeDocument/2006/relationships/tags" Target="../tags/tag213.xml"/><Relationship Id="rId28" Type="http://schemas.openxmlformats.org/officeDocument/2006/relationships/tags" Target="../tags/tag212.xml"/><Relationship Id="rId27" Type="http://schemas.openxmlformats.org/officeDocument/2006/relationships/image" Target="../media/image15.svg"/><Relationship Id="rId26" Type="http://schemas.openxmlformats.org/officeDocument/2006/relationships/image" Target="../media/image14.png"/><Relationship Id="rId25" Type="http://schemas.openxmlformats.org/officeDocument/2006/relationships/tags" Target="../tags/tag211.xml"/><Relationship Id="rId24" Type="http://schemas.openxmlformats.org/officeDocument/2006/relationships/tags" Target="../tags/tag210.xml"/><Relationship Id="rId23" Type="http://schemas.openxmlformats.org/officeDocument/2006/relationships/tags" Target="../tags/tag209.xml"/><Relationship Id="rId22" Type="http://schemas.openxmlformats.org/officeDocument/2006/relationships/tags" Target="../tags/tag208.xml"/><Relationship Id="rId21" Type="http://schemas.openxmlformats.org/officeDocument/2006/relationships/tags" Target="../tags/tag207.xml"/><Relationship Id="rId20" Type="http://schemas.openxmlformats.org/officeDocument/2006/relationships/image" Target="../media/image13.svg"/><Relationship Id="rId2" Type="http://schemas.openxmlformats.org/officeDocument/2006/relationships/tags" Target="../tags/tag196.xml"/><Relationship Id="rId19" Type="http://schemas.openxmlformats.org/officeDocument/2006/relationships/image" Target="../media/image12.png"/><Relationship Id="rId18" Type="http://schemas.openxmlformats.org/officeDocument/2006/relationships/tags" Target="../tags/tag206.xml"/><Relationship Id="rId17" Type="http://schemas.openxmlformats.org/officeDocument/2006/relationships/tags" Target="../tags/tag205.xml"/><Relationship Id="rId16" Type="http://schemas.openxmlformats.org/officeDocument/2006/relationships/tags" Target="../tags/tag204.xml"/><Relationship Id="rId15" Type="http://schemas.openxmlformats.org/officeDocument/2006/relationships/tags" Target="../tags/tag203.xml"/><Relationship Id="rId14" Type="http://schemas.openxmlformats.org/officeDocument/2006/relationships/tags" Target="../tags/tag202.xml"/><Relationship Id="rId13" Type="http://schemas.openxmlformats.org/officeDocument/2006/relationships/image" Target="../media/image11.svg"/><Relationship Id="rId12" Type="http://schemas.openxmlformats.org/officeDocument/2006/relationships/image" Target="../media/image10.png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tags" Target="../tags/tag1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647815" y="2762250"/>
            <a:ext cx="5544185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掌握婴幼儿二便的护理方法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模块二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四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569595" y="1586865"/>
            <a:ext cx="10975340" cy="33286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婴幼儿新陈代谢旺盛，而膀胱储尿功能差，所以排尿的次数相对成人而言更多。</a:t>
            </a:r>
            <a:endParaRPr lang="zh-CN" altLang="en-US" sz="2400" spc="0">
              <a:solidFill>
                <a:schemeClr val="dk1"/>
              </a:solidFill>
              <a:latin typeface="+mn-lt"/>
              <a:cs typeface="+mn-cs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因此，成人应当根据婴幼儿的年龄特点，注意婴幼儿的饮食量、出汗情况等，准确把握给婴幼儿把尿的时间。</a:t>
            </a:r>
            <a:endParaRPr lang="zh-CN" altLang="en-US" sz="2400" spc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2" name="Title 6"/>
          <p:cNvSpPr txBox="1"/>
          <p:nvPr>
            <p:custDataLst>
              <p:tags r:id="rId9"/>
            </p:custDataLst>
          </p:nvPr>
        </p:nvSpPr>
        <p:spPr>
          <a:xfrm>
            <a:off x="569664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二、排尿护理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二、排尿护理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: 圆角 10"/>
          <p:cNvSpPr/>
          <p:nvPr>
            <p:custDataLst>
              <p:tags r:id="rId10"/>
            </p:custDataLst>
          </p:nvPr>
        </p:nvSpPr>
        <p:spPr>
          <a:xfrm>
            <a:off x="3116558" y="2199713"/>
            <a:ext cx="2117273" cy="2915733"/>
          </a:xfrm>
          <a:prstGeom prst="roundRect">
            <a:avLst>
              <a:gd name="adj" fmla="val 9199"/>
            </a:avLst>
          </a:prstGeom>
          <a:gradFill>
            <a:gsLst>
              <a:gs pos="100000">
                <a:srgbClr val="026CD4">
                  <a:lumMod val="20000"/>
                  <a:lumOff val="80000"/>
                  <a:alpha val="20000"/>
                </a:srgbClr>
              </a:gs>
              <a:gs pos="0">
                <a:srgbClr val="008BFF">
                  <a:lumMod val="20000"/>
                  <a:lumOff val="80000"/>
                </a:srgbClr>
              </a:gs>
            </a:gsLst>
            <a:lin ang="5400000" scaled="0"/>
          </a:gradFill>
          <a:ln w="19050">
            <a:gradFill flip="none" rotWithShape="1">
              <a:gsLst>
                <a:gs pos="19000">
                  <a:srgbClr val="026CD4">
                    <a:lumMod val="20000"/>
                    <a:lumOff val="80000"/>
                    <a:alpha val="20000"/>
                  </a:srgbClr>
                </a:gs>
                <a:gs pos="100000">
                  <a:srgbClr val="026CD4"/>
                </a:gs>
              </a:gsLst>
              <a:lin ang="15960000" scaled="1"/>
              <a:tileRect/>
            </a:gradFill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endParaRPr lang="zh-CN" altLang="en-US" sz="1400" dirty="0">
              <a:latin typeface="+mn-ea"/>
              <a:cs typeface="思源黑体 CN Bold" panose="020B0800000000000000" charset="-122"/>
            </a:endParaRPr>
          </a:p>
        </p:txBody>
      </p:sp>
      <p:sp>
        <p:nvSpPr>
          <p:cNvPr id="101" name="圆角矩形 100"/>
          <p:cNvSpPr/>
          <p:nvPr>
            <p:custDataLst>
              <p:tags r:id="rId11"/>
            </p:custDataLst>
          </p:nvPr>
        </p:nvSpPr>
        <p:spPr>
          <a:xfrm>
            <a:off x="4473000" y="1891030"/>
            <a:ext cx="938985" cy="615602"/>
          </a:xfrm>
          <a:prstGeom prst="roundRect">
            <a:avLst/>
          </a:prstGeom>
          <a:gradFill>
            <a:gsLst>
              <a:gs pos="21000">
                <a:srgbClr val="026CD4"/>
              </a:gs>
              <a:gs pos="100000">
                <a:srgbClr val="026CD4">
                  <a:lumMod val="40000"/>
                  <a:lumOff val="60000"/>
                </a:srgbClr>
              </a:gs>
            </a:gsLst>
            <a:lin ang="10800000" scaled="1"/>
          </a:gradFill>
          <a:ln w="22225">
            <a:solidFill>
              <a:srgbClr val="FFFFFF"/>
            </a:solidFill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026CD4">
              <a:tint val="50000"/>
              <a:hueOff val="0"/>
              <a:satOff val="0"/>
              <a:lumOff val="0"/>
              <a:alphaOff val="0"/>
            </a:srgbClr>
          </a:fillRef>
          <a:effectRef idx="0">
            <a:srgbClr val="026CD4">
              <a:tint val="50000"/>
              <a:hueOff val="0"/>
              <a:satOff val="0"/>
              <a:lumOff val="0"/>
              <a:alphaOff val="0"/>
            </a:srgbClr>
          </a:effectRef>
          <a:fontRef idx="minor">
            <a:srgbClr val="FFFFFF">
              <a:hueOff val="0"/>
              <a:satOff val="0"/>
              <a:lumOff val="0"/>
              <a:alphaOff val="0"/>
            </a:srgbClr>
          </a:fontRef>
        </p:style>
      </p:sp>
      <p:sp>
        <p:nvSpPr>
          <p:cNvPr id="102" name="文本框 101"/>
          <p:cNvSpPr txBox="1"/>
          <p:nvPr>
            <p:custDataLst>
              <p:tags r:id="rId12"/>
            </p:custDataLst>
          </p:nvPr>
        </p:nvSpPr>
        <p:spPr>
          <a:xfrm>
            <a:off x="4578834" y="2006272"/>
            <a:ext cx="728492" cy="383943"/>
          </a:xfrm>
          <a:prstGeom prst="rect">
            <a:avLst/>
          </a:prstGeom>
          <a:noFill/>
        </p:spPr>
        <p:txBody>
          <a:bodyPr wrap="square" bIns="0" anchor="ctr" anchorCtr="0">
            <a:normAutofit lnSpcReduction="10000"/>
          </a:bodyPr>
          <a:p>
            <a:pPr algn="ctr"/>
            <a:r>
              <a:rPr lang="en-US" altLang="zh-CN" sz="2400" spc="300" dirty="0">
                <a:ln w="12700">
                  <a:noFill/>
                </a:ln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01</a:t>
            </a:r>
            <a:endParaRPr lang="en-US" altLang="zh-CN" sz="2400" spc="300" dirty="0">
              <a:ln w="12700">
                <a:noFill/>
              </a:ln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103" name="文本框 102"/>
          <p:cNvSpPr txBox="1"/>
          <p:nvPr>
            <p:custDataLst>
              <p:tags r:id="rId13"/>
            </p:custDataLst>
          </p:nvPr>
        </p:nvSpPr>
        <p:spPr>
          <a:xfrm>
            <a:off x="3116580" y="3266440"/>
            <a:ext cx="2085975" cy="1310640"/>
          </a:xfrm>
          <a:prstGeom prst="rect">
            <a:avLst/>
          </a:prstGeom>
          <a:noFill/>
        </p:spPr>
        <p:txBody>
          <a:bodyPr wrap="square" lIns="144145" tIns="144145" rIns="144145" bIns="46990" rtlCol="0" anchor="ctr" anchorCtr="0">
            <a:spAutoFit/>
          </a:bodyPr>
          <a:p>
            <a:pPr lvl="0" algn="ctr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zh-CN" sz="2800" b="1" kern="0" spc="150" dirty="0">
                <a:solidFill>
                  <a:schemeClr val="tx1"/>
                </a:solidFill>
                <a:uFillTx/>
                <a:latin typeface="+mj-ea"/>
                <a:ea typeface="+mj-ea"/>
                <a:cs typeface="思源黑体 CN Regular" panose="020B0500000000000000" charset="-122"/>
                <a:sym typeface="+mn-ea"/>
              </a:rPr>
              <a:t>婴幼儿排尿的特点</a:t>
            </a:r>
            <a:endParaRPr lang="zh-CN" altLang="zh-CN" sz="2800" b="1" kern="0" spc="150" dirty="0">
              <a:solidFill>
                <a:schemeClr val="tx1"/>
              </a:solidFill>
              <a:uFillTx/>
              <a:latin typeface="+mj-ea"/>
              <a:ea typeface="+mj-ea"/>
              <a:cs typeface="思源黑体 CN Regular" panose="020B0500000000000000" charset="-122"/>
              <a:sym typeface="+mn-ea"/>
            </a:endParaRPr>
          </a:p>
        </p:txBody>
      </p:sp>
      <p:pic>
        <p:nvPicPr>
          <p:cNvPr id="104" name="图片 103" descr="343538343130363b343538383239363bd7f8b1ea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844462" y="2524272"/>
            <a:ext cx="662640" cy="662640"/>
          </a:xfrm>
          <a:prstGeom prst="rect">
            <a:avLst/>
          </a:prstGeom>
        </p:spPr>
      </p:pic>
      <p:sp>
        <p:nvSpPr>
          <p:cNvPr id="107" name="矩形: 圆角 12"/>
          <p:cNvSpPr/>
          <p:nvPr>
            <p:custDataLst>
              <p:tags r:id="rId16"/>
            </p:custDataLst>
          </p:nvPr>
        </p:nvSpPr>
        <p:spPr>
          <a:xfrm rot="10800000">
            <a:off x="6241607" y="2199713"/>
            <a:ext cx="2117273" cy="2915733"/>
          </a:xfrm>
          <a:prstGeom prst="roundRect">
            <a:avLst>
              <a:gd name="adj" fmla="val 8577"/>
            </a:avLst>
          </a:prstGeom>
          <a:gradFill>
            <a:gsLst>
              <a:gs pos="100000">
                <a:srgbClr val="FFFFFF">
                  <a:alpha val="20000"/>
                </a:srgbClr>
              </a:gs>
              <a:gs pos="5000">
                <a:srgbClr val="007ADD">
                  <a:lumMod val="20000"/>
                  <a:lumOff val="80000"/>
                </a:srgbClr>
              </a:gs>
            </a:gsLst>
            <a:lin ang="5400000" scaled="0"/>
          </a:gradFill>
          <a:ln w="19050">
            <a:gradFill flip="none" rotWithShape="1">
              <a:gsLst>
                <a:gs pos="22000">
                  <a:srgbClr val="007ADD">
                    <a:alpha val="20000"/>
                  </a:srgbClr>
                </a:gs>
                <a:gs pos="100000">
                  <a:srgbClr val="007ADD"/>
                </a:gs>
              </a:gsLst>
              <a:lin ang="16200000" scaled="1"/>
              <a:tileRect/>
            </a:gradFill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endParaRPr lang="zh-CN" altLang="en-US" sz="1400" dirty="0">
              <a:latin typeface="+mn-ea"/>
              <a:cs typeface="思源黑体 CN Bold" panose="020B0800000000000000" charset="-122"/>
            </a:endParaRPr>
          </a:p>
        </p:txBody>
      </p:sp>
      <p:sp>
        <p:nvSpPr>
          <p:cNvPr id="108" name="圆角矩形 107"/>
          <p:cNvSpPr/>
          <p:nvPr>
            <p:custDataLst>
              <p:tags r:id="rId17"/>
            </p:custDataLst>
          </p:nvPr>
        </p:nvSpPr>
        <p:spPr>
          <a:xfrm>
            <a:off x="7567475" y="1891030"/>
            <a:ext cx="938985" cy="615602"/>
          </a:xfrm>
          <a:prstGeom prst="roundRect">
            <a:avLst/>
          </a:prstGeom>
          <a:gradFill>
            <a:gsLst>
              <a:gs pos="36000">
                <a:srgbClr val="007ADD"/>
              </a:gs>
              <a:gs pos="100000">
                <a:srgbClr val="007ADD">
                  <a:lumMod val="60000"/>
                  <a:lumOff val="40000"/>
                </a:srgbClr>
              </a:gs>
            </a:gsLst>
            <a:lin ang="10800000" scaled="1"/>
          </a:gradFill>
          <a:ln w="22225">
            <a:solidFill>
              <a:srgbClr val="FFFFFF"/>
            </a:solidFill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026CD4">
              <a:tint val="50000"/>
              <a:hueOff val="0"/>
              <a:satOff val="0"/>
              <a:lumOff val="0"/>
              <a:alphaOff val="0"/>
            </a:srgbClr>
          </a:fillRef>
          <a:effectRef idx="0">
            <a:srgbClr val="026CD4">
              <a:tint val="50000"/>
              <a:hueOff val="0"/>
              <a:satOff val="0"/>
              <a:lumOff val="0"/>
              <a:alphaOff val="0"/>
            </a:srgbClr>
          </a:effectRef>
          <a:fontRef idx="minor">
            <a:srgbClr val="FFFFFF">
              <a:hueOff val="0"/>
              <a:satOff val="0"/>
              <a:lumOff val="0"/>
              <a:alphaOff val="0"/>
            </a:srgbClr>
          </a:fontRef>
        </p:style>
      </p:sp>
      <p:sp>
        <p:nvSpPr>
          <p:cNvPr id="109" name="文本框 108"/>
          <p:cNvSpPr txBox="1"/>
          <p:nvPr>
            <p:custDataLst>
              <p:tags r:id="rId18"/>
            </p:custDataLst>
          </p:nvPr>
        </p:nvSpPr>
        <p:spPr>
          <a:xfrm>
            <a:off x="7672133" y="2006272"/>
            <a:ext cx="728492" cy="383943"/>
          </a:xfrm>
          <a:prstGeom prst="rect">
            <a:avLst/>
          </a:prstGeom>
          <a:noFill/>
        </p:spPr>
        <p:txBody>
          <a:bodyPr wrap="square" bIns="0" anchor="ctr" anchorCtr="0">
            <a:normAutofit lnSpcReduction="10000"/>
          </a:bodyPr>
          <a:p>
            <a:pPr algn="ctr"/>
            <a:r>
              <a:rPr lang="en-US" altLang="zh-CN" sz="2400" spc="300" dirty="0">
                <a:ln w="12700">
                  <a:noFill/>
                </a:ln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02</a:t>
            </a:r>
            <a:endParaRPr lang="en-US" altLang="zh-CN" sz="2400" spc="300" dirty="0">
              <a:ln w="12700">
                <a:noFill/>
              </a:ln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110" name="图片 109" descr="343538343130363b343538383334313bb1fdd7b4cdbc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6994794" y="2506632"/>
            <a:ext cx="663228" cy="662640"/>
          </a:xfrm>
          <a:prstGeom prst="rect">
            <a:avLst/>
          </a:prstGeom>
        </p:spPr>
      </p:pic>
      <p:sp>
        <p:nvSpPr>
          <p:cNvPr id="111" name="文本框 110"/>
          <p:cNvSpPr txBox="1"/>
          <p:nvPr>
            <p:custDataLst>
              <p:tags r:id="rId21"/>
            </p:custDataLst>
          </p:nvPr>
        </p:nvSpPr>
        <p:spPr>
          <a:xfrm>
            <a:off x="6359201" y="3210430"/>
            <a:ext cx="1933827" cy="1280594"/>
          </a:xfrm>
          <a:prstGeom prst="rect">
            <a:avLst/>
          </a:prstGeom>
          <a:noFill/>
        </p:spPr>
        <p:txBody>
          <a:bodyPr wrap="square" lIns="144145" tIns="144145" rIns="144145" bIns="46990" rtlCol="0" anchor="ctr" anchorCtr="0">
            <a:noAutofit/>
          </a:bodyPr>
          <a:p>
            <a:pPr lvl="0" algn="ctr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zh-CN" sz="2800" b="1" kern="0" spc="150" dirty="0">
                <a:uFillTx/>
                <a:latin typeface="+mj-ea"/>
                <a:ea typeface="+mj-ea"/>
                <a:cs typeface="思源黑体 CN Regular" panose="020B0500000000000000" charset="-122"/>
                <a:sym typeface="+mn-ea"/>
              </a:rPr>
              <a:t>常见异常排尿的原因和处理</a:t>
            </a:r>
            <a:endParaRPr lang="zh-CN" altLang="zh-CN" sz="2800" b="1" kern="0" spc="150" dirty="0">
              <a:uFillTx/>
              <a:latin typeface="+mj-ea"/>
              <a:ea typeface="+mj-ea"/>
              <a:cs typeface="思源黑体 CN Regular" panose="020B0500000000000000" charset="-122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569595" y="2063750"/>
            <a:ext cx="10523220" cy="30130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       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一般来说，婴幼儿</a:t>
            </a:r>
            <a:r>
              <a:rPr lang="zh-CN" altLang="en-US" sz="2400" spc="0">
                <a:solidFill>
                  <a:srgbClr val="FF0000"/>
                </a:solidFill>
                <a:latin typeface="+mn-lt"/>
                <a:cs typeface="+mn-cs"/>
              </a:rPr>
              <a:t>出生1个月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时，一天排尿</a:t>
            </a:r>
            <a:r>
              <a:rPr lang="zh-CN" altLang="en-US" sz="2400" spc="0">
                <a:solidFill>
                  <a:srgbClr val="FF0000"/>
                </a:solidFill>
                <a:latin typeface="+mn-lt"/>
                <a:cs typeface="+mn-cs"/>
              </a:rPr>
              <a:t>约14次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；</a:t>
            </a:r>
            <a:r>
              <a:rPr lang="zh-CN" altLang="en-US" sz="2400" spc="0">
                <a:solidFill>
                  <a:srgbClr val="FF0000"/>
                </a:solidFill>
                <a:latin typeface="+mn-lt"/>
                <a:cs typeface="+mn-cs"/>
              </a:rPr>
              <a:t>3～6个月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时，一天排尿</a:t>
            </a:r>
            <a:r>
              <a:rPr lang="zh-CN" altLang="en-US" sz="2400" spc="0">
                <a:solidFill>
                  <a:srgbClr val="FF0000"/>
                </a:solidFill>
                <a:latin typeface="+mn-lt"/>
                <a:cs typeface="+mn-cs"/>
              </a:rPr>
              <a:t>约20次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；</a:t>
            </a:r>
            <a:r>
              <a:rPr lang="zh-CN" altLang="en-US" sz="2400" spc="0">
                <a:solidFill>
                  <a:srgbClr val="FF0000"/>
                </a:solidFill>
                <a:latin typeface="+mn-lt"/>
                <a:cs typeface="+mn-cs"/>
              </a:rPr>
              <a:t>6～12个月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时，一天排尿</a:t>
            </a:r>
            <a:r>
              <a:rPr lang="zh-CN" altLang="en-US" sz="2400" spc="0">
                <a:solidFill>
                  <a:srgbClr val="FF0000"/>
                </a:solidFill>
                <a:latin typeface="+mn-lt"/>
                <a:cs typeface="+mn-cs"/>
              </a:rPr>
              <a:t>约15～16次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；</a:t>
            </a:r>
            <a:r>
              <a:rPr lang="zh-CN" altLang="en-US" sz="2400" spc="0">
                <a:solidFill>
                  <a:srgbClr val="FF0000"/>
                </a:solidFill>
                <a:latin typeface="+mn-lt"/>
                <a:cs typeface="+mn-cs"/>
              </a:rPr>
              <a:t>1～2岁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时，一天排尿</a:t>
            </a:r>
            <a:r>
              <a:rPr lang="zh-CN" altLang="en-US" sz="2400" spc="0">
                <a:solidFill>
                  <a:srgbClr val="FF0000"/>
                </a:solidFill>
                <a:latin typeface="+mn-lt"/>
                <a:cs typeface="+mn-cs"/>
              </a:rPr>
              <a:t>约12次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；</a:t>
            </a:r>
            <a:r>
              <a:rPr lang="zh-CN" altLang="en-US" sz="2400" spc="0">
                <a:solidFill>
                  <a:srgbClr val="FF0000"/>
                </a:solidFill>
                <a:latin typeface="+mn-lt"/>
                <a:cs typeface="+mn-cs"/>
              </a:rPr>
              <a:t>2～3岁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时，一天排尿</a:t>
            </a:r>
            <a:r>
              <a:rPr lang="zh-CN" altLang="en-US" sz="2400" spc="0">
                <a:solidFill>
                  <a:srgbClr val="FF0000"/>
                </a:solidFill>
                <a:latin typeface="+mn-lt"/>
                <a:cs typeface="+mn-cs"/>
              </a:rPr>
              <a:t>约10次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。随着婴幼儿月龄的增加，其排尿次数逐渐减少。</a:t>
            </a:r>
            <a:endParaRPr lang="zh-CN" altLang="en-US" sz="2400" spc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2" name="Title 6"/>
          <p:cNvSpPr txBox="1"/>
          <p:nvPr>
            <p:custDataLst>
              <p:tags r:id="rId9"/>
            </p:custDataLst>
          </p:nvPr>
        </p:nvSpPr>
        <p:spPr>
          <a:xfrm>
            <a:off x="569664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（一）婴幼儿排尿的特点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419100" y="1409065"/>
            <a:ext cx="11583670" cy="4777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1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     </a:t>
            </a: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cs typeface="+mn-cs"/>
              </a:rPr>
              <a:t>  1.婴幼儿排尿次数增加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cs typeface="+mn-cs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cs typeface="+mn-cs"/>
            </a:endParaRPr>
          </a:p>
          <a:p>
            <a:pPr marL="342900" indent="-34290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婴幼儿排尿次数可能会因为天气原因有所增加</a:t>
            </a:r>
            <a:r>
              <a:rPr lang="zh-CN" altLang="en-US"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、</a:t>
            </a:r>
            <a:r>
              <a:rPr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婴幼儿可能会因为情绪紧张引发尿频</a:t>
            </a:r>
            <a:r>
              <a:rPr lang="zh-CN" altLang="en-US"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这是正常现象</a:t>
            </a:r>
            <a:r>
              <a:rPr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。</a:t>
            </a:r>
            <a:endParaRPr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  <a:p>
            <a:pPr marL="342900" indent="-34290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婴幼儿身体的疾病</a:t>
            </a:r>
            <a:r>
              <a:rPr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如尿道口炎、膀胱炎等</a:t>
            </a:r>
            <a:r>
              <a:rPr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也可能会导致婴幼儿排尿次数增加，需尽早就医。</a:t>
            </a:r>
            <a:endParaRPr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    </a:t>
            </a:r>
            <a:endParaRPr lang="zh-CN" altLang="en-US"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9"/>
            </p:custDataLst>
          </p:nvPr>
        </p:nvSpPr>
        <p:spPr>
          <a:xfrm>
            <a:off x="569664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（二）常见异常排尿的原因和处理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419100" y="1206500"/>
            <a:ext cx="11583670" cy="4777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1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     </a:t>
            </a: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cs typeface="+mn-cs"/>
              </a:rPr>
              <a:t> </a:t>
            </a:r>
            <a:r>
              <a:rPr lang="zh-CN" altLang="en-US" sz="2800" spc="1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cs typeface="+mn-cs"/>
                <a:sym typeface="+mn-ea"/>
              </a:rPr>
              <a:t>2.婴幼儿排尿中的误区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cs typeface="+mn-cs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  </a:t>
            </a:r>
            <a:endParaRPr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  <a:p>
            <a:pPr marL="342900" indent="-34290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婴幼儿肾脏功能不够健全，食物中蔬菜、水果中含的一些无机盐成分遇冷出现结晶沉淀，导致婴幼儿在寒冷季节尿色为乳白色，过一会变成乳白色浑浊液体，这是正常现象。</a:t>
            </a:r>
            <a:endParaRPr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  <a:p>
            <a:pPr marL="342900" indent="-34290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婴幼儿2～2.5岁时，虽然白天可以控制排尿，但夜间仍有无意识的排尿，是一种正常生理现象</a:t>
            </a:r>
            <a:r>
              <a:rPr lang="zh-CN" altLang="en-US"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。</a:t>
            </a:r>
            <a:endParaRPr lang="zh-CN" altLang="en-US"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9"/>
            </p:custDataLst>
          </p:nvPr>
        </p:nvSpPr>
        <p:spPr>
          <a:xfrm>
            <a:off x="569664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（二）常见异常排尿的原因和处理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569595" y="1586865"/>
            <a:ext cx="10699115" cy="33286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大便是食物和水经消化吸收后剩余的残渣而形成，婴幼儿大便的次数和性质常反映着胃肠道的生理与病理状态，反映婴幼儿的身体状况，所以观察婴幼儿的大便非常重要。</a:t>
            </a:r>
            <a:endParaRPr lang="zh-CN" altLang="en-US" sz="2400" spc="0">
              <a:solidFill>
                <a:schemeClr val="dk1"/>
              </a:solidFill>
              <a:latin typeface="+mn-lt"/>
              <a:cs typeface="+mn-cs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婴幼儿正常的大便是没有黏液、脓血和寄生虫的，且颜色为黄色和棕黄色，可能会因为饮食类型不同而有所变化。</a:t>
            </a:r>
            <a:endParaRPr lang="zh-CN" altLang="en-US" sz="2400" spc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2" name="Title 6"/>
          <p:cNvSpPr txBox="1"/>
          <p:nvPr>
            <p:custDataLst>
              <p:tags r:id="rId9"/>
            </p:custDataLst>
          </p:nvPr>
        </p:nvSpPr>
        <p:spPr>
          <a:xfrm>
            <a:off x="569664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三、排便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569664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（一）婴幼儿不同年龄段的大便排泄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9"/>
            </p:custDataLst>
          </p:nvPr>
        </p:nvGraphicFramePr>
        <p:xfrm>
          <a:off x="1035050" y="1604010"/>
          <a:ext cx="10043160" cy="3890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7720"/>
                <a:gridCol w="3347720"/>
                <a:gridCol w="3347720"/>
              </a:tblGrid>
              <a:tr h="5988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000" b="0" smtClean="0">
                          <a:ln w="3175">
                            <a:noFill/>
                          </a:ln>
                          <a:solidFill>
                            <a:schemeClr val="dk1"/>
                          </a:solidFill>
                          <a:effectLst/>
                        </a:rPr>
                        <a:t>新生儿胎便</a:t>
                      </a:r>
                      <a:endParaRPr lang="zh-CN" altLang="en-US" sz="2000" b="0" smtClean="0">
                        <a:ln w="3175">
                          <a:noFill/>
                        </a:ln>
                        <a:solidFill>
                          <a:schemeClr val="dk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000" b="0" smtClean="0">
                          <a:ln w="3175">
                            <a:noFill/>
                          </a:ln>
                          <a:solidFill>
                            <a:schemeClr val="dk1"/>
                          </a:solidFill>
                          <a:effectLst/>
                        </a:rPr>
                        <a:t>母乳喂养的婴幼儿大便 </a:t>
                      </a:r>
                      <a:endParaRPr lang="zh-CN" altLang="en-US" sz="2000" b="0" smtClean="0">
                        <a:ln w="3175">
                          <a:noFill/>
                        </a:ln>
                        <a:solidFill>
                          <a:schemeClr val="dk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2000" b="0" smtClean="0">
                          <a:ln w="3175">
                            <a:noFill/>
                          </a:ln>
                          <a:solidFill>
                            <a:schemeClr val="dk1"/>
                          </a:solidFill>
                          <a:effectLst/>
                        </a:rPr>
                        <a:t>人工喂养的婴幼儿大便</a:t>
                      </a:r>
                      <a:endParaRPr lang="zh-CN" altLang="en-US" sz="2000" b="0" smtClean="0">
                        <a:ln w="3175">
                          <a:noFill/>
                        </a:ln>
                        <a:solidFill>
                          <a:schemeClr val="dk1"/>
                        </a:solidFill>
                        <a:effectLst/>
                      </a:endParaRPr>
                    </a:p>
                  </a:txBody>
                  <a:tcPr/>
                </a:tc>
              </a:tr>
              <a:tr h="2567940">
                <a:tc>
                  <a:txBody>
                    <a:bodyPr/>
                    <a:p>
                      <a:pPr marL="342900" indent="-342900" algn="just">
                        <a:lnSpc>
                          <a:spcPct val="150000"/>
                        </a:lnSpc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新生儿多数在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出生24小时内排胎便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，胎便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呈墨绿色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，略带黏液，一般在2～3天内排尽。</a:t>
                      </a:r>
                      <a:endParaRPr lang="zh-CN" altLang="en-US" sz="2000" smtClean="0">
                        <a:ln w="3175">
                          <a:noFill/>
                        </a:ln>
                        <a:effectLst/>
                      </a:endParaRPr>
                    </a:p>
                    <a:p>
                      <a:pPr marL="342900" indent="-342900" algn="just">
                        <a:lnSpc>
                          <a:spcPct val="150000"/>
                        </a:lnSpc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如超过24小时仍未见胎便排除，则需要检查消化道看是否有畸形。 </a:t>
                      </a:r>
                      <a:endParaRPr lang="zh-CN" altLang="en-US" sz="2000" smtClean="0">
                        <a:ln w="3175">
                          <a:noFill/>
                        </a:ln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342900" indent="-342900" algn="just">
                        <a:lnSpc>
                          <a:spcPct val="150000"/>
                        </a:lnSpc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纯母乳喂养的婴幼儿排出的大便颜色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呈黄色或金黄色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，有时会稀薄，大约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每天排2—5次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，添加辅食之后排便次数相对减少。</a:t>
                      </a:r>
                      <a:endParaRPr lang="zh-CN" altLang="en-US" sz="2000" smtClean="0">
                        <a:ln w="3175">
                          <a:noFill/>
                        </a:ln>
                        <a:effectLst/>
                      </a:endParaRPr>
                    </a:p>
                    <a:p>
                      <a:pPr marL="342900" indent="-342900" algn="just">
                        <a:lnSpc>
                          <a:spcPct val="150000"/>
                        </a:lnSpc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000" smtClean="0">
                          <a:ln w="3175"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一岁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以后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逐渐形成规律性大便，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约一天一次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。</a:t>
                      </a:r>
                      <a:endParaRPr lang="zh-CN" altLang="en-US" sz="2000" smtClean="0">
                        <a:ln w="3175">
                          <a:noFill/>
                        </a:ln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342900" indent="-342900" algn="just">
                        <a:lnSpc>
                          <a:spcPct val="150000"/>
                        </a:lnSpc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人工喂养的婴幼儿大便颜色呈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淡黄色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，干燥、略带气味。</a:t>
                      </a:r>
                      <a:endParaRPr lang="zh-CN" altLang="en-US" sz="2000" smtClean="0">
                        <a:ln w="3175">
                          <a:noFill/>
                        </a:ln>
                        <a:effectLst/>
                      </a:endParaRPr>
                    </a:p>
                    <a:p>
                      <a:pPr marL="342900" indent="-342900" algn="just">
                        <a:lnSpc>
                          <a:spcPct val="150000"/>
                        </a:lnSpc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人工喂养的婴幼儿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每天排便次数为1—2次</a:t>
                      </a:r>
                      <a:r>
                        <a:rPr lang="zh-CN" altLang="en-US" sz="2000" smtClean="0">
                          <a:ln w="3175">
                            <a:noFill/>
                          </a:ln>
                          <a:effectLst/>
                        </a:rPr>
                        <a:t>，个别幼儿隔天排便一次。</a:t>
                      </a:r>
                      <a:endParaRPr lang="zh-CN" altLang="en-US" sz="2000" smtClean="0">
                        <a:ln w="3175">
                          <a:noFill/>
                        </a:ln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（二）异常大便排泄的原因和预防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: 圆角 10"/>
          <p:cNvSpPr/>
          <p:nvPr>
            <p:custDataLst>
              <p:tags r:id="rId10"/>
            </p:custDataLst>
          </p:nvPr>
        </p:nvSpPr>
        <p:spPr>
          <a:xfrm>
            <a:off x="3116558" y="2199713"/>
            <a:ext cx="2117273" cy="2915733"/>
          </a:xfrm>
          <a:prstGeom prst="roundRect">
            <a:avLst>
              <a:gd name="adj" fmla="val 9199"/>
            </a:avLst>
          </a:prstGeom>
          <a:gradFill>
            <a:gsLst>
              <a:gs pos="100000">
                <a:srgbClr val="026CD4">
                  <a:lumMod val="20000"/>
                  <a:lumOff val="80000"/>
                  <a:alpha val="20000"/>
                </a:srgbClr>
              </a:gs>
              <a:gs pos="0">
                <a:srgbClr val="008BFF">
                  <a:lumMod val="20000"/>
                  <a:lumOff val="80000"/>
                </a:srgbClr>
              </a:gs>
            </a:gsLst>
            <a:lin ang="5400000" scaled="0"/>
          </a:gradFill>
          <a:ln w="19050">
            <a:gradFill flip="none" rotWithShape="1">
              <a:gsLst>
                <a:gs pos="19000">
                  <a:srgbClr val="026CD4">
                    <a:lumMod val="20000"/>
                    <a:lumOff val="80000"/>
                    <a:alpha val="20000"/>
                  </a:srgbClr>
                </a:gs>
                <a:gs pos="100000">
                  <a:srgbClr val="026CD4"/>
                </a:gs>
              </a:gsLst>
              <a:lin ang="15960000" scaled="1"/>
              <a:tileRect/>
            </a:gradFill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endParaRPr lang="zh-CN" altLang="en-US" sz="1400" dirty="0">
              <a:latin typeface="+mn-ea"/>
              <a:cs typeface="思源黑体 CN Bold" panose="020B0800000000000000" charset="-122"/>
            </a:endParaRPr>
          </a:p>
        </p:txBody>
      </p:sp>
      <p:sp>
        <p:nvSpPr>
          <p:cNvPr id="101" name="圆角矩形 100"/>
          <p:cNvSpPr/>
          <p:nvPr>
            <p:custDataLst>
              <p:tags r:id="rId11"/>
            </p:custDataLst>
          </p:nvPr>
        </p:nvSpPr>
        <p:spPr>
          <a:xfrm>
            <a:off x="4473000" y="1891030"/>
            <a:ext cx="938985" cy="615602"/>
          </a:xfrm>
          <a:prstGeom prst="roundRect">
            <a:avLst/>
          </a:prstGeom>
          <a:gradFill>
            <a:gsLst>
              <a:gs pos="21000">
                <a:srgbClr val="026CD4"/>
              </a:gs>
              <a:gs pos="100000">
                <a:srgbClr val="026CD4">
                  <a:lumMod val="40000"/>
                  <a:lumOff val="60000"/>
                </a:srgbClr>
              </a:gs>
            </a:gsLst>
            <a:lin ang="10800000" scaled="1"/>
          </a:gradFill>
          <a:ln w="22225">
            <a:solidFill>
              <a:srgbClr val="FFFFFF"/>
            </a:solidFill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026CD4">
              <a:tint val="50000"/>
              <a:hueOff val="0"/>
              <a:satOff val="0"/>
              <a:lumOff val="0"/>
              <a:alphaOff val="0"/>
            </a:srgbClr>
          </a:fillRef>
          <a:effectRef idx="0">
            <a:srgbClr val="026CD4">
              <a:tint val="50000"/>
              <a:hueOff val="0"/>
              <a:satOff val="0"/>
              <a:lumOff val="0"/>
              <a:alphaOff val="0"/>
            </a:srgbClr>
          </a:effectRef>
          <a:fontRef idx="minor">
            <a:srgbClr val="FFFFFF">
              <a:hueOff val="0"/>
              <a:satOff val="0"/>
              <a:lumOff val="0"/>
              <a:alphaOff val="0"/>
            </a:srgbClr>
          </a:fontRef>
        </p:style>
      </p:sp>
      <p:sp>
        <p:nvSpPr>
          <p:cNvPr id="102" name="文本框 101"/>
          <p:cNvSpPr txBox="1"/>
          <p:nvPr>
            <p:custDataLst>
              <p:tags r:id="rId12"/>
            </p:custDataLst>
          </p:nvPr>
        </p:nvSpPr>
        <p:spPr>
          <a:xfrm>
            <a:off x="4578834" y="2006272"/>
            <a:ext cx="728492" cy="383943"/>
          </a:xfrm>
          <a:prstGeom prst="rect">
            <a:avLst/>
          </a:prstGeom>
          <a:noFill/>
        </p:spPr>
        <p:txBody>
          <a:bodyPr wrap="square" bIns="0" anchor="ctr" anchorCtr="0">
            <a:normAutofit lnSpcReduction="10000"/>
          </a:bodyPr>
          <a:p>
            <a:pPr algn="ctr"/>
            <a:r>
              <a:rPr lang="en-US" altLang="zh-CN" sz="2400" spc="300" dirty="0">
                <a:ln w="12700">
                  <a:noFill/>
                </a:ln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01</a:t>
            </a:r>
            <a:endParaRPr lang="en-US" altLang="zh-CN" sz="2400" spc="300" dirty="0">
              <a:ln w="12700">
                <a:noFill/>
              </a:ln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103" name="文本框 102"/>
          <p:cNvSpPr txBox="1"/>
          <p:nvPr>
            <p:custDataLst>
              <p:tags r:id="rId13"/>
            </p:custDataLst>
          </p:nvPr>
        </p:nvSpPr>
        <p:spPr>
          <a:xfrm>
            <a:off x="3116580" y="3546475"/>
            <a:ext cx="2085975" cy="750570"/>
          </a:xfrm>
          <a:prstGeom prst="rect">
            <a:avLst/>
          </a:prstGeom>
          <a:noFill/>
        </p:spPr>
        <p:txBody>
          <a:bodyPr wrap="square" lIns="144145" tIns="144145" rIns="144145" bIns="46990" rtlCol="0" anchor="ctr" anchorCtr="0">
            <a:spAutoFit/>
          </a:bodyPr>
          <a:p>
            <a:pPr lvl="0" algn="ctr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zh-CN" sz="2800" b="1" kern="0" spc="150" dirty="0">
                <a:solidFill>
                  <a:schemeClr val="tx1"/>
                </a:solidFill>
                <a:uFillTx/>
                <a:latin typeface="+mj-ea"/>
                <a:ea typeface="+mj-ea"/>
                <a:cs typeface="思源黑体 CN Regular" panose="020B0500000000000000" charset="-122"/>
                <a:sym typeface="+mn-ea"/>
              </a:rPr>
              <a:t>便秘</a:t>
            </a:r>
            <a:endParaRPr lang="zh-CN" altLang="zh-CN" sz="2800" b="1" kern="0" spc="150" dirty="0">
              <a:solidFill>
                <a:schemeClr val="tx1"/>
              </a:solidFill>
              <a:uFillTx/>
              <a:latin typeface="+mj-ea"/>
              <a:ea typeface="+mj-ea"/>
              <a:cs typeface="思源黑体 CN Regular" panose="020B0500000000000000" charset="-122"/>
              <a:sym typeface="+mn-ea"/>
            </a:endParaRPr>
          </a:p>
        </p:txBody>
      </p:sp>
      <p:pic>
        <p:nvPicPr>
          <p:cNvPr id="104" name="图片 103" descr="343538343130363b343538383239363bd7f8b1ea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844462" y="2524272"/>
            <a:ext cx="662640" cy="662640"/>
          </a:xfrm>
          <a:prstGeom prst="rect">
            <a:avLst/>
          </a:prstGeom>
        </p:spPr>
      </p:pic>
      <p:sp>
        <p:nvSpPr>
          <p:cNvPr id="107" name="矩形: 圆角 12"/>
          <p:cNvSpPr/>
          <p:nvPr>
            <p:custDataLst>
              <p:tags r:id="rId16"/>
            </p:custDataLst>
          </p:nvPr>
        </p:nvSpPr>
        <p:spPr>
          <a:xfrm rot="10800000">
            <a:off x="6241607" y="2199713"/>
            <a:ext cx="2117273" cy="2915733"/>
          </a:xfrm>
          <a:prstGeom prst="roundRect">
            <a:avLst>
              <a:gd name="adj" fmla="val 8577"/>
            </a:avLst>
          </a:prstGeom>
          <a:gradFill>
            <a:gsLst>
              <a:gs pos="100000">
                <a:srgbClr val="FFFFFF">
                  <a:alpha val="20000"/>
                </a:srgbClr>
              </a:gs>
              <a:gs pos="5000">
                <a:srgbClr val="007ADD">
                  <a:lumMod val="20000"/>
                  <a:lumOff val="80000"/>
                </a:srgbClr>
              </a:gs>
            </a:gsLst>
            <a:lin ang="5400000" scaled="0"/>
          </a:gradFill>
          <a:ln w="19050">
            <a:gradFill flip="none" rotWithShape="1">
              <a:gsLst>
                <a:gs pos="22000">
                  <a:srgbClr val="007ADD">
                    <a:alpha val="20000"/>
                  </a:srgbClr>
                </a:gs>
                <a:gs pos="100000">
                  <a:srgbClr val="007ADD"/>
                </a:gs>
              </a:gsLst>
              <a:lin ang="16200000" scaled="1"/>
              <a:tileRect/>
            </a:gradFill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endParaRPr lang="zh-CN" altLang="en-US" sz="1400" dirty="0">
              <a:latin typeface="+mn-ea"/>
              <a:cs typeface="思源黑体 CN Bold" panose="020B0800000000000000" charset="-122"/>
            </a:endParaRPr>
          </a:p>
        </p:txBody>
      </p:sp>
      <p:sp>
        <p:nvSpPr>
          <p:cNvPr id="108" name="圆角矩形 107"/>
          <p:cNvSpPr/>
          <p:nvPr>
            <p:custDataLst>
              <p:tags r:id="rId17"/>
            </p:custDataLst>
          </p:nvPr>
        </p:nvSpPr>
        <p:spPr>
          <a:xfrm>
            <a:off x="7567475" y="1891030"/>
            <a:ext cx="938985" cy="615602"/>
          </a:xfrm>
          <a:prstGeom prst="roundRect">
            <a:avLst/>
          </a:prstGeom>
          <a:gradFill>
            <a:gsLst>
              <a:gs pos="36000">
                <a:srgbClr val="007ADD"/>
              </a:gs>
              <a:gs pos="100000">
                <a:srgbClr val="007ADD">
                  <a:lumMod val="60000"/>
                  <a:lumOff val="40000"/>
                </a:srgbClr>
              </a:gs>
            </a:gsLst>
            <a:lin ang="10800000" scaled="1"/>
          </a:gradFill>
          <a:ln w="22225">
            <a:solidFill>
              <a:srgbClr val="FFFFFF"/>
            </a:solidFill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026CD4">
              <a:tint val="50000"/>
              <a:hueOff val="0"/>
              <a:satOff val="0"/>
              <a:lumOff val="0"/>
              <a:alphaOff val="0"/>
            </a:srgbClr>
          </a:fillRef>
          <a:effectRef idx="0">
            <a:srgbClr val="026CD4">
              <a:tint val="50000"/>
              <a:hueOff val="0"/>
              <a:satOff val="0"/>
              <a:lumOff val="0"/>
              <a:alphaOff val="0"/>
            </a:srgbClr>
          </a:effectRef>
          <a:fontRef idx="minor">
            <a:srgbClr val="FFFFFF">
              <a:hueOff val="0"/>
              <a:satOff val="0"/>
              <a:lumOff val="0"/>
              <a:alphaOff val="0"/>
            </a:srgbClr>
          </a:fontRef>
        </p:style>
      </p:sp>
      <p:sp>
        <p:nvSpPr>
          <p:cNvPr id="109" name="文本框 108"/>
          <p:cNvSpPr txBox="1"/>
          <p:nvPr>
            <p:custDataLst>
              <p:tags r:id="rId18"/>
            </p:custDataLst>
          </p:nvPr>
        </p:nvSpPr>
        <p:spPr>
          <a:xfrm>
            <a:off x="7672133" y="2006272"/>
            <a:ext cx="728492" cy="383943"/>
          </a:xfrm>
          <a:prstGeom prst="rect">
            <a:avLst/>
          </a:prstGeom>
          <a:noFill/>
        </p:spPr>
        <p:txBody>
          <a:bodyPr wrap="square" bIns="0" anchor="ctr" anchorCtr="0">
            <a:normAutofit lnSpcReduction="10000"/>
          </a:bodyPr>
          <a:p>
            <a:pPr algn="ctr"/>
            <a:r>
              <a:rPr lang="en-US" altLang="zh-CN" sz="2400" spc="300" dirty="0">
                <a:ln w="12700">
                  <a:noFill/>
                </a:ln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02</a:t>
            </a:r>
            <a:endParaRPr lang="en-US" altLang="zh-CN" sz="2400" spc="300" dirty="0">
              <a:ln w="12700">
                <a:noFill/>
              </a:ln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110" name="图片 109" descr="343538343130363b343538383334313bb1fdd7b4cdbc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6994794" y="2506632"/>
            <a:ext cx="663228" cy="662640"/>
          </a:xfrm>
          <a:prstGeom prst="rect">
            <a:avLst/>
          </a:prstGeom>
        </p:spPr>
      </p:pic>
      <p:sp>
        <p:nvSpPr>
          <p:cNvPr id="111" name="文本框 110"/>
          <p:cNvSpPr txBox="1"/>
          <p:nvPr>
            <p:custDataLst>
              <p:tags r:id="rId21"/>
            </p:custDataLst>
          </p:nvPr>
        </p:nvSpPr>
        <p:spPr>
          <a:xfrm>
            <a:off x="6359201" y="3210430"/>
            <a:ext cx="1933827" cy="1280594"/>
          </a:xfrm>
          <a:prstGeom prst="rect">
            <a:avLst/>
          </a:prstGeom>
          <a:noFill/>
        </p:spPr>
        <p:txBody>
          <a:bodyPr wrap="square" lIns="144145" tIns="144145" rIns="144145" bIns="46990" rtlCol="0" anchor="ctr" anchorCtr="0">
            <a:noAutofit/>
          </a:bodyPr>
          <a:p>
            <a:pPr lvl="0" algn="ctr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zh-CN" sz="2800" b="1" kern="0" spc="150" dirty="0">
                <a:uFillTx/>
                <a:latin typeface="+mj-ea"/>
                <a:ea typeface="+mj-ea"/>
                <a:cs typeface="思源黑体 CN Regular" panose="020B0500000000000000" charset="-122"/>
                <a:sym typeface="+mn-ea"/>
              </a:rPr>
              <a:t>腹泻</a:t>
            </a:r>
            <a:endParaRPr lang="zh-CN" altLang="zh-CN" sz="2800" b="1" kern="0" spc="150" dirty="0">
              <a:uFillTx/>
              <a:latin typeface="+mj-ea"/>
              <a:ea typeface="+mj-ea"/>
              <a:cs typeface="思源黑体 CN Regular" panose="020B0500000000000000" charset="-122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569664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1.便秘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569595" y="1586865"/>
            <a:ext cx="10699115" cy="33286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2400" spc="0">
                <a:solidFill>
                  <a:schemeClr val="dk1"/>
                </a:solidFill>
                <a:latin typeface="+mn-lt"/>
                <a:cs typeface="+mn-cs"/>
              </a:rPr>
              <a:t>        </a:t>
            </a:r>
            <a:r>
              <a:rPr lang="zh-CN" altLang="en-US" sz="2400" spc="0">
                <a:solidFill>
                  <a:schemeClr val="dk1"/>
                </a:solidFill>
                <a:latin typeface="+mn-lt"/>
                <a:cs typeface="+mn-cs"/>
              </a:rPr>
              <a:t>便秘主要指的是排便频率减少，通常超过3～4天不排大便则为便秘。长时间不排大便导致粪便在肠道中停留时间过长，变得干、硬，从而造成排便的次数减少、排便困难。</a:t>
            </a:r>
            <a:endParaRPr lang="zh-CN" altLang="en-US" sz="2400" spc="0">
              <a:solidFill>
                <a:schemeClr val="dk1"/>
              </a:solidFill>
              <a:latin typeface="+mn-lt"/>
              <a:cs typeface="+mn-cs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569664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1.便秘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9"/>
            </p:custDataLst>
          </p:nvPr>
        </p:nvGraphicFramePr>
        <p:xfrm>
          <a:off x="915670" y="1014730"/>
          <a:ext cx="10557510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9170"/>
                <a:gridCol w="3519170"/>
                <a:gridCol w="3519170"/>
              </a:tblGrid>
              <a:tr h="502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原因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预防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处理</a:t>
                      </a:r>
                      <a:endParaRPr lang="zh-CN" altLang="en-US"/>
                    </a:p>
                  </a:txBody>
                  <a:tcPr/>
                </a:tc>
              </a:tr>
              <a:tr h="4678680">
                <a:tc>
                  <a:txBody>
                    <a:bodyPr/>
                    <a:p>
                      <a:pPr marL="285750" indent="-285750" algn="just" fontAlgn="auto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CN" altLang="en-US"/>
                        <a:t>婴幼儿便秘产生的原因很多，如配餐不合理、生活不规律以及疾病等其他因素。</a:t>
                      </a:r>
                      <a:endParaRPr lang="zh-CN" altLang="en-US"/>
                    </a:p>
                    <a:p>
                      <a:pPr marL="285750" indent="-285750" algn="just" fontAlgn="auto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CN" altLang="en-US"/>
                        <a:t>此外，其他因素如发烧、营养不良、佝偻病、腹腔疾病等疾病也会使肠蠕动减弱，导致婴幼儿便秘。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marL="285750" indent="-285750" algn="just" fontAlgn="auto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CN" altLang="en-US"/>
                        <a:t>依赖母乳喂养的婴幼儿便秘，建议调整母亲的膳食结构，多吃</a:t>
                      </a:r>
                      <a:r>
                        <a:rPr lang="zh-CN" altLang="en-US"/>
                        <a:t>果蔬。</a:t>
                      </a:r>
                      <a:endParaRPr lang="zh-CN" altLang="en-US"/>
                    </a:p>
                    <a:p>
                      <a:pPr marL="285750" indent="-285750" algn="just" fontAlgn="auto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CN" altLang="en-US"/>
                        <a:t>依赖配方奶粉的婴幼儿便秘，要严格按照冲调说明实行。</a:t>
                      </a:r>
                      <a:endParaRPr lang="zh-CN" altLang="en-US"/>
                    </a:p>
                    <a:p>
                      <a:pPr marL="285750" indent="-285750" algn="just" fontAlgn="auto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CN" altLang="en-US"/>
                        <a:t>帮助婴幼儿养成定时排大便的习惯。及时添加果泥、菜泥、碎菜等较大颗粒的食品。</a:t>
                      </a:r>
                      <a:endParaRPr lang="zh-CN" altLang="en-US"/>
                    </a:p>
                    <a:p>
                      <a:pPr marL="285750" indent="-285750" algn="just" fontAlgn="auto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CN" altLang="en-US"/>
                        <a:t>坚持抚触、主被动操、户外活动等，增加婴幼儿活动量。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marL="285750" indent="-285750" algn="just" fontAlgn="auto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CN" altLang="en-US"/>
                        <a:t>用消毒棉签蘸消毒过的植物油，轻轻刺激婴幼儿的肛门；或开塞露塞入肛门。</a:t>
                      </a:r>
                      <a:endParaRPr lang="zh-CN" altLang="en-US"/>
                    </a:p>
                    <a:p>
                      <a:pPr marL="285750" indent="-285750" algn="just" fontAlgn="auto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CN" altLang="en-US"/>
                        <a:t>在婴幼儿排大便前，以婴幼儿的脐孔为中心，顺时针方向按摩婴幼儿的腹部。</a:t>
                      </a:r>
                      <a:endParaRPr lang="zh-CN" altLang="en-US"/>
                    </a:p>
                    <a:p>
                      <a:pPr marL="285750" indent="-285750" algn="just" fontAlgn="auto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CN" altLang="en-US"/>
                        <a:t>症状较轻时，成人可以在温水中加入小檗碱，让婴幼儿坐浴，坐浴后肛门涂上少量金霉素软膏并保持局部清洁。（此方法仅用于6个月以上的婴幼儿）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2505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1.了解婴幼儿排便的生理特点；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2.知道二便护理的过程中的注意事项。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1.掌握更换尿布和纸尿裤的方法；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2.能够培养婴幼儿良好的大小便习惯。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  <p:bldP spid="5" grpId="10"/>
      <p:bldP spid="5" grpId="1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四、良好排便习惯的培养与便后清洁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: 圆角 10"/>
          <p:cNvSpPr/>
          <p:nvPr>
            <p:custDataLst>
              <p:tags r:id="rId10"/>
            </p:custDataLst>
          </p:nvPr>
        </p:nvSpPr>
        <p:spPr>
          <a:xfrm>
            <a:off x="3116558" y="2199713"/>
            <a:ext cx="2117273" cy="2915733"/>
          </a:xfrm>
          <a:prstGeom prst="roundRect">
            <a:avLst>
              <a:gd name="adj" fmla="val 9199"/>
            </a:avLst>
          </a:prstGeom>
          <a:gradFill>
            <a:gsLst>
              <a:gs pos="100000">
                <a:srgbClr val="026CD4">
                  <a:lumMod val="20000"/>
                  <a:lumOff val="80000"/>
                  <a:alpha val="20000"/>
                </a:srgbClr>
              </a:gs>
              <a:gs pos="0">
                <a:srgbClr val="008BFF">
                  <a:lumMod val="20000"/>
                  <a:lumOff val="80000"/>
                </a:srgbClr>
              </a:gs>
            </a:gsLst>
            <a:lin ang="5400000" scaled="0"/>
          </a:gradFill>
          <a:ln w="19050">
            <a:gradFill flip="none" rotWithShape="1">
              <a:gsLst>
                <a:gs pos="19000">
                  <a:srgbClr val="026CD4">
                    <a:lumMod val="20000"/>
                    <a:lumOff val="80000"/>
                    <a:alpha val="20000"/>
                  </a:srgbClr>
                </a:gs>
                <a:gs pos="100000">
                  <a:srgbClr val="026CD4"/>
                </a:gs>
              </a:gsLst>
              <a:lin ang="15960000" scaled="1"/>
              <a:tileRect/>
            </a:gradFill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endParaRPr lang="zh-CN" altLang="en-US" sz="1400" dirty="0">
              <a:latin typeface="+mn-ea"/>
              <a:cs typeface="思源黑体 CN Bold" panose="020B0800000000000000" charset="-122"/>
            </a:endParaRPr>
          </a:p>
        </p:txBody>
      </p:sp>
      <p:sp>
        <p:nvSpPr>
          <p:cNvPr id="101" name="圆角矩形 100"/>
          <p:cNvSpPr/>
          <p:nvPr>
            <p:custDataLst>
              <p:tags r:id="rId11"/>
            </p:custDataLst>
          </p:nvPr>
        </p:nvSpPr>
        <p:spPr>
          <a:xfrm>
            <a:off x="4473000" y="1891030"/>
            <a:ext cx="938985" cy="615602"/>
          </a:xfrm>
          <a:prstGeom prst="roundRect">
            <a:avLst/>
          </a:prstGeom>
          <a:gradFill>
            <a:gsLst>
              <a:gs pos="21000">
                <a:srgbClr val="026CD4"/>
              </a:gs>
              <a:gs pos="100000">
                <a:srgbClr val="026CD4">
                  <a:lumMod val="40000"/>
                  <a:lumOff val="60000"/>
                </a:srgbClr>
              </a:gs>
            </a:gsLst>
            <a:lin ang="10800000" scaled="1"/>
          </a:gradFill>
          <a:ln w="22225">
            <a:solidFill>
              <a:srgbClr val="FFFFFF"/>
            </a:solidFill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026CD4">
              <a:tint val="50000"/>
              <a:hueOff val="0"/>
              <a:satOff val="0"/>
              <a:lumOff val="0"/>
              <a:alphaOff val="0"/>
            </a:srgbClr>
          </a:fillRef>
          <a:effectRef idx="0">
            <a:srgbClr val="026CD4">
              <a:tint val="50000"/>
              <a:hueOff val="0"/>
              <a:satOff val="0"/>
              <a:lumOff val="0"/>
              <a:alphaOff val="0"/>
            </a:srgbClr>
          </a:effectRef>
          <a:fontRef idx="minor">
            <a:srgbClr val="FFFFFF">
              <a:hueOff val="0"/>
              <a:satOff val="0"/>
              <a:lumOff val="0"/>
              <a:alphaOff val="0"/>
            </a:srgbClr>
          </a:fontRef>
        </p:style>
      </p:sp>
      <p:sp>
        <p:nvSpPr>
          <p:cNvPr id="102" name="文本框 101"/>
          <p:cNvSpPr txBox="1"/>
          <p:nvPr>
            <p:custDataLst>
              <p:tags r:id="rId12"/>
            </p:custDataLst>
          </p:nvPr>
        </p:nvSpPr>
        <p:spPr>
          <a:xfrm>
            <a:off x="4578834" y="2006272"/>
            <a:ext cx="728492" cy="383943"/>
          </a:xfrm>
          <a:prstGeom prst="rect">
            <a:avLst/>
          </a:prstGeom>
          <a:noFill/>
        </p:spPr>
        <p:txBody>
          <a:bodyPr wrap="square" bIns="0" anchor="ctr" anchorCtr="0">
            <a:normAutofit lnSpcReduction="10000"/>
          </a:bodyPr>
          <a:p>
            <a:pPr algn="ctr"/>
            <a:r>
              <a:rPr lang="en-US" altLang="zh-CN" sz="2400" spc="300" dirty="0">
                <a:ln w="12700">
                  <a:noFill/>
                </a:ln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01</a:t>
            </a:r>
            <a:endParaRPr lang="en-US" altLang="zh-CN" sz="2400" spc="300" dirty="0">
              <a:ln w="12700">
                <a:noFill/>
              </a:ln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103" name="文本框 102"/>
          <p:cNvSpPr txBox="1"/>
          <p:nvPr>
            <p:custDataLst>
              <p:tags r:id="rId13"/>
            </p:custDataLst>
          </p:nvPr>
        </p:nvSpPr>
        <p:spPr>
          <a:xfrm>
            <a:off x="3116580" y="3266758"/>
            <a:ext cx="2235835" cy="1310640"/>
          </a:xfrm>
          <a:prstGeom prst="rect">
            <a:avLst/>
          </a:prstGeom>
          <a:noFill/>
        </p:spPr>
        <p:txBody>
          <a:bodyPr wrap="square" lIns="144145" tIns="144145" rIns="144145" bIns="46990" rtlCol="0" anchor="ctr" anchorCtr="0">
            <a:spAutoFit/>
          </a:bodyPr>
          <a:p>
            <a:pPr lvl="0" algn="ctr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zh-CN" sz="2800" b="1" kern="0" spc="150" dirty="0">
                <a:solidFill>
                  <a:schemeClr val="tx1"/>
                </a:solidFill>
                <a:uFillTx/>
                <a:latin typeface="+mj-ea"/>
                <a:ea typeface="+mj-ea"/>
                <a:cs typeface="思源黑体 CN Regular" panose="020B0500000000000000" charset="-122"/>
                <a:sym typeface="+mn-ea"/>
              </a:rPr>
              <a:t>良好排便习惯的培养</a:t>
            </a:r>
            <a:endParaRPr lang="zh-CN" altLang="zh-CN" sz="2800" b="1" kern="0" spc="150" dirty="0">
              <a:solidFill>
                <a:schemeClr val="tx1"/>
              </a:solidFill>
              <a:uFillTx/>
              <a:latin typeface="+mj-ea"/>
              <a:ea typeface="+mj-ea"/>
              <a:cs typeface="思源黑体 CN Regular" panose="020B0500000000000000" charset="-122"/>
              <a:sym typeface="+mn-ea"/>
            </a:endParaRPr>
          </a:p>
        </p:txBody>
      </p:sp>
      <p:pic>
        <p:nvPicPr>
          <p:cNvPr id="104" name="图片 103" descr="343538343130363b343538383239363bd7f8b1ea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844462" y="2524272"/>
            <a:ext cx="662640" cy="662640"/>
          </a:xfrm>
          <a:prstGeom prst="rect">
            <a:avLst/>
          </a:prstGeom>
        </p:spPr>
      </p:pic>
      <p:sp>
        <p:nvSpPr>
          <p:cNvPr id="107" name="矩形: 圆角 12"/>
          <p:cNvSpPr/>
          <p:nvPr>
            <p:custDataLst>
              <p:tags r:id="rId16"/>
            </p:custDataLst>
          </p:nvPr>
        </p:nvSpPr>
        <p:spPr>
          <a:xfrm rot="10800000">
            <a:off x="6241607" y="2199713"/>
            <a:ext cx="2117273" cy="2915733"/>
          </a:xfrm>
          <a:prstGeom prst="roundRect">
            <a:avLst>
              <a:gd name="adj" fmla="val 8577"/>
            </a:avLst>
          </a:prstGeom>
          <a:gradFill>
            <a:gsLst>
              <a:gs pos="100000">
                <a:srgbClr val="FFFFFF">
                  <a:alpha val="20000"/>
                </a:srgbClr>
              </a:gs>
              <a:gs pos="5000">
                <a:srgbClr val="007ADD">
                  <a:lumMod val="20000"/>
                  <a:lumOff val="80000"/>
                </a:srgbClr>
              </a:gs>
            </a:gsLst>
            <a:lin ang="5400000" scaled="0"/>
          </a:gradFill>
          <a:ln w="19050">
            <a:gradFill flip="none" rotWithShape="1">
              <a:gsLst>
                <a:gs pos="22000">
                  <a:srgbClr val="007ADD">
                    <a:alpha val="20000"/>
                  </a:srgbClr>
                </a:gs>
                <a:gs pos="100000">
                  <a:srgbClr val="007ADD"/>
                </a:gs>
              </a:gsLst>
              <a:lin ang="16200000" scaled="1"/>
              <a:tileRect/>
            </a:gradFill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endParaRPr lang="zh-CN" altLang="en-US" sz="1400" dirty="0">
              <a:latin typeface="+mn-ea"/>
              <a:cs typeface="思源黑体 CN Bold" panose="020B0800000000000000" charset="-122"/>
            </a:endParaRPr>
          </a:p>
        </p:txBody>
      </p:sp>
      <p:sp>
        <p:nvSpPr>
          <p:cNvPr id="108" name="圆角矩形 107"/>
          <p:cNvSpPr/>
          <p:nvPr>
            <p:custDataLst>
              <p:tags r:id="rId17"/>
            </p:custDataLst>
          </p:nvPr>
        </p:nvSpPr>
        <p:spPr>
          <a:xfrm>
            <a:off x="7567475" y="1891030"/>
            <a:ext cx="938985" cy="615602"/>
          </a:xfrm>
          <a:prstGeom prst="roundRect">
            <a:avLst/>
          </a:prstGeom>
          <a:gradFill>
            <a:gsLst>
              <a:gs pos="36000">
                <a:srgbClr val="007ADD"/>
              </a:gs>
              <a:gs pos="100000">
                <a:srgbClr val="007ADD">
                  <a:lumMod val="60000"/>
                  <a:lumOff val="40000"/>
                </a:srgbClr>
              </a:gs>
            </a:gsLst>
            <a:lin ang="10800000" scaled="1"/>
          </a:gradFill>
          <a:ln w="22225">
            <a:solidFill>
              <a:srgbClr val="FFFFFF"/>
            </a:solidFill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026CD4">
              <a:tint val="50000"/>
              <a:hueOff val="0"/>
              <a:satOff val="0"/>
              <a:lumOff val="0"/>
              <a:alphaOff val="0"/>
            </a:srgbClr>
          </a:fillRef>
          <a:effectRef idx="0">
            <a:srgbClr val="026CD4">
              <a:tint val="50000"/>
              <a:hueOff val="0"/>
              <a:satOff val="0"/>
              <a:lumOff val="0"/>
              <a:alphaOff val="0"/>
            </a:srgbClr>
          </a:effectRef>
          <a:fontRef idx="minor">
            <a:srgbClr val="FFFFFF">
              <a:hueOff val="0"/>
              <a:satOff val="0"/>
              <a:lumOff val="0"/>
              <a:alphaOff val="0"/>
            </a:srgbClr>
          </a:fontRef>
        </p:style>
      </p:sp>
      <p:sp>
        <p:nvSpPr>
          <p:cNvPr id="109" name="文本框 108"/>
          <p:cNvSpPr txBox="1"/>
          <p:nvPr>
            <p:custDataLst>
              <p:tags r:id="rId18"/>
            </p:custDataLst>
          </p:nvPr>
        </p:nvSpPr>
        <p:spPr>
          <a:xfrm>
            <a:off x="7672133" y="2006272"/>
            <a:ext cx="728492" cy="383943"/>
          </a:xfrm>
          <a:prstGeom prst="rect">
            <a:avLst/>
          </a:prstGeom>
          <a:noFill/>
        </p:spPr>
        <p:txBody>
          <a:bodyPr wrap="square" bIns="0" anchor="ctr" anchorCtr="0">
            <a:normAutofit lnSpcReduction="10000"/>
          </a:bodyPr>
          <a:p>
            <a:pPr algn="ctr"/>
            <a:r>
              <a:rPr lang="en-US" altLang="zh-CN" sz="2400" spc="300" dirty="0">
                <a:ln w="12700">
                  <a:noFill/>
                </a:ln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02</a:t>
            </a:r>
            <a:endParaRPr lang="en-US" altLang="zh-CN" sz="2400" spc="300" dirty="0">
              <a:ln w="12700">
                <a:noFill/>
              </a:ln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110" name="图片 109" descr="343538343130363b343538383334313bb1fdd7b4cdbc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6994794" y="2506632"/>
            <a:ext cx="663228" cy="662640"/>
          </a:xfrm>
          <a:prstGeom prst="rect">
            <a:avLst/>
          </a:prstGeom>
        </p:spPr>
      </p:pic>
      <p:sp>
        <p:nvSpPr>
          <p:cNvPr id="111" name="文本框 110"/>
          <p:cNvSpPr txBox="1"/>
          <p:nvPr>
            <p:custDataLst>
              <p:tags r:id="rId21"/>
            </p:custDataLst>
          </p:nvPr>
        </p:nvSpPr>
        <p:spPr>
          <a:xfrm>
            <a:off x="6358890" y="3210560"/>
            <a:ext cx="1953260" cy="1280795"/>
          </a:xfrm>
          <a:prstGeom prst="rect">
            <a:avLst/>
          </a:prstGeom>
          <a:noFill/>
        </p:spPr>
        <p:txBody>
          <a:bodyPr wrap="square" lIns="144145" tIns="144145" rIns="144145" bIns="46990" rtlCol="0" anchor="ctr" anchorCtr="0">
            <a:noAutofit/>
          </a:bodyPr>
          <a:p>
            <a:pPr lvl="0" algn="ctr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zh-CN" sz="2800" b="1" kern="0" spc="150" dirty="0">
                <a:uFillTx/>
                <a:latin typeface="+mj-ea"/>
                <a:ea typeface="+mj-ea"/>
                <a:cs typeface="思源黑体 CN Regular" panose="020B0500000000000000" charset="-122"/>
                <a:sym typeface="+mn-ea"/>
              </a:rPr>
              <a:t>排便后的清洁工作</a:t>
            </a:r>
            <a:endParaRPr lang="zh-CN" altLang="zh-CN" sz="2800" b="1" kern="0" spc="150" dirty="0">
              <a:uFillTx/>
              <a:latin typeface="+mj-ea"/>
              <a:ea typeface="+mj-ea"/>
              <a:cs typeface="思源黑体 CN Regular" panose="020B0500000000000000" charset="-122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943860" y="1449070"/>
            <a:ext cx="6828155" cy="39598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1.培养婴幼儿定时大小便的习惯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2.训练婴幼儿使用便盆的方法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（一）良好排便习惯的培养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30" y="1284605"/>
            <a:ext cx="10060305" cy="4352925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1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1.</a:t>
            </a: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便后擦净屁股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选用柔软的纸巾，注意一定要从前向后擦，擦净后检查肛门附近是否有纸屑残留，避免引起尿道炎、膀胱炎。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2.</a:t>
            </a: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便后洗手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婴幼儿大小便后，要引导婴幼儿用其专用洗手液洗净双手并擦干。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3.</a:t>
            </a:r>
            <a:r>
              <a:rPr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便后清洗、消毒便盆</a:t>
            </a:r>
            <a:endParaRPr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给婴幼儿擦好屁股后，要清洗便盆并对其进行消毒。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（二）排便后的清洁工作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2215515" y="1606550"/>
            <a:ext cx="8387715" cy="26828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911350"/>
            <a:ext cx="9436735" cy="178371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：欣欣，2岁，平日多喜肉食，蔬菜水果摄入较少，近日3～4天排一次大便，且便中带血，擦拭肛门时，手纸上有血迹。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50110" y="4223385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问题：请问欣欣可能出现了什么问题？如何进行正确的指导？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19885" y="30282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6275" y="2079625"/>
            <a:ext cx="9436735" cy="205232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：辰辰2岁半，父母担心其便后擦屁股不干净，从未指导过其便后自己擦屁股。辰辰上幼儿园后，经常把大便拉在裤子上，近期出现在幼儿园不愿意上厕所，经常憋到回家才排便的现象。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150110" y="4463415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问题：请问辰辰不愿意在幼儿园上厕所的原因可能是什么？你如何对辰辰及其家长进行正确的指导？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>
            <a:normAutofit/>
          </a:bodyPr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778000" y="1527175"/>
            <a:ext cx="8976995" cy="327850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了解婴幼儿排泄的生理特点、培养婴幼儿良好排便习惯的方式方法、换尿布的步骤、二便护理的注意事项。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1207452" y="173609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757680" y="1536065"/>
            <a:ext cx="4419600" cy="741680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尿布的更换方法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1207452" y="293497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757680" y="2731135"/>
            <a:ext cx="4349750" cy="748665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排尿护理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5"/>
          <p:cNvSpPr txBox="1"/>
          <p:nvPr>
            <p:custDataLst>
              <p:tags r:id="rId6"/>
            </p:custDataLst>
          </p:nvPr>
        </p:nvSpPr>
        <p:spPr>
          <a:xfrm>
            <a:off x="1207452" y="413385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757680" y="4074160"/>
            <a:ext cx="4349750" cy="642620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排便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8"/>
            </p:custDataLst>
          </p:nvPr>
        </p:nvSpPr>
        <p:spPr>
          <a:xfrm>
            <a:off x="1207452" y="533273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4.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624965" y="4924425"/>
            <a:ext cx="6520180" cy="941070"/>
          </a:xfrm>
          <a:prstGeom prst="rect">
            <a:avLst/>
          </a:prstGeom>
          <a:noFill/>
        </p:spPr>
        <p:txBody>
          <a:bodyPr wrap="square" lIns="91440" tIns="45720" rIns="91440" bIns="0" anchor="b"/>
          <a:lstStyle/>
          <a:p>
            <a:r>
              <a:rPr lang="zh-CN" altLang="en-US" sz="28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良好排便习惯的培养与便后清洁</a:t>
            </a:r>
            <a:endParaRPr lang="zh-CN" altLang="en-US" sz="28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30" y="2482850"/>
            <a:ext cx="10451465" cy="28517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二便即婴幼儿大便和小便，婴幼儿尚未具备生活自理能力，因此，成人应当注重照护婴幼儿大小便。关注婴幼儿大小便前的动作和表情，掌握时间规律，固定大小便场所，逐步培养婴幼儿表达大小便的方式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，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做好大小便的护理工作，保障婴幼儿的健康成长。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9"/>
            </p:custDataLst>
          </p:nvPr>
        </p:nvSpPr>
        <p:spPr>
          <a:xfrm>
            <a:off x="569664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掌握婴幼儿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二便的护理方法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一、尿布的更换方法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: 圆角 10"/>
          <p:cNvSpPr/>
          <p:nvPr>
            <p:custDataLst>
              <p:tags r:id="rId10"/>
            </p:custDataLst>
          </p:nvPr>
        </p:nvSpPr>
        <p:spPr>
          <a:xfrm>
            <a:off x="3116558" y="2199713"/>
            <a:ext cx="2117273" cy="2915733"/>
          </a:xfrm>
          <a:prstGeom prst="roundRect">
            <a:avLst>
              <a:gd name="adj" fmla="val 9199"/>
            </a:avLst>
          </a:prstGeom>
          <a:gradFill>
            <a:gsLst>
              <a:gs pos="100000">
                <a:srgbClr val="026CD4">
                  <a:lumMod val="20000"/>
                  <a:lumOff val="80000"/>
                  <a:alpha val="20000"/>
                </a:srgbClr>
              </a:gs>
              <a:gs pos="0">
                <a:srgbClr val="008BFF">
                  <a:lumMod val="20000"/>
                  <a:lumOff val="80000"/>
                </a:srgbClr>
              </a:gs>
            </a:gsLst>
            <a:lin ang="5400000" scaled="0"/>
          </a:gradFill>
          <a:ln w="19050">
            <a:gradFill flip="none" rotWithShape="1">
              <a:gsLst>
                <a:gs pos="19000">
                  <a:srgbClr val="026CD4">
                    <a:lumMod val="20000"/>
                    <a:lumOff val="80000"/>
                    <a:alpha val="20000"/>
                  </a:srgbClr>
                </a:gs>
                <a:gs pos="100000">
                  <a:srgbClr val="026CD4"/>
                </a:gs>
              </a:gsLst>
              <a:lin ang="15960000" scaled="1"/>
              <a:tileRect/>
            </a:gradFill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endParaRPr lang="zh-CN" altLang="en-US" sz="1400" dirty="0">
              <a:latin typeface="+mn-ea"/>
              <a:cs typeface="思源黑体 CN Bold" panose="020B0800000000000000" charset="-122"/>
            </a:endParaRPr>
          </a:p>
        </p:txBody>
      </p:sp>
      <p:sp>
        <p:nvSpPr>
          <p:cNvPr id="101" name="圆角矩形 100"/>
          <p:cNvSpPr/>
          <p:nvPr>
            <p:custDataLst>
              <p:tags r:id="rId11"/>
            </p:custDataLst>
          </p:nvPr>
        </p:nvSpPr>
        <p:spPr>
          <a:xfrm>
            <a:off x="4473000" y="1891030"/>
            <a:ext cx="938985" cy="615602"/>
          </a:xfrm>
          <a:prstGeom prst="roundRect">
            <a:avLst/>
          </a:prstGeom>
          <a:gradFill>
            <a:gsLst>
              <a:gs pos="21000">
                <a:srgbClr val="026CD4"/>
              </a:gs>
              <a:gs pos="100000">
                <a:srgbClr val="026CD4">
                  <a:lumMod val="40000"/>
                  <a:lumOff val="60000"/>
                </a:srgbClr>
              </a:gs>
            </a:gsLst>
            <a:lin ang="10800000" scaled="1"/>
          </a:gradFill>
          <a:ln w="22225">
            <a:solidFill>
              <a:srgbClr val="FFFFFF"/>
            </a:solidFill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026CD4">
              <a:tint val="50000"/>
              <a:hueOff val="0"/>
              <a:satOff val="0"/>
              <a:lumOff val="0"/>
              <a:alphaOff val="0"/>
            </a:srgbClr>
          </a:fillRef>
          <a:effectRef idx="0">
            <a:srgbClr val="026CD4">
              <a:tint val="50000"/>
              <a:hueOff val="0"/>
              <a:satOff val="0"/>
              <a:lumOff val="0"/>
              <a:alphaOff val="0"/>
            </a:srgbClr>
          </a:effectRef>
          <a:fontRef idx="minor">
            <a:srgbClr val="FFFFFF">
              <a:hueOff val="0"/>
              <a:satOff val="0"/>
              <a:lumOff val="0"/>
              <a:alphaOff val="0"/>
            </a:srgbClr>
          </a:fontRef>
        </p:style>
      </p:sp>
      <p:sp>
        <p:nvSpPr>
          <p:cNvPr id="102" name="文本框 101"/>
          <p:cNvSpPr txBox="1"/>
          <p:nvPr>
            <p:custDataLst>
              <p:tags r:id="rId12"/>
            </p:custDataLst>
          </p:nvPr>
        </p:nvSpPr>
        <p:spPr>
          <a:xfrm>
            <a:off x="4578834" y="2006272"/>
            <a:ext cx="728492" cy="383943"/>
          </a:xfrm>
          <a:prstGeom prst="rect">
            <a:avLst/>
          </a:prstGeom>
          <a:noFill/>
        </p:spPr>
        <p:txBody>
          <a:bodyPr wrap="square" bIns="0" anchor="ctr" anchorCtr="0">
            <a:normAutofit lnSpcReduction="10000"/>
          </a:bodyPr>
          <a:p>
            <a:pPr algn="ctr"/>
            <a:r>
              <a:rPr lang="en-US" altLang="zh-CN" sz="2400" spc="300" dirty="0">
                <a:ln w="12700">
                  <a:noFill/>
                </a:ln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01</a:t>
            </a:r>
            <a:endParaRPr lang="en-US" altLang="zh-CN" sz="2400" spc="300" dirty="0">
              <a:ln w="12700">
                <a:noFill/>
              </a:ln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103" name="文本框 102"/>
          <p:cNvSpPr txBox="1"/>
          <p:nvPr>
            <p:custDataLst>
              <p:tags r:id="rId13"/>
            </p:custDataLst>
          </p:nvPr>
        </p:nvSpPr>
        <p:spPr>
          <a:xfrm>
            <a:off x="3116580" y="3266440"/>
            <a:ext cx="2085975" cy="1310640"/>
          </a:xfrm>
          <a:prstGeom prst="rect">
            <a:avLst/>
          </a:prstGeom>
          <a:noFill/>
        </p:spPr>
        <p:txBody>
          <a:bodyPr wrap="square" lIns="144145" tIns="144145" rIns="144145" bIns="46990" rtlCol="0" anchor="ctr" anchorCtr="0">
            <a:spAutoFit/>
          </a:bodyPr>
          <a:p>
            <a:pPr lvl="0" algn="ctr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zh-CN" sz="2800" b="1" kern="0" spc="150" dirty="0">
                <a:solidFill>
                  <a:schemeClr val="tx1"/>
                </a:solidFill>
                <a:uFillTx/>
                <a:latin typeface="+mj-ea"/>
                <a:ea typeface="+mj-ea"/>
                <a:cs typeface="思源黑体 CN Regular" panose="020B0500000000000000" charset="-122"/>
                <a:sym typeface="+mn-ea"/>
              </a:rPr>
              <a:t>布尿布的换法</a:t>
            </a:r>
            <a:endParaRPr lang="zh-CN" altLang="zh-CN" sz="2800" b="1" kern="0" spc="150" dirty="0">
              <a:solidFill>
                <a:schemeClr val="tx1"/>
              </a:solidFill>
              <a:uFillTx/>
              <a:latin typeface="+mj-ea"/>
              <a:ea typeface="+mj-ea"/>
              <a:cs typeface="思源黑体 CN Regular" panose="020B0500000000000000" charset="-122"/>
              <a:sym typeface="+mn-ea"/>
            </a:endParaRPr>
          </a:p>
        </p:txBody>
      </p:sp>
      <p:pic>
        <p:nvPicPr>
          <p:cNvPr id="104" name="图片 103" descr="343538343130363b343538383239363bd7f8b1ea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844462" y="2524272"/>
            <a:ext cx="662640" cy="662640"/>
          </a:xfrm>
          <a:prstGeom prst="rect">
            <a:avLst/>
          </a:prstGeom>
        </p:spPr>
      </p:pic>
      <p:sp>
        <p:nvSpPr>
          <p:cNvPr id="107" name="矩形: 圆角 12"/>
          <p:cNvSpPr/>
          <p:nvPr>
            <p:custDataLst>
              <p:tags r:id="rId17"/>
            </p:custDataLst>
          </p:nvPr>
        </p:nvSpPr>
        <p:spPr>
          <a:xfrm rot="10800000">
            <a:off x="6241607" y="2199713"/>
            <a:ext cx="2117273" cy="2915733"/>
          </a:xfrm>
          <a:prstGeom prst="roundRect">
            <a:avLst>
              <a:gd name="adj" fmla="val 8577"/>
            </a:avLst>
          </a:prstGeom>
          <a:gradFill>
            <a:gsLst>
              <a:gs pos="100000">
                <a:srgbClr val="FFFFFF">
                  <a:alpha val="20000"/>
                </a:srgbClr>
              </a:gs>
              <a:gs pos="5000">
                <a:srgbClr val="007ADD">
                  <a:lumMod val="20000"/>
                  <a:lumOff val="80000"/>
                </a:srgbClr>
              </a:gs>
            </a:gsLst>
            <a:lin ang="5400000" scaled="0"/>
          </a:gradFill>
          <a:ln w="19050">
            <a:gradFill flip="none" rotWithShape="1">
              <a:gsLst>
                <a:gs pos="22000">
                  <a:srgbClr val="007ADD">
                    <a:alpha val="20000"/>
                  </a:srgbClr>
                </a:gs>
                <a:gs pos="100000">
                  <a:srgbClr val="007ADD"/>
                </a:gs>
              </a:gsLst>
              <a:lin ang="16200000" scaled="1"/>
              <a:tileRect/>
            </a:gradFill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endParaRPr lang="zh-CN" altLang="en-US" sz="1400" dirty="0">
              <a:latin typeface="+mn-ea"/>
              <a:cs typeface="思源黑体 CN Bold" panose="020B0800000000000000" charset="-122"/>
            </a:endParaRPr>
          </a:p>
        </p:txBody>
      </p:sp>
      <p:sp>
        <p:nvSpPr>
          <p:cNvPr id="108" name="圆角矩形 107"/>
          <p:cNvSpPr/>
          <p:nvPr>
            <p:custDataLst>
              <p:tags r:id="rId18"/>
            </p:custDataLst>
          </p:nvPr>
        </p:nvSpPr>
        <p:spPr>
          <a:xfrm>
            <a:off x="7567475" y="1891030"/>
            <a:ext cx="938985" cy="615602"/>
          </a:xfrm>
          <a:prstGeom prst="roundRect">
            <a:avLst/>
          </a:prstGeom>
          <a:gradFill>
            <a:gsLst>
              <a:gs pos="36000">
                <a:srgbClr val="007ADD"/>
              </a:gs>
              <a:gs pos="100000">
                <a:srgbClr val="007ADD">
                  <a:lumMod val="60000"/>
                  <a:lumOff val="40000"/>
                </a:srgbClr>
              </a:gs>
            </a:gsLst>
            <a:lin ang="10800000" scaled="1"/>
          </a:gradFill>
          <a:ln w="22225">
            <a:solidFill>
              <a:srgbClr val="FFFFFF"/>
            </a:solidFill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026CD4">
              <a:tint val="50000"/>
              <a:hueOff val="0"/>
              <a:satOff val="0"/>
              <a:lumOff val="0"/>
              <a:alphaOff val="0"/>
            </a:srgbClr>
          </a:fillRef>
          <a:effectRef idx="0">
            <a:srgbClr val="026CD4">
              <a:tint val="50000"/>
              <a:hueOff val="0"/>
              <a:satOff val="0"/>
              <a:lumOff val="0"/>
              <a:alphaOff val="0"/>
            </a:srgbClr>
          </a:effectRef>
          <a:fontRef idx="minor">
            <a:srgbClr val="FFFFFF">
              <a:hueOff val="0"/>
              <a:satOff val="0"/>
              <a:lumOff val="0"/>
              <a:alphaOff val="0"/>
            </a:srgbClr>
          </a:fontRef>
        </p:style>
      </p:sp>
      <p:sp>
        <p:nvSpPr>
          <p:cNvPr id="109" name="文本框 108"/>
          <p:cNvSpPr txBox="1"/>
          <p:nvPr>
            <p:custDataLst>
              <p:tags r:id="rId19"/>
            </p:custDataLst>
          </p:nvPr>
        </p:nvSpPr>
        <p:spPr>
          <a:xfrm>
            <a:off x="7672133" y="2006272"/>
            <a:ext cx="728492" cy="383943"/>
          </a:xfrm>
          <a:prstGeom prst="rect">
            <a:avLst/>
          </a:prstGeom>
          <a:noFill/>
        </p:spPr>
        <p:txBody>
          <a:bodyPr wrap="square" bIns="0" anchor="ctr" anchorCtr="0">
            <a:normAutofit lnSpcReduction="10000"/>
          </a:bodyPr>
          <a:p>
            <a:pPr algn="ctr"/>
            <a:r>
              <a:rPr lang="en-US" altLang="zh-CN" sz="2400" spc="300" dirty="0">
                <a:ln w="12700">
                  <a:noFill/>
                </a:ln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02</a:t>
            </a:r>
            <a:endParaRPr lang="en-US" altLang="zh-CN" sz="2400" spc="300" dirty="0">
              <a:ln w="12700">
                <a:noFill/>
              </a:ln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110" name="图片 109" descr="343538343130363b343538383334313bb1fdd7b4cdbc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994794" y="2506632"/>
            <a:ext cx="663228" cy="662640"/>
          </a:xfrm>
          <a:prstGeom prst="rect">
            <a:avLst/>
          </a:prstGeom>
        </p:spPr>
      </p:pic>
      <p:sp>
        <p:nvSpPr>
          <p:cNvPr id="111" name="文本框 110"/>
          <p:cNvSpPr txBox="1"/>
          <p:nvPr>
            <p:custDataLst>
              <p:tags r:id="rId23"/>
            </p:custDataLst>
          </p:nvPr>
        </p:nvSpPr>
        <p:spPr>
          <a:xfrm>
            <a:off x="6359201" y="3210430"/>
            <a:ext cx="1933827" cy="1280594"/>
          </a:xfrm>
          <a:prstGeom prst="rect">
            <a:avLst/>
          </a:prstGeom>
          <a:noFill/>
        </p:spPr>
        <p:txBody>
          <a:bodyPr wrap="square" lIns="144145" tIns="144145" rIns="144145" bIns="46990" rtlCol="0" anchor="ctr" anchorCtr="0">
            <a:noAutofit/>
          </a:bodyPr>
          <a:p>
            <a:pPr lvl="0" algn="ctr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zh-CN" sz="2800" b="1" kern="0" spc="150" dirty="0">
                <a:uFillTx/>
                <a:latin typeface="+mj-ea"/>
                <a:ea typeface="+mj-ea"/>
                <a:cs typeface="思源黑体 CN Regular" panose="020B0500000000000000" charset="-122"/>
                <a:sym typeface="+mn-ea"/>
              </a:rPr>
              <a:t>纸尿裤的换法</a:t>
            </a:r>
            <a:endParaRPr lang="zh-CN" altLang="zh-CN" sz="2800" b="1" kern="0" spc="150" dirty="0">
              <a:uFillTx/>
              <a:latin typeface="+mj-ea"/>
              <a:ea typeface="+mj-ea"/>
              <a:cs typeface="思源黑体 CN Regular" panose="020B0500000000000000" charset="-122"/>
              <a:sym typeface="+mn-ea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（一）布尿布的换法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9"/>
            </p:custDataLst>
          </p:nvPr>
        </p:nvGraphicFramePr>
        <p:xfrm>
          <a:off x="1066165" y="1104265"/>
          <a:ext cx="10516870" cy="3656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425"/>
                <a:gridCol w="9402445"/>
              </a:tblGrid>
              <a:tr h="64706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第一步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备好干净的尿布，垫上隔尿垫并将幼儿放置于护理床上。</a:t>
                      </a:r>
                      <a:endParaRPr lang="zh-CN" altLang="en-US" sz="2000"/>
                    </a:p>
                  </a:txBody>
                  <a:tcPr/>
                </a:tc>
              </a:tr>
              <a:tr h="52705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第二步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打开尿布，查看婴幼儿排泄情况。如果是小便，轻轻抽出尿布即可；如果是大便，则需要用尿布从外向里擦拭并将大便包裹在尿布里，并用流动水冲洗干净。</a:t>
                      </a:r>
                      <a:endParaRPr lang="zh-CN" altLang="en-US" sz="2000"/>
                    </a:p>
                  </a:txBody>
                  <a:tcPr/>
                </a:tc>
              </a:tr>
              <a:tr h="67627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第三步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用一只手握着婴幼儿两只脚踝，轻轻抬高婴幼儿的臀部，在其臀部下塞进一块干净的尿布。</a:t>
                      </a:r>
                      <a:endParaRPr lang="zh-CN" altLang="en-US" sz="2000"/>
                    </a:p>
                  </a:txBody>
                  <a:tcPr/>
                </a:tc>
              </a:tr>
              <a:tr h="50482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第四步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女婴容易尿湿后面，因此在包尿布时可将尿布后部折双层。男婴容易尿湿前面，包尿布时可将尿布前部折双层。</a:t>
                      </a:r>
                      <a:endParaRPr lang="zh-CN" altLang="en-US" sz="2000"/>
                    </a:p>
                  </a:txBody>
                  <a:tcPr/>
                </a:tc>
              </a:tr>
              <a:tr h="50482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第五步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调整好尿布的位置并固定好，穿上裤子。</a:t>
                      </a:r>
                      <a:endParaRPr lang="zh-CN" altLang="en-US" sz="20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863600" y="5295265"/>
            <a:ext cx="107194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algn="just" fontAlgn="auto">
              <a:lnSpc>
                <a:spcPct val="150000"/>
              </a:lnSpc>
            </a:pPr>
            <a:r>
              <a:rPr lang="en-US" altLang="zh-CN" sz="2400" b="0">
                <a:solidFill>
                  <a:srgbClr val="C00000"/>
                </a:solidFill>
              </a:rPr>
              <a:t>    </a:t>
            </a:r>
            <a:r>
              <a:rPr lang="zh-CN" altLang="en-US" sz="2400" b="0">
                <a:solidFill>
                  <a:srgbClr val="C00000"/>
                </a:solidFill>
              </a:rPr>
              <a:t>使用布尿布时应当为婴幼儿选择透气性能好、吸水性强的，同时清洗干净的尿布一定要充分晾晒之后才能够婴幼儿使用，避免婴幼儿臀部发炎。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（二）纸尿裤的换法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9"/>
            </p:custDataLst>
          </p:nvPr>
        </p:nvGraphicFramePr>
        <p:xfrm>
          <a:off x="1066165" y="1261110"/>
          <a:ext cx="10516870" cy="2716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425"/>
                <a:gridCol w="9402445"/>
              </a:tblGrid>
              <a:tr h="100584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第一步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准备好婴幼儿毛巾、浴巾、尿布、换洗衣物、装用肥皂、沐浴露、护肤产品、酒精、棉签等。</a:t>
                      </a:r>
                      <a:endParaRPr lang="zh-CN" altLang="en-US" sz="2000"/>
                    </a:p>
                  </a:txBody>
                  <a:tcPr/>
                </a:tc>
              </a:tr>
              <a:tr h="52705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第二步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打开纸尿裤，抬高婴幼儿的臀部，将有胶带的一侧放在婴幼儿臀部下面。</a:t>
                      </a:r>
                      <a:endParaRPr lang="zh-CN" altLang="en-US" sz="2000"/>
                    </a:p>
                  </a:txBody>
                  <a:tcPr/>
                </a:tc>
              </a:tr>
              <a:tr h="67881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第三步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将纸尿裤另一侧上折，揭开粘扣压在固定的位置上。</a:t>
                      </a:r>
                      <a:endParaRPr lang="zh-CN" altLang="en-US" sz="2000"/>
                    </a:p>
                  </a:txBody>
                  <a:tcPr/>
                </a:tc>
              </a:tr>
              <a:tr h="50482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第四步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第四步：整理好纸尿裤，检查松紧度，并给婴幼儿穿上裤子。</a:t>
                      </a:r>
                      <a:endParaRPr lang="zh-CN" altLang="en-US" sz="2000"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863600" y="4444365"/>
            <a:ext cx="107194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algn="just" fontAlgn="auto">
              <a:lnSpc>
                <a:spcPct val="150000"/>
              </a:lnSpc>
            </a:pPr>
            <a:r>
              <a:rPr lang="en-US" altLang="zh-CN" sz="2400" b="0">
                <a:solidFill>
                  <a:srgbClr val="C00000"/>
                </a:solidFill>
              </a:rPr>
              <a:t>    </a:t>
            </a:r>
            <a:r>
              <a:rPr lang="zh-CN" altLang="en-US" sz="2400" b="0">
                <a:solidFill>
                  <a:srgbClr val="C00000"/>
                </a:solidFill>
              </a:rPr>
              <a:t>成人应当为婴幼儿选择大小合适的纸尿裤，同时在更换纸尿裤时应避免纸尿裤的粘贴扣与婴幼儿皮肤接触，损伤婴幼儿薄嫩的肌肤。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（三）注意事项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62" name="燕尾形 61"/>
          <p:cNvSpPr/>
          <p:nvPr>
            <p:custDataLst>
              <p:tags r:id="rId9"/>
            </p:custDataLst>
          </p:nvPr>
        </p:nvSpPr>
        <p:spPr>
          <a:xfrm rot="16200000">
            <a:off x="673100" y="1119356"/>
            <a:ext cx="1577644" cy="1444901"/>
          </a:xfrm>
          <a:prstGeom prst="chevron">
            <a:avLst/>
          </a:prstGeom>
          <a:ln>
            <a:noFill/>
          </a:ln>
        </p:spPr>
        <p:style>
          <a:lnRef idx="2">
            <a:srgbClr val="FFC000">
              <a:shade val="50000"/>
            </a:srgbClr>
          </a:lnRef>
          <a:fillRef idx="1">
            <a:srgbClr val="FFC000"/>
          </a:fillRef>
          <a:effectRef idx="0">
            <a:srgbClr val="FFC00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3" name="矩形 62"/>
          <p:cNvSpPr/>
          <p:nvPr>
            <p:custDataLst>
              <p:tags r:id="rId10"/>
            </p:custDataLst>
          </p:nvPr>
        </p:nvSpPr>
        <p:spPr>
          <a:xfrm>
            <a:off x="2303780" y="1619885"/>
            <a:ext cx="9337675" cy="1002665"/>
          </a:xfrm>
          <a:prstGeom prst="rect">
            <a:avLst/>
          </a:prstGeom>
          <a:solidFill>
            <a:srgbClr val="FFC000">
              <a:lumMod val="40000"/>
              <a:lumOff val="60000"/>
              <a:alpha val="50000"/>
            </a:srgbClr>
          </a:solidFill>
          <a:ln>
            <a:noFill/>
          </a:ln>
        </p:spPr>
        <p:style>
          <a:lnRef idx="2">
            <a:srgbClr val="FFC000">
              <a:shade val="50000"/>
            </a:srgbClr>
          </a:lnRef>
          <a:fillRef idx="1">
            <a:srgbClr val="FFC000"/>
          </a:fillRef>
          <a:effectRef idx="0">
            <a:srgbClr val="FFC00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5" name="图片 64" descr="343435383038363b343532323430393bcdcbb3f6bbfad6c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96677" y="1963323"/>
            <a:ext cx="376325" cy="376325"/>
          </a:xfrm>
          <a:prstGeom prst="rect">
            <a:avLst/>
          </a:prstGeom>
        </p:spPr>
      </p:pic>
      <p:sp>
        <p:nvSpPr>
          <p:cNvPr id="66" name="文本框 65"/>
          <p:cNvSpPr txBox="1"/>
          <p:nvPr>
            <p:custDataLst>
              <p:tags r:id="rId14"/>
            </p:custDataLst>
          </p:nvPr>
        </p:nvSpPr>
        <p:spPr>
          <a:xfrm flipH="1">
            <a:off x="2904539" y="1883261"/>
            <a:ext cx="1808269" cy="420558"/>
          </a:xfrm>
          <a:prstGeom prst="rect">
            <a:avLst/>
          </a:prstGeom>
          <a:noFill/>
        </p:spPr>
        <p:txBody>
          <a:bodyPr wrap="square" bIns="0" rtlCol="0"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 spc="300">
                <a:solidFill>
                  <a:schemeClr val="tx1"/>
                </a:solidFill>
                <a:effectLst/>
                <a:uFillTx/>
                <a:latin typeface="+mj-ea"/>
                <a:ea typeface="+mj-ea"/>
              </a:rPr>
              <a:t>做好准备</a:t>
            </a:r>
            <a:endParaRPr lang="zh-CN" altLang="en-US" sz="2800" b="1" spc="300">
              <a:solidFill>
                <a:schemeClr val="tx1"/>
              </a:solidFill>
              <a:effectLst/>
              <a:uFillTx/>
              <a:latin typeface="+mj-ea"/>
              <a:ea typeface="+mj-ea"/>
            </a:endParaRPr>
          </a:p>
        </p:txBody>
      </p:sp>
      <p:sp>
        <p:nvSpPr>
          <p:cNvPr id="67" name="文本框 66"/>
          <p:cNvSpPr txBox="1"/>
          <p:nvPr>
            <p:custDataLst>
              <p:tags r:id="rId15"/>
            </p:custDataLst>
          </p:nvPr>
        </p:nvSpPr>
        <p:spPr>
          <a:xfrm flipH="1">
            <a:off x="4763135" y="1633220"/>
            <a:ext cx="6470015" cy="858520"/>
          </a:xfrm>
          <a:prstGeom prst="rect">
            <a:avLst/>
          </a:prstGeom>
          <a:noFill/>
        </p:spPr>
        <p:txBody>
          <a:bodyPr wrap="square" rtlCol="0"/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+mj-ea"/>
                <a:ea typeface="+mj-ea"/>
              </a:rPr>
              <a:t>成人在给婴幼儿换尿布之前要注意清洁双手并温暖双手，同时备齐用物。</a:t>
            </a:r>
            <a:endParaRPr lang="zh-CN" altLang="en-US" sz="20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+mj-ea"/>
              <a:ea typeface="+mj-ea"/>
            </a:endParaRPr>
          </a:p>
        </p:txBody>
      </p:sp>
      <p:sp>
        <p:nvSpPr>
          <p:cNvPr id="68" name="燕尾形 67"/>
          <p:cNvSpPr/>
          <p:nvPr>
            <p:custDataLst>
              <p:tags r:id="rId16"/>
            </p:custDataLst>
          </p:nvPr>
        </p:nvSpPr>
        <p:spPr>
          <a:xfrm rot="16200000">
            <a:off x="673100" y="2829079"/>
            <a:ext cx="1577644" cy="1444901"/>
          </a:xfrm>
          <a:prstGeom prst="chevron">
            <a:avLst/>
          </a:prstGeom>
          <a:solidFill>
            <a:srgbClr val="3B3E4D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FFC000">
              <a:shade val="50000"/>
            </a:srgbClr>
          </a:lnRef>
          <a:fillRef idx="1">
            <a:srgbClr val="FFC000"/>
          </a:fillRef>
          <a:effectRef idx="0">
            <a:srgbClr val="FFC00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9" name="矩形 68"/>
          <p:cNvSpPr/>
          <p:nvPr>
            <p:custDataLst>
              <p:tags r:id="rId17"/>
            </p:custDataLst>
          </p:nvPr>
        </p:nvSpPr>
        <p:spPr>
          <a:xfrm>
            <a:off x="2303145" y="3410585"/>
            <a:ext cx="9298305" cy="784225"/>
          </a:xfrm>
          <a:prstGeom prst="rect">
            <a:avLst/>
          </a:prstGeom>
          <a:solidFill>
            <a:srgbClr val="3B3E4D">
              <a:lumMod val="20000"/>
              <a:lumOff val="80000"/>
              <a:alpha val="70000"/>
            </a:srgbClr>
          </a:solidFill>
          <a:ln>
            <a:noFill/>
          </a:ln>
        </p:spPr>
        <p:style>
          <a:lnRef idx="2">
            <a:srgbClr val="FFC000">
              <a:shade val="50000"/>
            </a:srgbClr>
          </a:lnRef>
          <a:fillRef idx="1">
            <a:srgbClr val="FFC000"/>
          </a:fillRef>
          <a:effectRef idx="0">
            <a:srgbClr val="FFC00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1" name="图片 70" descr="343435383038363b343532323430313bd6b4d0d0bcc6bbae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396666" y="3616884"/>
            <a:ext cx="376325" cy="376325"/>
          </a:xfrm>
          <a:prstGeom prst="rect">
            <a:avLst/>
          </a:prstGeom>
        </p:spPr>
      </p:pic>
      <p:sp>
        <p:nvSpPr>
          <p:cNvPr id="72" name="文本框 71"/>
          <p:cNvSpPr txBox="1"/>
          <p:nvPr>
            <p:custDataLst>
              <p:tags r:id="rId21"/>
            </p:custDataLst>
          </p:nvPr>
        </p:nvSpPr>
        <p:spPr>
          <a:xfrm flipH="1">
            <a:off x="2904539" y="3501496"/>
            <a:ext cx="1693987" cy="625613"/>
          </a:xfrm>
          <a:prstGeom prst="rect">
            <a:avLst/>
          </a:prstGeom>
          <a:noFill/>
        </p:spPr>
        <p:txBody>
          <a:bodyPr wrap="square" bIns="0" rtlCol="0">
            <a:normAutofit fontScale="90000"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 spc="300">
                <a:effectLst/>
                <a:uFillTx/>
                <a:latin typeface="+mj-ea"/>
                <a:ea typeface="+mj-ea"/>
              </a:rPr>
              <a:t>勤于更换</a:t>
            </a:r>
            <a:endParaRPr lang="zh-CN" altLang="en-US" sz="2800" b="1" spc="300">
              <a:effectLst/>
              <a:uFillTx/>
              <a:latin typeface="+mj-ea"/>
              <a:ea typeface="+mj-ea"/>
            </a:endParaRPr>
          </a:p>
        </p:txBody>
      </p:sp>
      <p:sp>
        <p:nvSpPr>
          <p:cNvPr id="73" name="文本框 72"/>
          <p:cNvSpPr txBox="1"/>
          <p:nvPr>
            <p:custDataLst>
              <p:tags r:id="rId22"/>
            </p:custDataLst>
          </p:nvPr>
        </p:nvSpPr>
        <p:spPr>
          <a:xfrm flipH="1">
            <a:off x="4691911" y="3387867"/>
            <a:ext cx="6520609" cy="643898"/>
          </a:xfrm>
          <a:prstGeom prst="rect">
            <a:avLst/>
          </a:prstGeom>
          <a:noFill/>
        </p:spPr>
        <p:txBody>
          <a:bodyPr wrap="square" rtlCol="0"/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+mj-ea"/>
                <a:ea typeface="+mj-ea"/>
              </a:rPr>
              <a:t>定期查看婴幼儿的排泄情况，一般在婴幼儿早晨醒来、睡觉前、洗澡后都要及时给婴幼儿更换尿布。</a:t>
            </a:r>
            <a:endParaRPr lang="zh-CN" altLang="en-US" sz="20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+mj-ea"/>
              <a:ea typeface="+mj-ea"/>
            </a:endParaRPr>
          </a:p>
        </p:txBody>
      </p:sp>
      <p:sp>
        <p:nvSpPr>
          <p:cNvPr id="74" name="燕尾形 73"/>
          <p:cNvSpPr/>
          <p:nvPr>
            <p:custDataLst>
              <p:tags r:id="rId23"/>
            </p:custDataLst>
          </p:nvPr>
        </p:nvSpPr>
        <p:spPr>
          <a:xfrm rot="16200000">
            <a:off x="673764" y="4538801"/>
            <a:ext cx="1577644" cy="1444901"/>
          </a:xfrm>
          <a:prstGeom prst="chevron">
            <a:avLst/>
          </a:prstGeom>
          <a:ln>
            <a:noFill/>
          </a:ln>
        </p:spPr>
        <p:style>
          <a:lnRef idx="2">
            <a:srgbClr val="FFC000">
              <a:shade val="50000"/>
            </a:srgbClr>
          </a:lnRef>
          <a:fillRef idx="1">
            <a:srgbClr val="FFC000"/>
          </a:fillRef>
          <a:effectRef idx="0">
            <a:srgbClr val="FFC00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5" name="矩形 74"/>
          <p:cNvSpPr/>
          <p:nvPr>
            <p:custDataLst>
              <p:tags r:id="rId24"/>
            </p:custDataLst>
          </p:nvPr>
        </p:nvSpPr>
        <p:spPr>
          <a:xfrm>
            <a:off x="2303145" y="5029835"/>
            <a:ext cx="9377045" cy="850265"/>
          </a:xfrm>
          <a:prstGeom prst="rect">
            <a:avLst/>
          </a:prstGeom>
          <a:solidFill>
            <a:srgbClr val="FFC000">
              <a:lumMod val="40000"/>
              <a:lumOff val="60000"/>
              <a:alpha val="50000"/>
            </a:srgbClr>
          </a:solidFill>
          <a:ln>
            <a:noFill/>
          </a:ln>
        </p:spPr>
        <p:style>
          <a:lnRef idx="2">
            <a:srgbClr val="FFC000">
              <a:shade val="50000"/>
            </a:srgbClr>
          </a:lnRef>
          <a:fillRef idx="1">
            <a:srgbClr val="FFC000"/>
          </a:fillRef>
          <a:effectRef idx="0">
            <a:srgbClr val="FFC00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7" name="图片 76" descr="343435383038363b343532323430383bd3aacffab2bcbed6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397319" y="5260649"/>
            <a:ext cx="376325" cy="376325"/>
          </a:xfrm>
          <a:prstGeom prst="rect">
            <a:avLst/>
          </a:prstGeom>
        </p:spPr>
      </p:pic>
      <p:sp>
        <p:nvSpPr>
          <p:cNvPr id="78" name="文本框 77"/>
          <p:cNvSpPr txBox="1"/>
          <p:nvPr>
            <p:custDataLst>
              <p:tags r:id="rId28"/>
            </p:custDataLst>
          </p:nvPr>
        </p:nvSpPr>
        <p:spPr>
          <a:xfrm flipH="1">
            <a:off x="2819449" y="5265867"/>
            <a:ext cx="1936918" cy="528310"/>
          </a:xfrm>
          <a:prstGeom prst="rect">
            <a:avLst/>
          </a:prstGeom>
          <a:noFill/>
        </p:spPr>
        <p:txBody>
          <a:bodyPr wrap="square" bIns="0" rtlCol="0"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 spc="300">
                <a:effectLst/>
                <a:uFillTx/>
                <a:latin typeface="+mj-ea"/>
                <a:ea typeface="+mj-ea"/>
              </a:rPr>
              <a:t>及时互动</a:t>
            </a:r>
            <a:endParaRPr lang="zh-CN" altLang="en-US" sz="2800" b="1" spc="300">
              <a:effectLst/>
              <a:uFillTx/>
              <a:latin typeface="+mj-ea"/>
              <a:ea typeface="+mj-ea"/>
            </a:endParaRPr>
          </a:p>
        </p:txBody>
      </p:sp>
      <p:sp>
        <p:nvSpPr>
          <p:cNvPr id="79" name="文本框 78"/>
          <p:cNvSpPr txBox="1"/>
          <p:nvPr>
            <p:custDataLst>
              <p:tags r:id="rId29"/>
            </p:custDataLst>
          </p:nvPr>
        </p:nvSpPr>
        <p:spPr>
          <a:xfrm flipH="1">
            <a:off x="4763135" y="5029835"/>
            <a:ext cx="6878955" cy="944245"/>
          </a:xfrm>
          <a:prstGeom prst="rect">
            <a:avLst/>
          </a:prstGeom>
          <a:noFill/>
        </p:spPr>
        <p:txBody>
          <a:bodyPr wrap="square" rtlCol="0"/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+mj-ea"/>
                <a:ea typeface="+mj-ea"/>
              </a:rPr>
              <a:t>要有耐心、有爱心，时刻关注婴幼儿的情况，并通过语言等与婴幼儿进行交流、互动，增进彼此之间的感情。</a:t>
            </a:r>
            <a:endParaRPr lang="zh-CN" altLang="en-US" sz="20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+mj-ea"/>
              <a:ea typeface="+mj-ea"/>
            </a:endParaRPr>
          </a:p>
        </p:txBody>
      </p:sp>
    </p:spTree>
    <p:custDataLst>
      <p:tags r:id="rId30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4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6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16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7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676_2*l_h_i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676_2*l_h_i*1_1_2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  <p:tag name="KSO_WM_UNIT_LINE_FORE_SCHEMECOLOR_INDEX" val="14"/>
  <p:tag name="KSO_WM_UNIT_LINE_FILL_TYPE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7676_2*l_h_i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4"/>
  <p:tag name="KSO_WM_UNIT_TEXT_FILL_TYPE" val="1"/>
</p:tagLst>
</file>

<file path=ppt/tags/tag17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676_2*l_h_f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VALUE" val="199*1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676_2*l_h_x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676_2*l_h_i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676_2*l_h_i*1_2_2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6"/>
  <p:tag name="KSO_WM_UNIT_FILL_TYPE" val="1"/>
  <p:tag name="KSO_WM_UNIT_LINE_FORE_SCHEMECOLOR_INDEX" val="14"/>
  <p:tag name="KSO_WM_UNIT_LINE_FILL_TYPE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7676_2*l_h_i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4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VALUE" val="199*1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676_2*l_h_x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</p:tagLst>
</file>

<file path=ppt/tags/tag181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676_2*l_h_f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8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87.xml><?xml version="1.0" encoding="utf-8"?>
<p:tagLst xmlns:p="http://schemas.openxmlformats.org/presentationml/2006/main">
  <p:tag name="KSO_WM_UNIT_TABLE_BEAUTIFY" val="smartTable{bfc7e8d1-e4ab-45ed-ad6e-80f2fb4502f8}"/>
  <p:tag name="TABLE_ENDDRAG_ORIGIN_RECT" val="828*244"/>
  <p:tag name="TABLE_ENDDRAG_RECT" val="75*98*828*244"/>
</p:tagLst>
</file>

<file path=ppt/tags/tag18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8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3.xml><?xml version="1.0" encoding="utf-8"?>
<p:tagLst xmlns:p="http://schemas.openxmlformats.org/presentationml/2006/main">
  <p:tag name="KSO_WM_UNIT_TABLE_BEAUTIFY" val="smartTable{bfc7e8d1-e4ab-45ed-ad6e-80f2fb4502f8}"/>
  <p:tag name="TABLE_ENDDRAG_ORIGIN_RECT" val="828*244"/>
  <p:tag name="TABLE_ENDDRAG_RECT" val="75*98*828*244"/>
</p:tagLst>
</file>

<file path=ppt/tags/tag19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55_3*l_h_i*1_1_1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55_3*l_h_i*1_1_2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01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55_3*l_h_x*1_1_1"/>
  <p:tag name="KSO_WM_TEMPLATE_CATEGORY" val="diagram"/>
  <p:tag name="KSO_WM_TEMPLATE_INDEX" val="20227955"/>
  <p:tag name="KSO_WM_UNIT_LAYERLEVEL" val="1_1_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55_3*l_h_a*1_1_1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03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VALUE" val="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55_3*l_h_f*1_1_1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55_3*l_h_i*1_2_1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55_3*l_h_i*1_2_2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55_3*l_h_x*1_2_1"/>
  <p:tag name="KSO_WM_TEMPLATE_CATEGORY" val="diagram"/>
  <p:tag name="KSO_WM_TEMPLATE_INDEX" val="20227955"/>
  <p:tag name="KSO_WM_UNIT_LAYERLEVEL" val="1_1_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55_3*l_h_a*1_2_1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208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VALUE" val="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55_3*l_h_f*1_2_1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55_3*l_h_i*1_3_1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55_3*l_h_i*1_3_2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11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55_3*l_h_x*1_3_1"/>
  <p:tag name="KSO_WM_TEMPLATE_CATEGORY" val="diagram"/>
  <p:tag name="KSO_WM_TEMPLATE_INDEX" val="20227955"/>
  <p:tag name="KSO_WM_UNIT_LAYERLEVEL" val="1_1_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55_3*l_h_a*1_3_1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13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VALUE" val="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55_3*l_h_f*1_3_1"/>
  <p:tag name="KSO_WM_TEMPLATE_CATEGORY" val="diagram"/>
  <p:tag name="KSO_WM_TEMPLATE_INDEX" val="2022795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1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1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22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2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676_2*l_h_i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676_2*l_h_i*1_1_2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  <p:tag name="KSO_WM_UNIT_LINE_FORE_SCHEMECOLOR_INDEX" val="14"/>
  <p:tag name="KSO_WM_UNIT_LINE_FILL_TYPE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7676_2*l_h_i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4"/>
  <p:tag name="KSO_WM_UNIT_TEXT_FILL_TYPE" val="1"/>
</p:tagLst>
</file>

<file path=ppt/tags/tag229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676_2*l_h_f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VALUE" val="199*1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676_2*l_h_x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676_2*l_h_i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676_2*l_h_i*1_2_2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6"/>
  <p:tag name="KSO_WM_UNIT_FILL_TYPE" val="1"/>
  <p:tag name="KSO_WM_UNIT_LINE_FORE_SCHEMECOLOR_INDEX" val="14"/>
  <p:tag name="KSO_WM_UNIT_LINE_FILL_TYPE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7676_2*l_h_i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4"/>
  <p:tag name="KSO_WM_UNIT_TEXT_FILL_TYPE" val="1"/>
</p:tagLst>
</file>

<file path=ppt/tags/tag234.xml><?xml version="1.0" encoding="utf-8"?>
<p:tagLst xmlns:p="http://schemas.openxmlformats.org/presentationml/2006/main">
  <p:tag name="KSO_WM_UNIT_VALUE" val="199*1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676_2*l_h_x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</p:tagLst>
</file>

<file path=ppt/tags/tag23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676_2*l_h_f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23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3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4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4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24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4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4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24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5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5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25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5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26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65.xml><?xml version="1.0" encoding="utf-8"?>
<p:tagLst xmlns:p="http://schemas.openxmlformats.org/presentationml/2006/main">
  <p:tag name="KSO_WM_UNIT_TABLE_BEAUTIFY" val="smartTable{3a3465d3-837f-47a3-947f-407b380e1a63}"/>
  <p:tag name="TABLE_ENDDRAG_ORIGIN_RECT" val="790*267"/>
  <p:tag name="TABLE_ENDDRAG_RECT" val="86*155*790*267"/>
</p:tagLst>
</file>

<file path=ppt/tags/tag26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26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7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676_2*l_h_i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676_2*l_h_i*1_1_2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  <p:tag name="KSO_WM_UNIT_LINE_FORE_SCHEMECOLOR_INDEX" val="14"/>
  <p:tag name="KSO_WM_UNIT_LINE_FILL_TYPE" val="2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7676_2*l_h_i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4"/>
  <p:tag name="KSO_WM_UNIT_TEXT_FILL_TYPE" val="1"/>
</p:tagLst>
</file>

<file path=ppt/tags/tag27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676_2*l_h_f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UNIT_VALUE" val="199*1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676_2*l_h_x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676_2*l_h_i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676_2*l_h_i*1_2_2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6"/>
  <p:tag name="KSO_WM_UNIT_FILL_TYPE" val="1"/>
  <p:tag name="KSO_WM_UNIT_LINE_FORE_SCHEMECOLOR_INDEX" val="14"/>
  <p:tag name="KSO_WM_UNIT_LINE_FILL_TYPE" val="2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7676_2*l_h_i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VALUE" val="199*1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676_2*l_h_x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</p:tagLst>
</file>

<file path=ppt/tags/tag281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676_2*l_h_f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28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8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87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8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28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93.xml><?xml version="1.0" encoding="utf-8"?>
<p:tagLst xmlns:p="http://schemas.openxmlformats.org/presentationml/2006/main">
  <p:tag name="KSO_WM_UNIT_TABLE_BEAUTIFY" val="smartTable{9df93523-28c3-49be-9f06-78eb54bc72db}"/>
  <p:tag name="TABLE_ENDDRAG_ORIGIN_RECT" val="831*541"/>
  <p:tag name="TABLE_ENDDRAG_RECT" val="72*85*831*541"/>
</p:tagLst>
</file>

<file path=ppt/tags/tag29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29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9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676_2*l_h_i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676_2*l_h_i*1_1_2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  <p:tag name="KSO_WM_UNIT_LINE_FORE_SCHEMECOLOR_INDEX" val="14"/>
  <p:tag name="KSO_WM_UNIT_LINE_FILL_TYPE" val="2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7676_2*l_h_i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4"/>
  <p:tag name="KSO_WM_UNIT_TEXT_FILL_TYPE" val="1"/>
</p:tagLst>
</file>

<file path=ppt/tags/tag30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676_2*l_h_f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UNIT_VALUE" val="199*1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676_2*l_h_x*1_1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676_2*l_h_i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676_2*l_h_i*1_2_2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6"/>
  <p:tag name="KSO_WM_UNIT_FILL_TYPE" val="1"/>
  <p:tag name="KSO_WM_UNIT_LINE_FORE_SCHEMECOLOR_INDEX" val="14"/>
  <p:tag name="KSO_WM_UNIT_LINE_FILL_TYPE" val="2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7676_2*l_h_i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4"/>
  <p:tag name="KSO_WM_UNIT_TEXT_FILL_TYPE" val="1"/>
</p:tagLst>
</file>

<file path=ppt/tags/tag308.xml><?xml version="1.0" encoding="utf-8"?>
<p:tagLst xmlns:p="http://schemas.openxmlformats.org/presentationml/2006/main">
  <p:tag name="KSO_WM_UNIT_VALUE" val="199*1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676_2*l_h_x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FILL_FORE_SCHEMECOLOR_INDEX" val="5"/>
  <p:tag name="KSO_WM_UNIT_FILL_TYPE" val="1"/>
</p:tagLst>
</file>

<file path=ppt/tags/tag309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676_2*l_h_f*1_2_1"/>
  <p:tag name="KSO_WM_TEMPLATE_CATEGORY" val="diagram"/>
  <p:tag name="KSO_WM_TEMPLATE_INDEX" val="20227676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1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315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1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1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1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322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2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2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25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329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33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332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336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341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342.xml><?xml version="1.0" encoding="utf-8"?>
<p:tagLst xmlns:p="http://schemas.openxmlformats.org/presentationml/2006/main">
  <p:tag name="COMMONDATA" val="eyJoZGlkIjoiOWQ2ZWExMDIwMTAyNTlkY2I3MDQ0MGE2NzkwYzQ5NGQifQ=="/>
  <p:tag name="KSO_WPP_MARK_KEY" val="9a3913ab-113c-49a8-aa72-c17ffd5a7449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2892</Words>
  <Application>WPS 演示</Application>
  <PresentationFormat>宽屏</PresentationFormat>
  <Paragraphs>244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思源黑体 CN Bold</vt:lpstr>
      <vt:lpstr>思源黑体 CN Regular</vt:lpstr>
      <vt:lpstr>Arial Unicode MS</vt:lpstr>
      <vt:lpstr>Calibri</vt:lpstr>
      <vt:lpstr>Office 主题</vt:lpstr>
      <vt:lpstr>1_Office 主题​​</vt:lpstr>
      <vt:lpstr>掌握婴幼儿二便的护理方法</vt:lpstr>
      <vt:lpstr>一、教学目标 知识目标： 1.了解婴幼儿排便的生理特点； 2.知道二便护理的过程中的注意事项。 能力目标：	 1.掌握更换尿布和纸尿裤的方法； 2.能够培养婴幼儿良好的大小便习惯。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一窗昏晓送流年</cp:lastModifiedBy>
  <cp:revision>17</cp:revision>
  <dcterms:created xsi:type="dcterms:W3CDTF">2023-05-23T12:01:00Z</dcterms:created>
  <dcterms:modified xsi:type="dcterms:W3CDTF">2023-05-28T12:18:37Z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8C80298FF42B4404BCFB16E4FAB4D658_13</vt:lpwstr>
  </property>
  <property fmtid="{D5CDD505-2E9C-101B-9397-08002B2CF9AE}" pid="3" name="KSOProductBuildVer">
    <vt:lpwstr>2052-11.1.0.14309</vt:lpwstr>
  </property>
</Properties>
</file>