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95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96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82" autoAdjust="0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4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777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284E8-9D78-76AA-993F-295D6E017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66B0D-E9E8-DEB4-121E-8F2E38D138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03E423-AECE-A035-2EEF-DFF976D8B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8B9F5D-ED8A-8A98-C73F-306E3449B8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760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5df54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D853026-8976-45CA-B399-E69C1B11DF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微专题12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民族精神与中华传统美德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5df54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A8581D2-BC26-4AED-A6D1-1808EB020E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6d8836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3c791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ed8fbb0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c6d88369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6f3c791d3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9ed8fbb05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微专题12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民族精神与中华传统美德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5df54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86BA439-0742-4713-8475-D150AED0C5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6d8836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3c791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ed8fbb0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c6d88369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6f3c791d3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9ed8fbb05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微专题12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民族精神与中华传统美德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daode_fazhi#pid=6732c277a9b4d0d6eb9d103c#tid=674953f362550100098fe43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0E724F3-85AD-A6B8-B5B4-1AC3DD6F598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83FCCF8-6A80-46EF-9536-571DBF02DE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D0FF61D-9231-49D3-9D16-AC08A6308D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6d8836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3c791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ed8fbb0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c6d88369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6f3c791d3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9ed8fbb05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3C1C2BB-0C4F-46F6-B1E0-C825700C4E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6d8836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62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3c791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40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ed8fbb0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992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c6d88369&amp;color=RGB(64,64,64)">
            <a:hlinkClick r:id="rId3" action="ppaction://hlinksldjump"/>
          </p:cNvPr>
          <p:cNvSpPr/>
          <p:nvPr/>
        </p:nvSpPr>
        <p:spPr>
          <a:xfrm>
            <a:off x="404164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要点总结</a:t>
            </a:r>
            <a:endParaRPr lang="en-US" sz="1800" dirty="0"/>
          </a:p>
        </p:txBody>
      </p:sp>
      <p:sp>
        <p:nvSpPr>
          <p:cNvPr id="8" name="MasterShapeName?linknodeid=6f3c791d3&amp;color=RGB(64,64,64)">
            <a:hlinkClick r:id="rId5" action="ppaction://hlinksldjump"/>
          </p:cNvPr>
          <p:cNvSpPr/>
          <p:nvPr/>
        </p:nvSpPr>
        <p:spPr>
          <a:xfrm>
            <a:off x="5504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热点素材</a:t>
            </a:r>
            <a:endParaRPr lang="en-US" sz="1800" dirty="0"/>
          </a:p>
        </p:txBody>
      </p:sp>
      <p:sp>
        <p:nvSpPr>
          <p:cNvPr id="9" name="MasterShapeName?linknodeid=9ed8fbb05&amp;color=RGB(64,64,64)">
            <a:hlinkClick r:id="rId6" action="ppaction://hlinksldjump"/>
          </p:cNvPr>
          <p:cNvSpPr/>
          <p:nvPr/>
        </p:nvSpPr>
        <p:spPr>
          <a:xfrm>
            <a:off x="69585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36576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64592" y="36576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536192" y="36576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5_BD#ae0f06730?colgroup=2,2,25&amp;vcp=1&amp;pid=1c6d8836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429312"/>
              </p:ext>
            </p:extLst>
          </p:nvPr>
        </p:nvGraphicFramePr>
        <p:xfrm>
          <a:off x="342516" y="1851406"/>
          <a:ext cx="11506968" cy="3894900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推进社会公德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职业道德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家庭美德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个人品德建设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青少年责无旁贷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倡导向上向善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孝老爱亲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忠于祖国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忠于人民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青少年必须身体力行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了解和宣传中华传统美德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学习古今具有中华传统美德的英雄人物事迹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在日常生活中认真践行中华传统美德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做到热爱祖国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孝敬父母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尊敬师长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诚实守信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自强不息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助人为乐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勤俭节约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ae0f06730?colgroup=2,2,25&amp;vcp=1&amp;pid=1c6d88369&amp;color=0,0,0&amp;vtp=1&amp;vaab=1&amp;bt=1&amp;bbb=1">
            <a:extLst>
              <a:ext uri="{FF2B5EF4-FFF2-40B4-BE49-F238E27FC236}">
                <a16:creationId xmlns:a16="http://schemas.microsoft.com/office/drawing/2014/main" id="{D66D5B3B-6441-4DE8-9DBB-05056163CB07}"/>
              </a:ext>
            </a:extLst>
          </p:cNvPr>
          <p:cNvSpPr txBox="1"/>
          <p:nvPr/>
        </p:nvSpPr>
        <p:spPr>
          <a:xfrm>
            <a:off x="10885591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e0f06730?sp=1&amp;vcp=1&amp;pid=1c6d88369&amp;color=0,0,0&amp;mp=1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.重点难点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伟大建党精神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的科学内涵：坚持真理、坚守理想，践行初心、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担当使命，不怕牺牲、英勇斗争，对党忠诚、不负人民。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科学家精神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：胸怀祖国、服务人民的爱国精神，勇攀高峰、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敢为人先的创新精神，追求真理、严谨治学的求实精神，淡泊名利、潜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心研究的奉献精神，集智攻关、团结协作的协同精神，甘为人梯、奖掖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后学的育人精神。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e0f06730?sp=1&amp;vcp=1&amp;pid=1c6d88369&amp;color=0,0,0&amp;vtp=1&amp;vaab=1&amp;bt=1&amp;bbb=1"/>
          <p:cNvSpPr/>
          <p:nvPr/>
        </p:nvSpPr>
        <p:spPr>
          <a:xfrm>
            <a:off x="539496" y="13910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（3）民族精神的内涵、体现、品格</a:t>
            </a:r>
            <a:endParaRPr lang="en-US" altLang="zh-CN" sz="2800" dirty="0"/>
          </a:p>
        </p:txBody>
      </p:sp>
      <p:graphicFrame>
        <p:nvGraphicFramePr>
          <p:cNvPr id="13" name="P_5_BD#ae0f06730?colgroup=2,27&amp;vcp=1&amp;pid=1c6d8836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773553"/>
              </p:ext>
            </p:extLst>
          </p:nvPr>
        </p:nvGraphicFramePr>
        <p:xfrm>
          <a:off x="539496" y="2077243"/>
          <a:ext cx="11073384" cy="337636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4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以爱国主义为核心的团结统一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爱好和平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勤劳勇敢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自强不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息的伟大民族精神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不同时期的体现：载人航天精神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长征精神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伟大抗疫精神等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在中国人民身上的体现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：中国人民具有伟大创造精神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伟大团结精神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伟大梦想精神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品格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与时俱进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f3c791d3.fixed?vcp=1&amp;pid=65df546a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微专题12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民族精神与中华传统美德</a:t>
            </a:r>
            <a:endParaRPr lang="en-US" altLang="zh-CN" sz="4000" dirty="0"/>
          </a:p>
        </p:txBody>
      </p:sp>
      <p:sp>
        <p:nvSpPr>
          <p:cNvPr id="3" name="C_4_BD#6f3c791d3.fixed?vcp=1&amp;pid=65df546a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热点素材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4fb8e9e1?vcp=1&amp;pid=6f3c791d3&amp;color=0,0,0&amp;vtp=1&amp;vaab=1&amp;bt=1&amp;bbb=1&amp;hb=1"/>
          <p:cNvSpPr/>
          <p:nvPr/>
        </p:nvSpPr>
        <p:spPr>
          <a:xfrm>
            <a:off x="541020" y="1162050"/>
            <a:ext cx="11109960" cy="453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中共中央总书记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国家主席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中央军委主席习近平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在人民大会堂接见第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届夏季奥林匹克运动会中国体育代表团全体成员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习近平总书记发表重要讲话表示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中国体育代表团的优异成绩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既是我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国体育事业发展进步的集中体现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也是中国式现代化建设成就的一个缩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充分彰显了新时代中国力量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习近平总书记指出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中国体育代表团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的优异成绩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将中华体育精神和奥林匹克精神发扬光大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让中华民族精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神和时代精神交相辉映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生动诠释了新时代中国精神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4fb8e9e1?vcp=1&amp;pid=6f3c791d3&amp;color=0,0,0&amp;vtp=1&amp;vaab=1&amp;bt=1&amp;bbb=1&amp;hb=1">
            <a:extLst>
              <a:ext uri="{FF2B5EF4-FFF2-40B4-BE49-F238E27FC236}">
                <a16:creationId xmlns:a16="http://schemas.microsoft.com/office/drawing/2014/main" id="{93CEB4DB-77E0-1C06-F8D5-96504AAFB39B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赛场上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大家牢记党和人民重托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国家荣誉永远超过个人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这块金牌献给伟大的祖国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等誓言掷地有声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展现了祖国至上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为国争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光的赤子情怀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展现了顽强拼搏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自强不息的必胜信念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展现了团结协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并肩作战的宝贵品质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展现了中国青年一代自信乐观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热情友好的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阳光气质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93381943"/>
      </p:ext>
    </p:extLst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4fb8e9e1?sp=1&amp;vcp=1&amp;pid=6f3c791d3&amp;color=0,0,0&amp;vtp=1&amp;vaab=1&amp;bt=1&amp;bbb=1"/>
          <p:cNvSpPr/>
          <p:nvPr/>
        </p:nvSpPr>
        <p:spPr>
          <a:xfrm>
            <a:off x="539496" y="506775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【解读】1.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坚持国家利益至上。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正确处理个人利益、集体利益与国家利益的关系。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弘扬伟大民族精神，践行爱国主义。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中国人民具有伟大创造精神、伟大奋斗精神、伟大团结精神、伟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大梦想精神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做自信自强的中国人。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我国综合国力不断增强。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树立正确的合作与竞争观念。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发扬集体主义、团队合作精神。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1bcb4d6?vcp=1&amp;pid=6f3c791d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典例精析</a:t>
            </a:r>
            <a:endParaRPr lang="en-US" altLang="zh-CN" sz="3200" dirty="0"/>
          </a:p>
        </p:txBody>
      </p:sp>
      <p:sp>
        <p:nvSpPr>
          <p:cNvPr id="3" name="QC_6_BD.1_1#1f0a023df?vaa=1&amp;vcp=1&amp;pid=071bcb4d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（2024·湖北·中考）以下是各班根据学校要求设计的黑板报标题。由此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推断该校本期黑板报的主题是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6_BD.1_3#1f0a023df.choices?vaa=1&amp;vcp=1&amp;pid=071bcb4d6&amp;color=0,0,0&amp;vtp=1&amp;vaab=1&amp;bbb=1"/>
          <p:cNvSpPr/>
          <p:nvPr/>
        </p:nvSpPr>
        <p:spPr>
          <a:xfrm>
            <a:off x="539496" y="43809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A.坚定理想信念，厚植爱国情怀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B.不断与时俱进，共筑生命家园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C.弘扬传统美德，提升道德品质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D.关注民生问题，共享发展成果</a:t>
            </a:r>
            <a:endParaRPr lang="en-US" altLang="zh-CN" sz="2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9A3F09A-9383-771E-A1FD-5CFBA03B0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581275"/>
            <a:ext cx="10687050" cy="15194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1f0a023df?vaa=1&amp;vcp=1&amp;pid=071bcb4d6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小锦囊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以我之力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追我所愿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体现了为实现自己的理想而努力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初心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不改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奔流到海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表达了追求目标的决心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吾有所爱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其名中华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体现了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爱国之情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复兴之梦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梦在不息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强调为实现民族复兴的梦想不懈奋斗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这些标题都侧重于展现坚定的理想信念和浓厚的爱国情怀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，A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符合题意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6_AN.2_1#1f0a023df?vaa=1&amp;vcp=1&amp;pid=071bcb4d6&amp;color=0,0,0&amp;vtp=1&amp;vaab=1&amp;bbb=1"/>
          <p:cNvSpPr/>
          <p:nvPr/>
        </p:nvSpPr>
        <p:spPr>
          <a:xfrm>
            <a:off x="539496" y="44273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7af6abda?vcp=1&amp;pid=071bcb4d6&amp;color=0,0,0&amp;vtp=1&amp;vaab=1&amp;bt=1&amp;bbb=1"/>
          <p:cNvSpPr/>
          <p:nvPr/>
        </p:nvSpPr>
        <p:spPr>
          <a:xfrm>
            <a:off x="539496" y="554400"/>
            <a:ext cx="11109960" cy="543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针对训练</a:t>
            </a:r>
            <a:endParaRPr lang="en-US" altLang="zh-CN" sz="3200" dirty="0"/>
          </a:p>
        </p:txBody>
      </p:sp>
      <p:sp>
        <p:nvSpPr>
          <p:cNvPr id="3" name="QC_7_BD.5_1#6d8f3f7b1?sp=1&amp;vaa=1&amp;vcp=1&amp;pid=a7af6abda&amp;color=0,0,0&amp;vtp=1&amp;vaab=1&amp;bbb=1"/>
          <p:cNvSpPr/>
          <p:nvPr/>
        </p:nvSpPr>
        <p:spPr>
          <a:xfrm>
            <a:off x="539496" y="1157093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（2024·四川乐山·中考）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下列名人名言启示我们要(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graphicFrame>
        <p:nvGraphicFramePr>
          <p:cNvPr id="19" name="QC_7_BD.5_2#6d8f3f7b1?colgroup=4,7,8,8&amp;vaa=1&amp;vcp=1&amp;pid=a7af6ab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603305"/>
              </p:ext>
            </p:extLst>
          </p:nvPr>
        </p:nvGraphicFramePr>
        <p:xfrm>
          <a:off x="539496" y="1764456"/>
          <a:ext cx="11055096" cy="2109960"/>
        </p:xfrm>
        <a:graphic>
          <a:graphicData uri="http://schemas.openxmlformats.org/drawingml/2006/table">
            <a:tbl>
              <a:tblPr/>
              <a:tblGrid>
                <a:gridCol w="2015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7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5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73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099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鞠躬尽瘁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死而后已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b="0" i="0" spc="-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诸葛亮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位卑未敢忘忧国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事定犹须待阖棺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——陆游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人生自古谁无死？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留取丹心照汗青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文天祥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寄意寒星荃不察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我以我血荐轩辕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——鲁迅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C_7_AN.6_1#6d8f3f7b1.bracket?vaa=1&amp;vcp=1&amp;pid=a7af6abda&amp;color=0,0,0&amp;vpa=2&amp;vtp=1&amp;vaab=1"/>
          <p:cNvSpPr/>
          <p:nvPr/>
        </p:nvSpPr>
        <p:spPr>
          <a:xfrm>
            <a:off x="8788939" y="1154045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5_3#6d8f3f7b1?vaa=1&amp;vcp=1&amp;pid=a7af6abda&amp;color=0,0,0&amp;vtp=1&amp;vaab=1&amp;bbb=1&amp;hb=1"/>
          <p:cNvSpPr/>
          <p:nvPr/>
        </p:nvSpPr>
        <p:spPr>
          <a:xfrm>
            <a:off x="539496" y="4004760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①传承中华优秀传统文化，弘扬民族精神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②尊重差异、理解不同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容多样文化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③积极关切人类问题和世界局势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增强做中国人的志气、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骨气和底气</a:t>
            </a:r>
            <a:endParaRPr lang="en-US" altLang="zh-CN" sz="2800" dirty="0"/>
          </a:p>
        </p:txBody>
      </p:sp>
      <p:sp>
        <p:nvSpPr>
          <p:cNvPr id="7" name="QC_7_BD.5_4#6d8f3f7b1.choices?vaa=1&amp;vcp=1&amp;pid=a7af6abda&amp;color=0,0,0&amp;vtp=1&amp;vaab=1&amp;bbb=1"/>
          <p:cNvSpPr/>
          <p:nvPr/>
        </p:nvSpPr>
        <p:spPr>
          <a:xfrm>
            <a:off x="539496" y="556863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c78ee02a.fixed?vcp=1&amp;pid=ed824f3b5&amp;color=241,138,6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F18A0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bc78ee02a.fixed?vcp=1&amp;pid=ed824f3b5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专题突破</a:t>
            </a:r>
            <a:endParaRPr lang="en-US" altLang="zh-CN" sz="4800" dirty="0"/>
          </a:p>
        </p:txBody>
      </p:sp>
      <p:sp>
        <p:nvSpPr>
          <p:cNvPr id="4" name="C_2_BD#bc78ee02a.fixed?vcp=1&amp;pid=ed824f3b5&amp;color=0,0,0&amp;vtp=1&amp;vaab=1&amp;bbb=1"/>
          <p:cNvSpPr/>
          <p:nvPr/>
        </p:nvSpPr>
        <p:spPr>
          <a:xfrm>
            <a:off x="265176" y="36758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中华优秀传统文化教育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_1#cea561e86?sp=1&amp;vaa=1&amp;vcp=1&amp;pid=a7af6abda&amp;color=0,0,0&amp;vtp=1&amp;vaab=1&amp;bt=1&amp;bbb=1&amp;hb=1"/>
          <p:cNvSpPr/>
          <p:nvPr/>
        </p:nvSpPr>
        <p:spPr>
          <a:xfrm>
            <a:off x="539496" y="107934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为庆祝中华人民共和国成立75周年，某博物馆开设主题云展馆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，采用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科技+”的形式让爱国主义教育“走新”更“走心”。</a:t>
            </a:r>
            <a:endParaRPr lang="en-US" altLang="zh-CN" sz="2800" dirty="0"/>
          </a:p>
        </p:txBody>
      </p:sp>
      <p:graphicFrame>
        <p:nvGraphicFramePr>
          <p:cNvPr id="20" name="QO_7_BD.7_2#cea561e86?colgroup=30&amp;vaa=1&amp;vcp=1&amp;pid=a7af6ab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431349"/>
              </p:ext>
            </p:extLst>
          </p:nvPr>
        </p:nvGraphicFramePr>
        <p:xfrm>
          <a:off x="539496" y="2416270"/>
          <a:ext cx="11082528" cy="3356674"/>
        </p:xfrm>
        <a:graphic>
          <a:graphicData uri="http://schemas.openxmlformats.org/drawingml/2006/table">
            <a:tbl>
              <a:tblPr/>
              <a:tblGrid>
                <a:gridCol w="475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锦绣中华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时代礼赞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”云展馆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◆展厅一：不朽印记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展厅中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一幅幅简短生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极具号召力的红色标语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见证着国家走过的峥嵘岁月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◆展厅二：复兴之路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展厅以时间为叙事逻辑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以重大事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件为依托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运用图片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视频等形式回顾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了1840年鸦片战争以来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中国人民在屈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辱苦难中的奋起抗争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zh-CN" altLang="en-US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为实现中华民族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O_7_BD.7_3#cea561e86?colgroup=30&amp;vaa=1&amp;vcp=1&amp;pid=a7af6abd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455214"/>
              </p:ext>
            </p:extLst>
          </p:nvPr>
        </p:nvGraphicFramePr>
        <p:xfrm>
          <a:off x="539496" y="1890236"/>
          <a:ext cx="11082528" cy="3618546"/>
        </p:xfrm>
        <a:graphic>
          <a:graphicData uri="http://schemas.openxmlformats.org/drawingml/2006/table">
            <a:tbl>
              <a:tblPr/>
              <a:tblGrid>
                <a:gridCol w="4754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锦绣中华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时代礼赞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”云展馆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没有共产党就没有新中国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只有社会主义才能发展中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红色标语的深处流淌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着爱国的血脉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生动诠释着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u="sng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当代中国爱国主义的本质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复兴而进行的种种探索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特别是中国共产党领导全国各族人民争取民族独立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人民解放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国家富强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人民幸福的光辉历程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展望了中华民族伟大复兴的光明前景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O_7_BD.7_3#cea561e86?colgroup=30&amp;vaa=1&amp;vcp=1&amp;pid=a7af6abda&amp;color=0,0,0&amp;mp=1&amp;vtp=1&amp;vaab=1&amp;bt=1&amp;bbb=1">
            <a:extLst>
              <a:ext uri="{FF2B5EF4-FFF2-40B4-BE49-F238E27FC236}">
                <a16:creationId xmlns:a16="http://schemas.microsoft.com/office/drawing/2014/main" id="{869F10E6-B36B-84A3-6B47-6E8036826090}"/>
              </a:ext>
            </a:extLst>
          </p:cNvPr>
          <p:cNvSpPr txBox="1"/>
          <p:nvPr/>
        </p:nvSpPr>
        <p:spPr>
          <a:xfrm>
            <a:off x="10903879" y="11818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QO_7_BD.7_4#cea561e86?colgroup=30&amp;vaa=1&amp;vcp=1&amp;pid=a7af6abda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0111"/>
              </p:ext>
            </p:extLst>
          </p:nvPr>
        </p:nvGraphicFramePr>
        <p:xfrm>
          <a:off x="539496" y="1725263"/>
          <a:ext cx="11112682" cy="2775014"/>
        </p:xfrm>
        <a:graphic>
          <a:graphicData uri="http://schemas.openxmlformats.org/drawingml/2006/table">
            <a:tbl>
              <a:tblPr/>
              <a:tblGrid>
                <a:gridCol w="11015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54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锦绣中华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时代礼赞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”云展馆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6468"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◆展厅三：时光之镜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u="none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    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展厅借助虚拟现实技术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开启“时光之镜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实现两代人之间的深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情互动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屏幕里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“邓恩铭”“陈延年”“方志敏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”等革命先辈向大家诉说着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自己的青春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热血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信仰和忠诚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……</a:t>
                      </a:r>
                      <a:endParaRPr lang="en-US" altLang="zh-CN" sz="120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O_8_BD.8_1#0f8be2ebf?vaa=1&amp;vcp=1&amp;pid=cea561e86&amp;color=0,0,0&amp;vtp=1&amp;vaab=1&amp;bbb=1"/>
          <p:cNvSpPr/>
          <p:nvPr/>
        </p:nvSpPr>
        <p:spPr>
          <a:xfrm>
            <a:off x="539496" y="463356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（1）展厅一中画线部分指的是什么？</a:t>
            </a:r>
            <a:endParaRPr lang="en-US" altLang="zh-CN" sz="2800" dirty="0"/>
          </a:p>
        </p:txBody>
      </p:sp>
      <p:sp>
        <p:nvSpPr>
          <p:cNvPr id="4" name="QO_8_AN.1_1#0f8be2ebf?vaa=1&amp;vcp=1&amp;pid=cea561e86&amp;color=0,0,0&amp;vtp=1&amp;vaab=1&amp;bbb=1"/>
          <p:cNvSpPr/>
          <p:nvPr/>
        </p:nvSpPr>
        <p:spPr>
          <a:xfrm>
            <a:off x="539496" y="52570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坚持爱国和爱党、爱社会主义高度统一。</a:t>
            </a:r>
            <a:endParaRPr lang="en-US" altLang="zh-CN" sz="2800" dirty="0"/>
          </a:p>
        </p:txBody>
      </p:sp>
      <p:sp>
        <p:nvSpPr>
          <p:cNvPr id="2" name="QO_7_BD.7_4#cea561e86?colgroup=30&amp;vaa=1&amp;vcp=1&amp;pid=a7af6abda&amp;color=0,0,0&amp;vtp=1&amp;vaab=1&amp;bt=1&amp;bbb=1">
            <a:extLst>
              <a:ext uri="{FF2B5EF4-FFF2-40B4-BE49-F238E27FC236}">
                <a16:creationId xmlns:a16="http://schemas.microsoft.com/office/drawing/2014/main" id="{41C293C3-75F1-DFA1-D3ED-A13F5BA47F92}"/>
              </a:ext>
            </a:extLst>
          </p:cNvPr>
          <p:cNvSpPr txBox="1"/>
          <p:nvPr/>
        </p:nvSpPr>
        <p:spPr>
          <a:xfrm>
            <a:off x="10934033" y="101685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0_1#0c3c43f7d?vaa=1&amp;vcp=1&amp;pid=cea561e86&amp;color=0,0,0&amp;vtp=1&amp;vaab=1&amp;bt=1&amp;bbb=1&amp;hb=1"/>
          <p:cNvSpPr/>
          <p:nvPr/>
        </p:nvSpPr>
        <p:spPr>
          <a:xfrm>
            <a:off x="539496" y="15410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（2）运用所学知识，说明该博物馆打造“锦绣中华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时代礼赞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”云展馆的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8_AN.1_1#0c3c43f7d?vaa=1&amp;vcp=1&amp;pid=cea561e86&amp;color=0,0,0&amp;vtp=1&amp;vaab=1&amp;bbb=1&amp;hb=1"/>
          <p:cNvSpPr/>
          <p:nvPr/>
        </p:nvSpPr>
        <p:spPr>
          <a:xfrm>
            <a:off x="539496" y="28240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丰富了爱国主义教育的形式，增强了爱国主义教育的感染力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有利于传承与弘扬中华民族精神，为中华民族伟大复兴凝聚力量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可以加深人民群众对国家发展历程的认识，增强对伟大祖国的认同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促进人民群众坚定理想信念，积极承担责任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2_1#495d6fd4d?vaa=1&amp;vcp=1&amp;pid=cea561e86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（3）每一个“你”，我们都记得。请你通过“时光之镜”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向革命先辈致敬。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60—80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不出现真实校名及姓名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。）</a:t>
            </a:r>
            <a:endParaRPr lang="en-US" altLang="zh-CN" sz="2800" dirty="0"/>
          </a:p>
        </p:txBody>
      </p:sp>
      <p:sp>
        <p:nvSpPr>
          <p:cNvPr id="3" name="QO_8_AN.1_1#495d6fd4d?vaa=1&amp;vcp=1&amp;pid=cea561e86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示例：在国家危难、民族危亡之际，你们不顾个人安危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命抛头颅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、洒热血。我们一定会继承你们的遗志，勇担时代使命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现中华民族伟大复兴的中国梦而奋斗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67882aa27?vcp=1&amp;pid=a7af6abda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请完成第184~186页【备考练习】习题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ed8fbb05.fixed?vcp=1&amp;pid=65df546a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微专题12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民族精神与中华传统美德</a:t>
            </a:r>
            <a:endParaRPr lang="en-US" altLang="zh-CN" sz="4000" dirty="0"/>
          </a:p>
        </p:txBody>
      </p:sp>
      <p:sp>
        <p:nvSpPr>
          <p:cNvPr id="3" name="C_4_BD#9ed8fbb05.fixed?vcp=1&amp;pid=65df546a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微专题12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民族精神与中华传统美德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9ef3e720?vcp=1&amp;pid=9ed8fbb05&amp;color=241,138,6&amp;vtp=1&amp;vaab=1&amp;bt=1&amp;bbb=1"/>
          <p:cNvSpPr/>
          <p:nvPr/>
        </p:nvSpPr>
        <p:spPr>
          <a:xfrm>
            <a:off x="539496" y="4591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18A06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巩固训练</a:t>
            </a:r>
            <a:endParaRPr lang="en-US" altLang="zh-CN" sz="3200" dirty="0"/>
          </a:p>
        </p:txBody>
      </p:sp>
      <p:sp>
        <p:nvSpPr>
          <p:cNvPr id="3" name="QC_6_BD.14_1#4e7e0c5e9?vaa=1&amp;vcp=1&amp;pid=39ef3e720&amp;color=0,0,0&amp;vtp=1&amp;vaab=1&amp;bbb=1&amp;hb=1"/>
          <p:cNvSpPr/>
          <p:nvPr/>
        </p:nvSpPr>
        <p:spPr>
          <a:xfrm>
            <a:off x="539496" y="117199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“时代楷模”万步炎秉持科技报国理念，聚焦国家重大战略需求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，几十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年如一日扎根海洋资源勘探技术研究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带领团队突破关键核心技术难题，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为我国海洋矿产勘探技术和装备研发作出了重大贡献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。“时代楷模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”万步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炎诠释了(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6_AN.15_1#4e7e0c5e9.bracket?vaa=1&amp;vcp=1&amp;pid=39ef3e720&amp;color=0,0,0&amp;vpa=3&amp;vtp=1&amp;vaab=1"/>
          <p:cNvSpPr/>
          <p:nvPr/>
        </p:nvSpPr>
        <p:spPr>
          <a:xfrm>
            <a:off x="2238914" y="310175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4_2#4e7e0c5e9.choices?vaa=1&amp;vcp=1&amp;pid=39ef3e720&amp;color=0,0,0&amp;vtp=1&amp;vaab=1&amp;bbb=1"/>
          <p:cNvSpPr/>
          <p:nvPr/>
        </p:nvSpPr>
        <p:spPr>
          <a:xfrm>
            <a:off x="539496" y="37438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A.天下兴亡、匹夫有责的家国情怀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B.推己及人、和而不同的处事之道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C.俭约自守、中和泰和的生活理念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D.律己宽人、扬善抑恶的处事准则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_1#ae8231c10?sp=1&amp;vaa=1&amp;vcp=1&amp;pid=39ef3e720&amp;color=0,0,0&amp;vtp=1&amp;vaab=1&amp;bt=1&amp;bbb=1&amp;hb=1"/>
          <p:cNvSpPr/>
          <p:nvPr/>
        </p:nvSpPr>
        <p:spPr>
          <a:xfrm>
            <a:off x="539496" y="12159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2024年1月31日，中央精神文明建设办公室发布2023年第四季度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“中国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好人榜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”。经各地推荐、专家评审等环节，共有152人（组）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助人为乐、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见义勇为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、诚实守信、敬业奉献、孝老爱亲的身边好人光荣上榜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活动的开展(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7_1#ae8231c10.bracket?vaa=1&amp;vcp=1&amp;pid=39ef3e720&amp;color=0,0,0&amp;vpa=4&amp;vtp=1&amp;vaab=1"/>
          <p:cNvSpPr/>
          <p:nvPr/>
        </p:nvSpPr>
        <p:spPr>
          <a:xfrm>
            <a:off x="2594514" y="31457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6_2#ae8231c10?vaa=1&amp;vcp=1&amp;pid=39ef3e720&amp;color=0,0,0&amp;vtp=1&amp;vaab=1&amp;bbb=1"/>
          <p:cNvSpPr/>
          <p:nvPr/>
        </p:nvSpPr>
        <p:spPr>
          <a:xfrm>
            <a:off x="539496" y="37874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①激发了全社会崇德向善的力量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②明确了公民行为的法律责任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弘扬了社会主义核心价值观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④展现了与时俱进的时代精神</a:t>
            </a:r>
            <a:endParaRPr lang="en-US" altLang="zh-CN" sz="2800" dirty="0"/>
          </a:p>
        </p:txBody>
      </p:sp>
      <p:sp>
        <p:nvSpPr>
          <p:cNvPr id="5" name="QC_6_BD.16_3#ae8231c10.choices?vaa=1&amp;vcp=1&amp;pid=39ef3e720&amp;color=0,0,0&amp;vtp=1&amp;vaab=1&amp;bbb=1"/>
          <p:cNvSpPr/>
          <p:nvPr/>
        </p:nvSpPr>
        <p:spPr>
          <a:xfrm>
            <a:off x="539496" y="50566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8_1#88632d633?sp=1&amp;vaa=1&amp;vcp=1&amp;pid=39ef3e720&amp;color=0,0,0&amp;vtp=1&amp;vaab=1&amp;bt=1&amp;bbb=1&amp;hb=1"/>
          <p:cNvSpPr/>
          <p:nvPr/>
        </p:nvSpPr>
        <p:spPr>
          <a:xfrm>
            <a:off x="539496" y="151642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某中学利用五一假期开展“重走长征路”研学活动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，让同学们感受红军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长征那段光辉历史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参加这一活动能够(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1_1#88632d633.bracket?vaa=1&amp;vcp=1&amp;pid=39ef3e720&amp;color=0,0,0&amp;vpa=5&amp;vtp=1&amp;vaab=1"/>
          <p:cNvSpPr/>
          <p:nvPr/>
        </p:nvSpPr>
        <p:spPr>
          <a:xfrm>
            <a:off x="6861714" y="21507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8_2#88632d633?vaa=1&amp;vcp=1&amp;pid=39ef3e720&amp;color=0,0,0&amp;vtp=1&amp;vaab=1&amp;bbb=1&amp;hb=1"/>
          <p:cNvSpPr/>
          <p:nvPr/>
        </p:nvSpPr>
        <p:spPr>
          <a:xfrm>
            <a:off x="539496" y="27994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①丰富假期生活，弘扬民族精神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②培养集体观念，守护精神家园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除学习压力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，快速提高学习成绩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④塑造健康人格，厚植家国情怀</a:t>
            </a:r>
            <a:endParaRPr lang="en-US" altLang="zh-CN" sz="2800" dirty="0"/>
          </a:p>
        </p:txBody>
      </p:sp>
      <p:sp>
        <p:nvSpPr>
          <p:cNvPr id="5" name="QC_6_BD.18_3#88632d633.choices?vaa=1&amp;vcp=1&amp;pid=39ef3e720&amp;color=0,0,0&amp;vtp=1&amp;vaab=1&amp;bbb=1"/>
          <p:cNvSpPr/>
          <p:nvPr/>
        </p:nvSpPr>
        <p:spPr>
          <a:xfrm>
            <a:off x="539496" y="40686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A.①②③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1c6d88369.fixed?vcp=1&amp;pid=65df546a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微专题12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民族精神与中华传统美德</a:t>
            </a:r>
            <a:endParaRPr lang="en-US" altLang="zh-CN" sz="4000" dirty="0"/>
          </a:p>
        </p:txBody>
      </p:sp>
      <p:sp>
        <p:nvSpPr>
          <p:cNvPr id="3" name="C_4_BD#1c6d88369.fixed?vcp=1&amp;pid=65df546a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要点总结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1D9F8-7523-9062-98D8-5A949C321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C_6_BD.20_1#b3c387aff?vaa=1&amp;vcp=1&amp;pid=39ef3e720&amp;color=0,0,0&amp;vtp=1&amp;vaab=1&amp;bbb=1&amp;hb=1">
            <a:extLst>
              <a:ext uri="{FF2B5EF4-FFF2-40B4-BE49-F238E27FC236}">
                <a16:creationId xmlns:a16="http://schemas.microsoft.com/office/drawing/2014/main" id="{E5868475-BA8E-3C4D-1A11-8720D3954620}"/>
              </a:ext>
            </a:extLst>
          </p:cNvPr>
          <p:cNvSpPr/>
          <p:nvPr/>
        </p:nvSpPr>
        <p:spPr>
          <a:xfrm>
            <a:off x="539496" y="13929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“常思生养大恩，恒怀哺育之情。”孝敬父母从道德角度来说是因为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6_AN.21_1#b3c387aff.bracket?vaa=1&amp;vcp=1&amp;pid=39ef3e720&amp;color=0,0,0&amp;vpa=6&amp;vtp=1&amp;vaab=1">
            <a:extLst>
              <a:ext uri="{FF2B5EF4-FFF2-40B4-BE49-F238E27FC236}">
                <a16:creationId xmlns:a16="http://schemas.microsoft.com/office/drawing/2014/main" id="{67141656-6414-C8B4-3B0C-7D0B841DC72C}"/>
              </a:ext>
            </a:extLst>
          </p:cNvPr>
          <p:cNvSpPr/>
          <p:nvPr/>
        </p:nvSpPr>
        <p:spPr>
          <a:xfrm>
            <a:off x="816515" y="202728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6_BD.20_2#b3c387aff.choices?vaa=1&amp;vcp=1&amp;pid=39ef3e720&amp;color=0,0,0&amp;vtp=1&amp;vaab=1&amp;bbb=1">
            <a:extLst>
              <a:ext uri="{FF2B5EF4-FFF2-40B4-BE49-F238E27FC236}">
                <a16:creationId xmlns:a16="http://schemas.microsoft.com/office/drawing/2014/main" id="{736BBA8E-3BB0-7F88-F783-7BC5D9B20753}"/>
              </a:ext>
            </a:extLst>
          </p:cNvPr>
          <p:cNvSpPr/>
          <p:nvPr/>
        </p:nvSpPr>
        <p:spPr>
          <a:xfrm>
            <a:off x="539496" y="266990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A.孝敬父母是每个公民的法定义务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B.孝敬父母要了解长辈的兴趣喜好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C.孝亲敬长是中华民族的传统美德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D.孝敬父母应该用实际行动表达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0523474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_1#dffe8bd8f?sp=1&amp;vaa=1&amp;vcp=1&amp;pid=39ef3e720&amp;color=0,0,0&amp;vtp=1&amp;vaab=1&amp;bt=1&amp;bbb=1&amp;hb=1"/>
          <p:cNvSpPr/>
          <p:nvPr/>
        </p:nvSpPr>
        <p:spPr>
          <a:xfrm>
            <a:off x="539496" y="15398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《中华人民共和国爱国主义教育法》自2024年1月1日起施行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国首部以爱国主义教育为内容的教育专门法。此法施行的意义在于 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6_AN.23_1#dffe8bd8f.bracket?vaa=1&amp;vcp=1&amp;pid=39ef3e720&amp;color=0,0,0&amp;vpa=7&amp;vtp=1&amp;vaab=1"/>
          <p:cNvSpPr/>
          <p:nvPr/>
        </p:nvSpPr>
        <p:spPr>
          <a:xfrm>
            <a:off x="11217814" y="21742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2_2#dffe8bd8f?vaa=1&amp;vcp=1&amp;pid=39ef3e720&amp;color=0,0,0&amp;vtp=1&amp;vaab=1&amp;bbb=1&amp;hb=1"/>
          <p:cNvSpPr/>
          <p:nvPr/>
        </p:nvSpPr>
        <p:spPr>
          <a:xfrm>
            <a:off x="539496" y="28228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①培育和践行社会主义核心价值观，凝聚价值共识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②为推进中国式现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代化提供强大的物质基础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③以法治方式推动教育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，确保公民履行爱国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义务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④能弘扬和践行以爱国主义为核心的民族精神</a:t>
            </a:r>
            <a:endParaRPr lang="en-US" altLang="zh-CN" sz="2800" dirty="0"/>
          </a:p>
        </p:txBody>
      </p:sp>
      <p:sp>
        <p:nvSpPr>
          <p:cNvPr id="5" name="QC_6_BD.22_3#dffe8bd8f.choices?vaa=1&amp;vcp=1&amp;pid=39ef3e720&amp;color=0,0,0&amp;vtp=1&amp;vaab=1&amp;bbb=1"/>
          <p:cNvSpPr/>
          <p:nvPr/>
        </p:nvSpPr>
        <p:spPr>
          <a:xfrm>
            <a:off x="539496" y="47454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4_1#2196c09a7?vaa=1&amp;vcp=1&amp;pid=39ef3e720&amp;color=0,0,0&amp;vtp=1&amp;vaab=1&amp;bt=1&amp;bbb=1&amp;hb=1"/>
          <p:cNvSpPr/>
          <p:nvPr/>
        </p:nvSpPr>
        <p:spPr>
          <a:xfrm>
            <a:off x="539496" y="9111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714375"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广西工匠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广西五一劳动奖章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获得者韦雨忠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是一名在一线岗位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从事焊接工作的高级技师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工程师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在接受采访时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我从小就喜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欢摆弄机械模型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对机械有浓厚的兴趣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后来报考了职业技术学校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为普通的技术工人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我一直深爱着我的职业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努力为提升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中国制造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质贡献力量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他在工作中不断攻克技术难关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进行技术创新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多次解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决了焊接技术难题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他就是青春最美的模样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7_BD.25_1#d72122811?vaa=1&amp;vcp=1&amp;pid=2196c09a7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（1）请你简要说明韦雨忠“青春最美的模样”美在哪里。</a:t>
            </a:r>
            <a:endParaRPr lang="en-US" altLang="zh-CN" sz="2800" dirty="0"/>
          </a:p>
        </p:txBody>
      </p:sp>
      <p:sp>
        <p:nvSpPr>
          <p:cNvPr id="4" name="QO_7_AN.1_1#d72122811?vaa=1&amp;vcp=1&amp;pid=2196c09a7&amp;color=0,0,0&amp;vtp=1&amp;vaab=1&amp;bbb=1"/>
          <p:cNvSpPr/>
          <p:nvPr/>
        </p:nvSpPr>
        <p:spPr>
          <a:xfrm>
            <a:off x="539496" y="536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具有敬业精神、创新精神、爱国情怀。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7_1#2eac1cc2f?vaa=1&amp;vcp=1&amp;pid=2196c09a7&amp;color=0,0,0&amp;vtp=1&amp;vaab=1&amp;bt=1&amp;bbb=1"/>
          <p:cNvSpPr/>
          <p:nvPr/>
        </p:nvSpPr>
        <p:spPr>
          <a:xfrm>
            <a:off x="539496" y="1544828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（2）韦雨忠的经历启迪我们如何做好未来的职业准备，书写最美青春？</a:t>
            </a:r>
            <a:endParaRPr lang="en-US" altLang="zh-CN" sz="2800" dirty="0"/>
          </a:p>
        </p:txBody>
      </p:sp>
      <p:sp>
        <p:nvSpPr>
          <p:cNvPr id="3" name="QO_7_AN.1_1#2eac1cc2f?vaa=1&amp;vcp=1&amp;pid=2196c09a7&amp;color=0,0,0&amp;vtp=1&amp;vaab=1&amp;bbb=1&amp;hb=1"/>
          <p:cNvSpPr/>
          <p:nvPr/>
        </p:nvSpPr>
        <p:spPr>
          <a:xfrm>
            <a:off x="539496" y="21725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我们应根据自己的兴趣爱好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、个性特长以及国家与社会发展的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需要做好自己的职业规划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；树立终身学习的理念，提高各方面素养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强自我更新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、学以致用的能力，发扬实干精神；正确对待挫折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，培养坚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强的意志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，保持乐观的心态；增强创新意识，培养创新能力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，为将来的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职业发展奠定良好的基础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9_1#72e1badec?sp=1&amp;vaa=1&amp;vcp=1&amp;pid=39ef3e720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2023年8月2日，中央文明办印发《关于做好2023年度“新时代好少年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”学习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宣传活动的通知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》，广西的两名学生仇子瑶和黄嘉善入选2023年度全国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时代好少年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”先进事迹发布名单。请你根据两名少年的事迹开展探究。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9_2#72e1badec?vaa=1&amp;vcp=1&amp;pid=39ef3e720&amp;color=0,0,0&amp;mp=1&amp;vtp=1&amp;vaab=1&amp;bt=1&amp;bbb=1"/>
          <p:cNvSpPr/>
          <p:nvPr/>
        </p:nvSpPr>
        <p:spPr>
          <a:xfrm>
            <a:off x="539496" y="16865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▲积极参与民族团结活动的仇子瑶</a:t>
            </a:r>
            <a:endParaRPr lang="en-US" altLang="zh-CN" sz="2800" dirty="0"/>
          </a:p>
        </p:txBody>
      </p:sp>
      <p:graphicFrame>
        <p:nvGraphicFramePr>
          <p:cNvPr id="34" name="QO_6_BD.29_3#72e1badec?colgroup=30&amp;vaa=1&amp;vcp=1&amp;pid=39ef3e720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835614"/>
              </p:ext>
            </p:extLst>
          </p:nvPr>
        </p:nvGraphicFramePr>
        <p:xfrm>
          <a:off x="539496" y="2372709"/>
          <a:ext cx="11091672" cy="2785428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来宾市象州县实验小学学生仇子瑶是县级融媒体中心的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“特约小记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她通过多种形式宣传党史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环保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民族团结等知识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多部摄影作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品刊载在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“学习强国”等平台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她积极参与红色文化宣讲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学雷锋志愿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服务活动等实践活动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仇子瑶先后荣获广西优秀少先队员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自治区红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领巾奖章个人四星章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2022年被评为全国优秀少先队员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1af803a69?vaa=1&amp;vcp=1&amp;pid=72e1badec&amp;color=0,0,0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（1）仇子瑶的事迹对我们有何启示？</a:t>
            </a:r>
            <a:endParaRPr lang="en-US" altLang="zh-CN" sz="2800" dirty="0"/>
          </a:p>
        </p:txBody>
      </p:sp>
      <p:sp>
        <p:nvSpPr>
          <p:cNvPr id="3" name="QO_7_AN.1_1#1af803a69?vaa=1&amp;vcp=1&amp;pid=72e1badec&amp;color=0,0,0&amp;vtp=1&amp;vaab=1&amp;bbb=1&amp;hb=1"/>
          <p:cNvSpPr/>
          <p:nvPr/>
        </p:nvSpPr>
        <p:spPr>
          <a:xfrm>
            <a:off x="539496" y="28126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我们要积极参加社会实践，在社会课堂中成长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，养成亲社会行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；传递正能量，关爱他人；积极参加社会公益活动，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服务和奉献社会；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主动承担责任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，实现人生价值。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c8fdd1074?vcp=1&amp;pid=72e1badec&amp;color=0,0,0&amp;mp=1&amp;vtp=1&amp;vaab=1&amp;bt=1&amp;bbb=1"/>
          <p:cNvSpPr/>
          <p:nvPr/>
        </p:nvSpPr>
        <p:spPr>
          <a:xfrm>
            <a:off x="539496" y="140916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▲梦想成为非遗彩调传人的黄嘉善</a:t>
            </a:r>
            <a:endParaRPr lang="en-US" altLang="zh-CN" sz="2800" dirty="0"/>
          </a:p>
        </p:txBody>
      </p:sp>
      <p:graphicFrame>
        <p:nvGraphicFramePr>
          <p:cNvPr id="36" name="P_7_BD#c8fdd1074?colgroup=30&amp;vcp=1&amp;pid=72e1badec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532155"/>
              </p:ext>
            </p:extLst>
          </p:nvPr>
        </p:nvGraphicFramePr>
        <p:xfrm>
          <a:off x="539496" y="2095341"/>
          <a:ext cx="11160000" cy="3340164"/>
        </p:xfrm>
        <a:graphic>
          <a:graphicData uri="http://schemas.openxmlformats.org/drawingml/2006/table">
            <a:tbl>
              <a:tblPr/>
              <a:tblGrid>
                <a:gridCol w="111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柳州市柳城县实验小学学生黄嘉善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在中国—东盟戏曲演唱会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广西壮族嘉年华“三月三”非遗展演等众多舞台上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展现着非遗风采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2019年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她携《四门摘花》剧目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代表广西参加第23届中国少儿戏曲小梅花荟萃比赛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勇夺“全国地方戏曲小梅花金奖”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让柳城彩调从乡村走向全国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并实现国家级金奖零的突破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她的梦想是成为一名彩调传人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向世界展现非遗彩调的艺术魅力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2_1#b6894d2c9?vaa=1&amp;vcp=1&amp;pid=72e1badec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（2）请你从文化的角度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，说说梦想成为非遗彩调传人的黄嘉善被评为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“新时代好少年”有哪些现实意义。</a:t>
            </a:r>
            <a:endParaRPr lang="en-US" altLang="zh-CN" sz="2800" dirty="0"/>
          </a:p>
        </p:txBody>
      </p:sp>
      <p:sp>
        <p:nvSpPr>
          <p:cNvPr id="3" name="QO_7_AN.1_1#b6894d2c9?vaa=1&amp;vcp=1&amp;pid=72e1badec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①有利于提高非遗彩调的影响力，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让更多的人了解非遗彩调。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有利于传承和发展非遗彩调。③有利于坚定文化自信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，推动非遗彩调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创造性转化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、创新性发展。④有利于促进非遗彩调在交流互鉴中发展。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56626351a?vcp=1&amp;pid=72e1badec&amp;color=0,0,0&amp;mp=1&amp;vtp=1&amp;vaab=1&amp;bt=1&amp;bbb=1&amp;hb=1"/>
          <p:cNvSpPr/>
          <p:nvPr/>
        </p:nvSpPr>
        <p:spPr>
          <a:xfrm>
            <a:off x="539496" y="449421"/>
            <a:ext cx="11109960" cy="2427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▲学习榜样，落实行动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2024年4月9日，广西建设铸牢中华民族共同体意识示范区2024年民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族团结进步宣传月启动仪式在桂林市举行。下面是某校在宣传月中开展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的两个活动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  <p:graphicFrame>
        <p:nvGraphicFramePr>
          <p:cNvPr id="38" name="QB_7_BD.34_2#b0a925b56?colgroup=30&amp;vaa=1&amp;vcp=1&amp;pid=72e1bade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247414"/>
              </p:ext>
            </p:extLst>
          </p:nvPr>
        </p:nvGraphicFramePr>
        <p:xfrm>
          <a:off x="539496" y="3044332"/>
          <a:ext cx="11091672" cy="2664000"/>
        </p:xfrm>
        <a:graphic>
          <a:graphicData uri="http://schemas.openxmlformats.org/drawingml/2006/table">
            <a:tbl>
              <a:tblPr/>
              <a:tblGrid>
                <a:gridCol w="11091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6400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活动一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为建设铸牢中华民族共同体意识示范区设计一条宣传语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活动二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为了让非遗彩调走出广西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编写一句推介语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QB_7_AN.35_1#b0a925b56.blank?vaa=1&amp;vcp=1&amp;pid=72e1badec&amp;color=0,0,0&amp;vpa=8&amp;vtp=1&amp;vaab=1&amp;bbb=1"/>
          <p:cNvSpPr/>
          <p:nvPr/>
        </p:nvSpPr>
        <p:spPr>
          <a:xfrm>
            <a:off x="977415" y="3717131"/>
            <a:ext cx="6303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凝心聚力，铸牢中华民族共同体意识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36_1#b0a925b56.blank?vaa=1&amp;vcp=1&amp;pid=72e1badec&amp;color=0,0,0&amp;vpa=9&amp;vtp=1&amp;vaab=1&amp;bbb=1&amp;hb=1"/>
          <p:cNvSpPr/>
          <p:nvPr/>
        </p:nvSpPr>
        <p:spPr>
          <a:xfrm>
            <a:off x="666496" y="4380769"/>
            <a:ext cx="1096467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走近广西彩调，品味广西文化魅力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7_BD#56626351a?vcp=1&amp;pid=72e1badec&amp;color=0,0,0&amp;mp=1&amp;vtp=1&amp;vaab=1&amp;bt=1&amp;bbb=1&amp;hb=1">
            <a:extLst>
              <a:ext uri="{FF2B5EF4-FFF2-40B4-BE49-F238E27FC236}">
                <a16:creationId xmlns:a16="http://schemas.microsoft.com/office/drawing/2014/main" id="{87C098C4-BD4E-E5D8-2A32-2494009169FD}"/>
              </a:ext>
            </a:extLst>
          </p:cNvPr>
          <p:cNvSpPr/>
          <p:nvPr/>
        </p:nvSpPr>
        <p:spPr>
          <a:xfrm>
            <a:off x="358521" y="5708332"/>
            <a:ext cx="11109960" cy="597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（3）请你按照要求补充上述内容。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e0f06730?sp=1&amp;vcp=1&amp;pid=1c6d88369&amp;color=0,0,0&amp;vtp=1&amp;vaab=1&amp;bt=1&amp;bbb=1"/>
          <p:cNvSpPr/>
          <p:nvPr/>
        </p:nvSpPr>
        <p:spPr>
          <a:xfrm>
            <a:off x="539496" y="11218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1.知识概览</a:t>
            </a:r>
            <a:endParaRPr lang="en-US" altLang="zh-CN" sz="2800" dirty="0"/>
          </a:p>
        </p:txBody>
      </p:sp>
      <p:graphicFrame>
        <p:nvGraphicFramePr>
          <p:cNvPr id="5" name="P_5_BD#ae0f06730?colgroup=2,2,25&amp;vcp=1&amp;pid=1c6d8836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303250"/>
              </p:ext>
            </p:extLst>
          </p:nvPr>
        </p:nvGraphicFramePr>
        <p:xfrm>
          <a:off x="421560" y="1803463"/>
          <a:ext cx="11345832" cy="3919348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8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以爱国主义为核心的团结统一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爱好和平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勤劳勇敢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强不息的伟大民族精神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必要性：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一个民族要生存和发展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就要有昂扬向上的民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族精神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一个民族如果没有振奋的民族精神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没有坚定的民族志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向和理想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就会失去凝聚力和生命力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就难以屹立于世界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民族之林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5_BD#ae0f06730?colgroup=2,2,25&amp;vcp=1&amp;pid=1c6d88369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379487"/>
              </p:ext>
            </p:extLst>
          </p:nvPr>
        </p:nvGraphicFramePr>
        <p:xfrm>
          <a:off x="423084" y="1556131"/>
          <a:ext cx="11345832" cy="4461384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8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重要性：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伟大民族精神始终是中华民族生生不息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大的强大精神支柱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是维系我国各族人民世世代代团结奋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斗的牢固精神纽带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是激励中华儿女为实现中国梦而奋斗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的不竭精神动力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坚定中国特色社会主义道路自信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理论自信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度自信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文化自信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不断为中华民族精神增添新的富有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生命力的内容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大力宣传典型先进人物事迹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营造传承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和弘扬民族精神的良好社会氛围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e0f06730?colgroup=2,2,25&amp;vcp=1&amp;pid=1c6d88369&amp;color=0,0,0&amp;vtp=1&amp;vaab=1&amp;bt=1&amp;bbb=1">
            <a:extLst>
              <a:ext uri="{FF2B5EF4-FFF2-40B4-BE49-F238E27FC236}">
                <a16:creationId xmlns:a16="http://schemas.microsoft.com/office/drawing/2014/main" id="{76F0386C-B4A7-1F73-028C-23928FE76EC0}"/>
              </a:ext>
            </a:extLst>
          </p:cNvPr>
          <p:cNvSpPr txBox="1"/>
          <p:nvPr/>
        </p:nvSpPr>
        <p:spPr>
          <a:xfrm>
            <a:off x="10885591" y="8422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ae0f06730?colgroup=2,2,25&amp;vcp=1&amp;pid=1c6d8836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649439"/>
              </p:ext>
            </p:extLst>
          </p:nvPr>
        </p:nvGraphicFramePr>
        <p:xfrm>
          <a:off x="539496" y="1827974"/>
          <a:ext cx="11345832" cy="3906648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8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怎么做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：①举办形式多样的民族精神主题宣传活动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②积极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开展传承和弘扬民族精神的社会实践和教育活动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青少年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：①把个人命运与祖国命运紧密联系起来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己做起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从现在做起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从小事做起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自觉高扬民族精神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放飞梦想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创造精彩人生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积极参加社会实践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培养爱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国情怀和奉献精神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艰苦奋斗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自强不息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学习和宣传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英雄模范人物的优秀品质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做新时代的好少年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e0f06730?colgroup=2,2,25&amp;vcp=1&amp;pid=1c6d88369&amp;color=0,0,0&amp;mp=1&amp;vtp=1&amp;vaab=1&amp;bt=1&amp;bbb=1">
            <a:extLst>
              <a:ext uri="{FF2B5EF4-FFF2-40B4-BE49-F238E27FC236}">
                <a16:creationId xmlns:a16="http://schemas.microsoft.com/office/drawing/2014/main" id="{7A41CB29-BD63-3882-C9DD-62A0363A7847}"/>
              </a:ext>
            </a:extLst>
          </p:cNvPr>
          <p:cNvSpPr txBox="1"/>
          <p:nvPr/>
        </p:nvSpPr>
        <p:spPr>
          <a:xfrm>
            <a:off x="10885591" y="11195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_5_BD#ae0f06730?colgroup=2,2,25&amp;vcp=1&amp;pid=1c6d8836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287866"/>
              </p:ext>
            </p:extLst>
          </p:nvPr>
        </p:nvGraphicFramePr>
        <p:xfrm>
          <a:off x="539496" y="2388584"/>
          <a:ext cx="11345832" cy="2785428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8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内涵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：①有忧国忧民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道济天下的爱国情怀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有勤劳勇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自强不息的奋进品格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有自尊互敬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助人为乐的和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乐风范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④有诚信守法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见利思义的高尚情操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有孝敬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父母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尊敬师长的伦理规范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有律己宽人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扬善抑恶的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处世准则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5_BD#ae0f06730?colgroup=2,2,25&amp;vcp=1&amp;pid=1c6d88369&amp;color=0,0,0&amp;mp=1&amp;vtp=1&amp;vaab=1&amp;bt=1&amp;bbb=1">
            <a:extLst>
              <a:ext uri="{FF2B5EF4-FFF2-40B4-BE49-F238E27FC236}">
                <a16:creationId xmlns:a16="http://schemas.microsoft.com/office/drawing/2014/main" id="{1A41D382-357B-5462-3887-B54A8B5DCFE9}"/>
              </a:ext>
            </a:extLst>
          </p:cNvPr>
          <p:cNvSpPr txBox="1"/>
          <p:nvPr/>
        </p:nvSpPr>
        <p:spPr>
          <a:xfrm>
            <a:off x="10885591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P_5_BD#ae0f06730?colgroup=2,2,25&amp;vcp=1&amp;pid=1c6d8836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647438"/>
              </p:ext>
            </p:extLst>
          </p:nvPr>
        </p:nvGraphicFramePr>
        <p:xfrm>
          <a:off x="324516" y="2375281"/>
          <a:ext cx="11542968" cy="2797176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：中华传统美德是中华文化的精髓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：中华传统美德蕴含着丰富的道德资源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熔铸了中华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民族坚定的民族志向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高尚的民族品格和远大的民族理想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是世代相传的民族智慧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是建设富强民主文明和谐美丽的社会主义现代化强国的精神力量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e0f06730?colgroup=2,2,25&amp;vcp=1&amp;pid=1c6d88369&amp;color=0,0,0&amp;mp=1&amp;vtp=1&amp;vaab=1&amp;bt=1&amp;bbb=1">
            <a:extLst>
              <a:ext uri="{FF2B5EF4-FFF2-40B4-BE49-F238E27FC236}">
                <a16:creationId xmlns:a16="http://schemas.microsoft.com/office/drawing/2014/main" id="{97EAEE86-1118-990D-776B-8235DFE52E07}"/>
              </a:ext>
            </a:extLst>
          </p:cNvPr>
          <p:cNvSpPr txBox="1"/>
          <p:nvPr/>
        </p:nvSpPr>
        <p:spPr>
          <a:xfrm>
            <a:off x="10885591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5_BD#ae0f06730?colgroup=2,2,25&amp;vcp=1&amp;pid=1c6d8836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241251"/>
              </p:ext>
            </p:extLst>
          </p:nvPr>
        </p:nvGraphicFramePr>
        <p:xfrm>
          <a:off x="356409" y="2657221"/>
          <a:ext cx="11345832" cy="2242440"/>
        </p:xfrm>
        <a:graphic>
          <a:graphicData uri="http://schemas.openxmlformats.org/drawingml/2006/table">
            <a:tbl>
              <a:tblPr/>
              <a:tblGrid>
                <a:gridCol w="886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8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传统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为什么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：中华传统美德已经融入中华民族的思维方式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价值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观念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行为方式和风俗习惯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成为一种文化基因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：美德走进生活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走向未来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我们的人生才会更加美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更加幸福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5_BD#ae0f06730?colgroup=2,2,25&amp;vcp=1&amp;pid=1c6d88369&amp;color=0,0,0&amp;mp=1&amp;vtp=1&amp;vaab=1&amp;bt=1&amp;bbb=1">
            <a:extLst>
              <a:ext uri="{FF2B5EF4-FFF2-40B4-BE49-F238E27FC236}">
                <a16:creationId xmlns:a16="http://schemas.microsoft.com/office/drawing/2014/main" id="{3CB8D5F9-AC28-F527-714E-6B49DC98A1AF}"/>
              </a:ext>
            </a:extLst>
          </p:cNvPr>
          <p:cNvSpPr txBox="1"/>
          <p:nvPr/>
        </p:nvSpPr>
        <p:spPr>
          <a:xfrm>
            <a:off x="10885591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1451</Words>
  <Application>Microsoft Office PowerPoint</Application>
  <PresentationFormat>宽屏</PresentationFormat>
  <Paragraphs>303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 (正文)</vt:lpstr>
      <vt:lpstr>华文隶书</vt:lpstr>
      <vt:lpstr>SimSun</vt:lpstr>
      <vt:lpstr>微软雅黑</vt:lpstr>
      <vt:lpstr>Arial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夕 韩</cp:lastModifiedBy>
  <cp:revision>6</cp:revision>
  <dcterms:created xsi:type="dcterms:W3CDTF">2024-11-29T09:02:53Z</dcterms:created>
  <dcterms:modified xsi:type="dcterms:W3CDTF">2025-07-24T08:23:38Z</dcterms:modified>
  <cp:category/>
  <cp:contentStatus/>
</cp:coreProperties>
</file>