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25" r:id="rId45"/>
    <p:sldId id="326" r:id="rId46"/>
    <p:sldId id="327" r:id="rId47"/>
    <p:sldId id="299" r:id="rId48"/>
    <p:sldId id="300" r:id="rId49"/>
    <p:sldId id="301" r:id="rId50"/>
    <p:sldId id="328" r:id="rId51"/>
    <p:sldId id="302" r:id="rId52"/>
    <p:sldId id="303" r:id="rId53"/>
    <p:sldId id="304" r:id="rId54"/>
    <p:sldId id="305" r:id="rId55"/>
    <p:sldId id="306" r:id="rId56"/>
    <p:sldId id="329" r:id="rId57"/>
    <p:sldId id="307" r:id="rId58"/>
    <p:sldId id="308" r:id="rId59"/>
    <p:sldId id="309" r:id="rId60"/>
    <p:sldId id="310" r:id="rId61"/>
    <p:sldId id="330" r:id="rId62"/>
    <p:sldId id="331" r:id="rId63"/>
    <p:sldId id="311" r:id="rId64"/>
    <p:sldId id="312" r:id="rId65"/>
    <p:sldId id="313" r:id="rId66"/>
    <p:sldId id="332" r:id="rId67"/>
    <p:sldId id="314" r:id="rId68"/>
    <p:sldId id="315" r:id="rId69"/>
    <p:sldId id="316" r:id="rId70"/>
    <p:sldId id="317" r:id="rId71"/>
    <p:sldId id="333" r:id="rId72"/>
    <p:sldId id="335" r:id="rId73"/>
    <p:sldId id="318" r:id="rId74"/>
    <p:sldId id="319" r:id="rId75"/>
    <p:sldId id="320" r:id="rId76"/>
    <p:sldId id="336" r:id="rId7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756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7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355741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878527-276C-40B9-8D05-55F270E7B0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3557410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14DA27-5424-4569-972F-2C36B0D20E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40e6d89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0dedaa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1ce05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c0dc64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0e6d89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0dedaa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61ce051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c0dc64c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A6200FC-A3FA-7E82-2A5F-C099247F700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6DEF785-48AD-4E3B-A724-4C80AA65E9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756B8AF-1318-41F8-BA8D-144A9B792C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40e6d89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0dedaa7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1ce05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c0dc64c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40e6d89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0dedaa77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b61ce0516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ec0dc64c8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49ABA40E-2C3C-7991-61EF-B00D5A819A16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6_1#9341ab653?colgroup=4,25&amp;vaa=1&amp;vcp=1&amp;vis=1&amp;pid=63d0ed88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674070"/>
              </p:ext>
            </p:extLst>
          </p:nvPr>
        </p:nvGraphicFramePr>
        <p:xfrm>
          <a:off x="539496" y="2660078"/>
          <a:ext cx="11082528" cy="2242440"/>
        </p:xfrm>
        <a:graphic>
          <a:graphicData uri="http://schemas.openxmlformats.org/drawingml/2006/table">
            <a:tbl>
              <a:tblPr/>
              <a:tblGrid>
                <a:gridCol w="2070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2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河湖众多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水网密布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主要河流有长江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主要湖泊有鄱阳湖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洞庭湖等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长江中下游平原主要为肥沃的水稻土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四川盆地主要为肥沃的紫色土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东南丘陵主要为贫瘠的红壤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6_BD.6_1#9341ab653?colgroup=4,25&amp;vaa=1&amp;vcp=1&amp;vis=1&amp;pid=63d0ed882&amp;color=0,0,0&amp;mp=1&amp;vtp=1&amp;vaab=1&amp;bt=1&amp;bbb=1">
            <a:extLst>
              <a:ext uri="{FF2B5EF4-FFF2-40B4-BE49-F238E27FC236}">
                <a16:creationId xmlns:a16="http://schemas.microsoft.com/office/drawing/2014/main" id="{34643A6E-17C2-32BC-9F0A-7C3F0688A5F9}"/>
              </a:ext>
            </a:extLst>
          </p:cNvPr>
          <p:cNvSpPr txBox="1"/>
          <p:nvPr/>
        </p:nvSpPr>
        <p:spPr>
          <a:xfrm>
            <a:off x="10903879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#a4620d0e9?sp=1&amp;vaa=1&amp;vcp=1&amp;vis=1&amp;pid=63d0ed882&amp;color=0,0,0&amp;vtp=1&amp;vaab=1&amp;bt=1&amp;bbb=1"/>
          <p:cNvSpPr/>
          <p:nvPr/>
        </p:nvSpPr>
        <p:spPr>
          <a:xfrm>
            <a:off x="539496" y="8408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2" name="QB_6_BD.7_2#a4620d0e9?colgroup=7,21&amp;vaa=1&amp;vcp=1&amp;vis=1&amp;pid=63d0ed88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758962"/>
              </p:ext>
            </p:extLst>
          </p:nvPr>
        </p:nvGraphicFramePr>
        <p:xfrm>
          <a:off x="539496" y="1522411"/>
          <a:ext cx="11082528" cy="4481452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水热条件优越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耕地多为水田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主要种植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此外还有小麦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杂粮等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茶叶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橡胶等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柑橘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菠萝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荔枝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芒果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龙眼等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工业城市众多：上海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武汉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两大工业基地：长江三角洲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珠江三角洲工业基地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QB_6_AN.8_1#a4620d0e9.blank?vaa=1&amp;vcp=1&amp;vis=1&amp;pid=63d0ed882&amp;color=0,0,0&amp;vpa=5&amp;vtp=1&amp;vaab=1&amp;bbb=1"/>
          <p:cNvSpPr/>
          <p:nvPr/>
        </p:nvSpPr>
        <p:spPr>
          <a:xfrm>
            <a:off x="4313958" y="15080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湿热</a:t>
            </a:r>
            <a:endParaRPr lang="en-US" altLang="zh-CN" sz="2800" dirty="0"/>
          </a:p>
        </p:txBody>
      </p:sp>
      <p:sp>
        <p:nvSpPr>
          <p:cNvPr id="5" name="QB_6_AN.9_1#a4620d0e9.blank?vaa=1&amp;vcp=1&amp;vis=1&amp;pid=63d0ed882&amp;color=0,0,0&amp;vpa=6&amp;vtp=1&amp;vaab=1&amp;bbb=1"/>
          <p:cNvSpPr/>
          <p:nvPr/>
        </p:nvSpPr>
        <p:spPr>
          <a:xfrm>
            <a:off x="5025158" y="20745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f3ea816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长江三角洲地区</a:t>
            </a:r>
            <a:endParaRPr lang="en-US" altLang="zh-CN" sz="3200" dirty="0"/>
          </a:p>
        </p:txBody>
      </p:sp>
      <p:sp>
        <p:nvSpPr>
          <p:cNvPr id="3" name="QB_6_BD.10_1#f69f8c343?sp=1&amp;vaa=1&amp;vcp=1&amp;vis=1&amp;pid=9af3ea81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3" name="QB_6_BD.10_2#f69f8c343?colgroup=5,24&amp;vaa=1&amp;vcp=1&amp;vis=1&amp;pid=9af3ea81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220844"/>
              </p:ext>
            </p:extLst>
          </p:nvPr>
        </p:nvGraphicFramePr>
        <p:xfrm>
          <a:off x="539496" y="1958766"/>
          <a:ext cx="11091672" cy="337540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位于长江下游地区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是我国最大的河口三角洲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濒临黄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海和东海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地处江海交汇之地（水运条件得天独厚）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主要包括上海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江苏南部和浙江北部地区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“鱼米之乡”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地势低平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河湖密布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水热条件优越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土壤肥沃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是我国重要的粮食产区和淡水渔业最发达的地区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气候湿润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雨热同期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1_1#f69f8c343.blank?vaa=1&amp;vcp=1&amp;vis=1&amp;pid=9af3ea816&amp;color=0,0,0&amp;vpa=7&amp;vtp=1&amp;vaab=1&amp;bbb=1"/>
          <p:cNvSpPr/>
          <p:nvPr/>
        </p:nvSpPr>
        <p:spPr>
          <a:xfrm>
            <a:off x="2825519" y="4753339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12_1#f69f8c343?colgroup=5,24&amp;vaa=1&amp;vcp=1&amp;vis=1&amp;pid=9af3ea81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247457"/>
              </p:ext>
            </p:extLst>
          </p:nvPr>
        </p:nvGraphicFramePr>
        <p:xfrm>
          <a:off x="539496" y="2099468"/>
          <a:ext cx="11091672" cy="3363660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长江三角洲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我国最大的城市群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城市分布密集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经济发展水平高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是长江三角洲城市群的核心城市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也是我国的超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大城市和最重要的综合性工业城市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“江南水乡”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著名旅游景点：苏州园林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杭州西湖等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著名水乡风貌旅游胜地：江苏的周庄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浙江的乌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西塘等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13_1#f69f8c343.blank?vaa=1&amp;vcp=1&amp;vis=1&amp;pid=9af3ea816&amp;color=0,0,0&amp;mp=1&amp;vpa=8&amp;vtp=1&amp;vaab=1&amp;bbb=1"/>
          <p:cNvSpPr/>
          <p:nvPr/>
        </p:nvSpPr>
        <p:spPr>
          <a:xfrm>
            <a:off x="2825519" y="265991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</a:t>
            </a:r>
            <a:endParaRPr lang="en-US" altLang="zh-CN" sz="2800" dirty="0"/>
          </a:p>
        </p:txBody>
      </p:sp>
      <p:sp>
        <p:nvSpPr>
          <p:cNvPr id="2" name="QB_6_BD.12_1#f69f8c343?colgroup=5,24&amp;vaa=1&amp;vcp=1&amp;vis=1&amp;pid=9af3ea816&amp;color=0,0,0&amp;mp=1&amp;vtp=1&amp;vaab=1&amp;bt=1&amp;bbb=1">
            <a:extLst>
              <a:ext uri="{FF2B5EF4-FFF2-40B4-BE49-F238E27FC236}">
                <a16:creationId xmlns:a16="http://schemas.microsoft.com/office/drawing/2014/main" id="{FD998E29-2855-94B3-B82F-FC4F977D86A5}"/>
              </a:ext>
            </a:extLst>
          </p:cNvPr>
          <p:cNvSpPr txBox="1"/>
          <p:nvPr/>
        </p:nvSpPr>
        <p:spPr>
          <a:xfrm>
            <a:off x="10913023" y="13910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aafaa46e?vcp=1&amp;pid=9af3ea816&amp;color=0,0,0&amp;vtp=1&amp;vaab=1&amp;bt=1&amp;bbb=1"/>
          <p:cNvSpPr/>
          <p:nvPr/>
        </p:nvSpPr>
        <p:spPr>
          <a:xfrm>
            <a:off x="539496" y="6766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长江三角洲地区的优势条件</a:t>
            </a:r>
            <a:endParaRPr lang="en-US" altLang="zh-CN" sz="2800" dirty="0"/>
          </a:p>
        </p:txBody>
      </p:sp>
      <p:pic>
        <p:nvPicPr>
          <p:cNvPr id="3" name="P_6_BD#4aafaa46e?vcp=1&amp;pid=9af3ea81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1680" y="1358265"/>
            <a:ext cx="8174736" cy="480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_1#af6d05476?sp=1&amp;vaa=1&amp;vcp=1&amp;vis=1&amp;pid=9af3ea816&amp;color=0,0,0&amp;mp=1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6" name="QB_6_BD.14_2#af6d05476?colgroup=3,26&amp;vaa=1&amp;vcp=1&amp;vis=1&amp;pid=9af3ea816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899103"/>
              </p:ext>
            </p:extLst>
          </p:nvPr>
        </p:nvGraphicFramePr>
        <p:xfrm>
          <a:off x="539496" y="2636043"/>
          <a:ext cx="11082528" cy="2254188"/>
        </p:xfrm>
        <a:graphic>
          <a:graphicData uri="http://schemas.openxmlformats.org/drawingml/2006/table">
            <a:tbl>
              <a:tblPr/>
              <a:tblGrid>
                <a:gridCol w="142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耕作条件优越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农业生产历史悠久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生产力水平高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我国的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性工业地区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工业中心有上海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杭州等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地处长江与黄海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东海的交汇之地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沿江沿海港口众多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运条件得天独厚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15_1#af6d05476.blank?vaa=1&amp;vcp=1&amp;vis=1&amp;pid=9af3ea816&amp;color=0,0,0&amp;mp=1&amp;vpa=9&amp;vtp=1&amp;vaab=1&amp;bbb=1"/>
          <p:cNvSpPr/>
          <p:nvPr/>
        </p:nvSpPr>
        <p:spPr>
          <a:xfrm>
            <a:off x="3115078" y="31881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e6bab7a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香港、澳门特别行政区</a:t>
            </a:r>
            <a:endParaRPr lang="en-US" altLang="zh-CN" sz="3200" dirty="0"/>
          </a:p>
        </p:txBody>
      </p:sp>
      <p:sp>
        <p:nvSpPr>
          <p:cNvPr id="3" name="QB_6_BD.16_1#9df038be0?sp=1&amp;vaa=1&amp;vcp=1&amp;vis=1&amp;pid=0ee6bab7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1.基本特征</a:t>
            </a:r>
            <a:endParaRPr lang="en-US" altLang="zh-CN" sz="2800" dirty="0"/>
          </a:p>
        </p:txBody>
      </p:sp>
      <p:graphicFrame>
        <p:nvGraphicFramePr>
          <p:cNvPr id="17" name="QB_6_BD.16_2#9df038be0?colgroup=6,12,9&amp;vaa=1&amp;vcp=1&amp;vis=1&amp;pid=0ee6ba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170620"/>
              </p:ext>
            </p:extLst>
          </p:nvPr>
        </p:nvGraphicFramePr>
        <p:xfrm>
          <a:off x="539496" y="1958766"/>
          <a:ext cx="11112523" cy="3348484"/>
        </p:xfrm>
        <a:graphic>
          <a:graphicData uri="http://schemas.openxmlformats.org/drawingml/2006/table">
            <a:tbl>
              <a:tblPr/>
              <a:tblGrid>
                <a:gridCol w="260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4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29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毗邻广东深圳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珠江口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毗邻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广东珠海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由香港岛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九龙和“新界”组成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由澳门半岛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氹仔岛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和路环岛组成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多低山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平原面积狭小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多平地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7_1#9df038be0.blank?vaa=1&amp;vcp=1&amp;vis=1&amp;pid=0ee6bab7a&amp;color=0,0,0&amp;vpa=10&amp;vtp=1&amp;vaab=1"/>
          <p:cNvSpPr/>
          <p:nvPr/>
        </p:nvSpPr>
        <p:spPr>
          <a:xfrm>
            <a:off x="4387439" y="276134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6" name="QB_6_AN.18_1#9df038be0.blank?vaa=1&amp;vcp=1&amp;vis=1&amp;pid=0ee6bab7a&amp;color=0,0,0&amp;vpa=11&amp;vtp=1&amp;vaab=1"/>
          <p:cNvSpPr/>
          <p:nvPr/>
        </p:nvSpPr>
        <p:spPr>
          <a:xfrm>
            <a:off x="9171877" y="25020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19_1#9df038be0?colgroup=6,12,9&amp;vaa=1&amp;vcp=1&amp;vis=1&amp;pid=0ee6ba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619869"/>
              </p:ext>
            </p:extLst>
          </p:nvPr>
        </p:nvGraphicFramePr>
        <p:xfrm>
          <a:off x="539496" y="1554034"/>
          <a:ext cx="11073384" cy="4454528"/>
        </p:xfrm>
        <a:graphic>
          <a:graphicData uri="http://schemas.openxmlformats.org/drawingml/2006/table">
            <a:tbl>
              <a:tblPr/>
              <a:tblGrid>
                <a:gridCol w="105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9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48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104平方千米（2020年）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32.9平方千米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约747万（2020年）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约68万（2020年）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地狭人稠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4296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回归祖国的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1997年7月1日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1999年12月20日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20_1#9df038be0.blank?vaa=1&amp;vcp=1&amp;vis=1&amp;pid=0ee6bab7a&amp;color=0,0,0&amp;mp=1&amp;vpa=12&amp;vtp=1&amp;vaab=1&amp;bbb=1"/>
          <p:cNvSpPr/>
          <p:nvPr/>
        </p:nvSpPr>
        <p:spPr>
          <a:xfrm>
            <a:off x="5971698" y="207924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2" name="QB_6_BD.19_1#9df038be0?colgroup=6,12,9&amp;vaa=1&amp;vcp=1&amp;vis=1&amp;pid=0ee6bab7a&amp;color=0,0,0&amp;mp=1&amp;vtp=1&amp;vaab=1&amp;bt=1&amp;bbb=1">
            <a:extLst>
              <a:ext uri="{FF2B5EF4-FFF2-40B4-BE49-F238E27FC236}">
                <a16:creationId xmlns:a16="http://schemas.microsoft.com/office/drawing/2014/main" id="{595D2D01-C3C5-E75E-B76F-524CE5A2A4E8}"/>
              </a:ext>
            </a:extLst>
          </p:cNvPr>
          <p:cNvSpPr txBox="1"/>
          <p:nvPr/>
        </p:nvSpPr>
        <p:spPr>
          <a:xfrm>
            <a:off x="10894735" y="8456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21_1#9df038be0?colgroup=6,12,9&amp;vaa=1&amp;vcp=1&amp;vis=1&amp;pid=0ee6ba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488365"/>
              </p:ext>
            </p:extLst>
          </p:nvPr>
        </p:nvGraphicFramePr>
        <p:xfrm>
          <a:off x="434721" y="1589055"/>
          <a:ext cx="11227469" cy="3843212"/>
        </p:xfrm>
        <a:graphic>
          <a:graphicData uri="http://schemas.openxmlformats.org/drawingml/2006/table">
            <a:tbl>
              <a:tblPr/>
              <a:tblGrid>
                <a:gridCol w="260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0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世界著名的自由贸易港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重要的国际金融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航运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旅游中心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出口贸易发达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业是支柱产业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著名旅游景点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维多利亚港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海洋公园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金沙咀等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大三巴牌坊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妈祖阁等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22_1#9df038be0.blank?vaa=1&amp;vcp=1&amp;vis=1&amp;pid=0ee6bab7a&amp;color=0,0,0&amp;mp=1&amp;vpa=13&amp;vtp=1&amp;vaab=1&amp;bbb=1"/>
          <p:cNvSpPr/>
          <p:nvPr/>
        </p:nvSpPr>
        <p:spPr>
          <a:xfrm>
            <a:off x="7333552" y="2937954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博彩旅游</a:t>
            </a:r>
            <a:endParaRPr lang="en-US" altLang="zh-CN" sz="2800" dirty="0"/>
          </a:p>
        </p:txBody>
      </p:sp>
      <p:sp>
        <p:nvSpPr>
          <p:cNvPr id="2" name="QB_6_BD.21_1#9df038be0?colgroup=6,12,9&amp;vaa=1&amp;vcp=1&amp;vis=1&amp;pid=0ee6bab7a&amp;color=0,0,0&amp;mp=1&amp;vtp=1&amp;vaab=1&amp;bt=1&amp;bbb=1">
            <a:extLst>
              <a:ext uri="{FF2B5EF4-FFF2-40B4-BE49-F238E27FC236}">
                <a16:creationId xmlns:a16="http://schemas.microsoft.com/office/drawing/2014/main" id="{C39AB89B-9E66-7547-5F18-83308E7A3BF3}"/>
              </a:ext>
            </a:extLst>
          </p:cNvPr>
          <p:cNvSpPr txBox="1"/>
          <p:nvPr/>
        </p:nvSpPr>
        <p:spPr>
          <a:xfrm>
            <a:off x="10829099" y="8806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23_1#9df038be0?colgroup=6,12,9&amp;vaa=1&amp;vcp=1&amp;vis=1&amp;pid=0ee6bab7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406"/>
              </p:ext>
            </p:extLst>
          </p:nvPr>
        </p:nvGraphicFramePr>
        <p:xfrm>
          <a:off x="539496" y="1660048"/>
          <a:ext cx="11112523" cy="3297112"/>
        </p:xfrm>
        <a:graphic>
          <a:graphicData uri="http://schemas.openxmlformats.org/drawingml/2006/table">
            <a:tbl>
              <a:tblPr/>
              <a:tblGrid>
                <a:gridCol w="260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4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29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东方之珠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美食天堂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购物者天堂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“海上花园”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3920"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扩展城市建设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用地的重要方式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“上天”——建设高层建筑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“下海”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——填海造地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23_1#9df038be0?colgroup=6,12,9&amp;vaa=1&amp;vcp=1&amp;vis=1&amp;pid=0ee6bab7a&amp;color=0,0,0&amp;mp=1&amp;vtp=1&amp;vaab=1&amp;bt=1&amp;bbb=1">
            <a:extLst>
              <a:ext uri="{FF2B5EF4-FFF2-40B4-BE49-F238E27FC236}">
                <a16:creationId xmlns:a16="http://schemas.microsoft.com/office/drawing/2014/main" id="{DCD8F57D-D352-07B9-47FB-E461A0169DF8}"/>
              </a:ext>
            </a:extLst>
          </p:cNvPr>
          <p:cNvSpPr txBox="1"/>
          <p:nvPr/>
        </p:nvSpPr>
        <p:spPr>
          <a:xfrm>
            <a:off x="10933874" y="9516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4_1#9d3fed17c?sp=1&amp;vaa=1&amp;vcp=1&amp;vis=1&amp;pid=0ee6bab7a&amp;color=0,0,0&amp;vtp=1&amp;vaab=1&amp;bt=1&amp;bbb=1"/>
          <p:cNvSpPr/>
          <p:nvPr/>
        </p:nvSpPr>
        <p:spPr>
          <a:xfrm>
            <a:off x="539496" y="11375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2.与祖国内地的联系</a:t>
            </a:r>
            <a:endParaRPr lang="en-US" altLang="zh-CN" sz="2800" dirty="0"/>
          </a:p>
        </p:txBody>
      </p:sp>
      <p:graphicFrame>
        <p:nvGraphicFramePr>
          <p:cNvPr id="21" name="QB_6_BD.24_2#9d3fed17c?colgroup=4,13,10&amp;vaa=1&amp;vcp=1&amp;vis=1&amp;pid=0ee6bab7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771966"/>
              </p:ext>
            </p:extLst>
          </p:nvPr>
        </p:nvGraphicFramePr>
        <p:xfrm>
          <a:off x="539496" y="1819115"/>
          <a:ext cx="11082528" cy="3888044"/>
        </p:xfrm>
        <a:graphic>
          <a:graphicData uri="http://schemas.openxmlformats.org/drawingml/2006/table">
            <a:tbl>
              <a:tblPr/>
              <a:tblGrid>
                <a:gridCol w="194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5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9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祖国内地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“一国两制”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实行资本主义制度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实行社会主义制度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充足的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先进的技术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备和管理经验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众多的人才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丰富的自然资源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廉价的劳动力和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优势互补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互惠互利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“前店后厂”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合作模式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“店”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“厂”（珠江三角洲）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25_1#9d3fed17c.blank?vaa=1&amp;vcp=1&amp;vis=1&amp;pid=0ee6bab7a&amp;color=0,0,0&amp;vpa=14&amp;vtp=1&amp;vaab=1&amp;bbb=1"/>
          <p:cNvSpPr/>
          <p:nvPr/>
        </p:nvSpPr>
        <p:spPr>
          <a:xfrm>
            <a:off x="3636286" y="292884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资金</a:t>
            </a:r>
            <a:endParaRPr lang="en-US" altLang="zh-CN" sz="2800" dirty="0"/>
          </a:p>
        </p:txBody>
      </p:sp>
      <p:sp>
        <p:nvSpPr>
          <p:cNvPr id="5" name="QB_6_AN.26_1#9d3fed17c.blank?vaa=1&amp;vcp=1&amp;vis=1&amp;pid=0ee6bab7a&amp;color=0,0,0&amp;vpa=15&amp;vtp=1&amp;vaab=1&amp;bbb=1"/>
          <p:cNvSpPr/>
          <p:nvPr/>
        </p:nvSpPr>
        <p:spPr>
          <a:xfrm>
            <a:off x="10234191" y="34675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719d8fad?vcp=1&amp;pid=0ee6bab7a&amp;color=0,0,0&amp;vtp=1&amp;vaab=1&amp;bt=1&amp;bbb=1"/>
          <p:cNvSpPr/>
          <p:nvPr/>
        </p:nvSpPr>
        <p:spPr>
          <a:xfrm>
            <a:off x="539496" y="4519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港澳与珠江三角洲的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合作模式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888D81-5029-EA5F-3D62-39708B7D17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9663" y="2115063"/>
            <a:ext cx="8429625" cy="3909499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8527791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台湾省</a:t>
            </a:r>
            <a:endParaRPr lang="en-US" altLang="zh-CN" sz="3200" dirty="0"/>
          </a:p>
        </p:txBody>
      </p:sp>
      <p:sp>
        <p:nvSpPr>
          <p:cNvPr id="3" name="QB_6_BD.27_1#53134ad4f?sp=1&amp;vaa=1&amp;vcp=1&amp;vis=1&amp;pid=0f852779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23" name="QB_6_BD.27_2#53134ad4f?colgroup=2,26&amp;vaa=1&amp;vcp=1&amp;vis=1&amp;pid=0f852779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192151"/>
              </p:ext>
            </p:extLst>
          </p:nvPr>
        </p:nvGraphicFramePr>
        <p:xfrm>
          <a:off x="539496" y="1958766"/>
          <a:ext cx="11082528" cy="2808924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位于我国东南沿海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北临东海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南临南海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与福建省相望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由台湾岛及其附近的澎湖列岛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钓鱼岛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赤尾屿等许多个小岛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面积约3.6万平方千米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平原面积较小（平原主要分布在台湾岛西部）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8_1#53134ad4f.blank?vaa=1&amp;vcp=1&amp;vis=1&amp;pid=0f8527791&amp;color=0,0,0&amp;vpa=16&amp;vtp=1&amp;vaab=1&amp;bbb=1"/>
          <p:cNvSpPr/>
          <p:nvPr/>
        </p:nvSpPr>
        <p:spPr>
          <a:xfrm>
            <a:off x="7483879" y="19624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太平</a:t>
            </a:r>
            <a:endParaRPr lang="en-US" altLang="zh-CN" sz="2800" dirty="0"/>
          </a:p>
        </p:txBody>
      </p:sp>
      <p:sp>
        <p:nvSpPr>
          <p:cNvPr id="6" name="QB_6_AN.29_1#53134ad4f.blank?vaa=1&amp;vcp=1&amp;vis=1&amp;pid=0f8527791&amp;color=0,0,0&amp;vpa=17&amp;vtp=1&amp;vaab=1&amp;bbb=1"/>
          <p:cNvSpPr/>
          <p:nvPr/>
        </p:nvSpPr>
        <p:spPr>
          <a:xfrm>
            <a:off x="2175278" y="250118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台湾海峡</a:t>
            </a:r>
            <a:endParaRPr lang="en-US" altLang="zh-CN" sz="2800" dirty="0"/>
          </a:p>
        </p:txBody>
      </p:sp>
      <p:sp>
        <p:nvSpPr>
          <p:cNvPr id="7" name="QB_6_AN.30_1#53134ad4f.blank?vaa=1&amp;vcp=1&amp;vis=1&amp;pid=0f8527791&amp;color=0,0,0&amp;vpa=18&amp;vtp=1&amp;vaab=1&amp;bbb=1"/>
          <p:cNvSpPr/>
          <p:nvPr/>
        </p:nvSpPr>
        <p:spPr>
          <a:xfrm>
            <a:off x="2175278" y="41868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31_1#53134ad4f?colgroup=2,26&amp;vaa=1&amp;vcp=1&amp;vis=1&amp;pid=0f85277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537932"/>
              </p:ext>
            </p:extLst>
          </p:nvPr>
        </p:nvGraphicFramePr>
        <p:xfrm>
          <a:off x="539496" y="2093594"/>
          <a:ext cx="11082528" cy="337540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4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夏季炎热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夏秋季节多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和暴雨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河流短小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湍急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水能资源丰富（最长的河流是浊水溪）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356多万（2020年）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居民以汉族为主（汉族居民约占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97％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祖籍多为福建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广东两省）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主要少数民族是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主要城市有台北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6_AN.32_1#53134ad4f.blank?vaa=1&amp;vcp=1&amp;vis=1&amp;pid=0f8527791&amp;color=0,0,0&amp;mp=1&amp;vpa=19&amp;vtp=1&amp;vaab=1&amp;bbb=1"/>
          <p:cNvSpPr/>
          <p:nvPr/>
        </p:nvSpPr>
        <p:spPr>
          <a:xfrm>
            <a:off x="1819678" y="26360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台风</a:t>
            </a:r>
            <a:endParaRPr lang="en-US" altLang="zh-CN" sz="2800" dirty="0"/>
          </a:p>
        </p:txBody>
      </p:sp>
      <p:sp>
        <p:nvSpPr>
          <p:cNvPr id="4" name="QB_6_AN.33_1#53134ad4f.blank?vaa=1&amp;vcp=1&amp;vis=1&amp;pid=0f8527791&amp;color=0,0,0&amp;mp=1&amp;vpa=20&amp;vtp=1&amp;vaab=1&amp;bbb=1"/>
          <p:cNvSpPr/>
          <p:nvPr/>
        </p:nvSpPr>
        <p:spPr>
          <a:xfrm>
            <a:off x="10004829" y="432371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</a:t>
            </a:r>
            <a:endParaRPr lang="en-US" altLang="zh-CN" sz="2800" dirty="0"/>
          </a:p>
        </p:txBody>
      </p:sp>
      <p:sp>
        <p:nvSpPr>
          <p:cNvPr id="2" name="QB_6_BD.31_1#53134ad4f?colgroup=2,26&amp;vaa=1&amp;vcp=1&amp;vis=1&amp;pid=0f8527791&amp;color=0,0,0&amp;mp=1&amp;vtp=1&amp;vaab=1&amp;bt=1&amp;bbb=1">
            <a:extLst>
              <a:ext uri="{FF2B5EF4-FFF2-40B4-BE49-F238E27FC236}">
                <a16:creationId xmlns:a16="http://schemas.microsoft.com/office/drawing/2014/main" id="{4222DF37-EE42-9C6B-8678-0CC3E2B202FB}"/>
              </a:ext>
            </a:extLst>
          </p:cNvPr>
          <p:cNvSpPr txBox="1"/>
          <p:nvPr/>
        </p:nvSpPr>
        <p:spPr>
          <a:xfrm>
            <a:off x="10903879" y="13851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0887ee23?vcp=1&amp;pid=0f8527791&amp;color=0,0,0&amp;vtp=1&amp;vaab=1&amp;bt=1&amp;bbb=1"/>
          <p:cNvSpPr/>
          <p:nvPr/>
        </p:nvSpPr>
        <p:spPr>
          <a:xfrm>
            <a:off x="539496" y="3891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台湾岛的地理位置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与各自然要素之间的关联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9119E6-5FF6-63DE-AEA4-E0BF22C835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3EDFB"/>
              </a:clrFrom>
              <a:clrTo>
                <a:srgbClr val="D3ED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1779" y="1851783"/>
            <a:ext cx="6528442" cy="440614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4_1#dfc80e62e?sp=1&amp;vaa=1&amp;vcp=1&amp;vis=1&amp;pid=0f8527791&amp;color=0,0,0&amp;mp=1&amp;vtp=1&amp;vaab=1&amp;bt=1&amp;bbb=1"/>
          <p:cNvSpPr/>
          <p:nvPr/>
        </p:nvSpPr>
        <p:spPr>
          <a:xfrm>
            <a:off x="539496" y="11164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2.物产与经济</a:t>
            </a:r>
            <a:endParaRPr lang="en-US" altLang="zh-CN" sz="2800" dirty="0"/>
          </a:p>
        </p:txBody>
      </p:sp>
      <p:graphicFrame>
        <p:nvGraphicFramePr>
          <p:cNvPr id="26" name="QB_6_BD.34_2#dfc80e62e?colgroup=4,25&amp;vaa=1&amp;vcp=1&amp;vis=1&amp;pid=0f8527791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036353"/>
              </p:ext>
            </p:extLst>
          </p:nvPr>
        </p:nvGraphicFramePr>
        <p:xfrm>
          <a:off x="539496" y="1798065"/>
          <a:ext cx="11091672" cy="3930144"/>
        </p:xfrm>
        <a:graphic>
          <a:graphicData uri="http://schemas.openxmlformats.org/drawingml/2006/table">
            <a:tbl>
              <a:tblPr/>
              <a:tblGrid>
                <a:gridCol w="1764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矿产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森林和水产等资源十分丰富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“祖国东南海上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的明珠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面积广阔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一半以上的土地覆盖着茂密的森林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亚洲天然植物园”的美誉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盛产甘蔗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稻米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兰花和热带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亚热带水果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“东方甜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“海上米仓”“兰花之乡”“水果之乡”等美誉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主要分布在台湾岛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35_1#dfc80e62e.blank?vaa=1&amp;vcp=1&amp;vis=1&amp;pid=0f8527791&amp;color=0,0,0&amp;mp=1&amp;vpa=21&amp;vtp=1&amp;vaab=1&amp;bbb=1"/>
          <p:cNvSpPr/>
          <p:nvPr/>
        </p:nvSpPr>
        <p:spPr>
          <a:xfrm>
            <a:off x="2386607" y="29229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</a:t>
            </a:r>
            <a:endParaRPr lang="en-US" altLang="zh-CN" sz="2800" dirty="0"/>
          </a:p>
        </p:txBody>
      </p:sp>
      <p:sp>
        <p:nvSpPr>
          <p:cNvPr id="5" name="QB_6_AN.36_1#dfc80e62e.blank?vaa=1&amp;vcp=1&amp;vis=1&amp;pid=0f8527791&amp;color=0,0,0&amp;mp=1&amp;vpa=22&amp;vtp=1&amp;vaab=1"/>
          <p:cNvSpPr/>
          <p:nvPr/>
        </p:nvSpPr>
        <p:spPr>
          <a:xfrm>
            <a:off x="5231406" y="514737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QB_6_BD.37_1#dfc80e62e?colgroup=4,25&amp;vaa=1&amp;vcp=1&amp;vis=1&amp;pid=0f852779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423041"/>
              </p:ext>
            </p:extLst>
          </p:nvPr>
        </p:nvGraphicFramePr>
        <p:xfrm>
          <a:off x="539496" y="1638617"/>
          <a:ext cx="11091672" cy="3854324"/>
        </p:xfrm>
        <a:graphic>
          <a:graphicData uri="http://schemas.openxmlformats.org/drawingml/2006/table">
            <a:tbl>
              <a:tblPr/>
              <a:tblGrid>
                <a:gridCol w="1413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78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外向型经济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20世纪50年代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台湾经济以农业和农产品加工为主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主要出口农产品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20世纪60年代开始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重点发展了出口加工工业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形成了“进口—加工—出口”型的经济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20世纪90年代开始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重点发展以电子工业为主导的高新技术产业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与祖国大陆的联系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与祖国大陆的经济贸易联系越来越密切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是台湾最大的贸易伙伴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38_1#dfc80e62e.blank?vaa=1&amp;vcp=1&amp;vis=1&amp;pid=0f8527791&amp;color=0,0,0&amp;mp=1&amp;vpa=23&amp;vtp=1&amp;vaab=1&amp;bbb=1"/>
          <p:cNvSpPr/>
          <p:nvPr/>
        </p:nvSpPr>
        <p:spPr>
          <a:xfrm>
            <a:off x="9520832" y="413550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祖国大陆</a:t>
            </a:r>
            <a:endParaRPr lang="en-US" altLang="zh-CN" sz="2800" dirty="0"/>
          </a:p>
        </p:txBody>
      </p:sp>
      <p:sp>
        <p:nvSpPr>
          <p:cNvPr id="2" name="QB_6_BD.37_1#dfc80e62e?colgroup=4,25&amp;vaa=1&amp;vcp=1&amp;vis=1&amp;pid=0f8527791&amp;color=0,0,0&amp;mp=1&amp;vtp=1&amp;vaab=1&amp;bt=1&amp;bbb=1">
            <a:extLst>
              <a:ext uri="{FF2B5EF4-FFF2-40B4-BE49-F238E27FC236}">
                <a16:creationId xmlns:a16="http://schemas.microsoft.com/office/drawing/2014/main" id="{4B706521-A9E3-2D83-89D2-B3E9699D5CD1}"/>
              </a:ext>
            </a:extLst>
          </p:cNvPr>
          <p:cNvSpPr txBox="1"/>
          <p:nvPr/>
        </p:nvSpPr>
        <p:spPr>
          <a:xfrm>
            <a:off x="10913023" y="9302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61ce0516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b61ce0516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c08fbeab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南方地区的区域特征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39_1#bc97a9879?vaa=1&amp;vcp=1&amp;vis=1&amp;pid=7c08fbeab&amp;color=0,0,0&amp;vtp=1&amp;vaab=1&amp;bbb=1&amp;h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（2024·四川眉山·中考，有改动）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慈竹适宜生长在海拔1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000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米以下，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年平均气温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以上，1月平均气温4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以上，年降水量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800毫米以上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的地区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。慈竹在四川眉山地区分布广泛，也是竹编的主要原材料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。竹编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产品主要分为生产生活用品和工艺品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，如晒席、扇、椅、花瓶、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茶具等。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2008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年6月7日，竹编被列入第二批国家级非物质文化遗产名录。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据此，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完成下列各题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39_1#bc97a9879?vaa=1&amp;vcp=1&amp;vis=1&amp;pid=7c08fbea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995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_1#be5318112?vaa=1&amp;vcp=1&amp;vis=1&amp;pid=bc97a9879&amp;color=0,0,0&amp;vtp=1&amp;vaab=1&amp;bt=1&amp;bbb=1"/>
          <p:cNvSpPr/>
          <p:nvPr/>
        </p:nvSpPr>
        <p:spPr>
          <a:xfrm>
            <a:off x="539496" y="22217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适宜慈竹生长的气候条件是(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42_1#be5318112.bracket?vaa=1&amp;vcp=1&amp;vis=1&amp;pid=bc97a9879&amp;color=0,0,0&amp;vpa=24&amp;vtp=1&amp;vaab=1"/>
          <p:cNvSpPr/>
          <p:nvPr/>
        </p:nvSpPr>
        <p:spPr>
          <a:xfrm>
            <a:off x="5972715" y="2208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40_2#be5318112.choices?vaa=1&amp;vcp=1&amp;vis=1&amp;pid=bc97a9879&amp;color=0,0,0&amp;vtp=1&amp;vaab=1&amp;bbb=1"/>
          <p:cNvSpPr/>
          <p:nvPr/>
        </p:nvSpPr>
        <p:spPr>
          <a:xfrm>
            <a:off x="539496" y="284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B.暖干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C.暖湿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.冷湿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be5318112?vaa=1&amp;vcp=1&amp;vis=1&amp;pid=bc97a9879&amp;color=0,0,0&amp;vtp=1&amp;vaab=1&amp;bbb=1&amp;hb=1"/>
              <p:cNvSpPr/>
              <p:nvPr/>
            </p:nvSpPr>
            <p:spPr>
              <a:xfrm>
                <a:off x="539496" y="3697827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根据材料可知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慈竹适宜生长在年平均气温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14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以上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年降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毫米以上的地区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表明适宜慈竹生长地区的气候特点是暖湿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be5318112?vaa=1&amp;vcp=1&amp;vis=1&amp;pid=bc97a987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7827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40e6d89a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a40e6d89a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b67944531?vaa=1&amp;vcp=1&amp;vis=1&amp;pid=bc97a9879&amp;color=0,0,0&amp;vtp=1&amp;vaab=1&amp;bt=1&amp;bbb=1&amp;hb=1"/>
          <p:cNvSpPr/>
          <p:nvPr/>
        </p:nvSpPr>
        <p:spPr>
          <a:xfrm>
            <a:off x="539496" y="15333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（2）下列是小明根据慈竹的生长习性推测的眉山自然环境特征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46_1#b67944531.bracket?vaa=1&amp;vcp=1&amp;vis=1&amp;pid=bc97a9879&amp;color=0,0,0&amp;vpa=25&amp;vtp=1&amp;vaab=1"/>
          <p:cNvSpPr/>
          <p:nvPr/>
        </p:nvSpPr>
        <p:spPr>
          <a:xfrm>
            <a:off x="1527714" y="21677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44_2#b67944531.choices?vaa=1&amp;vcp=1&amp;vis=1&amp;pid=bc97a9879&amp;color=0,0,0&amp;vtp=1&amp;vaab=1&amp;bbb=1"/>
          <p:cNvSpPr/>
          <p:nvPr/>
        </p:nvSpPr>
        <p:spPr>
          <a:xfrm>
            <a:off x="539496" y="28164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.河流有结冰期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C.位于非季风区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.位于亚热带地区</a:t>
            </a:r>
            <a:endParaRPr lang="en-US" altLang="zh-CN" sz="2800" dirty="0"/>
          </a:p>
        </p:txBody>
      </p:sp>
      <p:sp>
        <p:nvSpPr>
          <p:cNvPr id="5" name="QC_7_AS.1_1#b67944531?vaa=1&amp;vcp=1&amp;vis=1&amp;pid=bc97a9879&amp;color=0,0,0&amp;vtp=1&amp;vaab=1&amp;bbb=1&amp;hb=1"/>
          <p:cNvSpPr/>
          <p:nvPr/>
        </p:nvSpPr>
        <p:spPr>
          <a:xfrm>
            <a:off x="539496" y="4093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根据材料分析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眉山地势较低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河流无结冰期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属亚热带季风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位于季风区和亚热带地区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4a9ddda0?vcp=1&amp;pid=7c08fbeab&amp;color=0,0,0&amp;vtp=1&amp;vaab=1&amp;bt=1&amp;bbb=1"/>
          <p:cNvSpPr/>
          <p:nvPr/>
        </p:nvSpPr>
        <p:spPr>
          <a:xfrm>
            <a:off x="539496" y="6990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48_1#4bafc1374?sp=1&amp;vaa=1&amp;vcp=1&amp;vis=1&amp;pid=7c08fbeab&amp;color=0,0,0&amp;vtp=1&amp;vaab=1&amp;bbb=1&amp;hb=1"/>
          <p:cNvSpPr/>
          <p:nvPr/>
        </p:nvSpPr>
        <p:spPr>
          <a:xfrm>
            <a:off x="539496" y="13267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干栏式民居俗称“吊脚楼”，大多是全木结构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，其建筑造型为两层到三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，底层木柱支撑架空，楼上住人。读某地干栏式民居景观图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48_2#4bafc1374?vaa=1&amp;vcp=1&amp;vis=1&amp;pid=7c08fbea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3311017"/>
            <a:ext cx="487375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9_1#e46230fbd?htil=1&amp;vaa=1&amp;vcp=1&amp;vis=1&amp;pid=4bafc137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992" y="1350772"/>
            <a:ext cx="4837176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9_2#e46230fbd?htil=1&amp;vaa=1&amp;vcp=1&amp;vis=1&amp;pid=4bafc1374&amp;color=0,0,0&amp;vtp=1&amp;vaab=1&amp;bt=1&amp;bbb=1&amp;hs=1"/>
          <p:cNvSpPr/>
          <p:nvPr/>
        </p:nvSpPr>
        <p:spPr>
          <a:xfrm>
            <a:off x="539496" y="1213612"/>
            <a:ext cx="6135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该建筑景观可能位于(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49_3#e46230fbd.choices?htil=1&amp;vaa=1&amp;vcp=1&amp;vis=1&amp;pid=4bafc1374&amp;color=0,0,0&amp;vtp=1&amp;vaab=1&amp;bbb=1&amp;hs=1"/>
          <p:cNvSpPr/>
          <p:nvPr/>
        </p:nvSpPr>
        <p:spPr>
          <a:xfrm>
            <a:off x="539496" y="1845881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576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B.东北平原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576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C.华北平原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D.云贵高原</a:t>
            </a:r>
            <a:endParaRPr lang="en-US" altLang="zh-CN" sz="2800" dirty="0"/>
          </a:p>
        </p:txBody>
      </p:sp>
      <p:sp>
        <p:nvSpPr>
          <p:cNvPr id="5" name="QC_7_AN.51_1#e46230fbd.bracket?vaa=1&amp;vcp=1&amp;vis=1&amp;pid=4bafc1374&amp;color=0,0,0&amp;vpa=26&amp;vtp=1&amp;vaab=1"/>
          <p:cNvSpPr/>
          <p:nvPr/>
        </p:nvSpPr>
        <p:spPr>
          <a:xfrm>
            <a:off x="4905915" y="12002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AS.1_1#e46230fbd?htil=1&amp;vaa=1&amp;vcp=1&amp;vis=1&amp;pid=4bafc1374&amp;color=0,0,0&amp;vtp=1&amp;vaab=1&amp;bbb=1&amp;hb=1&amp;hs=1"/>
          <p:cNvSpPr/>
          <p:nvPr/>
        </p:nvSpPr>
        <p:spPr>
          <a:xfrm>
            <a:off x="539496" y="3122866"/>
            <a:ext cx="61356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干栏式民居底层木柱支撑架空，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楼上住人，是为了适应当地湿热的气候</a:t>
            </a:r>
            <a:endParaRPr lang="en-US" altLang="zh-CN" sz="2800" dirty="0"/>
          </a:p>
        </p:txBody>
      </p:sp>
      <p:sp>
        <p:nvSpPr>
          <p:cNvPr id="8" name="QC_7_AS.1_1#e46230fbd?htil=1&amp;vaa=1&amp;vcp=1&amp;vis=1&amp;pid=4bafc1374&amp;color=0,0,0&amp;vtp=1&amp;vaab=1&amp;bbb=1&amp;hb=1&amp;hs=1">
            <a:extLst>
              <a:ext uri="{FF2B5EF4-FFF2-40B4-BE49-F238E27FC236}">
                <a16:creationId xmlns:a16="http://schemas.microsoft.com/office/drawing/2014/main" id="{39EBB7E3-70CD-9FA3-405B-D900B0F350B7}"/>
              </a:ext>
            </a:extLst>
          </p:cNvPr>
          <p:cNvSpPr/>
          <p:nvPr/>
        </p:nvSpPr>
        <p:spPr>
          <a:xfrm>
            <a:off x="539496" y="43998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条件，因此最有可能位于南方的云贵高原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。黄土高原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、东北平原和华北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平原都位于北方地区，这种民居不适合北方地区的气候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8d62e625c?htil=2&amp;vaa=1&amp;vcp=1&amp;vis=1&amp;pid=4bafc13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6531" y="1281176"/>
            <a:ext cx="6299165" cy="369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3_2#8d62e625c?htil=2&amp;vaa=1&amp;vcp=1&amp;vis=1&amp;pid=4bafc1374&amp;color=0,0,0&amp;vtp=1&amp;vaab=1&amp;bt=1&amp;bbb=1"/>
          <p:cNvSpPr/>
          <p:nvPr/>
        </p:nvSpPr>
        <p:spPr>
          <a:xfrm>
            <a:off x="539496" y="1843532"/>
            <a:ext cx="6135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4_1#8d62e625c.bracket?vaa=1&amp;vcp=1&amp;vis=1&amp;pid=4bafc1374&amp;color=0,0,0&amp;vpa=27&amp;vtp=1&amp;vaab=1"/>
          <p:cNvSpPr/>
          <p:nvPr/>
        </p:nvSpPr>
        <p:spPr>
          <a:xfrm>
            <a:off x="2416714" y="18301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3_3#8d62e625c.choices?htil=2&amp;vaa=1&amp;vcp=1&amp;vis=1&amp;pid=4bafc1374&amp;color=0,0,0&amp;vtp=1&amp;vaab=1&amp;bbb=1"/>
          <p:cNvSpPr/>
          <p:nvPr/>
        </p:nvSpPr>
        <p:spPr>
          <a:xfrm>
            <a:off x="539496" y="2475801"/>
            <a:ext cx="61356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A.降水充沛，地形崎岖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.植被稀疏，千沟万壑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.河流稀少，草原广布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.冬冷夏热，地形平坦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af41a09f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长江三角洲地区</a:t>
            </a:r>
            <a:endParaRPr lang="en-US" altLang="zh-CN" sz="3200" dirty="0"/>
          </a:p>
        </p:txBody>
      </p:sp>
      <p:sp>
        <p:nvSpPr>
          <p:cNvPr id="3" name="QO_6_BD.55_1#0fc560903?sp=1&amp;vaa=1&amp;vcp=1&amp;vis=1&amp;pid=faf41a09f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下面的甲图为我国东部某地区示意图，乙图为该地区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①城市某年的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气温年变化曲线和各月降水量柱状图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。读图，完成下列各题。</a:t>
            </a:r>
            <a:endParaRPr lang="en-US" altLang="zh-CN" sz="2800" dirty="0"/>
          </a:p>
        </p:txBody>
      </p:sp>
      <p:pic>
        <p:nvPicPr>
          <p:cNvPr id="4" name="QO_6_BD.55_2#0fc560903?vaa=1&amp;vcp=1&amp;vis=1&amp;pid=faf41a0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5" y="2807136"/>
            <a:ext cx="6890385" cy="345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6_1#087db2577?htil=3&amp;vaa=1&amp;vcp=1&amp;vis=1&amp;pid=0fc56090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8446" y="951419"/>
            <a:ext cx="5508538" cy="277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56_2#087db2577?htil=3&amp;vaa=1&amp;vcp=1&amp;vis=1&amp;pid=0fc560903&amp;color=0,0,0&amp;vtp=1&amp;vaab=1&amp;bt=1&amp;bbb=1&amp;hb=1&amp;hs=1"/>
          <p:cNvSpPr/>
          <p:nvPr/>
        </p:nvSpPr>
        <p:spPr>
          <a:xfrm>
            <a:off x="539496" y="728916"/>
            <a:ext cx="5559552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）甲图所示地区的地形类型以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为主，位于我国地势的第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级阶梯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。由乙图可知，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①城市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的气候类型属于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，该地区在地</a:t>
            </a:r>
            <a:endParaRPr lang="en-US" altLang="zh-CN" sz="2800" dirty="0"/>
          </a:p>
        </p:txBody>
      </p:sp>
      <p:sp>
        <p:nvSpPr>
          <p:cNvPr id="4" name="QB_7_AN.58_1#087db2577.blank?vaa=1&amp;vcp=1&amp;vis=1&amp;pid=0fc560903&amp;color=0,0,0&amp;vpa=28&amp;vtp=1&amp;vaab=1&amp;bbb=1"/>
          <p:cNvSpPr/>
          <p:nvPr/>
        </p:nvSpPr>
        <p:spPr>
          <a:xfrm>
            <a:off x="549815" y="1304099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  <p:sp>
        <p:nvSpPr>
          <p:cNvPr id="5" name="QB_7_AN.59_1#087db2577.blank?vaa=1&amp;vcp=1&amp;vis=1&amp;pid=0fc560903&amp;color=0,0,0&amp;vpa=29&amp;vtp=1&amp;vaab=1&amp;bbb=1"/>
          <p:cNvSpPr/>
          <p:nvPr/>
        </p:nvSpPr>
        <p:spPr>
          <a:xfrm>
            <a:off x="549815" y="1913700"/>
            <a:ext cx="6143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6" name="QB_7_AN.60_1#087db2577.blank?vaa=1&amp;vcp=1&amp;vis=1&amp;pid=0fc560903&amp;color=0,0,0&amp;vpa=30&amp;vtp=1&amp;vaab=1&amp;bbb=1"/>
          <p:cNvSpPr/>
          <p:nvPr/>
        </p:nvSpPr>
        <p:spPr>
          <a:xfrm>
            <a:off x="3039014" y="2523299"/>
            <a:ext cx="20367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亚热带季风</a:t>
            </a:r>
            <a:endParaRPr lang="en-US" altLang="zh-CN" sz="2800" dirty="0"/>
          </a:p>
        </p:txBody>
      </p:sp>
      <p:sp>
        <p:nvSpPr>
          <p:cNvPr id="7" name="QB_7_AN.61_1#087db2577.blank?vaa=1&amp;vcp=1&amp;vis=1&amp;pid=0fc560903&amp;color=0,0,0&amp;vpa=31&amp;vtp=1&amp;vaab=1&amp;bbb=1"/>
          <p:cNvSpPr/>
          <p:nvPr/>
        </p:nvSpPr>
        <p:spPr>
          <a:xfrm>
            <a:off x="6595514" y="3711005"/>
            <a:ext cx="1681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河网密布</a:t>
            </a:r>
            <a:endParaRPr lang="en-US" altLang="zh-CN" sz="2800" dirty="0"/>
          </a:p>
        </p:txBody>
      </p:sp>
      <p:sp>
        <p:nvSpPr>
          <p:cNvPr id="8" name="QB_7_AS.1_1#087db2577?vaa=1&amp;vcp=1&amp;vis=1&amp;pid=0fc560903&amp;color=0,0,0&amp;vtp=1&amp;vaab=1&amp;bbb=1&amp;hb=1&amp;hs=1"/>
          <p:cNvSpPr/>
          <p:nvPr/>
        </p:nvSpPr>
        <p:spPr>
          <a:xfrm>
            <a:off x="539496" y="435794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图示地区为长江三角洲地区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地形以平原为主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位于我国地势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的第三级阶梯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城市为上海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属亚热带季风气候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长江三角洲地区地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势低平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降水丰富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因此自然景观呈现河网密布的典型特征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BD.56_2#087db2577?htil=3&amp;vaa=1&amp;vcp=1&amp;vis=1&amp;pid=0fc560903&amp;color=0,0,0&amp;vtp=1&amp;vaab=1&amp;bt=1&amp;bbb=1&amp;hb=1&amp;hs=1">
            <a:extLst>
              <a:ext uri="{FF2B5EF4-FFF2-40B4-BE49-F238E27FC236}">
                <a16:creationId xmlns:a16="http://schemas.microsoft.com/office/drawing/2014/main" id="{81B6846D-87DF-0FA7-3A4E-5FF0E2ED30D2}"/>
              </a:ext>
            </a:extLst>
          </p:cNvPr>
          <p:cNvSpPr/>
          <p:nvPr/>
        </p:nvSpPr>
        <p:spPr>
          <a:xfrm>
            <a:off x="539995" y="3765424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形与气候的共同影响下，自然景观呈现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的典型特征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3_1#9997ca1d4?htil=4&amp;vaa=1&amp;vcp=1&amp;vis=1&amp;pid=0fc56090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3131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3_2#9997ca1d4?htil=4&amp;vaa=1&amp;vcp=1&amp;vis=1&amp;pid=0fc560903&amp;color=0,0,0&amp;vtp=1&amp;vaab=1&amp;bt=1&amp;bbb=1&amp;hb=1&amp;hs=1"/>
          <p:cNvSpPr/>
          <p:nvPr/>
        </p:nvSpPr>
        <p:spPr>
          <a:xfrm>
            <a:off x="539496" y="904843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（2）甲图所示地区山川秀丽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荟萃，自然风光与人文景观交相辉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有闻名遐迩的世界文化遗产，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别具特色的水乡风貌，传统的戏曲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、茶文化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、丝绸文化和饮食文</a:t>
            </a:r>
            <a:endParaRPr lang="en-US" altLang="zh-CN" sz="2800" dirty="0"/>
          </a:p>
        </p:txBody>
      </p:sp>
      <p:sp>
        <p:nvSpPr>
          <p:cNvPr id="4" name="QB_7_AN.65_1#9997ca1d4.blank?vaa=1&amp;vcp=1&amp;vis=1&amp;pid=0fc560903&amp;color=0,0,0&amp;vpa=32&amp;vtp=1&amp;vaab=1&amp;bbb=1"/>
          <p:cNvSpPr/>
          <p:nvPr/>
        </p:nvSpPr>
        <p:spPr>
          <a:xfrm>
            <a:off x="8373014" y="408079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旅游业</a:t>
            </a:r>
            <a:endParaRPr lang="en-US" altLang="zh-CN" sz="2800" dirty="0"/>
          </a:p>
        </p:txBody>
      </p:sp>
      <p:sp>
        <p:nvSpPr>
          <p:cNvPr id="5" name="QB_7_AS.1_1#9997ca1d4?vaa=1&amp;vcp=1&amp;vis=1&amp;pid=0fc560903&amp;color=0,0,0&amp;vtp=1&amp;vaab=1&amp;bbb=1&amp;hs=1"/>
          <p:cNvSpPr/>
          <p:nvPr/>
        </p:nvSpPr>
        <p:spPr>
          <a:xfrm>
            <a:off x="539496" y="5380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长江三角洲地区自然风光优美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人文景观丰富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因此旅游业发达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7_BD.63_2#9997ca1d4?htil=4&amp;vaa=1&amp;vcp=1&amp;vis=1&amp;pid=0fc560903&amp;color=0,0,0&amp;vtp=1&amp;vaab=1&amp;bt=1&amp;bbb=1&amp;hb=1&amp;hs=1">
            <a:extLst>
              <a:ext uri="{FF2B5EF4-FFF2-40B4-BE49-F238E27FC236}">
                <a16:creationId xmlns:a16="http://schemas.microsoft.com/office/drawing/2014/main" id="{025E4941-55D5-6F4A-02AD-96F0889D57BB}"/>
              </a:ext>
            </a:extLst>
          </p:cNvPr>
          <p:cNvSpPr/>
          <p:nvPr/>
        </p:nvSpPr>
        <p:spPr>
          <a:xfrm>
            <a:off x="539496" y="411127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，等等。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根据这些信息可以判断，该地区是我国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（填产业名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）发达的地区之一。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7_1#daca3e228?htil=5&amp;vaa=1&amp;vcp=1&amp;vis=1&amp;pid=0fc56090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3036"/>
            <a:ext cx="542239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7_2#daca3e228?htil=5&amp;vaa=1&amp;vcp=1&amp;vis=1&amp;pid=0fc560903&amp;color=0,0,0&amp;vtp=1&amp;vaab=1&amp;bt=1&amp;bbb=1&amp;hb=1&amp;hs=1"/>
          <p:cNvSpPr/>
          <p:nvPr/>
        </p:nvSpPr>
        <p:spPr>
          <a:xfrm>
            <a:off x="539496" y="904748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城市地处我国海岸线中部，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依江临海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，水陆交通便利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，是国际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、贸易、航运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、科技创新中心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和文化大都市，不断向周边地区释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放大量物流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、资金流和技术流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，彰</a:t>
            </a:r>
            <a:endParaRPr lang="en-US" altLang="zh-CN" sz="2800" dirty="0"/>
          </a:p>
        </p:txBody>
      </p:sp>
      <p:sp>
        <p:nvSpPr>
          <p:cNvPr id="4" name="QB_7_AN.69_1#daca3e228.blank?vaa=1&amp;vcp=1&amp;vis=1&amp;pid=0fc560903&amp;color=0,0,0&amp;vpa=33&amp;vtp=1&amp;vaab=1&amp;bbb=1"/>
          <p:cNvSpPr/>
          <p:nvPr/>
        </p:nvSpPr>
        <p:spPr>
          <a:xfrm>
            <a:off x="6239913" y="405193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辐射带动</a:t>
            </a:r>
            <a:endParaRPr lang="en-US" altLang="zh-CN" sz="2800" dirty="0"/>
          </a:p>
        </p:txBody>
      </p:sp>
      <p:sp>
        <p:nvSpPr>
          <p:cNvPr id="5" name="QB_7_AS.1_1#daca3e228?vaa=1&amp;vcp=1&amp;vis=1&amp;pid=0fc560903&amp;color=0,0,0&amp;vtp=1&amp;vaab=1&amp;bbb=1&amp;hb=1&amp;hs=1"/>
          <p:cNvSpPr/>
          <p:nvPr/>
        </p:nvSpPr>
        <p:spPr>
          <a:xfrm>
            <a:off x="539496" y="47328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城市是上海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不断向周边地区释放大量物流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资金流和技术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这彰显了上海对周边乃至全国的辐射带动功能优势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BD.67_2#daca3e228?htil=5&amp;vaa=1&amp;vcp=1&amp;vis=1&amp;pid=0fc560903&amp;color=0,0,0&amp;vtp=1&amp;vaab=1&amp;bt=1&amp;bbb=1&amp;hb=1&amp;hs=1">
            <a:extLst>
              <a:ext uri="{FF2B5EF4-FFF2-40B4-BE49-F238E27FC236}">
                <a16:creationId xmlns:a16="http://schemas.microsoft.com/office/drawing/2014/main" id="{5EFE470F-8B3A-DF24-B452-0B5C0DD15ECC}"/>
              </a:ext>
            </a:extLst>
          </p:cNvPr>
          <p:cNvSpPr/>
          <p:nvPr/>
        </p:nvSpPr>
        <p:spPr>
          <a:xfrm>
            <a:off x="539995" y="410337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显了该城市对图示地区乃至全国都有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的功能优势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c4975a85?vcp=1&amp;pid=faf41a09f&amp;color=0,0,0&amp;vtp=1&amp;vaab=1&amp;bt=1&amp;bbb=1"/>
          <p:cNvSpPr/>
          <p:nvPr/>
        </p:nvSpPr>
        <p:spPr>
          <a:xfrm>
            <a:off x="539496" y="8014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71_1#aacf252ad?vaa=1&amp;vcp=1&amp;vis=1&amp;pid=faf41a09f&amp;color=0,0,0&amp;vtp=1&amp;vaab=1&amp;bbb=1&amp;hb=1"/>
          <p:cNvSpPr/>
          <p:nvPr/>
        </p:nvSpPr>
        <p:spPr>
          <a:xfrm>
            <a:off x="539496" y="138068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2.（2023·新疆·中考）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“高铁好来高铁妙，45分钟沪杭到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itchFamily="34" charset="-120"/>
              </a:rPr>
              <a:t>……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上海人周末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西湖游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长江三角洲地区的人们借助发达的交通，往返于不同的城市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就像是生活在同一座城市一样，形成“同城效应”。据此完成下列各题。</a:t>
            </a:r>
            <a:endParaRPr lang="en-US" altLang="zh-CN" sz="2800" spc="-50" dirty="0"/>
          </a:p>
        </p:txBody>
      </p:sp>
      <p:sp>
        <p:nvSpPr>
          <p:cNvPr id="4" name="QC_7_BD.72_1#1efdaa9e2?sp=1&amp;vaa=1&amp;vcp=1&amp;vis=1&amp;pid=aacf252ad&amp;color=0,0,0&amp;vtp=1&amp;vaab=1&amp;bbb=1"/>
          <p:cNvSpPr/>
          <p:nvPr/>
        </p:nvSpPr>
        <p:spPr>
          <a:xfrm>
            <a:off x="539496" y="3152076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（1）“同城效应”主要依赖的交通运输方式是(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74_1#1efdaa9e2.bracket?vaa=1&amp;vcp=1&amp;vis=1&amp;pid=aacf252ad&amp;color=0,0,0&amp;vpa=34&amp;vtp=1&amp;vaab=1"/>
          <p:cNvSpPr/>
          <p:nvPr/>
        </p:nvSpPr>
        <p:spPr>
          <a:xfrm>
            <a:off x="7709439" y="314223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72_2#1efdaa9e2?vaa=1&amp;vcp=1&amp;vis=1&amp;pid=aacf252ad&amp;color=0,0,0&amp;vtp=1&amp;vaab=1&amp;bbb=1"/>
          <p:cNvSpPr/>
          <p:nvPr/>
        </p:nvSpPr>
        <p:spPr>
          <a:xfrm>
            <a:off x="539496" y="3739135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①长江水运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②海洋运输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③高速铁路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④高速公路</a:t>
            </a:r>
            <a:endParaRPr lang="en-US" altLang="zh-CN" sz="2800" dirty="0"/>
          </a:p>
        </p:txBody>
      </p:sp>
      <p:sp>
        <p:nvSpPr>
          <p:cNvPr id="7" name="QC_7_BD.72_3#1efdaa9e2.choices?vaa=1&amp;vcp=1&amp;vis=1&amp;pid=aacf252ad&amp;color=0,0,0&amp;vtp=1&amp;vaab=1&amp;bbb=1"/>
          <p:cNvSpPr/>
          <p:nvPr/>
        </p:nvSpPr>
        <p:spPr>
          <a:xfrm>
            <a:off x="539496" y="4326193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8" name="QC_7_AS.1_1#1efdaa9e2?vaa=1&amp;vcp=1&amp;vis=1&amp;pid=aacf252ad&amp;color=0,0,0&amp;vtp=1&amp;vaab=1&amp;bbb=1&amp;hb=1"/>
          <p:cNvSpPr/>
          <p:nvPr/>
        </p:nvSpPr>
        <p:spPr>
          <a:xfrm>
            <a:off x="539496" y="4907154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（提示：借助发达的高速铁路和高速公路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，长江三角洲地区的人们往返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于不同的城市之间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，就像是生活在同一座城市一样，形成“同城效应”）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3a958b097?sp=1&amp;vaa=1&amp;vcp=1&amp;vis=1&amp;pid=aacf252ad&amp;color=0,0,0&amp;vtp=1&amp;vaab=1&amp;bt=1&amp;bbb=1&amp;hb=1"/>
          <p:cNvSpPr/>
          <p:nvPr/>
        </p:nvSpPr>
        <p:spPr>
          <a:xfrm>
            <a:off x="539496" y="12263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（2）上海某科技人员经常到周边地区厂家做技术指导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，这说明上海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78_1#3a958b097.bracket?vaa=1&amp;vcp=1&amp;vis=1&amp;pid=aacf252ad&amp;color=0,0,0&amp;vpa=35&amp;vtp=1&amp;vaab=1"/>
          <p:cNvSpPr/>
          <p:nvPr/>
        </p:nvSpPr>
        <p:spPr>
          <a:xfrm>
            <a:off x="816515" y="18606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76_2#3a958b097?vaa=1&amp;vcp=1&amp;vis=1&amp;pid=aacf252ad&amp;color=0,0,0&amp;vtp=1&amp;vaab=1&amp;bbb=1&amp;hb=1"/>
          <p:cNvSpPr/>
          <p:nvPr/>
        </p:nvSpPr>
        <p:spPr>
          <a:xfrm>
            <a:off x="539496" y="25012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①是重要科技教育中心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②是重要的金融中心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能带动区域经济发展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制约周边地区技术发展</a:t>
            </a:r>
            <a:endParaRPr lang="en-US" altLang="zh-CN" sz="2800" dirty="0"/>
          </a:p>
        </p:txBody>
      </p:sp>
      <p:sp>
        <p:nvSpPr>
          <p:cNvPr id="5" name="QC_7_BD.76_3#3a958b097.choices?vaa=1&amp;vcp=1&amp;vis=1&amp;pid=aacf252ad&amp;color=0,0,0&amp;vtp=1&amp;vaab=1&amp;bbb=1"/>
          <p:cNvSpPr/>
          <p:nvPr/>
        </p:nvSpPr>
        <p:spPr>
          <a:xfrm>
            <a:off x="539496" y="37703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7_AS.1_1#3a958b097?vaa=1&amp;vcp=1&amp;vis=1&amp;pid=aacf252ad&amp;color=0,0,0&amp;vtp=1&amp;vaab=1&amp;bbb=1&amp;hb=1"/>
          <p:cNvSpPr/>
          <p:nvPr/>
        </p:nvSpPr>
        <p:spPr>
          <a:xfrm>
            <a:off x="539496" y="43998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（提示：上海科技发达，是长江三角洲地区重要的科技教育中心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边地区具有辐射带动作用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，能带动区域经济发展）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ebdf2018?colgroup=13,15&amp;vcp=1&amp;pid=a40e6d89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699360"/>
              </p:ext>
            </p:extLst>
          </p:nvPr>
        </p:nvGraphicFramePr>
        <p:xfrm>
          <a:off x="539496" y="1284605"/>
          <a:ext cx="11091672" cy="4288790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2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出南方地区的地理位置和自然地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经济社会发展的影响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1&amp;vcp=1&amp;pid=a40e6d89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1961769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6c7d2c9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香港、澳门特别行政区</a:t>
            </a:r>
            <a:endParaRPr lang="en-US" altLang="zh-CN" sz="3200" dirty="0"/>
          </a:p>
        </p:txBody>
      </p:sp>
      <p:sp>
        <p:nvSpPr>
          <p:cNvPr id="3" name="QO_6_BD.80_1#a52e66803?vaa=1&amp;vcp=1&amp;vis=1&amp;pid=046c7d2c9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世界上有东京湾区、旧金山湾区、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纽约湾区等著名的湾区经济体，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我国正在建设的粤港澳大湾区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，目标是建成世界第四大湾区经济体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7_BD.81_1#1875034b0?sp=1&amp;vaa=1&amp;vcp=1&amp;vis=1&amp;pid=a52e66803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粤港澳大湾区的发展优势有(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1_2#1875034b0?vaa=1&amp;vcp=1&amp;vis=1&amp;pid=a52e66803&amp;color=0,0,0&amp;vtp=1&amp;vaab=1&amp;bbb=1&amp;hb=1"/>
          <p:cNvSpPr/>
          <p:nvPr/>
        </p:nvSpPr>
        <p:spPr>
          <a:xfrm>
            <a:off x="539496" y="38098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①人口密度大，消费市场广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②有丰富的矿产资源优势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③可发挥澳门深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水良港的优势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④可充分发挥香港金融中心的优势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⑤地处沿海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，交通优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势明显</a:t>
            </a:r>
            <a:endParaRPr lang="en-US" altLang="zh-CN" sz="2800" dirty="0"/>
          </a:p>
        </p:txBody>
      </p:sp>
      <p:sp>
        <p:nvSpPr>
          <p:cNvPr id="7" name="QC_7_BD.81_3#1875034b0.choices?vaa=1&amp;vcp=1&amp;vis=1&amp;pid=a52e66803&amp;color=0,0,0&amp;vtp=1&amp;vaab=1&amp;bbb=1"/>
          <p:cNvSpPr/>
          <p:nvPr/>
        </p:nvSpPr>
        <p:spPr>
          <a:xfrm>
            <a:off x="539496" y="57324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1875034b0?vaa=1&amp;vcp=1&amp;vis=1&amp;pid=a52e66803&amp;color=0,0,0&amp;mp=1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粤港澳大湾区缺乏矿产资源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澳门不是深水良港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属于粤港澳大湾区的发展优势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其他三点说法正确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1875034b0?vaa=1&amp;vcp=1&amp;vis=1&amp;pid=a52e66803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31f08ebe5?vaa=1&amp;vcp=1&amp;vis=1&amp;pid=a52e66803&amp;color=0,0,0&amp;vtp=1&amp;vaab=1&amp;bt=1&amp;bbb=1&amp;hb=1"/>
          <p:cNvSpPr/>
          <p:nvPr/>
        </p:nvSpPr>
        <p:spPr>
          <a:xfrm>
            <a:off x="539496" y="15460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（2）“黑灯工厂”是指从原材料到最终成品的加工、运输、检测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，均无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须人工操作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，可以关闭工厂作业区的灯光，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完全交给机器进行的工厂。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在粤港澳大湾区推广普及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“黑灯工厂”，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主要依靠的是(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7_1#31f08ebe5.bracket?vaa=1&amp;vcp=1&amp;vis=1&amp;pid=a52e66803&amp;color=0,0,0&amp;vpa=37&amp;vtp=1&amp;vaab=1"/>
          <p:cNvSpPr/>
          <p:nvPr/>
        </p:nvSpPr>
        <p:spPr>
          <a:xfrm>
            <a:off x="8954039" y="2828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85_2#31f08ebe5.choices?vaa=1&amp;vcp=1&amp;vis=1&amp;pid=a52e66803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B.科技创新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C.交通便利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.人口稠密</a:t>
            </a:r>
            <a:endParaRPr lang="en-US" altLang="zh-CN" sz="2800" dirty="0"/>
          </a:p>
        </p:txBody>
      </p:sp>
      <p:sp>
        <p:nvSpPr>
          <p:cNvPr id="5" name="QC_7_AS.1_1#31f08ebe5?vaa=1&amp;vcp=1&amp;vis=1&amp;pid=a52e66803&amp;color=0,0,0&amp;vtp=1&amp;vaab=1&amp;bbb=1&amp;h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从题干中可知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黑灯工厂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的生产自动化程度高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这主要依靠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的是科技创新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O_6_BD.89_2#d03c71e07?vaa=1&amp;vcp=1&amp;vis=1&amp;pid=046c7d2c9&amp;color=0,0,0&amp;tib=255,255,255&amp;vtp=1&amp;vaab=1" descr="preencoded.png">
            <a:extLst>
              <a:ext uri="{FF2B5EF4-FFF2-40B4-BE49-F238E27FC236}">
                <a16:creationId xmlns:a16="http://schemas.microsoft.com/office/drawing/2014/main" id="{4A5C287F-636D-31CB-7E8C-F4DFC9F7F6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4972" y="1054704"/>
            <a:ext cx="6538809" cy="498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6#7d1a6c08b?vcp=1&amp;pid=046c7d2c9&amp;color=0,0,0&amp;vtp=1&amp;vaab=1&amp;bt=1&amp;bbb=1"/>
          <p:cNvSpPr/>
          <p:nvPr/>
        </p:nvSpPr>
        <p:spPr>
          <a:xfrm>
            <a:off x="539496" y="6990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89_1#d03c71e07?sp=1&amp;vaa=1&amp;vcp=1&amp;vis=1&amp;pid=046c7d2c9&amp;color=0,0,0&amp;vtp=1&amp;vaab=1&amp;bbb=1&amp;hb=1"/>
          <p:cNvSpPr/>
          <p:nvPr/>
        </p:nvSpPr>
        <p:spPr>
          <a:xfrm>
            <a:off x="539496" y="13267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港珠澳大桥、广深港高铁等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标志性工程建成通车，从香港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驾车到珠海、澳门仅需30分钟，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香港往来广州缩短至1小时以内，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粤港澳大湾区涌现出一大批“双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城打工人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读粤港澳大湾区示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0_1#995cce41c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676D31FD-AC12-9597-EEBF-3C0C45F5FA76}"/>
              </a:ext>
            </a:extLst>
          </p:cNvPr>
          <p:cNvSpPr/>
          <p:nvPr/>
        </p:nvSpPr>
        <p:spPr>
          <a:xfrm>
            <a:off x="625221" y="5934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（1）下列关于粤港澳大湾区的叙述，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0_2#995cce41c.choices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8D796AA4-2CA4-5EF0-6EC4-E69C46256E88}"/>
              </a:ext>
            </a:extLst>
          </p:cNvPr>
          <p:cNvSpPr/>
          <p:nvPr/>
        </p:nvSpPr>
        <p:spPr>
          <a:xfrm>
            <a:off x="625221" y="12291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A.①地的支柱产业是博彩旅游业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B.②地是国际金融中心、贸易中心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两地经济发达，长期向祖国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内地供应生产和生活资料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D.①②两地多建设高层建筑和填海造地</a:t>
            </a:r>
            <a:endParaRPr lang="en-US" altLang="zh-CN" sz="2800" dirty="0"/>
          </a:p>
        </p:txBody>
      </p:sp>
      <p:pic>
        <p:nvPicPr>
          <p:cNvPr id="4" name="QO_6_BD.89_2#d03c71e07?vaa=1&amp;vcp=1&amp;vis=1&amp;pid=046c7d2c9&amp;color=0,0,0&amp;tib=255,255,255&amp;vtp=1&amp;vaab=1" descr="preencoded.png">
            <a:extLst>
              <a:ext uri="{FF2B5EF4-FFF2-40B4-BE49-F238E27FC236}">
                <a16:creationId xmlns:a16="http://schemas.microsoft.com/office/drawing/2014/main" id="{3AF0C504-7E4B-DB23-3B21-2A4D9A479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2050" y="2409825"/>
            <a:ext cx="5199831" cy="39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077314"/>
      </p:ext>
    </p:extLst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995cce41c?vaa=1&amp;vcp=1&amp;vis=1&amp;pid=d03c71e07&amp;color=0,0,0&amp;vtp=1&amp;vaab=1&amp;bbb=1&amp;hb=1">
            <a:extLst>
              <a:ext uri="{FF2B5EF4-FFF2-40B4-BE49-F238E27FC236}">
                <a16:creationId xmlns:a16="http://schemas.microsoft.com/office/drawing/2014/main" id="{5E3EFAC2-0C9D-61C8-8317-45853A2B60EA}"/>
              </a:ext>
            </a:extLst>
          </p:cNvPr>
          <p:cNvSpPr/>
          <p:nvPr/>
        </p:nvSpPr>
        <p:spPr>
          <a:xfrm>
            <a:off x="541020" y="5932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（提示：图中①地是澳门，其支柱产业是博彩旅游业；②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地是香港，香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港是国际金融中心、贸易中心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两地自然资源短缺，生产和生活资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料主要依靠祖国内地的稳定供应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两地建设用地紧张，为扩展城市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建设用地，多建设高层建筑和填海造地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7_AN.2_1#995cce41c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459576CF-9721-F5DD-C44A-BD8A31DC1870}"/>
              </a:ext>
            </a:extLst>
          </p:cNvPr>
          <p:cNvSpPr/>
          <p:nvPr/>
        </p:nvSpPr>
        <p:spPr>
          <a:xfrm>
            <a:off x="541020" y="31521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6_BD.89_2#d03c71e07?vaa=1&amp;vcp=1&amp;vis=1&amp;pid=046c7d2c9&amp;color=0,0,0&amp;tib=255,255,255&amp;vtp=1&amp;vaab=1" descr="preencoded.png">
            <a:extLst>
              <a:ext uri="{FF2B5EF4-FFF2-40B4-BE49-F238E27FC236}">
                <a16:creationId xmlns:a16="http://schemas.microsoft.com/office/drawing/2014/main" id="{2E6C6838-6B68-D93F-9967-F4E27B7BE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6100" y="2715611"/>
            <a:ext cx="4848606" cy="369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3354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4_1#c7c417f15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97BBF067-B4D4-B088-46AB-0495C748E9EB}"/>
              </a:ext>
            </a:extLst>
          </p:cNvPr>
          <p:cNvSpPr/>
          <p:nvPr/>
        </p:nvSpPr>
        <p:spPr>
          <a:xfrm>
            <a:off x="539496" y="11999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（2）粤港澳大湾区涌现出一大批“双城打工人”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主要依赖于(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94_2#c7c417f15.choices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D694B82B-43FF-7792-83A0-94F282CFE8FE}"/>
              </a:ext>
            </a:extLst>
          </p:cNvPr>
          <p:cNvSpPr/>
          <p:nvPr/>
        </p:nvSpPr>
        <p:spPr>
          <a:xfrm>
            <a:off x="539496" y="18277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.丰富的信息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B.精确的导航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C.便捷的交通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.发达的旅游</a:t>
            </a:r>
            <a:endParaRPr lang="en-US" altLang="zh-CN" sz="2800" dirty="0"/>
          </a:p>
        </p:txBody>
      </p:sp>
      <p:sp>
        <p:nvSpPr>
          <p:cNvPr id="4" name="QC_7_BD.96_1#cceff35a6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F3DB44D7-AEB0-878F-162C-CF6E80951B88}"/>
              </a:ext>
            </a:extLst>
          </p:cNvPr>
          <p:cNvSpPr/>
          <p:nvPr/>
        </p:nvSpPr>
        <p:spPr>
          <a:xfrm>
            <a:off x="539496" y="24494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粤港澳大湾区经济发展的优越条件不包括(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96_2#cceff35a6.choices?vaa=1&amp;vcp=1&amp;vis=1&amp;pid=d03c71e07&amp;color=0,0,0&amp;vtp=1&amp;vaab=1&amp;bbb=1">
            <a:extLst>
              <a:ext uri="{FF2B5EF4-FFF2-40B4-BE49-F238E27FC236}">
                <a16:creationId xmlns:a16="http://schemas.microsoft.com/office/drawing/2014/main" id="{C744588D-BC44-4A8C-B9ED-4D660D259835}"/>
              </a:ext>
            </a:extLst>
          </p:cNvPr>
          <p:cNvSpPr/>
          <p:nvPr/>
        </p:nvSpPr>
        <p:spPr>
          <a:xfrm>
            <a:off x="539496" y="308510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A.地理位置优越，海运条件好，对外经贸合作便利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.发达的水陆空交通网，能带动广阔经济腹地的发展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.矿产资源丰富，利于工业发展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.国家政策支持</a:t>
            </a:r>
            <a:endParaRPr lang="en-US" altLang="zh-CN" sz="2800" dirty="0"/>
          </a:p>
        </p:txBody>
      </p:sp>
      <p:sp>
        <p:nvSpPr>
          <p:cNvPr id="6" name="QC_7_AN.1_1#c7c417f15.bracket?vaa=1&amp;vcp=1&amp;vis=1&amp;pid=d03c71e07&amp;color=0,0,0&amp;vpa=39&amp;vtp=1&amp;vaab=1">
            <a:extLst>
              <a:ext uri="{FF2B5EF4-FFF2-40B4-BE49-F238E27FC236}">
                <a16:creationId xmlns:a16="http://schemas.microsoft.com/office/drawing/2014/main" id="{8A8B4F60-0AFE-B21A-1B01-3114A9B7670C}"/>
              </a:ext>
            </a:extLst>
          </p:cNvPr>
          <p:cNvSpPr/>
          <p:nvPr/>
        </p:nvSpPr>
        <p:spPr>
          <a:xfrm>
            <a:off x="9843039" y="11866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AN.97_1#cceff35a6.bracket?vaa=1&amp;vcp=1&amp;vis=1&amp;pid=d03c71e07&amp;color=0,0,0&amp;vpa=40&amp;vtp=1&amp;vaab=1">
            <a:extLst>
              <a:ext uri="{FF2B5EF4-FFF2-40B4-BE49-F238E27FC236}">
                <a16:creationId xmlns:a16="http://schemas.microsoft.com/office/drawing/2014/main" id="{E16ECFAC-BD1A-3849-B9EE-85B08F63661C}"/>
              </a:ext>
            </a:extLst>
          </p:cNvPr>
          <p:cNvSpPr/>
          <p:nvPr/>
        </p:nvSpPr>
        <p:spPr>
          <a:xfrm>
            <a:off x="8106314" y="24361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4758687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8cf596f?vcp=1&amp;pid=b61ce0516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台湾省</a:t>
            </a:r>
            <a:endParaRPr lang="en-US" altLang="zh-CN" sz="3200" dirty="0"/>
          </a:p>
        </p:txBody>
      </p:sp>
      <p:pic>
        <p:nvPicPr>
          <p:cNvPr id="3" name="QO_6_BD.98_1#ce8fdd8a6?htil=6&amp;vaa=1&amp;vcp=1&amp;vis=1&amp;pid=d98cf596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1783"/>
            <a:ext cx="5422392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8_2#ce8fdd8a6?htil=6&amp;sp=1&amp;vaa=1&amp;vcp=1&amp;vis=1&amp;pid=d98cf596f&amp;color=0,0,0&amp;vtp=1&amp;vaab=1&amp;bbb=1&amp;hb=1&amp;hs=1"/>
          <p:cNvSpPr/>
          <p:nvPr/>
        </p:nvSpPr>
        <p:spPr>
          <a:xfrm>
            <a:off x="539496" y="1263495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兰屿又称风岛，风景优美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世外桃源”之称。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岛上丘陵起伏，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被火山碎屑岩所覆盖。岛上的居民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在山坡上建造了一种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“地窖式”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民居，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房屋一般位于地面以下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1.5～2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米，</a:t>
            </a:r>
            <a:endParaRPr lang="en-US" altLang="zh-CN" sz="2800" dirty="0"/>
          </a:p>
        </p:txBody>
      </p:sp>
      <p:sp>
        <p:nvSpPr>
          <p:cNvPr id="5" name="QO_6_BD.98_2#ce8fdd8a6?htil=6&amp;sp=1&amp;vaa=1&amp;vcp=1&amp;vis=1&amp;pid=d98cf596f&amp;color=0,0,0&amp;vtp=1&amp;vaab=1&amp;bbb=1&amp;hb=1&amp;hs=1">
            <a:extLst>
              <a:ext uri="{FF2B5EF4-FFF2-40B4-BE49-F238E27FC236}">
                <a16:creationId xmlns:a16="http://schemas.microsoft.com/office/drawing/2014/main" id="{E4C38523-A48A-6EC7-A046-EEC31F0CEE9B}"/>
              </a:ext>
            </a:extLst>
          </p:cNvPr>
          <p:cNvSpPr/>
          <p:nvPr/>
        </p:nvSpPr>
        <p:spPr>
          <a:xfrm>
            <a:off x="539995" y="447088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屋顶高出地面0.5米左右，地下主屋所在地附近常建有木制小亭。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示意兰屿的位置及岛上的传统民居景观。读图，完成下列各题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9_1#9aa32b961?htil=7&amp;vaa=1&amp;vcp=1&amp;vis=1&amp;pid=ce8fdd8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2558" y="1389570"/>
            <a:ext cx="6780207" cy="349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9_2#9aa32b961?htil=7&amp;vaa=1&amp;vcp=1&amp;vis=1&amp;pid=ce8fdd8a6&amp;color=0,0,0&amp;vtp=1&amp;vaab=1&amp;bt=1&amp;bbb=1&amp;hb=1&amp;hs=1"/>
          <p:cNvSpPr/>
          <p:nvPr/>
        </p:nvSpPr>
        <p:spPr>
          <a:xfrm>
            <a:off x="489235" y="53971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（1）兰屿上的“地下屋”深埋地下主要是为了避免(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1_1#9aa32b961.bracket?vaa=1&amp;vcp=1&amp;vis=1&amp;pid=ce8fdd8a6&amp;color=0,0,0&amp;vpa=41&amp;vtp=1&amp;vaab=1"/>
          <p:cNvSpPr/>
          <p:nvPr/>
        </p:nvSpPr>
        <p:spPr>
          <a:xfrm>
            <a:off x="8471978" y="5323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99_3#9aa32b961.choices?htil=7&amp;vaa=1&amp;vcp=1&amp;vis=1&amp;pid=ce8fdd8a6&amp;color=0,0,0&amp;vtp=1&amp;vaab=1&amp;bbb=1&amp;hs=1"/>
          <p:cNvSpPr/>
          <p:nvPr/>
        </p:nvSpPr>
        <p:spPr>
          <a:xfrm>
            <a:off x="689260" y="115458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A.被洪水冲毁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B.被台风摧毁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C.被阳光照射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D.野兽袭扰</a:t>
            </a:r>
            <a:endParaRPr lang="en-US" altLang="zh-CN" sz="2800" dirty="0"/>
          </a:p>
        </p:txBody>
      </p:sp>
      <p:sp>
        <p:nvSpPr>
          <p:cNvPr id="6" name="QC_7_AS.1_1#9aa32b961?htil=7&amp;vaa=1&amp;vcp=1&amp;vis=1&amp;pid=ce8fdd8a6&amp;color=0,0,0&amp;vtp=1&amp;vaab=1&amp;bbb=1&amp;hb=1&amp;hs=1"/>
          <p:cNvSpPr/>
          <p:nvPr/>
        </p:nvSpPr>
        <p:spPr>
          <a:xfrm>
            <a:off x="631382" y="5095590"/>
            <a:ext cx="1083480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兰屿距台风源地近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多台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风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台风强度大且破坏力强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地下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屋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民居深埋地下能有效防御台风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3_1#ead857fb7?htil=8&amp;vaa=1&amp;vcp=1&amp;vis=1&amp;pid=ce8fdd8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350772"/>
            <a:ext cx="5422392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03_2#ead857fb7?htil=8&amp;vaa=1&amp;vcp=1&amp;vis=1&amp;pid=ce8fdd8a6&amp;color=0,0,0&amp;vtp=1&amp;vaab=1&amp;bt=1&amp;bbb=1&amp;hs=1"/>
          <p:cNvSpPr/>
          <p:nvPr/>
        </p:nvSpPr>
        <p:spPr>
          <a:xfrm>
            <a:off x="539496" y="1213612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图中木制小亭的作用是(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05_1#ead857fb7.bracket?vaa=1&amp;vcp=1&amp;vis=1&amp;pid=ce8fdd8a6&amp;color=0,0,0&amp;vpa=42&amp;vtp=1&amp;vaab=1"/>
          <p:cNvSpPr/>
          <p:nvPr/>
        </p:nvSpPr>
        <p:spPr>
          <a:xfrm>
            <a:off x="5261515" y="12002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03_3#ead857fb7.choices?htil=8&amp;vaa=1&amp;vcp=1&amp;vis=1&amp;pid=ce8fdd8a6&amp;color=0,0,0&amp;vtp=1&amp;vaab=1&amp;bbb=1&amp;hs=1"/>
          <p:cNvSpPr/>
          <p:nvPr/>
        </p:nvSpPr>
        <p:spPr>
          <a:xfrm>
            <a:off x="539496" y="1845881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.躲避地震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.纳凉避暑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C.躲避台风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.为船只引航</a:t>
            </a:r>
            <a:endParaRPr lang="en-US" altLang="zh-CN" sz="2800" dirty="0"/>
          </a:p>
        </p:txBody>
      </p:sp>
      <p:sp>
        <p:nvSpPr>
          <p:cNvPr id="6" name="QC_7_AS.1_1#ead857fb7?htil=8&amp;vaa=1&amp;vcp=1&amp;vis=1&amp;pid=ce8fdd8a6&amp;color=0,0,0&amp;vtp=1&amp;vaab=1&amp;bbb=1&amp;hb=1&amp;hs=1"/>
          <p:cNvSpPr/>
          <p:nvPr/>
        </p:nvSpPr>
        <p:spPr>
          <a:xfrm>
            <a:off x="539496" y="3122866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该地区全年气温较高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窖式民居潮湿闷热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木制小亭位于</a:t>
            </a:r>
            <a:endParaRPr lang="en-US" altLang="zh-CN" sz="2800" dirty="0"/>
          </a:p>
        </p:txBody>
      </p:sp>
      <p:sp>
        <p:nvSpPr>
          <p:cNvPr id="14" name="QC_7_AS.1_1#ead857fb7?htil=8&amp;vaa=1&amp;vcp=1&amp;vis=1&amp;pid=ce8fdd8a6&amp;color=0,0,0&amp;vtp=1&amp;vaab=1&amp;bbb=1&amp;hb=1&amp;hs=1">
            <a:extLst>
              <a:ext uri="{FF2B5EF4-FFF2-40B4-BE49-F238E27FC236}">
                <a16:creationId xmlns:a16="http://schemas.microsoft.com/office/drawing/2014/main" id="{F8C66A2C-5A18-0B12-DB8C-3AFA354957EB}"/>
              </a:ext>
            </a:extLst>
          </p:cNvPr>
          <p:cNvSpPr/>
          <p:nvPr/>
        </p:nvSpPr>
        <p:spPr>
          <a:xfrm>
            <a:off x="539496" y="43998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视野开阔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面向大海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得到海风的吹拂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所以其主要作用是纳凉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避暑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ebdf2018?colgroup=13,15&amp;vcp=1&amp;pid=a40e6d89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249796"/>
              </p:ext>
            </p:extLst>
          </p:nvPr>
        </p:nvGraphicFramePr>
        <p:xfrm>
          <a:off x="539496" y="1636903"/>
          <a:ext cx="11091672" cy="4288790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2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明长江三角洲地区的自然地理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历史文化传统和经济建设特点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举例说出河流在长江三角洲区域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2&amp;vcp=1&amp;pid=a40e6d89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2314067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bdf2018?colgroup=13,15&amp;vcp=1&amp;pid=a40e6d89a&amp;color=0,0,0&amp;mp=1&amp;vtp=1&amp;vaab=1&amp;bt=1&amp;bbb=1">
            <a:extLst>
              <a:ext uri="{FF2B5EF4-FFF2-40B4-BE49-F238E27FC236}">
                <a16:creationId xmlns:a16="http://schemas.microsoft.com/office/drawing/2014/main" id="{FE9F521D-8728-2F5D-E805-5A7C61E35E39}"/>
              </a:ext>
            </a:extLst>
          </p:cNvPr>
          <p:cNvSpPr txBox="1"/>
          <p:nvPr/>
        </p:nvSpPr>
        <p:spPr>
          <a:xfrm>
            <a:off x="10913023" y="92849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6105c977e?sp=1&amp;vaa=1&amp;vcp=1&amp;vis=1&amp;pid=ce8fdd8a6&amp;color=0,0,0&amp;vtp=1&amp;vaab=1&amp;bbb=1">
            <a:extLst>
              <a:ext uri="{FF2B5EF4-FFF2-40B4-BE49-F238E27FC236}">
                <a16:creationId xmlns:a16="http://schemas.microsoft.com/office/drawing/2014/main" id="{A0A5DB61-4353-A9CA-E588-207DAC9766AB}"/>
              </a:ext>
            </a:extLst>
          </p:cNvPr>
          <p:cNvSpPr/>
          <p:nvPr/>
        </p:nvSpPr>
        <p:spPr>
          <a:xfrm>
            <a:off x="559308" y="4200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（3）兰屿隶属于台湾省。下列关于台湾省的叙述，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107_2#6105c977e?vaa=1&amp;vcp=1&amp;vis=1&amp;pid=ce8fdd8a6&amp;color=0,0,0&amp;vtp=1&amp;vaab=1&amp;bbb=1&amp;hb=1">
            <a:extLst>
              <a:ext uri="{FF2B5EF4-FFF2-40B4-BE49-F238E27FC236}">
                <a16:creationId xmlns:a16="http://schemas.microsoft.com/office/drawing/2014/main" id="{E40F4A8F-9A66-F7A5-A23A-0E9FDE105CD5}"/>
              </a:ext>
            </a:extLst>
          </p:cNvPr>
          <p:cNvSpPr/>
          <p:nvPr/>
        </p:nvSpPr>
        <p:spPr>
          <a:xfrm>
            <a:off x="559308" y="10556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①台湾岛是我国最大的岛屿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②台湾省西隔台湾海峡与广东省相望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湾岛东部分布着广阔的平原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④日月潭是一个高山湖泊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，也是台湾省的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第一大湖</a:t>
            </a:r>
            <a:endParaRPr lang="en-US" altLang="zh-CN" sz="2800" dirty="0"/>
          </a:p>
        </p:txBody>
      </p:sp>
      <p:sp>
        <p:nvSpPr>
          <p:cNvPr id="4" name="QC_7_BD.107_3#6105c977e.choices?vaa=1&amp;vcp=1&amp;vis=1&amp;pid=ce8fdd8a6&amp;color=0,0,0&amp;vtp=1&amp;vaab=1&amp;bbb=1">
            <a:extLst>
              <a:ext uri="{FF2B5EF4-FFF2-40B4-BE49-F238E27FC236}">
                <a16:creationId xmlns:a16="http://schemas.microsoft.com/office/drawing/2014/main" id="{12244013-FB9E-C118-F896-8D9368D54A9F}"/>
              </a:ext>
            </a:extLst>
          </p:cNvPr>
          <p:cNvSpPr/>
          <p:nvPr/>
        </p:nvSpPr>
        <p:spPr>
          <a:xfrm>
            <a:off x="559308" y="29782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  <p:sp>
        <p:nvSpPr>
          <p:cNvPr id="5" name="QC_7_AS.1_1#6105c977e?vaa=1&amp;vcp=1&amp;vis=1&amp;pid=ce8fdd8a6&amp;color=0,0,0&amp;vtp=1&amp;vaab=1&amp;bbb=1&amp;hb=1">
            <a:extLst>
              <a:ext uri="{FF2B5EF4-FFF2-40B4-BE49-F238E27FC236}">
                <a16:creationId xmlns:a16="http://schemas.microsoft.com/office/drawing/2014/main" id="{6F1273B1-9386-0CA7-CF24-8650580784C0}"/>
              </a:ext>
            </a:extLst>
          </p:cNvPr>
          <p:cNvSpPr/>
          <p:nvPr/>
        </p:nvSpPr>
        <p:spPr>
          <a:xfrm>
            <a:off x="541020" y="520165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台湾省西隔台湾海峡与福建省相望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台湾岛上的平原主要分布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在其西部地区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C_7_AN.109_1#6105c977e.bracket?vaa=1&amp;vcp=1&amp;vis=1&amp;pid=ce8fdd8a6&amp;color=0,0,0&amp;vpa=43&amp;vtp=1&amp;vaab=1">
            <a:extLst>
              <a:ext uri="{FF2B5EF4-FFF2-40B4-BE49-F238E27FC236}">
                <a16:creationId xmlns:a16="http://schemas.microsoft.com/office/drawing/2014/main" id="{A3CD935F-F182-7BB2-3643-AD16D0696C45}"/>
              </a:ext>
            </a:extLst>
          </p:cNvPr>
          <p:cNvSpPr/>
          <p:nvPr/>
        </p:nvSpPr>
        <p:spPr>
          <a:xfrm>
            <a:off x="10259726" y="4066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O_6_BD.103_1#ead857fb7?htil=8&amp;vaa=1&amp;vcp=1&amp;vis=1&amp;pid=ce8fdd8a6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D78380BD-D23D-9907-2C3D-E1D74D2EC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588" y="2363747"/>
            <a:ext cx="5422392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03752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a8446eee2?vaa=1&amp;vcp=1&amp;vis=1&amp;pid=d98cf596f&amp;color=0,0,0&amp;vtp=1&amp;vaab=1&amp;bt=1&amp;bbb=1&amp;hb=1"/>
          <p:cNvSpPr/>
          <p:nvPr/>
        </p:nvSpPr>
        <p:spPr>
          <a:xfrm>
            <a:off x="539496" y="18635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（2024·黑龙江绥化·中考）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台湾是祖国不可分割的神圣领土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。因其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盛产甘蔗而享有的美称是(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13_1#a8446eee2.bracket?vaa=1&amp;vcp=1&amp;vis=1&amp;pid=d98cf596f&amp;color=0,0,0&amp;vpa=44&amp;vtp=1&amp;vaab=1"/>
          <p:cNvSpPr/>
          <p:nvPr/>
        </p:nvSpPr>
        <p:spPr>
          <a:xfrm>
            <a:off x="4728115" y="24979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1_2#a8446eee2.choices?vaa=1&amp;vcp=1&amp;vis=1&amp;pid=d98cf596f&amp;color=0,0,0&amp;vtp=1&amp;vaab=1&amp;bbb=1"/>
          <p:cNvSpPr/>
          <p:nvPr/>
        </p:nvSpPr>
        <p:spPr>
          <a:xfrm>
            <a:off x="539496" y="31388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海上米仓”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兰花之乡”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植物王国”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.“东方甜岛”</a:t>
            </a:r>
            <a:endParaRPr lang="en-US" altLang="zh-CN" sz="2800" dirty="0"/>
          </a:p>
        </p:txBody>
      </p:sp>
      <p:sp>
        <p:nvSpPr>
          <p:cNvPr id="5" name="QC_6_AS.1_1#a8446eee2?vaa=1&amp;vcp=1&amp;vis=1&amp;pid=d98cf596f&amp;color=0,0,0&amp;vtp=1&amp;vaab=1&amp;bbb=1&amp;hb=1"/>
          <p:cNvSpPr/>
          <p:nvPr/>
        </p:nvSpPr>
        <p:spPr>
          <a:xfrm>
            <a:off x="539496" y="37682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台湾盛产大米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海上米仓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盛产兰花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兰花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森林面积广阔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亚洲天然植物园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的美誉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8640af4d?vcp=1&amp;pid=d98cf596f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115_1#c19edbd03?sp=1&amp;vaa=1&amp;vcp=1&amp;vis=1&amp;pid=d98cf596f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北回归线穿过台湾岛的中部偏南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。读台湾岛沿北回归线地形剖面示意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pic>
        <p:nvPicPr>
          <p:cNvPr id="4" name="QO_6_BD.115_2#c19edbd03?vaa=1&amp;vcp=1&amp;vis=1&amp;pid=d98cf596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2033" y="1847850"/>
            <a:ext cx="6167476" cy="243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16_1#a968d878d?vaa=1&amp;vcp=1&amp;vis=1&amp;pid=c19edbd03&amp;color=0,0,0&amp;vtp=1&amp;vaab=1&amp;bbb=1"/>
          <p:cNvSpPr/>
          <p:nvPr/>
        </p:nvSpPr>
        <p:spPr>
          <a:xfrm>
            <a:off x="539496" y="441799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（1）根据图文材料分析，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117_1#a968d878d.bracket?vaa=1&amp;vcp=1&amp;vis=1&amp;pid=c19edbd03&amp;color=0,0,0&amp;vpa=45&amp;vtp=1&amp;vaab=1"/>
          <p:cNvSpPr/>
          <p:nvPr/>
        </p:nvSpPr>
        <p:spPr>
          <a:xfrm>
            <a:off x="5972715" y="44046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116_2#a968d878d.choices?vaa=1&amp;vcp=1&amp;vis=1&amp;pid=c19edbd03&amp;color=0,0,0&amp;vtp=1&amp;vaab=1&amp;bbb=1"/>
          <p:cNvSpPr/>
          <p:nvPr/>
        </p:nvSpPr>
        <p:spPr>
          <a:xfrm>
            <a:off x="539496" y="50533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A.地势中部、西部高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，东部低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.隔台湾海峡与广东省相望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C.平原主要分布在东部地区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.以热带、亚热带季风气候为主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8_1#04e0bc5fd?htil=9&amp;vaa=1&amp;vcp=1&amp;vis=1&amp;pid=c19edbd0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7930" y="719074"/>
            <a:ext cx="5995521" cy="23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8_2#04e0bc5fd?htil=9&amp;vaa=1&amp;vcp=1&amp;vis=1&amp;pid=c19edbd03&amp;color=0,0,0&amp;vtp=1&amp;vaab=1&amp;bt=1&amp;bbb=1&amp;hs=1"/>
          <p:cNvSpPr/>
          <p:nvPr/>
        </p:nvSpPr>
        <p:spPr>
          <a:xfrm>
            <a:off x="539496" y="719074"/>
            <a:ext cx="5559552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（2）受地形影响，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20_1#04e0bc5fd.bracket?vaa=1&amp;vcp=1&amp;vis=1&amp;pid=c19edbd03&amp;color=0,0,0&amp;vpa=46&amp;vtp=1&amp;vaab=1"/>
          <p:cNvSpPr/>
          <p:nvPr/>
        </p:nvSpPr>
        <p:spPr>
          <a:xfrm>
            <a:off x="4905915" y="703136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18_3#04e0bc5fd.choices?htil=9&amp;vaa=1&amp;vcp=1&amp;vis=1&amp;pid=c19edbd03&amp;color=0,0,0&amp;vtp=1&amp;vaab=1&amp;bbb=1&amp;hb=1&amp;hs=1"/>
          <p:cNvSpPr/>
          <p:nvPr/>
        </p:nvSpPr>
        <p:spPr>
          <a:xfrm>
            <a:off x="539496" y="1247966"/>
            <a:ext cx="5559552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A.河流流程较短，水量较大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.阿里山成为著名的观光避暑胜地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C.铁路干线从岛屿中部出发呈放射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状分布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.西部地区的降水多于东部地区</a:t>
            </a:r>
            <a:endParaRPr lang="en-US" altLang="zh-CN" sz="2800" dirty="0"/>
          </a:p>
        </p:txBody>
      </p:sp>
      <p:sp>
        <p:nvSpPr>
          <p:cNvPr id="6" name="QC_7_AS.1_1#04e0bc5fd?vaa=1&amp;vcp=1&amp;vis=1&amp;pid=c19edbd03&amp;color=0,0,0&amp;vtp=1&amp;vaab=1&amp;bbb=1&amp;hb=1&amp;hs=1"/>
          <p:cNvSpPr/>
          <p:nvPr/>
        </p:nvSpPr>
        <p:spPr>
          <a:xfrm>
            <a:off x="539496" y="3965766"/>
            <a:ext cx="1110996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（提示：受地域狭小的影响，台湾岛河流流程较短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；河流水量较大是受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气候因素的影响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。台湾岛上的阿里山海拔较高，受地形影响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，成为著名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的观光避暑胜地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。受地形影响，台湾岛的铁路干线环岛分布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。台湾岛东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部地区处于东南季风的迎风坡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，东部地区的降水多于西部地区）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c0dc64c8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ec0dc64c8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b91a795?vcp=1&amp;pid=ec0dc64c8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92019194b?sp=1&amp;vcp=1&amp;pid=0eb91a795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22_1#6fdb61b18?htil=10&amp;vaa=1&amp;vcp=1&amp;vis=1&amp;pid=9201919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0713" y="1960417"/>
            <a:ext cx="3886200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22_2#6fdb61b18?htil=10&amp;vaa=1&amp;vcp=1&amp;vis=1&amp;pid=92019194b&amp;color=0,0,0&amp;vtp=1&amp;vaab=1&amp;bbb=1&amp;hb=1&amp;hs=1"/>
          <p:cNvSpPr/>
          <p:nvPr/>
        </p:nvSpPr>
        <p:spPr>
          <a:xfrm>
            <a:off x="539496" y="1942129"/>
            <a:ext cx="70957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（2023·江苏无锡·中考）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图为我国某地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的风景照片，据此完成1～2题。</a:t>
            </a:r>
            <a:endParaRPr lang="en-US" altLang="zh-CN" sz="2800" dirty="0"/>
          </a:p>
        </p:txBody>
      </p:sp>
      <p:sp>
        <p:nvSpPr>
          <p:cNvPr id="6" name="QC_8_BD.123_1#86f4094ec?htil=10&amp;vaa=1&amp;vcp=1&amp;vis=1&amp;pid=6fdb61b18&amp;color=0,0,0&amp;vtp=1&amp;vaab=1&amp;bbb=1&amp;hb=1&amp;hs=1"/>
          <p:cNvSpPr/>
          <p:nvPr/>
        </p:nvSpPr>
        <p:spPr>
          <a:xfrm>
            <a:off x="539496" y="3226924"/>
            <a:ext cx="70957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“岸边吊脚楼，船在江中游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”是当地常见的风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推测该地位于我国(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AN.124_1#86f4094ec.bracket?vaa=1&amp;vcp=1&amp;vis=1&amp;pid=6fdb61b18&amp;color=0,0,0&amp;vpa=47&amp;vtp=1&amp;vaab=1"/>
          <p:cNvSpPr/>
          <p:nvPr/>
        </p:nvSpPr>
        <p:spPr>
          <a:xfrm>
            <a:off x="4372515" y="386128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8_BD.123_2#86f4094ec.choices?htil=10&amp;vaa=1&amp;vcp=1&amp;vis=1&amp;pid=6fdb61b18&amp;color=0,0,0&amp;vtp=1&amp;vaab=1&amp;bbb=1&amp;hs=1"/>
          <p:cNvSpPr/>
          <p:nvPr/>
        </p:nvSpPr>
        <p:spPr>
          <a:xfrm>
            <a:off x="539496" y="44960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5_1#2c29e94ce?vaa=1&amp;vcp=1&amp;vis=1&amp;pid=6fdb61b18&amp;color=0,0,0&amp;vtp=1&amp;vaab=1&amp;bbb=1&amp;htil=1">
            <a:extLst>
              <a:ext uri="{FF2B5EF4-FFF2-40B4-BE49-F238E27FC236}">
                <a16:creationId xmlns:a16="http://schemas.microsoft.com/office/drawing/2014/main" id="{0682EF16-72D4-6EF4-574F-D46A2689F334}"/>
              </a:ext>
            </a:extLst>
          </p:cNvPr>
          <p:cNvSpPr/>
          <p:nvPr/>
        </p:nvSpPr>
        <p:spPr>
          <a:xfrm>
            <a:off x="539995" y="65388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下列描述符合图示区域地理特征的是(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25_2#2c29e94ce.choices?vaa=1&amp;vcp=1&amp;vis=1&amp;pid=6fdb61b18&amp;color=0,0,0&amp;vtp=1&amp;vaab=1&amp;bbb=1&amp;htil=1">
            <a:extLst>
              <a:ext uri="{FF2B5EF4-FFF2-40B4-BE49-F238E27FC236}">
                <a16:creationId xmlns:a16="http://schemas.microsoft.com/office/drawing/2014/main" id="{24E2E7DA-43E0-CF89-31E1-BE530135842A}"/>
              </a:ext>
            </a:extLst>
          </p:cNvPr>
          <p:cNvSpPr/>
          <p:nvPr/>
        </p:nvSpPr>
        <p:spPr>
          <a:xfrm>
            <a:off x="539995" y="1289535"/>
            <a:ext cx="11112011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A.地形以山地为主，气候干燥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.湖泊星罗棋布，长冬短夏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.屋顶坡度较大，雨水充足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.河流含沙量大，冬季有结冰期</a:t>
            </a:r>
            <a:endParaRPr lang="en-US" altLang="zh-CN" sz="2800" dirty="0"/>
          </a:p>
        </p:txBody>
      </p:sp>
      <p:sp>
        <p:nvSpPr>
          <p:cNvPr id="4" name="QC_8_AN.1_1#2c29e94ce.bracket?vaa=1&amp;vcp=1&amp;vis=1&amp;pid=6fdb61b18&amp;color=0,0,0&amp;vpa=48&amp;vtp=1&amp;vaab=1">
            <a:extLst>
              <a:ext uri="{FF2B5EF4-FFF2-40B4-BE49-F238E27FC236}">
                <a16:creationId xmlns:a16="http://schemas.microsoft.com/office/drawing/2014/main" id="{ECB2DC13-AA64-E194-A736-19A4FE4BCEA6}"/>
              </a:ext>
            </a:extLst>
          </p:cNvPr>
          <p:cNvSpPr/>
          <p:nvPr/>
        </p:nvSpPr>
        <p:spPr>
          <a:xfrm>
            <a:off x="6773314" y="6405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22_1#6fdb61b18?htil=10&amp;vaa=1&amp;vcp=1&amp;vis=1&amp;pid=92019194b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08E1C263-24BA-0111-601A-D6E7E67B0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4717" y="2589951"/>
            <a:ext cx="6090255" cy="349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08195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7_1#be4c6934b?vaa=1&amp;vcp=1&amp;vis=1&amp;pid=92019194b&amp;color=0,0,0&amp;vtp=1&amp;vaab=1&amp;bt=1&amp;bbb=1&amp;hb=1"/>
          <p:cNvSpPr/>
          <p:nvPr/>
        </p:nvSpPr>
        <p:spPr>
          <a:xfrm>
            <a:off x="539496" y="9314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下图所示沪昆高铁是一条连接上海与云南昆明的高速铁路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中长期铁路网规划中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“八纵八横”高速铁路的主通道之一。读图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～4题。</a:t>
            </a:r>
            <a:endParaRPr lang="en-US" altLang="zh-CN" sz="2800" dirty="0"/>
          </a:p>
        </p:txBody>
      </p:sp>
      <p:pic>
        <p:nvPicPr>
          <p:cNvPr id="3" name="QM_7_BD.127_2#be4c6934b?vaa=1&amp;vcp=1&amp;vis=1&amp;pid=92019194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09062"/>
            <a:ext cx="5458968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8_1#37a7de260?htil=11&amp;vaa=1&amp;vcp=1&amp;vis=1&amp;pid=be4c693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345" y="774065"/>
            <a:ext cx="4032791" cy="22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8_2#37a7de260?htil=11&amp;vaa=1&amp;vcp=1&amp;vis=1&amp;pid=be4c6934b&amp;color=0,0,0&amp;vtp=1&amp;vaab=1&amp;bt=1&amp;bbb=1&amp;hb=1&amp;hs=1"/>
          <p:cNvSpPr/>
          <p:nvPr/>
        </p:nvSpPr>
        <p:spPr>
          <a:xfrm>
            <a:off x="539496" y="755777"/>
            <a:ext cx="5559552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沪昆高铁沿线穿越了许多隧道。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根据沿线地形推断，下列途经隧道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最多的区间段是(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2_1#37a7de260.bracket?vaa=1&amp;vcp=1&amp;vis=1&amp;pid=be4c6934b&amp;color=0,0,0&amp;vpa=49&amp;vtp=1&amp;vaab=1"/>
          <p:cNvSpPr/>
          <p:nvPr/>
        </p:nvSpPr>
        <p:spPr>
          <a:xfrm>
            <a:off x="3305715" y="1835214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8_3#37a7de260.choices?htil=11&amp;vaa=1&amp;vcp=1&amp;vis=1&amp;pid=be4c6934b&amp;color=0,0,0&amp;vtp=1&amp;vaab=1&amp;bbb=1&amp;hs=1"/>
          <p:cNvSpPr/>
          <p:nvPr/>
        </p:nvSpPr>
        <p:spPr>
          <a:xfrm>
            <a:off x="539496" y="2374456"/>
            <a:ext cx="5559552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.昆明至贵阳段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.长沙至南昌段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C.南昌至杭州段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.杭州至上海段</a:t>
            </a:r>
            <a:endParaRPr lang="en-US" altLang="zh-CN" sz="2800" dirty="0"/>
          </a:p>
        </p:txBody>
      </p:sp>
      <p:sp>
        <p:nvSpPr>
          <p:cNvPr id="6" name="QC_8_AS.1_1#37a7de260?vaa=1&amp;vcp=1&amp;vis=1&amp;pid=be4c6934b&amp;color=0,0,0&amp;vtp=1&amp;vaab=1&amp;bbb=1&amp;hs=1"/>
          <p:cNvSpPr/>
          <p:nvPr/>
        </p:nvSpPr>
        <p:spPr>
          <a:xfrm>
            <a:off x="539496" y="346748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（提示：贵阳至昆明段途经云贵高原，地表崎岖不平，需要修建大量隧道）</a:t>
            </a:r>
            <a:endParaRPr lang="en-US" altLang="zh-CN" sz="2800" spc="-100" dirty="0"/>
          </a:p>
        </p:txBody>
      </p:sp>
      <p:sp>
        <p:nvSpPr>
          <p:cNvPr id="8" name="QC_8_BD.132_1#b9fd8e0c5?vaa=1&amp;vcp=1&amp;vis=1&amp;pid=be4c6934b&amp;color=0,0,0&amp;vtp=1&amp;vaab=1&amp;bbb=1&amp;hs=1"/>
          <p:cNvSpPr/>
          <p:nvPr/>
        </p:nvSpPr>
        <p:spPr>
          <a:xfrm>
            <a:off x="539496" y="401351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下列景观中，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乘坐沪昆高铁列车可以观赏到的是(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133_1#b9fd8e0c5.bracket?vaa=1&amp;vcp=1&amp;vis=1&amp;pid=be4c6934b&amp;color=0,0,0&amp;vpa=50&amp;vtp=1&amp;vaab=1"/>
          <p:cNvSpPr/>
          <p:nvPr/>
        </p:nvSpPr>
        <p:spPr>
          <a:xfrm>
            <a:off x="8550814" y="4000756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8_BD.132_2#b9fd8e0c5.choices?vaa=1&amp;vcp=1&amp;vis=1&amp;pid=be4c6934b&amp;color=0,0,0&amp;vtp=1&amp;vaab=1&amp;bbb=1&amp;hs=1"/>
          <p:cNvSpPr/>
          <p:nvPr/>
        </p:nvSpPr>
        <p:spPr>
          <a:xfrm>
            <a:off x="539496" y="4500245"/>
            <a:ext cx="11109960" cy="1545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800"/>
              </a:lnSpc>
              <a:tabLst>
                <a:tab pos="2717165" algn="l"/>
                <a:tab pos="5574030" algn="l"/>
                <a:tab pos="84943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11" name="QC_8_BD.132_2#b9fd8e0c5.choice_image?vaa=1&amp;vcp=1&amp;vis=1&amp;pid=be4c6934b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46" y="4505199"/>
            <a:ext cx="1883664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8_BD.132_2#b9fd8e0c5.choice_image?vaa=1&amp;vcp=1&amp;vis=1&amp;pid=be4c6934b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6703" y="4706366"/>
            <a:ext cx="2048256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3" name="QC_8_BD.132_2#b9fd8e0c5.choice_image?vaa=1&amp;vcp=1&amp;vis=1&amp;pid=be4c6934b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9282" y="4678934"/>
            <a:ext cx="2093976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4" name="QC_8_BD.132_2#b9fd8e0c5.choice_image?vaa=1&amp;vcp=1&amp;vis=1&amp;pid=be4c6934b&amp;color=0,0,0&amp;tib=255,255,255&amp;iip=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7143" y="4560063"/>
            <a:ext cx="196596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4_1#e095df112?vaa=1&amp;vcp=1&amp;vis=1&amp;pid=92019194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读长江三角洲地区范围图，完成5～6题。</a:t>
            </a:r>
            <a:endParaRPr lang="en-US" altLang="zh-CN" sz="2800" dirty="0"/>
          </a:p>
        </p:txBody>
      </p:sp>
      <p:pic>
        <p:nvPicPr>
          <p:cNvPr id="3" name="QM_7_BD.134_2#e095df112?htil=12&amp;vaa=1&amp;vcp=1&amp;vis=1&amp;pid=92019194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248" y="470628"/>
            <a:ext cx="4359049" cy="583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35_1#5e0d4ce82?htil=12&amp;vaa=1&amp;vcp=1&amp;vis=1&amp;pid=e095df112&amp;color=0,0,0&amp;vtp=1&amp;vaab=1&amp;bbb=1"/>
          <p:cNvSpPr/>
          <p:nvPr/>
        </p:nvSpPr>
        <p:spPr>
          <a:xfrm>
            <a:off x="539496" y="1174287"/>
            <a:ext cx="71597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图示地区的核心城市是(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35_2#5e0d4ce82.choices?htil=12&amp;vaa=1&amp;vcp=1&amp;vis=1&amp;pid=e095df112&amp;color=0,0,0&amp;vtp=1&amp;vaab=1&amp;bbb=1"/>
          <p:cNvSpPr/>
          <p:nvPr/>
        </p:nvSpPr>
        <p:spPr>
          <a:xfrm>
            <a:off x="539496" y="1795952"/>
            <a:ext cx="71597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62963" algn="l"/>
                <a:tab pos="3687826" algn="l"/>
                <a:tab pos="55126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.上海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B.南京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C.杭州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.乌镇</a:t>
            </a:r>
            <a:endParaRPr lang="en-US" altLang="zh-CN" sz="2800" dirty="0"/>
          </a:p>
        </p:txBody>
      </p:sp>
      <p:sp>
        <p:nvSpPr>
          <p:cNvPr id="6" name="QC_8_AN.1_1#5e0d4ce82.bracket?vaa=1&amp;vcp=1&amp;vis=1&amp;pid=e095df112&amp;color=0,0,0&amp;vpa=51&amp;vtp=1&amp;vaab=1"/>
          <p:cNvSpPr/>
          <p:nvPr/>
        </p:nvSpPr>
        <p:spPr>
          <a:xfrm>
            <a:off x="4639215" y="11609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137_1#2f92f22d8?htil=12&amp;vaa=1&amp;vcp=1&amp;vis=1&amp;pid=e095df112&amp;color=0,0,0&amp;vtp=1&amp;vaab=1&amp;bbb=1&amp;hb=1"/>
          <p:cNvSpPr/>
          <p:nvPr/>
        </p:nvSpPr>
        <p:spPr>
          <a:xfrm>
            <a:off x="539496" y="2425427"/>
            <a:ext cx="71597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下列描述与长江三角洲地区特征相符的是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137_2#2f92f22d8.choices?htil=12&amp;vaa=1&amp;vcp=1&amp;vis=1&amp;pid=e095df112&amp;color=0,0,0&amp;vtp=1&amp;vaab=1&amp;bbb=1"/>
          <p:cNvSpPr/>
          <p:nvPr/>
        </p:nvSpPr>
        <p:spPr>
          <a:xfrm>
            <a:off x="539496" y="3702412"/>
            <a:ext cx="71597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878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.城镇稀疏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B.地形崎岖</a:t>
            </a:r>
            <a:endParaRPr lang="en-US" altLang="zh-CN" sz="2800" b="0" i="0" spc="-1030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latinLnBrk="1">
              <a:lnSpc>
                <a:spcPts val="4900"/>
              </a:lnSpc>
              <a:tabLst>
                <a:tab pos="36878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C.黄土广布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.“鱼米之乡”</a:t>
            </a:r>
            <a:endParaRPr lang="en-US" altLang="zh-CN" sz="2800" dirty="0"/>
          </a:p>
        </p:txBody>
      </p:sp>
      <p:sp>
        <p:nvSpPr>
          <p:cNvPr id="9" name="QC_8_AN.138_1#2f92f22d8.bracket?vaa=1&amp;vcp=1&amp;vis=1&amp;pid=e095df112&amp;color=0,0,0&amp;vpa=52&amp;vtp=1&amp;vaab=1"/>
          <p:cNvSpPr/>
          <p:nvPr/>
        </p:nvSpPr>
        <p:spPr>
          <a:xfrm>
            <a:off x="816515" y="305979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ebdf2018?colgroup=13,15&amp;vcp=1&amp;pid=a40e6d89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628146"/>
              </p:ext>
            </p:extLst>
          </p:nvPr>
        </p:nvGraphicFramePr>
        <p:xfrm>
          <a:off x="539496" y="1636903"/>
          <a:ext cx="11091672" cy="4288790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24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明香港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澳门的自然地理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文化传统和经济建设特点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港澳与内地经济发展的相互促进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增强区域联系的意识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3&amp;vcp=1&amp;pid=a40e6d89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2314067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bdf2018?colgroup=13,15&amp;vcp=1&amp;pid=a40e6d89a&amp;color=0,0,0&amp;mp=1&amp;vtp=1&amp;vaab=1&amp;bt=1&amp;bbb=1">
            <a:extLst>
              <a:ext uri="{FF2B5EF4-FFF2-40B4-BE49-F238E27FC236}">
                <a16:creationId xmlns:a16="http://schemas.microsoft.com/office/drawing/2014/main" id="{4AEFC1C6-0DAA-034F-B047-DCA1EE6634EC}"/>
              </a:ext>
            </a:extLst>
          </p:cNvPr>
          <p:cNvSpPr txBox="1"/>
          <p:nvPr/>
        </p:nvSpPr>
        <p:spPr>
          <a:xfrm>
            <a:off x="10913023" y="92849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39_1#bed74d4fb?vaa=1&amp;vcp=1&amp;vis=1&amp;pid=92019194b&amp;color=0,0,0&amp;vtp=1&amp;vaab=1&amp;bt=1&amp;bbb=1"/>
          <p:cNvSpPr/>
          <p:nvPr/>
        </p:nvSpPr>
        <p:spPr>
          <a:xfrm>
            <a:off x="539496" y="8092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（2023·江苏苏州·中考）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读台湾岛周边区域图，完成7～8题。</a:t>
            </a:r>
            <a:endParaRPr lang="en-US" altLang="zh-CN" sz="2800" dirty="0"/>
          </a:p>
        </p:txBody>
      </p:sp>
      <p:pic>
        <p:nvPicPr>
          <p:cNvPr id="3" name="QM_7_BD.139_2#bed74d4fb?vaa=1&amp;vcp=1&amp;vis=1&amp;pid=92019194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1490853"/>
            <a:ext cx="6848856" cy="454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0_1#34899fb53?sp=1&amp;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00B5CA8B-C39A-B3B7-41F0-A63F7C389D37}"/>
              </a:ext>
            </a:extLst>
          </p:cNvPr>
          <p:cNvSpPr/>
          <p:nvPr/>
        </p:nvSpPr>
        <p:spPr>
          <a:xfrm>
            <a:off x="541020" y="5939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台湾岛铁路干线呈环状分布，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这样布局的主要目的是(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0_2#34899fb53?vaa=1&amp;vcp=1&amp;vis=1&amp;pid=bed74d4fb&amp;color=0,0,0&amp;vtp=1&amp;vaab=1&amp;bbb=1&amp;hb=1">
            <a:extLst>
              <a:ext uri="{FF2B5EF4-FFF2-40B4-BE49-F238E27FC236}">
                <a16:creationId xmlns:a16="http://schemas.microsoft.com/office/drawing/2014/main" id="{C45C07A6-3604-9EDA-39E4-D376A8088028}"/>
              </a:ext>
            </a:extLst>
          </p:cNvPr>
          <p:cNvSpPr/>
          <p:nvPr/>
        </p:nvSpPr>
        <p:spPr>
          <a:xfrm>
            <a:off x="541020" y="12295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①沿平原低地分布，可节省资金投入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②铁路干线环岛分布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，可提高交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通通达性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③连接主要城市，促进区域经济发展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连接少数民族集中区，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推动经济落后地区发展</a:t>
            </a:r>
            <a:endParaRPr lang="en-US" altLang="zh-CN" sz="2800" dirty="0"/>
          </a:p>
        </p:txBody>
      </p:sp>
      <p:sp>
        <p:nvSpPr>
          <p:cNvPr id="4" name="QC_8_BD.140_3#34899fb53.choices?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944E2C5D-9350-F543-0378-812F2DBE7668}"/>
              </a:ext>
            </a:extLst>
          </p:cNvPr>
          <p:cNvSpPr/>
          <p:nvPr/>
        </p:nvSpPr>
        <p:spPr>
          <a:xfrm>
            <a:off x="541020" y="31521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D.②③④</a:t>
            </a:r>
            <a:endParaRPr lang="en-US" altLang="zh-CN" sz="2800" dirty="0"/>
          </a:p>
        </p:txBody>
      </p:sp>
      <p:sp>
        <p:nvSpPr>
          <p:cNvPr id="9" name="QC_8_AN.141_1#34899fb53.bracket?vaa=1&amp;vcp=1&amp;vis=1&amp;pid=bed74d4fb&amp;color=0,0,0&amp;vpa=53&amp;vtp=1&amp;vaab=1">
            <a:extLst>
              <a:ext uri="{FF2B5EF4-FFF2-40B4-BE49-F238E27FC236}">
                <a16:creationId xmlns:a16="http://schemas.microsoft.com/office/drawing/2014/main" id="{FE9DA9A0-7E72-2292-B028-AF05ADF7D750}"/>
              </a:ext>
            </a:extLst>
          </p:cNvPr>
          <p:cNvSpPr/>
          <p:nvPr/>
        </p:nvSpPr>
        <p:spPr>
          <a:xfrm>
            <a:off x="9263538" y="58059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M_7_BD.139_2#bed74d4fb?vaa=1&amp;vcp=1&amp;vis=1&amp;pid=92019194b&amp;color=0,0,0&amp;tib=255,255,255&amp;vtp=1&amp;vaab=1" descr="preencoded.png">
            <a:extLst>
              <a:ext uri="{FF2B5EF4-FFF2-40B4-BE49-F238E27FC236}">
                <a16:creationId xmlns:a16="http://schemas.microsoft.com/office/drawing/2014/main" id="{332EEEE9-CE96-1464-3784-10EC8EB74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519716"/>
            <a:ext cx="5800725" cy="38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57269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2_1#47b49e719?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DE711D42-D3D2-2EA3-41E4-5F34A617FA74}"/>
              </a:ext>
            </a:extLst>
          </p:cNvPr>
          <p:cNvSpPr/>
          <p:nvPr/>
        </p:nvSpPr>
        <p:spPr>
          <a:xfrm>
            <a:off x="541020" y="5921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下列关于港澳台地区经济发展的叙述，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42_2#47b49e719.choices?vaa=1&amp;vcp=1&amp;vis=1&amp;pid=bed74d4fb&amp;color=0,0,0&amp;vtp=1&amp;vaab=1&amp;bbb=1">
            <a:extLst>
              <a:ext uri="{FF2B5EF4-FFF2-40B4-BE49-F238E27FC236}">
                <a16:creationId xmlns:a16="http://schemas.microsoft.com/office/drawing/2014/main" id="{20BAD4E6-6126-7992-1161-5DE6EB9B6451}"/>
              </a:ext>
            </a:extLst>
          </p:cNvPr>
          <p:cNvSpPr/>
          <p:nvPr/>
        </p:nvSpPr>
        <p:spPr>
          <a:xfrm>
            <a:off x="541020" y="122784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A.台湾的旅游博彩业十分发达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.新竹是香港的高新技术产业中心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.港澳台地区最大的贸易伙伴是祖国大陆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.澳门是世界著名的自由贸易港</a:t>
            </a:r>
            <a:endParaRPr lang="en-US" altLang="zh-CN" sz="2800" dirty="0"/>
          </a:p>
        </p:txBody>
      </p:sp>
      <p:sp>
        <p:nvSpPr>
          <p:cNvPr id="4" name="QC_8_AS.1_1#47b49e719?vaa=1&amp;vcp=1&amp;vis=1&amp;pid=bed74d4fb&amp;color=0,0,0&amp;vtp=1&amp;vaab=1&amp;bbb=1&amp;hb=1">
            <a:extLst>
              <a:ext uri="{FF2B5EF4-FFF2-40B4-BE49-F238E27FC236}">
                <a16:creationId xmlns:a16="http://schemas.microsoft.com/office/drawing/2014/main" id="{8B8B094E-4640-14F8-4BCD-58806573521B}"/>
              </a:ext>
            </a:extLst>
          </p:cNvPr>
          <p:cNvSpPr/>
          <p:nvPr/>
        </p:nvSpPr>
        <p:spPr>
          <a:xfrm>
            <a:off x="474345" y="46404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提示：澳门的博彩旅游业十分发达；新竹是台湾的高新技术产业中心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祖国大陆是港澳台地区最大的贸易伙伴；香港是世界著名的自由贸易港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6" name="QC_8_AN.144_1#47b49e719.bracket?vaa=1&amp;vcp=1&amp;vis=1&amp;pid=bed74d4fb&amp;color=0,0,0&amp;vpa=54&amp;vtp=1&amp;vaab=1">
            <a:extLst>
              <a:ext uri="{FF2B5EF4-FFF2-40B4-BE49-F238E27FC236}">
                <a16:creationId xmlns:a16="http://schemas.microsoft.com/office/drawing/2014/main" id="{EA87470E-CC5F-A7D7-E413-8022A2A91474}"/>
              </a:ext>
            </a:extLst>
          </p:cNvPr>
          <p:cNvSpPr/>
          <p:nvPr/>
        </p:nvSpPr>
        <p:spPr>
          <a:xfrm>
            <a:off x="8552338" y="57885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M_7_BD.139_2#bed74d4fb?vaa=1&amp;vcp=1&amp;vis=1&amp;pid=92019194b&amp;color=0,0,0&amp;tib=255,255,255&amp;vtp=1&amp;vaab=1" descr="preencoded.png">
            <a:extLst>
              <a:ext uri="{FF2B5EF4-FFF2-40B4-BE49-F238E27FC236}">
                <a16:creationId xmlns:a16="http://schemas.microsoft.com/office/drawing/2014/main" id="{89F4D2D5-EF37-5262-32CC-503F02E750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2350" y="1433065"/>
            <a:ext cx="4524375" cy="300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79699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46_1#97a3f271b?htil=13&amp;vaa=1&amp;vcp=1&amp;vis=1&amp;pid=92019194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9130" y="554400"/>
            <a:ext cx="4485430" cy="386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46_2#97a3f271b?htil=13&amp;vaa=1&amp;vcp=1&amp;vis=1&amp;pid=92019194b&amp;color=0,0,0&amp;vtp=1&amp;vaab=1&amp;bt=1&amp;bbb=1&amp;hb=1&amp;hs=1"/>
          <p:cNvSpPr/>
          <p:nvPr/>
        </p:nvSpPr>
        <p:spPr>
          <a:xfrm>
            <a:off x="539496" y="554400"/>
            <a:ext cx="6419088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（2023·吉林长春·中考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台湾岛河流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众多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，水能资源丰富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。读台湾岛及周边区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域图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，完成9～10题。</a:t>
            </a:r>
            <a:endParaRPr lang="en-US" altLang="zh-CN" sz="2800" dirty="0"/>
          </a:p>
        </p:txBody>
      </p:sp>
      <p:sp>
        <p:nvSpPr>
          <p:cNvPr id="4" name="QC_8_BD.147_1#295365800?htil=13&amp;vaa=1&amp;vcp=1&amp;vis=1&amp;pid=97a3f271b&amp;color=0,0,0&amp;vtp=1&amp;vaab=1&amp;bbb=1&amp;hs=1"/>
          <p:cNvSpPr/>
          <p:nvPr/>
        </p:nvSpPr>
        <p:spPr>
          <a:xfrm>
            <a:off x="539496" y="2165522"/>
            <a:ext cx="6419088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有关台湾岛的叙述，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47_2#295365800.choices?htil=13&amp;vaa=1&amp;vcp=1&amp;vis=1&amp;pid=97a3f271b&amp;color=0,0,0&amp;vtp=1&amp;vaab=1&amp;bbb=1&amp;hs=1"/>
          <p:cNvSpPr/>
          <p:nvPr/>
        </p:nvSpPr>
        <p:spPr>
          <a:xfrm>
            <a:off x="539496" y="2698033"/>
            <a:ext cx="6419088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A.城市集中分布在山地地区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.北回归线穿过台湾岛的北部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.西隔台湾海峡与福建相望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.地势总体特征是中部低、四周高</a:t>
            </a:r>
            <a:endParaRPr lang="en-US" altLang="zh-CN" sz="2800" dirty="0"/>
          </a:p>
        </p:txBody>
      </p:sp>
      <p:sp>
        <p:nvSpPr>
          <p:cNvPr id="6" name="QC_8_AN.1_1#295365800.bracket?vaa=1&amp;vcp=1&amp;vis=1&amp;pid=97a3f271b&amp;color=0,0,0&amp;vpa=55&amp;vtp=1&amp;vaab=1"/>
          <p:cNvSpPr/>
          <p:nvPr/>
        </p:nvSpPr>
        <p:spPr>
          <a:xfrm>
            <a:off x="5706015" y="2159172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49_1#17ec39d12?sp=1&amp;vaa=1&amp;vcp=1&amp;vis=1&amp;pid=97a3f271b&amp;color=0,0,0&amp;vtp=1&amp;vaab=1&amp;bbb=1&amp;hs=1"/>
          <p:cNvSpPr/>
          <p:nvPr/>
        </p:nvSpPr>
        <p:spPr>
          <a:xfrm>
            <a:off x="539496" y="4773595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台湾岛上的河流水能资源丰富，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其自然原因主要有(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50_1#17ec39d12.bracket?vaa=1&amp;vcp=1&amp;vis=1&amp;pid=97a3f271b&amp;color=0,0,0&amp;vpa=56&amp;vtp=1&amp;vaab=1"/>
          <p:cNvSpPr/>
          <p:nvPr/>
        </p:nvSpPr>
        <p:spPr>
          <a:xfrm>
            <a:off x="9084214" y="476724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49_2#17ec39d12?vaa=1&amp;vcp=1&amp;vis=1&amp;pid=97a3f271b&amp;color=0,0,0&amp;vtp=1&amp;vaab=1&amp;bbb=1&amp;hs=1"/>
          <p:cNvSpPr/>
          <p:nvPr/>
        </p:nvSpPr>
        <p:spPr>
          <a:xfrm>
            <a:off x="539496" y="531944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①河流湍急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②结冰期长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③雨量充沛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④枯水期长</a:t>
            </a:r>
            <a:endParaRPr lang="en-US" altLang="zh-CN" sz="2800" dirty="0"/>
          </a:p>
        </p:txBody>
      </p:sp>
      <p:sp>
        <p:nvSpPr>
          <p:cNvPr id="10" name="QC_8_BD.149_3#17ec39d12.choices?vaa=1&amp;vcp=1&amp;vis=1&amp;pid=97a3f271b&amp;color=0,0,0&amp;vtp=1&amp;vaab=1&amp;bbb=1&amp;hs=1"/>
          <p:cNvSpPr/>
          <p:nvPr/>
        </p:nvSpPr>
        <p:spPr>
          <a:xfrm>
            <a:off x="539496" y="587189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1_1#9de0ca3af?sp=1&amp;vaa=1&amp;vcp=1&amp;vis=1&amp;pid=92019194b&amp;color=0,0,0&amp;vtp=1&amp;vaab=1&amp;bt=1&amp;bbb=1&amp;hb=1"/>
          <p:cNvSpPr/>
          <p:nvPr/>
        </p:nvSpPr>
        <p:spPr>
          <a:xfrm>
            <a:off x="539496" y="1222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11.（2024·云南·中考）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下列各项说法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，能够说明台湾自古以来就是我国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的固有领土的是(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52_1#9de0ca3af.bracket?vaa=1&amp;vcp=1&amp;vis=1&amp;pid=92019194b&amp;color=0,0,0&amp;vpa=57&amp;vtp=1&amp;vaab=1"/>
          <p:cNvSpPr/>
          <p:nvPr/>
        </p:nvSpPr>
        <p:spPr>
          <a:xfrm>
            <a:off x="3305715" y="18567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51_2#9de0ca3af?vaa=1&amp;vcp=1&amp;vis=1&amp;pid=92019194b&amp;color=0,0,0&amp;vtp=1&amp;vaab=1&amp;bbb=1&amp;hb=1"/>
          <p:cNvSpPr/>
          <p:nvPr/>
        </p:nvSpPr>
        <p:spPr>
          <a:xfrm>
            <a:off x="539496" y="250536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①台湾山脉与武夷山走向一致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②台湾的气候类型与其同纬度的省级行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政区域类似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③台湾居民绝大部分为汉族，祖籍多为广东和福建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④台湾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的语言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、文化和风俗习惯与祖国大陆一脉相承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台湾海峡曾是陆地，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台湾岛曾与祖国大陆相连</a:t>
            </a:r>
            <a:endParaRPr lang="en-US" altLang="zh-CN" sz="2800" dirty="0"/>
          </a:p>
        </p:txBody>
      </p:sp>
      <p:sp>
        <p:nvSpPr>
          <p:cNvPr id="5" name="QC_7_BD.151_3#9de0ca3af.choices?vaa=1&amp;vcp=1&amp;vis=1&amp;pid=92019194b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62da00d?sp=1&amp;vcp=1&amp;pid=0eb91a795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53_1#43da7e390?htil=14&amp;vaa=1&amp;vcp=1&amp;vis=1&amp;pid=8862da00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8650" y="860787"/>
            <a:ext cx="5506054" cy="354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3_2#43da7e390?htil=14&amp;sp=1&amp;vaa=1&amp;vcp=1&amp;vis=1&amp;pid=8862da00d&amp;color=0,0,0&amp;vtp=1&amp;vaab=1&amp;bbb=1&amp;hb=1&amp;hs=1"/>
          <p:cNvSpPr/>
          <p:nvPr/>
        </p:nvSpPr>
        <p:spPr>
          <a:xfrm>
            <a:off x="539496" y="1233469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读我国南方地区示意图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54_1#a42ecf81e?htil=14&amp;vaa=1&amp;vcp=1&amp;vis=1&amp;pid=43da7e390&amp;color=0,0,0&amp;vtp=1&amp;vaab=1&amp;bbb=1&amp;hs=1"/>
          <p:cNvSpPr/>
          <p:nvPr/>
        </p:nvSpPr>
        <p:spPr>
          <a:xfrm>
            <a:off x="539496" y="2510454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C海峡是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a42ecf81e.blank?vaa=1&amp;vcp=1&amp;vis=1&amp;pid=43da7e390&amp;color=0,0,0&amp;vpa=58&amp;vtp=1&amp;vaab=1&amp;bbb=1"/>
          <p:cNvSpPr/>
          <p:nvPr/>
        </p:nvSpPr>
        <p:spPr>
          <a:xfrm>
            <a:off x="3453352" y="245901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7" name="QB_8_BD.156_1#deec48377?htil=14&amp;vaa=1&amp;vcp=1&amp;vis=1&amp;pid=43da7e390&amp;color=0,0,0&amp;vtp=1&amp;vaab=1&amp;bbb=1&amp;hb=1&amp;hs=1"/>
          <p:cNvSpPr/>
          <p:nvPr/>
        </p:nvSpPr>
        <p:spPr>
          <a:xfrm>
            <a:off x="539496" y="3139929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（2）图中A河是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，其年径流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量比B河的年径流量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填“大”或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“小”）。</a:t>
            </a:r>
            <a:endParaRPr lang="en-US" altLang="zh-CN" sz="2800" dirty="0"/>
          </a:p>
        </p:txBody>
      </p:sp>
      <p:sp>
        <p:nvSpPr>
          <p:cNvPr id="8" name="QB_8_AN.2_1#deec48377.blank?vaa=1&amp;vcp=1&amp;vis=1&amp;pid=43da7e390&amp;color=0,0,0&amp;vpa=59&amp;vtp=1&amp;vaab=1&amp;bbb=1"/>
          <p:cNvSpPr/>
          <p:nvPr/>
        </p:nvSpPr>
        <p:spPr>
          <a:xfrm>
            <a:off x="3118390" y="31094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</a:t>
            </a:r>
            <a:endParaRPr lang="en-US" altLang="zh-CN" sz="2800" dirty="0"/>
          </a:p>
        </p:txBody>
      </p:sp>
      <p:sp>
        <p:nvSpPr>
          <p:cNvPr id="9" name="QB_8_AN.3_1#deec48377.blank?vaa=1&amp;vcp=1&amp;vis=1&amp;pid=43da7e390&amp;color=0,0,0&amp;vpa=60&amp;vtp=1&amp;vaab=1"/>
          <p:cNvSpPr/>
          <p:nvPr/>
        </p:nvSpPr>
        <p:spPr>
          <a:xfrm>
            <a:off x="3631152" y="375714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0" name="QB_8_BD.159_1#b1d062f46?vaa=1&amp;vcp=1&amp;vis=1&amp;pid=43da7e390&amp;color=0,0,0&amp;vtp=1&amp;vaab=1&amp;bbb=1&amp;hs=1"/>
          <p:cNvSpPr/>
          <p:nvPr/>
        </p:nvSpPr>
        <p:spPr>
          <a:xfrm>
            <a:off x="539496" y="50625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（3）①处是洞庭湖平原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，以种植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粮食作物）为主。</a:t>
            </a:r>
            <a:endParaRPr lang="en-US" altLang="zh-CN" sz="2800" dirty="0"/>
          </a:p>
        </p:txBody>
      </p:sp>
      <p:sp>
        <p:nvSpPr>
          <p:cNvPr id="11" name="QB_8_AN.160_1#b1d062f46.blank?vaa=1&amp;vcp=1&amp;vis=1&amp;pid=43da7e390&amp;color=0,0,0&amp;vpa=61&amp;vtp=1&amp;vaab=1&amp;bbb=1"/>
          <p:cNvSpPr/>
          <p:nvPr/>
        </p:nvSpPr>
        <p:spPr>
          <a:xfrm>
            <a:off x="5706015" y="50110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1_1#881886945?vaa=1&amp;vcp=1&amp;vis=1&amp;pid=43da7e390&amp;color=0,0,0&amp;vtp=1&amp;vaab=1&amp;bbb=1&amp;hb=1&amp;htil=1">
            <a:extLst>
              <a:ext uri="{FF2B5EF4-FFF2-40B4-BE49-F238E27FC236}">
                <a16:creationId xmlns:a16="http://schemas.microsoft.com/office/drawing/2014/main" id="{8B932BD1-D6FF-D787-4946-69169571D775}"/>
              </a:ext>
            </a:extLst>
          </p:cNvPr>
          <p:cNvSpPr/>
          <p:nvPr/>
        </p:nvSpPr>
        <p:spPr>
          <a:xfrm>
            <a:off x="539496" y="1526245"/>
            <a:ext cx="585101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（4）南方地区热带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、亚热带水果丰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请写出两种：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881886945.blank?vaa=1&amp;vcp=1&amp;vis=1&amp;pid=43da7e390&amp;color=0,0,0&amp;vpa=62&amp;vtp=1&amp;vaab=1&amp;bbb=1&amp;hb=1">
            <a:extLst>
              <a:ext uri="{FF2B5EF4-FFF2-40B4-BE49-F238E27FC236}">
                <a16:creationId xmlns:a16="http://schemas.microsoft.com/office/drawing/2014/main" id="{D8DC638F-CD7F-4615-1D37-D2C9CDEBC925}"/>
              </a:ext>
            </a:extLst>
          </p:cNvPr>
          <p:cNvSpPr/>
          <p:nvPr/>
        </p:nvSpPr>
        <p:spPr>
          <a:xfrm>
            <a:off x="539496" y="2143465"/>
            <a:ext cx="5851016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柑橘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、香蕉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、芒果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、龙眼、荔枝、菠萝等</a:t>
            </a:r>
            <a:endParaRPr lang="en-US" altLang="zh-CN" sz="2800" dirty="0"/>
          </a:p>
        </p:txBody>
      </p:sp>
      <p:pic>
        <p:nvPicPr>
          <p:cNvPr id="4" name="QO_7_BD.153_1#43da7e390?htil=14&amp;vaa=1&amp;vcp=1&amp;vis=1&amp;pid=8862da00d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615DA467-E321-F1F4-FC51-ABF9519C2B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4997" y="1688170"/>
            <a:ext cx="5907507" cy="380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94684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3_1#ecd530e17?htil=15&amp;vaa=1&amp;vcp=1&amp;vis=1&amp;pid=8862da00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5392" y="572687"/>
            <a:ext cx="5378140" cy="324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3_2#ecd530e17?htil=15&amp;sp=1&amp;vaa=1&amp;vcp=1&amp;vis=1&amp;pid=8862da00d&amp;color=0,0,0&amp;vtp=1&amp;vaab=1&amp;bt=1&amp;bbb=1&amp;hb=1&amp;hs=1"/>
          <p:cNvSpPr/>
          <p:nvPr/>
        </p:nvSpPr>
        <p:spPr>
          <a:xfrm>
            <a:off x="539496" y="411525"/>
            <a:ext cx="5559552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珠江三角洲地理位置优越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，在此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构筑了粤港澳大湾区经济圈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珠江三角洲示意图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，图2为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1980～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2010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年东莞市出口额折线图。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BD.164_1#ab71c2acb?htil=15&amp;vaa=1&amp;vcp=1&amp;vis=1&amp;pid=ecd530e17&amp;color=0,0,0&amp;vtp=1&amp;vaab=1&amp;bbb=1&amp;hb=1&amp;hs=1"/>
          <p:cNvSpPr/>
          <p:nvPr/>
        </p:nvSpPr>
        <p:spPr>
          <a:xfrm>
            <a:off x="539995" y="3406947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）珠江三角洲是由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（河流）</a:t>
            </a:r>
            <a:endParaRPr lang="en-US" altLang="zh-CN" sz="2800" dirty="0"/>
          </a:p>
        </p:txBody>
      </p:sp>
      <p:sp>
        <p:nvSpPr>
          <p:cNvPr id="5" name="QB_8_AN.1_1#ab71c2acb.blank?vaa=1&amp;vcp=1&amp;vis=1&amp;pid=ecd530e17&amp;color=0,0,0&amp;vpa=63&amp;vtp=1&amp;vaab=1&amp;bbb=1"/>
          <p:cNvSpPr/>
          <p:nvPr/>
        </p:nvSpPr>
        <p:spPr>
          <a:xfrm>
            <a:off x="3928513" y="3358941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</a:t>
            </a:r>
            <a:endParaRPr lang="en-US" altLang="zh-CN" sz="2800" dirty="0"/>
          </a:p>
        </p:txBody>
      </p:sp>
      <p:sp>
        <p:nvSpPr>
          <p:cNvPr id="6" name="QB_8_BD.166_1#1f6f06521?vaa=1&amp;vcp=1&amp;vis=1&amp;pid=ecd530e17&amp;color=0,0,0&amp;vtp=1&amp;vaab=1&amp;bbb=1&amp;hb=1&amp;hs=1"/>
          <p:cNvSpPr/>
          <p:nvPr/>
        </p:nvSpPr>
        <p:spPr>
          <a:xfrm>
            <a:off x="539496" y="4603477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（2）粤港澳大湾区经济圈包含甲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、澳门两大特别行政区和广东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的9个（珠江三角洲）城市，是我国开放程度较高、经济发展较快的区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167_1#1f6f06521.blank?vaa=1&amp;vcp=1&amp;vis=1&amp;pid=ecd530e17&amp;color=0,0,0&amp;vpa=64&amp;vtp=1&amp;vaab=1&amp;bbb=1"/>
          <p:cNvSpPr/>
          <p:nvPr/>
        </p:nvSpPr>
        <p:spPr>
          <a:xfrm>
            <a:off x="5706015" y="4577569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</a:t>
            </a:r>
            <a:endParaRPr lang="en-US" altLang="zh-CN" sz="2800" dirty="0"/>
          </a:p>
        </p:txBody>
      </p:sp>
      <p:sp>
        <p:nvSpPr>
          <p:cNvPr id="8" name="QB_8_BD.164_1#ab71c2acb?htil=15&amp;vaa=1&amp;vcp=1&amp;vis=1&amp;pid=ecd530e17&amp;color=0,0,0&amp;vtp=1&amp;vaab=1&amp;bbb=1&amp;hb=1&amp;hs=1">
            <a:extLst>
              <a:ext uri="{FF2B5EF4-FFF2-40B4-BE49-F238E27FC236}">
                <a16:creationId xmlns:a16="http://schemas.microsoft.com/office/drawing/2014/main" id="{C4299B85-2B51-5D58-46B1-F00EF3E4A260}"/>
              </a:ext>
            </a:extLst>
          </p:cNvPr>
          <p:cNvSpPr/>
          <p:nvPr/>
        </p:nvSpPr>
        <p:spPr>
          <a:xfrm>
            <a:off x="539995" y="4006641"/>
            <a:ext cx="11112011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及其支流冲积而形成，大部分是平原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8_1#e8c8efdee?htil=16&amp;vaa=1&amp;vcp=1&amp;vis=1&amp;pid=ecd530e1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37996"/>
            <a:ext cx="542239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8_2#e8c8efdee?htil=16&amp;vaa=1&amp;vcp=1&amp;vis=1&amp;pid=ecd530e17&amp;color=0,0,0&amp;vtp=1&amp;vaab=1&amp;bt=1&amp;bbb=1&amp;hb=1"/>
          <p:cNvSpPr/>
          <p:nvPr/>
        </p:nvSpPr>
        <p:spPr>
          <a:xfrm>
            <a:off x="539496" y="121970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（3）改革开放以来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，珠江三角洲区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域外向型经济不断壮大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2中可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以看出，东莞市出口额从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开始较快增长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e8c8efdee.blank?vaa=1&amp;vcp=1&amp;vis=1&amp;pid=ecd530e17&amp;color=0,0,0&amp;vpa=65&amp;vtp=1&amp;vaab=1&amp;bbb=1"/>
          <p:cNvSpPr/>
          <p:nvPr/>
        </p:nvSpPr>
        <p:spPr>
          <a:xfrm>
            <a:off x="4461415" y="2484628"/>
            <a:ext cx="9699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1990</a:t>
            </a:r>
            <a:endParaRPr lang="en-US" altLang="zh-CN" sz="2800" dirty="0"/>
          </a:p>
        </p:txBody>
      </p:sp>
      <p:sp>
        <p:nvSpPr>
          <p:cNvPr id="5" name="QB_8_BD.170_1#7efe52374?htil=16&amp;vaa=1&amp;vcp=1&amp;vis=1&amp;pid=ecd530e17&amp;color=0,0,0&amp;vtp=1&amp;vaab=1&amp;bbb=1&amp;hb=1"/>
          <p:cNvSpPr/>
          <p:nvPr/>
        </p:nvSpPr>
        <p:spPr>
          <a:xfrm>
            <a:off x="539496" y="379114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1中已兴建了连接两个特别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行政区与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经济特区三地的桥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隧大桥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71_1#7efe52374.blank?vaa=1&amp;vcp=1&amp;vis=1&amp;pid=ecd530e17&amp;color=0,0,0&amp;vpa=66&amp;vtp=1&amp;vaab=1&amp;bbb=1"/>
          <p:cNvSpPr/>
          <p:nvPr/>
        </p:nvSpPr>
        <p:spPr>
          <a:xfrm>
            <a:off x="1972214" y="44083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72_1#a95bb0101?sp=1&amp;vaa=1&amp;vcp=1&amp;vis=1&amp;pid=8862da00d&amp;color=0,0,0&amp;vtp=1&amp;vaab=1&amp;bt=1&amp;bbb=1"/>
          <p:cNvSpPr/>
          <p:nvPr/>
        </p:nvSpPr>
        <p:spPr>
          <a:xfrm>
            <a:off x="539496" y="554400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下图为我国局部地区示意图。读图，完成下列各题。</a:t>
            </a:r>
            <a:endParaRPr lang="en-US" altLang="zh-CN" sz="2800" dirty="0"/>
          </a:p>
        </p:txBody>
      </p:sp>
      <p:pic>
        <p:nvPicPr>
          <p:cNvPr id="3" name="QO_7_BD.172_2#a95bb0101?htil=17&amp;vaa=1&amp;vcp=1&amp;vis=1&amp;pid=8862da00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6563" y="1009165"/>
            <a:ext cx="4672112" cy="418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73_1#b16dd3501?htil=17&amp;vaa=1&amp;vcp=1&amp;vis=1&amp;pid=a95bb0101&amp;color=0,0,0&amp;vtp=1&amp;vaab=1&amp;bbb=1&amp;hb=1&amp;hs=1"/>
          <p:cNvSpPr/>
          <p:nvPr/>
        </p:nvSpPr>
        <p:spPr>
          <a:xfrm>
            <a:off x="539496" y="1142029"/>
            <a:ext cx="6199632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（1）省级行政区域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（省），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海峡B是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b16dd3501.blank?vaa=1&amp;vcp=1&amp;vis=1&amp;pid=a95bb0101&amp;color=0,0,0&amp;vpa=67&amp;vtp=1&amp;vaab=1&amp;bbb=1"/>
          <p:cNvSpPr/>
          <p:nvPr/>
        </p:nvSpPr>
        <p:spPr>
          <a:xfrm>
            <a:off x="4185190" y="1107675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福建</a:t>
            </a:r>
            <a:endParaRPr lang="en-US" altLang="zh-CN" sz="2800" dirty="0"/>
          </a:p>
        </p:txBody>
      </p:sp>
      <p:sp>
        <p:nvSpPr>
          <p:cNvPr id="6" name="QB_8_AN.2_1#b16dd3501.blank?vaa=1&amp;vcp=1&amp;vis=1&amp;pid=a95bb0101&amp;color=0,0,0&amp;vpa=68&amp;vtp=1&amp;vaab=1&amp;bbb=1"/>
          <p:cNvSpPr/>
          <p:nvPr/>
        </p:nvSpPr>
        <p:spPr>
          <a:xfrm>
            <a:off x="1853153" y="1684574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</a:t>
            </a:r>
            <a:endParaRPr lang="en-US" altLang="zh-CN" sz="2800" dirty="0"/>
          </a:p>
        </p:txBody>
      </p:sp>
      <p:sp>
        <p:nvSpPr>
          <p:cNvPr id="7" name="QB_8_BD.176_1#94a38f381?htil=17&amp;vaa=1&amp;vcp=1&amp;vis=1&amp;pid=a95bb0101&amp;color=0,0,0&amp;vtp=1&amp;vaab=1&amp;bbb=1&amp;hb=1&amp;hs=1"/>
          <p:cNvSpPr/>
          <p:nvPr/>
        </p:nvSpPr>
        <p:spPr>
          <a:xfrm>
            <a:off x="539496" y="2323321"/>
            <a:ext cx="6199632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）台湾岛的地势特征是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，台湾山脉呈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走向，岛上主要分布的少数民族是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3_1#94a38f381.blank?vaa=1&amp;vcp=1&amp;vis=1&amp;pid=a95bb0101&amp;color=0,0,0&amp;vpa=69&amp;vtp=1&amp;vaab=1&amp;bbb=1&amp;hb=1"/>
          <p:cNvSpPr/>
          <p:nvPr/>
        </p:nvSpPr>
        <p:spPr>
          <a:xfrm>
            <a:off x="539496" y="2288967"/>
            <a:ext cx="6199632" cy="1124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9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中部高，东西两侧低</a:t>
            </a:r>
            <a:endParaRPr lang="en-US" altLang="zh-CN" sz="2800" dirty="0"/>
          </a:p>
        </p:txBody>
      </p:sp>
      <p:sp>
        <p:nvSpPr>
          <p:cNvPr id="9" name="QB_8_AN.4_1#94a38f381.blank?vaa=1&amp;vcp=1&amp;vis=1&amp;pid=a95bb0101&amp;color=0,0,0&amp;vpa=70&amp;vtp=1&amp;vaab=1&amp;bbb=1"/>
          <p:cNvSpPr/>
          <p:nvPr/>
        </p:nvSpPr>
        <p:spPr>
          <a:xfrm>
            <a:off x="4283615" y="2885868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东北—西南</a:t>
            </a:r>
            <a:endParaRPr lang="en-US" altLang="zh-CN" sz="2800" dirty="0"/>
          </a:p>
        </p:txBody>
      </p:sp>
      <p:sp>
        <p:nvSpPr>
          <p:cNvPr id="10" name="QB_8_AN.5_1#94a38f381.blank?vaa=1&amp;vcp=1&amp;vis=1&amp;pid=a95bb0101&amp;color=0,0,0&amp;vpa=71&amp;vtp=1&amp;vaab=1&amp;bbb=1"/>
          <p:cNvSpPr/>
          <p:nvPr/>
        </p:nvSpPr>
        <p:spPr>
          <a:xfrm>
            <a:off x="638715" y="4059666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高山</a:t>
            </a:r>
            <a:endParaRPr lang="en-US" altLang="zh-CN" sz="2800" dirty="0"/>
          </a:p>
        </p:txBody>
      </p:sp>
      <p:sp>
        <p:nvSpPr>
          <p:cNvPr id="11" name="QB_8_BD.180_1#e078b82a3?htil=17&amp;vaa=1&amp;vcp=1&amp;vis=1&amp;pid=a95bb0101&amp;color=0,0,0&amp;vtp=1&amp;vaab=1&amp;bbb=1&amp;hb=1&amp;hs=1"/>
          <p:cNvSpPr/>
          <p:nvPr/>
        </p:nvSpPr>
        <p:spPr>
          <a:xfrm>
            <a:off x="539496" y="4631864"/>
            <a:ext cx="6199632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）海水晒盐依靠自然蒸发海水提取</a:t>
            </a:r>
            <a:endParaRPr lang="en-US" altLang="zh-CN" sz="2800" dirty="0"/>
          </a:p>
        </p:txBody>
      </p:sp>
      <p:sp>
        <p:nvSpPr>
          <p:cNvPr id="12" name="QB_8_AN.181_1#e078b82a3.blank?vaa=1&amp;vcp=1&amp;vis=1&amp;pid=a95bb0101&amp;color=0,0,0&amp;vpa=72&amp;vtp=1&amp;vaab=1&amp;bbb=1"/>
          <p:cNvSpPr/>
          <p:nvPr/>
        </p:nvSpPr>
        <p:spPr>
          <a:xfrm>
            <a:off x="1349915" y="5752892"/>
            <a:ext cx="7726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地处山地背风坡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，海岸平直，日照充足，降水少</a:t>
            </a:r>
            <a:endParaRPr lang="en-US" altLang="zh-CN" sz="2800" dirty="0"/>
          </a:p>
        </p:txBody>
      </p:sp>
      <p:sp>
        <p:nvSpPr>
          <p:cNvPr id="13" name="QB_8_BD.180_1#e078b82a3?htil=17&amp;vaa=1&amp;vcp=1&amp;vis=1&amp;pid=a95bb0101&amp;color=0,0,0&amp;vtp=1&amp;vaab=1&amp;bbb=1&amp;hb=1&amp;hs=1">
            <a:extLst>
              <a:ext uri="{FF2B5EF4-FFF2-40B4-BE49-F238E27FC236}">
                <a16:creationId xmlns:a16="http://schemas.microsoft.com/office/drawing/2014/main" id="{F71BB65C-FA5A-E75B-B6DA-35B470E775AD}"/>
              </a:ext>
            </a:extLst>
          </p:cNvPr>
          <p:cNvSpPr/>
          <p:nvPr/>
        </p:nvSpPr>
        <p:spPr>
          <a:xfrm>
            <a:off x="539496" y="5210347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，受地理环境的影响很大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。布袋盐场位于台湾岛西岸的主要自然原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0ebdf2018?colgroup=13,15&amp;vcp=1&amp;pid=a40e6d89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634394"/>
              </p:ext>
            </p:extLst>
          </p:nvPr>
        </p:nvGraphicFramePr>
        <p:xfrm>
          <a:off x="539496" y="1531747"/>
          <a:ext cx="11091672" cy="4499102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明台湾的自然地理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历史文化传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统和经济建设特点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认识台湾自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古以来就是中国不可分割的领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以及促进海峡两岸经济社会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融合发展的意义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1100"/>
                        </a:lnSpc>
                      </a:pPr>
                      <a:r>
                        <a:rPr lang="en-US" altLang="zh-CN" sz="1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bdf2018.table_image?tii=4&amp;vcp=1&amp;pid=a40e6d89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184" y="2314067"/>
            <a:ext cx="528523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bdf2018?colgroup=13,15&amp;vcp=1&amp;pid=a40e6d89a&amp;color=0,0,0&amp;mp=1&amp;vtp=1&amp;vaab=1&amp;bt=1&amp;bbb=1">
            <a:extLst>
              <a:ext uri="{FF2B5EF4-FFF2-40B4-BE49-F238E27FC236}">
                <a16:creationId xmlns:a16="http://schemas.microsoft.com/office/drawing/2014/main" id="{172AEC52-78CB-505A-5B88-4AAFF4665B0B}"/>
              </a:ext>
            </a:extLst>
          </p:cNvPr>
          <p:cNvSpPr txBox="1"/>
          <p:nvPr/>
        </p:nvSpPr>
        <p:spPr>
          <a:xfrm>
            <a:off x="10913023" y="82334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aaa99342?vcp=1&amp;pid=ec0dc64c8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52b4118f3?sp=1&amp;vcp=1&amp;pid=9aaa99342&amp;color=0,0,0&amp;vtp=1&amp;vaab=1&amp;bbb=1"/>
          <p:cNvSpPr/>
          <p:nvPr/>
        </p:nvSpPr>
        <p:spPr>
          <a:xfrm>
            <a:off x="539496" y="1270210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82_1#030f3667a?htil=18&amp;vaa=1&amp;vcp=1&amp;vis=1&amp;pid=52b4118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3743" y="1960417"/>
            <a:ext cx="406908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82_2#030f3667a?htil=18&amp;vaa=1&amp;vcp=1&amp;vis=1&amp;pid=52b4118f3&amp;color=0,0,0&amp;vtp=1&amp;vaab=1&amp;bbb=1&amp;hb=1"/>
          <p:cNvSpPr/>
          <p:nvPr/>
        </p:nvSpPr>
        <p:spPr>
          <a:xfrm>
            <a:off x="539496" y="1942129"/>
            <a:ext cx="69128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读贝贝在地理课上跟随老师设计的某地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区的思维导图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，完成15～17题。</a:t>
            </a:r>
            <a:endParaRPr lang="en-US" altLang="zh-CN" sz="2800" dirty="0"/>
          </a:p>
        </p:txBody>
      </p:sp>
      <p:sp>
        <p:nvSpPr>
          <p:cNvPr id="6" name="QC_8_BD.183_1#689a98884?htil=18&amp;vaa=1&amp;vcp=1&amp;vis=1&amp;pid=030f3667a&amp;color=0,0,0&amp;vtp=1&amp;vaab=1&amp;bbb=1"/>
          <p:cNvSpPr/>
          <p:nvPr/>
        </p:nvSpPr>
        <p:spPr>
          <a:xfrm>
            <a:off x="539496" y="3219114"/>
            <a:ext cx="691286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根据图中的信息推测，X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地区位于(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83_2#689a98884.choices?htil=18&amp;vaa=1&amp;vcp=1&amp;vis=1&amp;pid=030f3667a&amp;color=0,0,0&amp;vtp=1&amp;vaab=1&amp;bbb=1"/>
          <p:cNvSpPr/>
          <p:nvPr/>
        </p:nvSpPr>
        <p:spPr>
          <a:xfrm>
            <a:off x="539496" y="3848589"/>
            <a:ext cx="69128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6438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.珠江三角洲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.长江三角洲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6438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C.云贵高原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.京津唐地区</a:t>
            </a:r>
            <a:endParaRPr lang="en-US" altLang="zh-CN" sz="2800" dirty="0"/>
          </a:p>
        </p:txBody>
      </p:sp>
      <p:sp>
        <p:nvSpPr>
          <p:cNvPr id="8" name="QC_8_AN.184_1#689a98884.bracket?vaa=1&amp;vcp=1&amp;vis=1&amp;pid=030f3667a&amp;color=0,0,0&amp;vpa=73&amp;vtp=1&amp;vaab=1"/>
          <p:cNvSpPr/>
          <p:nvPr/>
        </p:nvSpPr>
        <p:spPr>
          <a:xfrm>
            <a:off x="6496589" y="320577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M_7_BD.182_1#030f3667a?htil=18&amp;vaa=1&amp;vcp=1&amp;vis=1&amp;pid=52b4118f3&amp;color=0,0,0&amp;tib=255,255,255&amp;vtp=1&amp;vaab=1" descr="preencoded.png">
            <a:extLst>
              <a:ext uri="{FF2B5EF4-FFF2-40B4-BE49-F238E27FC236}">
                <a16:creationId xmlns:a16="http://schemas.microsoft.com/office/drawing/2014/main" id="{246ADF43-9407-F03C-0E39-85DF5B52C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3568" y="1659613"/>
            <a:ext cx="5877551" cy="464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C_8_BD.185_1#004f3d326?vaa=1&amp;vcp=1&amp;vis=1&amp;pid=030f3667a&amp;color=0,0,0&amp;vtp=1&amp;vaab=1&amp;bbb=1&amp;hb=1&amp;htil=1">
            <a:extLst>
              <a:ext uri="{FF2B5EF4-FFF2-40B4-BE49-F238E27FC236}">
                <a16:creationId xmlns:a16="http://schemas.microsoft.com/office/drawing/2014/main" id="{F88B9366-59AE-A565-0D24-BB28A5E9D1B2}"/>
              </a:ext>
            </a:extLst>
          </p:cNvPr>
          <p:cNvSpPr/>
          <p:nvPr/>
        </p:nvSpPr>
        <p:spPr>
          <a:xfrm>
            <a:off x="625720" y="38134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自然环境是一个整体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，人类生产活动深受自然环境影响，据图推测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该地区的自然植被及特色农业分别是(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85_2#004f3d326.choices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E9D5D2CC-B19D-B2D2-8376-05A2AD90EC1C}"/>
              </a:ext>
            </a:extLst>
          </p:cNvPr>
          <p:cNvSpPr/>
          <p:nvPr/>
        </p:nvSpPr>
        <p:spPr>
          <a:xfrm>
            <a:off x="625720" y="1659613"/>
            <a:ext cx="11112011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A.落叶阔叶林、立体农业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B.常绿阔叶林、灌溉农业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C.针叶林、河谷农业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D.常绿阔叶林、创汇农业</a:t>
            </a:r>
            <a:endParaRPr lang="en-US" altLang="zh-CN" sz="2800" dirty="0"/>
          </a:p>
        </p:txBody>
      </p:sp>
      <p:sp>
        <p:nvSpPr>
          <p:cNvPr id="4" name="QC_8_AS.1_1#004f3d326?vaa=1&amp;vcp=1&amp;vis=1&amp;pid=030f3667a&amp;color=0,0,0&amp;vtp=1&amp;vaab=1&amp;bbb=1&amp;hb=1&amp;htil=1">
            <a:extLst>
              <a:ext uri="{FF2B5EF4-FFF2-40B4-BE49-F238E27FC236}">
                <a16:creationId xmlns:a16="http://schemas.microsoft.com/office/drawing/2014/main" id="{8E990554-37FF-5053-DDE8-F7E69F6E49D9}"/>
              </a:ext>
            </a:extLst>
          </p:cNvPr>
          <p:cNvSpPr/>
          <p:nvPr/>
        </p:nvSpPr>
        <p:spPr>
          <a:xfrm>
            <a:off x="625720" y="419334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提示：珠江三角洲地区植被以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常绿阔叶林为主，农业主要为花卉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蔬菜等出口创汇农业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C_8_AN.2_1#004f3d326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62634B34-3C1A-6868-B361-BF8B61E044EE}"/>
              </a:ext>
            </a:extLst>
          </p:cNvPr>
          <p:cNvSpPr/>
          <p:nvPr/>
        </p:nvSpPr>
        <p:spPr>
          <a:xfrm>
            <a:off x="6836020" y="1047525"/>
            <a:ext cx="54585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951979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89_1#826c6e655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C8CFBC6A-B823-C446-BD55-8AB692F165B3}"/>
              </a:ext>
            </a:extLst>
          </p:cNvPr>
          <p:cNvSpPr/>
          <p:nvPr/>
        </p:nvSpPr>
        <p:spPr>
          <a:xfrm>
            <a:off x="539496" y="746084"/>
            <a:ext cx="6895592" cy="5250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推测该地区最大河流的水文特征为(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89_2#826c6e655.choices?vaa=1&amp;vcp=1&amp;vis=1&amp;pid=030f3667a&amp;color=0,0,0&amp;vtp=1&amp;vaab=1&amp;bbb=1&amp;htil=1">
            <a:extLst>
              <a:ext uri="{FF2B5EF4-FFF2-40B4-BE49-F238E27FC236}">
                <a16:creationId xmlns:a16="http://schemas.microsoft.com/office/drawing/2014/main" id="{1B545650-3694-3CF6-7A3B-B600C9CA856E}"/>
              </a:ext>
            </a:extLst>
          </p:cNvPr>
          <p:cNvSpPr/>
          <p:nvPr/>
        </p:nvSpPr>
        <p:spPr>
          <a:xfrm>
            <a:off x="539496" y="1336398"/>
            <a:ext cx="6895592" cy="23538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A.含沙量大，结冰期长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.径流量大，汛期长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.水流湍急，水能丰富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.径流量季节变化不大</a:t>
            </a:r>
            <a:endParaRPr lang="en-US" altLang="zh-CN" sz="2800" dirty="0"/>
          </a:p>
        </p:txBody>
      </p:sp>
      <p:sp>
        <p:nvSpPr>
          <p:cNvPr id="4" name="QC_8_AS.2_1#826c6e655?vaa=1&amp;vcp=1&amp;vis=1&amp;pid=030f3667a&amp;color=0,0,0&amp;vtp=1&amp;vaab=1&amp;bbb=1&amp;hb=1&amp;htil=1">
            <a:extLst>
              <a:ext uri="{FF2B5EF4-FFF2-40B4-BE49-F238E27FC236}">
                <a16:creationId xmlns:a16="http://schemas.microsoft.com/office/drawing/2014/main" id="{178911F7-361A-07A5-9A0C-E3A4F150264C}"/>
              </a:ext>
            </a:extLst>
          </p:cNvPr>
          <p:cNvSpPr/>
          <p:nvPr/>
        </p:nvSpPr>
        <p:spPr>
          <a:xfrm>
            <a:off x="539496" y="3736698"/>
            <a:ext cx="6895592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提示：流经珠江三角洲地区的最大河流为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珠江，珠江流域降水丰富，河流径流量大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径流量季节变化较大，汛期长，含沙量小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无结冰期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pic>
        <p:nvPicPr>
          <p:cNvPr id="6" name="QM_7_BD.182_1#030f3667a?htil=18&amp;vaa=1&amp;vcp=1&amp;vis=1&amp;pid=52b4118f3&amp;color=0,0,0&amp;tib=255,255,255&amp;vtp=1&amp;vaab=1" descr="preencoded.png">
            <a:extLst>
              <a:ext uri="{FF2B5EF4-FFF2-40B4-BE49-F238E27FC236}">
                <a16:creationId xmlns:a16="http://schemas.microsoft.com/office/drawing/2014/main" id="{E438CFE3-ECF7-69FE-90DF-9D66A6A1A0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3253" y="736178"/>
            <a:ext cx="5547192" cy="438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AN.1_1#826c6e655.bracket?vaa=1&amp;vcp=1&amp;vis=1&amp;pid=030f3667a&amp;color=0,0,0&amp;vpa=75&amp;vtp=1&amp;vaab=1">
            <a:extLst>
              <a:ext uri="{FF2B5EF4-FFF2-40B4-BE49-F238E27FC236}">
                <a16:creationId xmlns:a16="http://schemas.microsoft.com/office/drawing/2014/main" id="{9A35BD5C-1BF3-7A7F-8618-89EF49A67467}"/>
              </a:ext>
            </a:extLst>
          </p:cNvPr>
          <p:cNvSpPr/>
          <p:nvPr/>
        </p:nvSpPr>
        <p:spPr>
          <a:xfrm>
            <a:off x="6595014" y="736178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6238588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93_1#05e35fae0?vaa=1&amp;vcp=1&amp;vis=1&amp;pid=52b4118f3&amp;color=0,0,0&amp;vtp=1&amp;vaab=1&amp;bt=1&amp;bbb=1&amp;hb=1"/>
          <p:cNvSpPr/>
          <p:nvPr/>
        </p:nvSpPr>
        <p:spPr>
          <a:xfrm>
            <a:off x="539496" y="84442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（2023·江苏宿迁·中考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长江三角洲地区已形成以上海自由贸易区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为龙头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，江苏、浙江两大自由贸易区为两翼的发展格局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，自由贸易区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金三角”得以形成，推动长江三角洲地区一体化发展。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结合所学知识，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18～19题。</a:t>
            </a:r>
            <a:endParaRPr lang="en-US" altLang="zh-CN" sz="2800" dirty="0"/>
          </a:p>
        </p:txBody>
      </p:sp>
      <p:sp>
        <p:nvSpPr>
          <p:cNvPr id="3" name="QC_8_BD.194_1#41862289f?vaa=1&amp;vcp=1&amp;vis=1&amp;pid=05e35fae0&amp;color=0,0,0&amp;vtp=1&amp;vaab=1&amp;bbb=1"/>
          <p:cNvSpPr/>
          <p:nvPr/>
        </p:nvSpPr>
        <p:spPr>
          <a:xfrm>
            <a:off x="539496" y="34080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江苏和浙江设立自由贸易区的共同有利条件是(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95_1#41862289f.bracket?vaa=1&amp;vcp=1&amp;vis=1&amp;pid=05e35fae0&amp;color=0,0,0&amp;vpa=76&amp;vtp=1&amp;vaab=1"/>
          <p:cNvSpPr/>
          <p:nvPr/>
        </p:nvSpPr>
        <p:spPr>
          <a:xfrm>
            <a:off x="9439814" y="33947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94_2#41862289f.choices?vaa=1&amp;vcp=1&amp;vis=1&amp;pid=05e35fae0&amp;color=0,0,0&amp;vtp=1&amp;vaab=1&amp;bbb=1"/>
          <p:cNvSpPr/>
          <p:nvPr/>
        </p:nvSpPr>
        <p:spPr>
          <a:xfrm>
            <a:off x="539496" y="40375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A.水能资源丰富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B.地势低平，黑土广布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C.矿产资源丰富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D.经济基础雄厚，交通便利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96_1#8236729bc?vaa=1&amp;vcp=1&amp;vis=1&amp;pid=05e35fae0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近年来，上海很多企业开始向长江三角洲地区周边城市转移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，企业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管理者也随之迁入周边城市，说明上海对长江三角洲区域的经济发展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97_1#8236729bc.bracket?vaa=1&amp;vcp=1&amp;vis=1&amp;pid=05e35fae0&amp;color=0,0,0&amp;vpa=77&amp;vtp=1&amp;vaab=1"/>
          <p:cNvSpPr/>
          <p:nvPr/>
        </p:nvSpPr>
        <p:spPr>
          <a:xfrm>
            <a:off x="816515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96_2#8236729bc.choices?vaa=1&amp;vcp=1&amp;vis=1&amp;pid=05e35fae0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.具有辐射带动作用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.提供大量廉价劳动力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C.提供大量自然资源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.带来污染，具有制约作用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e3925059?sp=1&amp;vcp=1&amp;pid=9aaa99342&amp;color=0,0,0&amp;vtp=1&amp;vaab=1&amp;bt=1&amp;bbb=1"/>
          <p:cNvSpPr/>
          <p:nvPr/>
        </p:nvSpPr>
        <p:spPr>
          <a:xfrm>
            <a:off x="539496" y="55440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98_1#4b6cc9565?htil=19&amp;vaa=1&amp;vcp=1&amp;vis=1&amp;pid=1e392505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304" y="942975"/>
            <a:ext cx="4975209" cy="335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8_2#4b6cc9565?htil=19&amp;sp=1&amp;vaa=1&amp;vcp=1&amp;vis=1&amp;pid=1e3925059&amp;color=0,0,0&amp;vtp=1&amp;vaab=1&amp;bbb=1&amp;hb=1&amp;hs=1"/>
          <p:cNvSpPr/>
          <p:nvPr/>
        </p:nvSpPr>
        <p:spPr>
          <a:xfrm>
            <a:off x="539496" y="1233469"/>
            <a:ext cx="64648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读台湾示意图和台湾岛年平均气温分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99_1#d92dce6a4?htil=19&amp;vaa=1&amp;vcp=1&amp;vis=1&amp;pid=4b6cc9565&amp;color=0,0,0&amp;vtp=1&amp;vaab=1&amp;bbb=1&amp;hb=1&amp;hs=1"/>
          <p:cNvSpPr/>
          <p:nvPr/>
        </p:nvSpPr>
        <p:spPr>
          <a:xfrm>
            <a:off x="539496" y="2518264"/>
            <a:ext cx="64648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（1）写出图中M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点的经纬度：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d92dce6a4.blank?vaa=1&amp;vcp=1&amp;vis=1&amp;pid=4b6cc9565&amp;color=0,0,0&amp;vpa=78&amp;vtp=1&amp;vaab=1&amp;bbb=1&amp;hb=1"/>
          <p:cNvSpPr/>
          <p:nvPr/>
        </p:nvSpPr>
        <p:spPr>
          <a:xfrm>
            <a:off x="539496" y="2487784"/>
            <a:ext cx="6464808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（25°N，121°E）</a:t>
            </a:r>
            <a:endParaRPr lang="en-US" altLang="zh-CN" sz="2800" dirty="0"/>
          </a:p>
        </p:txBody>
      </p:sp>
      <p:sp>
        <p:nvSpPr>
          <p:cNvPr id="7" name="QB_8_BD.201_1#dbf849327?htil=19&amp;vaa=1&amp;vcp=1&amp;vis=1&amp;pid=4b6cc9565&amp;color=0,0,0&amp;vtp=1&amp;vaab=1&amp;bbb=1&amp;hb=1&amp;hs=1"/>
          <p:cNvSpPr/>
          <p:nvPr/>
        </p:nvSpPr>
        <p:spPr>
          <a:xfrm>
            <a:off x="539496" y="3787439"/>
            <a:ext cx="646480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）人们在台湾海峡海底发现了古森林</a:t>
            </a:r>
            <a:endParaRPr lang="en-US" altLang="zh-CN" sz="2800" dirty="0"/>
          </a:p>
        </p:txBody>
      </p:sp>
      <p:sp>
        <p:nvSpPr>
          <p:cNvPr id="8" name="QB_8_AN.202_1#dbf849327.blank?vaa=1&amp;vcp=1&amp;vis=1&amp;pid=4b6cc9565&amp;color=0,0,0&amp;vpa=79&amp;vtp=1&amp;vaab=1&amp;bbb=1&amp;hb=1"/>
          <p:cNvSpPr/>
          <p:nvPr/>
        </p:nvSpPr>
        <p:spPr>
          <a:xfrm>
            <a:off x="539496" y="4386434"/>
            <a:ext cx="11112011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台湾海峡曾经是陆地，海陆处在不断的运动与变化之中</a:t>
            </a:r>
            <a:endParaRPr lang="en-US" altLang="zh-CN" sz="2800" dirty="0"/>
          </a:p>
        </p:txBody>
      </p:sp>
      <p:sp>
        <p:nvSpPr>
          <p:cNvPr id="13" name="QB_8_BD.201_1#dbf849327?htil=19&amp;vaa=1&amp;vcp=1&amp;vis=1&amp;pid=4b6cc9565&amp;color=0,0,0&amp;vtp=1&amp;vaab=1&amp;bbb=1&amp;hb=1&amp;hs=1">
            <a:extLst>
              <a:ext uri="{FF2B5EF4-FFF2-40B4-BE49-F238E27FC236}">
                <a16:creationId xmlns:a16="http://schemas.microsoft.com/office/drawing/2014/main" id="{BCBC5B93-EDEC-B837-6460-DC07F90E2700}"/>
              </a:ext>
            </a:extLst>
          </p:cNvPr>
          <p:cNvSpPr/>
          <p:nvPr/>
        </p:nvSpPr>
        <p:spPr>
          <a:xfrm>
            <a:off x="539496" y="441691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遗迹和古河道，这说明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03_1#515402be5?vaa=1&amp;vcp=1&amp;vis=1&amp;pid=4b6cc9565&amp;color=0,0,0&amp;vtp=1&amp;vaab=1&amp;bbb=1&amp;hb=1&amp;htil=1">
            <a:extLst>
              <a:ext uri="{FF2B5EF4-FFF2-40B4-BE49-F238E27FC236}">
                <a16:creationId xmlns:a16="http://schemas.microsoft.com/office/drawing/2014/main" id="{E8343E92-8C84-19B7-4E03-E0C96D9B95E3}"/>
              </a:ext>
            </a:extLst>
          </p:cNvPr>
          <p:cNvSpPr/>
          <p:nvPr/>
        </p:nvSpPr>
        <p:spPr>
          <a:xfrm>
            <a:off x="415671" y="1054683"/>
            <a:ext cx="64475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（3）台湾的主要民族是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，行政中心是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，隔海相望的省级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行政区域A的简称是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515402be5.blank?vaa=1&amp;vcp=1&amp;vis=1&amp;pid=4b6cc9565&amp;color=0,0,0&amp;vpa=80&amp;vtp=1&amp;vaab=1&amp;bbb=1">
            <a:extLst>
              <a:ext uri="{FF2B5EF4-FFF2-40B4-BE49-F238E27FC236}">
                <a16:creationId xmlns:a16="http://schemas.microsoft.com/office/drawing/2014/main" id="{39C3E794-4059-0065-63B0-C6A68D5E8CC7}"/>
              </a:ext>
            </a:extLst>
          </p:cNvPr>
          <p:cNvSpPr/>
          <p:nvPr/>
        </p:nvSpPr>
        <p:spPr>
          <a:xfrm>
            <a:off x="4159790" y="102420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汉族</a:t>
            </a:r>
            <a:endParaRPr lang="en-US" altLang="zh-CN" sz="2800" dirty="0"/>
          </a:p>
        </p:txBody>
      </p:sp>
      <p:sp>
        <p:nvSpPr>
          <p:cNvPr id="4" name="QB_8_AN.2_1#515402be5.blank?vaa=1&amp;vcp=1&amp;vis=1&amp;pid=4b6cc9565&amp;color=0,0,0&amp;vpa=81&amp;vtp=1&amp;vaab=1&amp;bbb=1&amp;htil=1&amp;hb=1">
            <a:extLst>
              <a:ext uri="{FF2B5EF4-FFF2-40B4-BE49-F238E27FC236}">
                <a16:creationId xmlns:a16="http://schemas.microsoft.com/office/drawing/2014/main" id="{9E0C3768-03F4-7D78-5D12-56B415100527}"/>
              </a:ext>
            </a:extLst>
          </p:cNvPr>
          <p:cNvSpPr/>
          <p:nvPr/>
        </p:nvSpPr>
        <p:spPr>
          <a:xfrm>
            <a:off x="7385590" y="10165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台北</a:t>
            </a:r>
            <a:endParaRPr lang="en-US" altLang="zh-CN" sz="2800" dirty="0"/>
          </a:p>
        </p:txBody>
      </p:sp>
      <p:sp>
        <p:nvSpPr>
          <p:cNvPr id="5" name="QB_8_AN.206_1#515402be5.blank?vaa=1&amp;vcp=1&amp;vis=1&amp;pid=4b6cc9565&amp;color=0,0,0&amp;vpa=82&amp;vtp=1&amp;vaab=1">
            <a:extLst>
              <a:ext uri="{FF2B5EF4-FFF2-40B4-BE49-F238E27FC236}">
                <a16:creationId xmlns:a16="http://schemas.microsoft.com/office/drawing/2014/main" id="{7FAC99B6-98FB-333B-7D53-ED8A7AB01652}"/>
              </a:ext>
            </a:extLst>
          </p:cNvPr>
          <p:cNvSpPr/>
          <p:nvPr/>
        </p:nvSpPr>
        <p:spPr>
          <a:xfrm>
            <a:off x="3639439" y="170238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闽</a:t>
            </a:r>
            <a:endParaRPr lang="en-US" altLang="zh-CN" sz="2800" dirty="0"/>
          </a:p>
        </p:txBody>
      </p:sp>
      <p:pic>
        <p:nvPicPr>
          <p:cNvPr id="6" name="QO_7_BD.198_1#4b6cc9565?htil=19&amp;vaa=1&amp;vcp=1&amp;vis=1&amp;pid=1e392505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F843E542-A51C-2847-E97F-C230261885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0207" y="1990282"/>
            <a:ext cx="5142881" cy="346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207_2#f876d2772?htil=20&amp;vaa=1&amp;vcp=1&amp;vis=1&amp;pid=4b6cc9565&amp;color=0,0,0&amp;vtp=1&amp;vaab=1&amp;bt=1&amp;bbb=1&amp;hb=1">
            <a:extLst>
              <a:ext uri="{FF2B5EF4-FFF2-40B4-BE49-F238E27FC236}">
                <a16:creationId xmlns:a16="http://schemas.microsoft.com/office/drawing/2014/main" id="{D6B9972F-1A71-3B38-4428-BAC6506934B5}"/>
              </a:ext>
            </a:extLst>
          </p:cNvPr>
          <p:cNvSpPr/>
          <p:nvPr/>
        </p:nvSpPr>
        <p:spPr>
          <a:xfrm>
            <a:off x="539496" y="2260167"/>
            <a:ext cx="599846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（4）根据图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2描述台湾岛年平均气温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的分布特征：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_1#f876d2772.blank?vaa=1&amp;vcp=1&amp;vis=1&amp;pid=4b6cc9565&amp;color=0,0,0&amp;vpa=83&amp;vtp=1&amp;vaab=1&amp;bbb=1">
            <a:extLst>
              <a:ext uri="{FF2B5EF4-FFF2-40B4-BE49-F238E27FC236}">
                <a16:creationId xmlns:a16="http://schemas.microsoft.com/office/drawing/2014/main" id="{68243D8A-29E3-B4D7-1986-8D98AEFB8A4A}"/>
              </a:ext>
            </a:extLst>
          </p:cNvPr>
          <p:cNvSpPr/>
          <p:nvPr/>
        </p:nvSpPr>
        <p:spPr>
          <a:xfrm>
            <a:off x="2683414" y="2856432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四周高，中部低</a:t>
            </a:r>
            <a:endParaRPr lang="en-US" altLang="zh-CN" sz="2800" dirty="0"/>
          </a:p>
        </p:txBody>
      </p:sp>
      <p:sp>
        <p:nvSpPr>
          <p:cNvPr id="9" name="QB_8_BD.209_1#f3c6a20af?htil=20&amp;vaa=1&amp;vcp=1&amp;vis=1&amp;pid=4b6cc9565&amp;color=0,0,0&amp;vtp=1&amp;vaab=1&amp;bbb=1&amp;hb=1">
            <a:extLst>
              <a:ext uri="{FF2B5EF4-FFF2-40B4-BE49-F238E27FC236}">
                <a16:creationId xmlns:a16="http://schemas.microsoft.com/office/drawing/2014/main" id="{F0241BE1-EAFC-9ED3-B9E8-9047D7829E3D}"/>
              </a:ext>
            </a:extLst>
          </p:cNvPr>
          <p:cNvSpPr/>
          <p:nvPr/>
        </p:nvSpPr>
        <p:spPr>
          <a:xfrm>
            <a:off x="539496" y="3543184"/>
            <a:ext cx="599846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（5）结合所学知识及图中信息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说明台湾岛河流的主要特征：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8_AN.210_1#f3c6a20af.blank?vaa=1&amp;vcp=1&amp;vis=1&amp;pid=4b6cc9565&amp;color=0,0,0&amp;vpa=84&amp;vtp=1&amp;vaab=1&amp;bbb=1&amp;hb=1">
            <a:extLst>
              <a:ext uri="{FF2B5EF4-FFF2-40B4-BE49-F238E27FC236}">
                <a16:creationId xmlns:a16="http://schemas.microsoft.com/office/drawing/2014/main" id="{C3E59511-A3AF-34F7-9B5B-2F1E63391E42}"/>
              </a:ext>
            </a:extLst>
          </p:cNvPr>
          <p:cNvSpPr/>
          <p:nvPr/>
        </p:nvSpPr>
        <p:spPr>
          <a:xfrm>
            <a:off x="539496" y="4160404"/>
            <a:ext cx="599846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短小、湍急，水量丰富，水能资源丰富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171430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0dedaa77.fixed?vcp=1&amp;pid=f3557410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4000" dirty="0"/>
          </a:p>
        </p:txBody>
      </p:sp>
      <p:sp>
        <p:nvSpPr>
          <p:cNvPr id="3" name="C_4_BD#70dedaa77.fixed?vcp=1&amp;pid=f3557410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d0ed882?vcp=1&amp;pid=70dedaa77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南方地区的区域特征</a:t>
            </a:r>
            <a:endParaRPr lang="en-US" altLang="zh-CN" sz="3200" dirty="0"/>
          </a:p>
        </p:txBody>
      </p:sp>
      <p:sp>
        <p:nvSpPr>
          <p:cNvPr id="3" name="QB_6_BD.1_1#9341ab653?sp=1&amp;vaa=1&amp;vcp=1&amp;vis=1&amp;pid=63d0ed88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10" name="QB_6_BD.1_2#9341ab653?colgroup=4,25&amp;vaa=1&amp;vcp=1&amp;vis=1&amp;pid=63d0ed88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01817"/>
              </p:ext>
            </p:extLst>
          </p:nvPr>
        </p:nvGraphicFramePr>
        <p:xfrm>
          <a:off x="539496" y="1958766"/>
          <a:ext cx="11082528" cy="3363660"/>
        </p:xfrm>
        <a:graphic>
          <a:graphicData uri="http://schemas.openxmlformats.org/drawingml/2006/table">
            <a:tbl>
              <a:tblPr/>
              <a:tblGrid>
                <a:gridCol w="1365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7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青藏高原以东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地形复杂多样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盆地与平原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丘陵交错分布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主要地形区有四川盆地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云贵高原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东南丘陵等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湿润的亚热带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热带季风气候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水热充足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冬季温和少雨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6_AN.2_1#9341ab653.blank?vaa=1&amp;vcp=1&amp;vis=1&amp;pid=63d0ed882&amp;color=0,0,0&amp;vpa=1&amp;vtp=1&amp;vaab=1&amp;bbb=1"/>
          <p:cNvSpPr/>
          <p:nvPr/>
        </p:nvSpPr>
        <p:spPr>
          <a:xfrm>
            <a:off x="2645560" y="196128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6" name="QB_6_AN.3_1#9341ab653.blank?vaa=1&amp;vcp=1&amp;vis=1&amp;pid=63d0ed882&amp;color=0,0,0&amp;vpa=2&amp;vtp=1&amp;vaab=1&amp;bbb=1"/>
          <p:cNvSpPr/>
          <p:nvPr/>
        </p:nvSpPr>
        <p:spPr>
          <a:xfrm>
            <a:off x="4191785" y="196128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</a:t>
            </a:r>
            <a:endParaRPr lang="en-US" altLang="zh-CN" sz="2800" dirty="0"/>
          </a:p>
        </p:txBody>
      </p:sp>
      <p:sp>
        <p:nvSpPr>
          <p:cNvPr id="7" name="QB_6_AN.4_1#9341ab653.blank?vaa=1&amp;vcp=1&amp;vis=1&amp;pid=63d0ed882&amp;color=0,0,0&amp;vpa=3&amp;vtp=1&amp;vaab=1&amp;bbb=1"/>
          <p:cNvSpPr/>
          <p:nvPr/>
        </p:nvSpPr>
        <p:spPr>
          <a:xfrm>
            <a:off x="7393772" y="3115514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长江中下游</a:t>
            </a:r>
            <a:endParaRPr lang="en-US" altLang="zh-CN" sz="2800" dirty="0"/>
          </a:p>
        </p:txBody>
      </p:sp>
      <p:sp>
        <p:nvSpPr>
          <p:cNvPr id="8" name="QB_6_AN.5_1#9341ab653.blank?vaa=1&amp;vcp=1&amp;vis=1&amp;pid=63d0ed882&amp;color=0,0,0&amp;vpa=4&amp;vtp=1&amp;vaab=1&amp;bbb=1"/>
          <p:cNvSpPr/>
          <p:nvPr/>
        </p:nvSpPr>
        <p:spPr>
          <a:xfrm>
            <a:off x="9430535" y="4204063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高温多雨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2903</Words>
  <Application>Microsoft Office PowerPoint</Application>
  <PresentationFormat>宽屏</PresentationFormat>
  <Paragraphs>699</Paragraphs>
  <Slides>76</Slides>
  <Notes>65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6" baseType="lpstr">
      <vt:lpstr>Arial (正文)</vt:lpstr>
      <vt:lpstr>华文隶书</vt:lpstr>
      <vt:lpstr>楷体</vt:lpstr>
      <vt:lpstr>SimSun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2024-11-11T08:17:14Z</dcterms:created>
  <dcterms:modified xsi:type="dcterms:W3CDTF">2025-08-27T11:25:00Z</dcterms:modified>
  <cp:category/>
  <cp:contentStatus/>
</cp:coreProperties>
</file>